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70847"/>
  </p:normalViewPr>
  <p:slideViewPr>
    <p:cSldViewPr snapToGrid="0" snapToObjects="1">
      <p:cViewPr varScale="1">
        <p:scale>
          <a:sx n="111" d="100"/>
          <a:sy n="111" d="100"/>
        </p:scale>
        <p:origin x="27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2C2E4-C142-7A44-9287-C74738572CC0}" type="datetimeFigureOut">
              <a:rPr lang="en-LT" smtClean="0"/>
              <a:t>2022-03-03</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F737D-5D8D-DC4B-BFA3-A5C3CEFA8E43}" type="slidenum">
              <a:rPr lang="en-LT" smtClean="0"/>
              <a:t>‹#›</a:t>
            </a:fld>
            <a:endParaRPr lang="en-LT"/>
          </a:p>
        </p:txBody>
      </p:sp>
    </p:spTree>
    <p:extLst>
      <p:ext uri="{BB962C8B-B14F-4D97-AF65-F5344CB8AC3E}">
        <p14:creationId xmlns:p14="http://schemas.microsoft.com/office/powerpoint/2010/main" val="693759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Hi everyone. </a:t>
            </a:r>
          </a:p>
          <a:p>
            <a:endParaRPr lang="en-LT" dirty="0"/>
          </a:p>
          <a:p>
            <a:pPr marL="0" marR="0" lvl="0" indent="0" algn="l" defTabSz="914400" rtl="0" eaLnBrk="1" fontAlgn="auto" latinLnBrk="0" hangingPunct="1">
              <a:lnSpc>
                <a:spcPct val="100000"/>
              </a:lnSpc>
              <a:spcBef>
                <a:spcPts val="0"/>
              </a:spcBef>
              <a:spcAft>
                <a:spcPts val="0"/>
              </a:spcAft>
              <a:buClrTx/>
              <a:buSzTx/>
              <a:buFontTx/>
              <a:buNone/>
              <a:tabLst/>
              <a:defRPr/>
            </a:pPr>
            <a:r>
              <a:rPr lang="en-LT" dirty="0"/>
              <a:t>Not sure if you recall from my previous presentation but OpenInfra project aims to </a:t>
            </a:r>
            <a:r>
              <a:rPr lang="en-GB" sz="1200" dirty="0">
                <a:solidFill>
                  <a:srgbClr val="FFC000"/>
                </a:solidFill>
              </a:rPr>
              <a:t>explore</a:t>
            </a:r>
            <a:r>
              <a:rPr lang="en-GB" sz="1200" dirty="0"/>
              <a:t> how </a:t>
            </a:r>
            <a:r>
              <a:rPr lang="en-GB" sz="1200" dirty="0">
                <a:solidFill>
                  <a:schemeClr val="accent6"/>
                </a:solidFill>
              </a:rPr>
              <a:t>OpenStreetMap (OSM) </a:t>
            </a:r>
            <a:r>
              <a:rPr lang="en-GB" sz="1200" dirty="0"/>
              <a:t>can be used to </a:t>
            </a:r>
            <a:r>
              <a:rPr lang="en-GB" sz="1200" dirty="0">
                <a:solidFill>
                  <a:srgbClr val="C00000"/>
                </a:solidFill>
              </a:rPr>
              <a:t>understand</a:t>
            </a:r>
            <a:r>
              <a:rPr lang="en-GB" sz="1200" dirty="0"/>
              <a:t>, </a:t>
            </a:r>
            <a:r>
              <a:rPr lang="en-GB" sz="1200" dirty="0">
                <a:solidFill>
                  <a:srgbClr val="C00000"/>
                </a:solidFill>
              </a:rPr>
              <a:t>prioritise</a:t>
            </a:r>
            <a:r>
              <a:rPr lang="en-GB" sz="1200" dirty="0"/>
              <a:t>, and </a:t>
            </a:r>
            <a:r>
              <a:rPr lang="en-GB" sz="1200" dirty="0">
                <a:solidFill>
                  <a:srgbClr val="C00000"/>
                </a:solidFill>
              </a:rPr>
              <a:t>design</a:t>
            </a:r>
            <a:r>
              <a:rPr lang="en-GB" sz="1200" dirty="0"/>
              <a:t> active travel infrastructure. A particular focus is also paid to accessibility and accessible pedestrian infrastructure. The idea is to scale up to the whole of England but up to know I’ve focused on 4 metropolitan areas: West Yorkshire, Greater Manchester, Merseyside, and Greater London. The main takeaway or insight is that OSM can provide a comprehensive overview of active travel network but if you want to dive deeper and find out about the infrastructure at a more granular level, the data becomes more and more sparse. In other words, a more specific an attribute is, the less data there is. This gets problematic for planning accessible infrastructure because there every detail matters.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terms of the outputs, our extended abstract for GISRUK has been accepted, so I’ll be presenting there about our findings so far. Another output is the website which we set us as part of our idea to have a package. I’ve written a couple of vignettes and one is an introduction to OSM data in the context of transport research and how </a:t>
            </a:r>
            <a:r>
              <a:rPr lang="en-GB" sz="1200" dirty="0" err="1"/>
              <a:t>OpenInfra</a:t>
            </a:r>
            <a:r>
              <a:rPr lang="en-GB" sz="1200" dirty="0"/>
              <a:t> fits </a:t>
            </a:r>
            <a:r>
              <a:rPr lang="en-GB" sz="1200"/>
              <a:t>in this space. </a:t>
            </a:r>
            <a:r>
              <a:rPr lang="en-GB" sz="1200" dirty="0"/>
              <a:t>My supervisor Robin Lovelace tweeted about it and it got quite some attention (I’ve took the screenshot on the 3</a:t>
            </a:r>
            <a:r>
              <a:rPr lang="en-GB" sz="1200" baseline="30000" dirty="0"/>
              <a:t>rd</a:t>
            </a:r>
            <a:r>
              <a:rPr lang="en-GB" sz="1200" dirty="0"/>
              <a:t> of March), which demonstrates that might have been needed. Time well spent on my part, I reckon.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So this is all on my behalf, I’m more than happy to answer you question.</a:t>
            </a:r>
            <a:endParaRPr lang="en-LT" dirty="0"/>
          </a:p>
        </p:txBody>
      </p:sp>
      <p:sp>
        <p:nvSpPr>
          <p:cNvPr id="4" name="Slide Number Placeholder 3"/>
          <p:cNvSpPr>
            <a:spLocks noGrp="1"/>
          </p:cNvSpPr>
          <p:nvPr>
            <p:ph type="sldNum" sz="quarter" idx="5"/>
          </p:nvPr>
        </p:nvSpPr>
        <p:spPr/>
        <p:txBody>
          <a:bodyPr/>
          <a:lstStyle/>
          <a:p>
            <a:fld id="{97CF737D-5D8D-DC4B-BFA3-A5C3CEFA8E43}" type="slidenum">
              <a:rPr lang="en-LT" smtClean="0"/>
              <a:t>1</a:t>
            </a:fld>
            <a:endParaRPr lang="en-LT"/>
          </a:p>
        </p:txBody>
      </p:sp>
    </p:spTree>
    <p:extLst>
      <p:ext uri="{BB962C8B-B14F-4D97-AF65-F5344CB8AC3E}">
        <p14:creationId xmlns:p14="http://schemas.microsoft.com/office/powerpoint/2010/main" val="41562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B512-D28E-2B48-B255-7716A28A3C0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T"/>
          </a:p>
        </p:txBody>
      </p:sp>
      <p:sp>
        <p:nvSpPr>
          <p:cNvPr id="3" name="Subtitle 2">
            <a:extLst>
              <a:ext uri="{FF2B5EF4-FFF2-40B4-BE49-F238E27FC236}">
                <a16:creationId xmlns:a16="http://schemas.microsoft.com/office/drawing/2014/main" id="{556439B1-1121-FF4B-B7B8-EC268B9ED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T"/>
          </a:p>
        </p:txBody>
      </p:sp>
      <p:sp>
        <p:nvSpPr>
          <p:cNvPr id="4" name="Date Placeholder 3">
            <a:extLst>
              <a:ext uri="{FF2B5EF4-FFF2-40B4-BE49-F238E27FC236}">
                <a16:creationId xmlns:a16="http://schemas.microsoft.com/office/drawing/2014/main" id="{29B3359D-AB14-1F49-B0F3-6D8F4A53BF12}"/>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5" name="Footer Placeholder 4">
            <a:extLst>
              <a:ext uri="{FF2B5EF4-FFF2-40B4-BE49-F238E27FC236}">
                <a16:creationId xmlns:a16="http://schemas.microsoft.com/office/drawing/2014/main" id="{E3BC0DE2-D10A-1B41-82CC-D3952530F48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49D52C78-E822-2D40-A8FC-28E70C33CF20}"/>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99397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84EE-E407-7E40-BCDE-A2AD3CE7314F}"/>
              </a:ext>
            </a:extLst>
          </p:cNvPr>
          <p:cNvSpPr>
            <a:spLocks noGrp="1"/>
          </p:cNvSpPr>
          <p:nvPr>
            <p:ph type="title"/>
          </p:nvPr>
        </p:nvSpPr>
        <p:spPr/>
        <p:txBody>
          <a:bodyPr/>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25ED637E-A428-E149-959D-57BF546E376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8C0D81B0-D1F4-7B46-B232-6112EF2FC62C}"/>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5" name="Footer Placeholder 4">
            <a:extLst>
              <a:ext uri="{FF2B5EF4-FFF2-40B4-BE49-F238E27FC236}">
                <a16:creationId xmlns:a16="http://schemas.microsoft.com/office/drawing/2014/main" id="{DEFE85CB-C0CF-9D4C-9351-72BCAEF35223}"/>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CF91D475-6B12-0D4E-8D9F-496FC015627A}"/>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233012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EB8EE-E3CE-834E-8500-C8D1F74059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FAA65A1E-A697-F348-9761-C799FA6190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3DB9FA7A-0763-FB42-8CBB-A3C7B729356F}"/>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5" name="Footer Placeholder 4">
            <a:extLst>
              <a:ext uri="{FF2B5EF4-FFF2-40B4-BE49-F238E27FC236}">
                <a16:creationId xmlns:a16="http://schemas.microsoft.com/office/drawing/2014/main" id="{E1E98A95-0959-F149-853E-730FA28EA7E4}"/>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19243E85-CB8F-C34C-B626-0BC324E1D11B}"/>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78965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3012-32C4-A74A-AFCA-399FA6D1459E}"/>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F593E0CE-C673-6F42-881C-3BDF63C0D5D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ED30A7BB-AF2C-374A-B90B-E8C8703958FE}"/>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5" name="Footer Placeholder 4">
            <a:extLst>
              <a:ext uri="{FF2B5EF4-FFF2-40B4-BE49-F238E27FC236}">
                <a16:creationId xmlns:a16="http://schemas.microsoft.com/office/drawing/2014/main" id="{47A97515-00FD-924C-AB72-2D88AE6DE71A}"/>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C37195D6-5F80-2746-9CE7-09DC82282EB5}"/>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746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180B-5F60-5E44-8631-5B0C29ADBF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T"/>
          </a:p>
        </p:txBody>
      </p:sp>
      <p:sp>
        <p:nvSpPr>
          <p:cNvPr id="3" name="Text Placeholder 2">
            <a:extLst>
              <a:ext uri="{FF2B5EF4-FFF2-40B4-BE49-F238E27FC236}">
                <a16:creationId xmlns:a16="http://schemas.microsoft.com/office/drawing/2014/main" id="{E8AAFFF3-1F26-534D-84F3-B12A84EB9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2C8658-8136-384B-AB61-DCD587E2D95E}"/>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5" name="Footer Placeholder 4">
            <a:extLst>
              <a:ext uri="{FF2B5EF4-FFF2-40B4-BE49-F238E27FC236}">
                <a16:creationId xmlns:a16="http://schemas.microsoft.com/office/drawing/2014/main" id="{A55D278E-8260-8446-9F5F-C5F387B6A5EE}"/>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9E76A93F-28AB-CF48-84F0-C5D703C1BC44}"/>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292114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7C76-3B5A-574C-BC06-2C9088C6D34D}"/>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EDEB467E-B123-5046-8D91-2BF99DE3EB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Content Placeholder 3">
            <a:extLst>
              <a:ext uri="{FF2B5EF4-FFF2-40B4-BE49-F238E27FC236}">
                <a16:creationId xmlns:a16="http://schemas.microsoft.com/office/drawing/2014/main" id="{BF643EE6-61BA-A943-8864-F2E9FDD2AA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Date Placeholder 4">
            <a:extLst>
              <a:ext uri="{FF2B5EF4-FFF2-40B4-BE49-F238E27FC236}">
                <a16:creationId xmlns:a16="http://schemas.microsoft.com/office/drawing/2014/main" id="{76A7AEEB-62DE-F543-A041-456C0611F15A}"/>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6" name="Footer Placeholder 5">
            <a:extLst>
              <a:ext uri="{FF2B5EF4-FFF2-40B4-BE49-F238E27FC236}">
                <a16:creationId xmlns:a16="http://schemas.microsoft.com/office/drawing/2014/main" id="{4126C33D-6B84-6C4D-8580-F12F4F35935E}"/>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2A607150-7BAB-8F4E-85F2-68066299B5A2}"/>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70484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4DB2-9A63-9348-A775-3BA8DCE726EC}"/>
              </a:ext>
            </a:extLst>
          </p:cNvPr>
          <p:cNvSpPr>
            <a:spLocks noGrp="1"/>
          </p:cNvSpPr>
          <p:nvPr>
            <p:ph type="title"/>
          </p:nvPr>
        </p:nvSpPr>
        <p:spPr>
          <a:xfrm>
            <a:off x="839788" y="365125"/>
            <a:ext cx="10515600" cy="1325563"/>
          </a:xfrm>
        </p:spPr>
        <p:txBody>
          <a:bodyPr/>
          <a:lstStyle/>
          <a:p>
            <a:r>
              <a:rPr lang="en-GB"/>
              <a:t>Click to edit Master title style</a:t>
            </a:r>
            <a:endParaRPr lang="en-LT"/>
          </a:p>
        </p:txBody>
      </p:sp>
      <p:sp>
        <p:nvSpPr>
          <p:cNvPr id="3" name="Text Placeholder 2">
            <a:extLst>
              <a:ext uri="{FF2B5EF4-FFF2-40B4-BE49-F238E27FC236}">
                <a16:creationId xmlns:a16="http://schemas.microsoft.com/office/drawing/2014/main" id="{DBBF9272-D00E-A64E-A590-BB1918576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A3F3C3-C438-674A-A126-70941E8EBE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Text Placeholder 4">
            <a:extLst>
              <a:ext uri="{FF2B5EF4-FFF2-40B4-BE49-F238E27FC236}">
                <a16:creationId xmlns:a16="http://schemas.microsoft.com/office/drawing/2014/main" id="{8E6273ED-A672-5A45-BA5B-6DC49F7B8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F88691-6A1C-344F-8FA1-563FB10FB1D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7" name="Date Placeholder 6">
            <a:extLst>
              <a:ext uri="{FF2B5EF4-FFF2-40B4-BE49-F238E27FC236}">
                <a16:creationId xmlns:a16="http://schemas.microsoft.com/office/drawing/2014/main" id="{F8FE8052-A79B-444A-A61B-5544F8DCBB69}"/>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8" name="Footer Placeholder 7">
            <a:extLst>
              <a:ext uri="{FF2B5EF4-FFF2-40B4-BE49-F238E27FC236}">
                <a16:creationId xmlns:a16="http://schemas.microsoft.com/office/drawing/2014/main" id="{07C70630-1A1D-0946-946B-D7877F5D2B8B}"/>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89087B07-BFD9-5C4A-99DF-7E4EB9FFFB15}"/>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13422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C3FE-3AE5-5B4A-A17B-E13C4B84AE7E}"/>
              </a:ext>
            </a:extLst>
          </p:cNvPr>
          <p:cNvSpPr>
            <a:spLocks noGrp="1"/>
          </p:cNvSpPr>
          <p:nvPr>
            <p:ph type="title"/>
          </p:nvPr>
        </p:nvSpPr>
        <p:spPr/>
        <p:txBody>
          <a:bodyPr/>
          <a:lstStyle/>
          <a:p>
            <a:r>
              <a:rPr lang="en-GB"/>
              <a:t>Click to edit Master title style</a:t>
            </a:r>
            <a:endParaRPr lang="en-LT"/>
          </a:p>
        </p:txBody>
      </p:sp>
      <p:sp>
        <p:nvSpPr>
          <p:cNvPr id="3" name="Date Placeholder 2">
            <a:extLst>
              <a:ext uri="{FF2B5EF4-FFF2-40B4-BE49-F238E27FC236}">
                <a16:creationId xmlns:a16="http://schemas.microsoft.com/office/drawing/2014/main" id="{195F4B6D-5C70-FE42-8B86-5A94D97B0B1F}"/>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4" name="Footer Placeholder 3">
            <a:extLst>
              <a:ext uri="{FF2B5EF4-FFF2-40B4-BE49-F238E27FC236}">
                <a16:creationId xmlns:a16="http://schemas.microsoft.com/office/drawing/2014/main" id="{C3A45BC4-0E4E-FB4A-921D-BF337B8E43B2}"/>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CB815D34-9196-FF4C-83D9-14D13C5F350E}"/>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407449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100E7-0D88-0241-815D-828556686811}"/>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3" name="Footer Placeholder 2">
            <a:extLst>
              <a:ext uri="{FF2B5EF4-FFF2-40B4-BE49-F238E27FC236}">
                <a16:creationId xmlns:a16="http://schemas.microsoft.com/office/drawing/2014/main" id="{7AE0E736-6A35-F34A-9D26-97D3CECAAF07}"/>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D17E3C8D-4C2D-2F47-BCD3-98EAE512B598}"/>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116954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12E2-5FC4-0D49-9797-865192422B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Content Placeholder 2">
            <a:extLst>
              <a:ext uri="{FF2B5EF4-FFF2-40B4-BE49-F238E27FC236}">
                <a16:creationId xmlns:a16="http://schemas.microsoft.com/office/drawing/2014/main" id="{B81D89BC-0147-5B44-B6AF-532F91D17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Text Placeholder 3">
            <a:extLst>
              <a:ext uri="{FF2B5EF4-FFF2-40B4-BE49-F238E27FC236}">
                <a16:creationId xmlns:a16="http://schemas.microsoft.com/office/drawing/2014/main" id="{D446BF21-368A-E34F-9571-269700772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9A73EA-A1FE-954C-BA0D-70A1D75E606A}"/>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6" name="Footer Placeholder 5">
            <a:extLst>
              <a:ext uri="{FF2B5EF4-FFF2-40B4-BE49-F238E27FC236}">
                <a16:creationId xmlns:a16="http://schemas.microsoft.com/office/drawing/2014/main" id="{02AA5833-7BDC-1947-96C6-C70DBAAA475B}"/>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923F08B0-DC46-D44F-B5D2-4F8B2A10B893}"/>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24367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E44-5C62-904E-8F0A-4FE184A42E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Picture Placeholder 2">
            <a:extLst>
              <a:ext uri="{FF2B5EF4-FFF2-40B4-BE49-F238E27FC236}">
                <a16:creationId xmlns:a16="http://schemas.microsoft.com/office/drawing/2014/main" id="{077E7678-7CE9-F44A-ABC2-EB100EDA9A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A73B8A14-10FE-6C46-AF86-9A48B10E8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6EFA85-4EF7-B249-A6BE-312CDF9E62FC}"/>
              </a:ext>
            </a:extLst>
          </p:cNvPr>
          <p:cNvSpPr>
            <a:spLocks noGrp="1"/>
          </p:cNvSpPr>
          <p:nvPr>
            <p:ph type="dt" sz="half" idx="10"/>
          </p:nvPr>
        </p:nvSpPr>
        <p:spPr/>
        <p:txBody>
          <a:bodyPr/>
          <a:lstStyle/>
          <a:p>
            <a:fld id="{8B89406E-2717-504E-AAEC-A5FE2F07F8BC}" type="datetimeFigureOut">
              <a:rPr lang="en-LT" smtClean="0"/>
              <a:t>2022-03-03</a:t>
            </a:fld>
            <a:endParaRPr lang="en-LT"/>
          </a:p>
        </p:txBody>
      </p:sp>
      <p:sp>
        <p:nvSpPr>
          <p:cNvPr id="6" name="Footer Placeholder 5">
            <a:extLst>
              <a:ext uri="{FF2B5EF4-FFF2-40B4-BE49-F238E27FC236}">
                <a16:creationId xmlns:a16="http://schemas.microsoft.com/office/drawing/2014/main" id="{9162F945-7B39-E548-AD85-157A38F1929E}"/>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3CF29A7D-5BC8-8240-9F40-531727B6BC08}"/>
              </a:ext>
            </a:extLst>
          </p:cNvPr>
          <p:cNvSpPr>
            <a:spLocks noGrp="1"/>
          </p:cNvSpPr>
          <p:nvPr>
            <p:ph type="sldNum" sz="quarter" idx="12"/>
          </p:nvPr>
        </p:nvSpPr>
        <p:spPr/>
        <p:txBody>
          <a:bodyPr/>
          <a:lstStyle/>
          <a:p>
            <a:fld id="{78B2CF1F-46C3-B549-B840-241CDD506E75}" type="slidenum">
              <a:rPr lang="en-LT" smtClean="0"/>
              <a:t>‹#›</a:t>
            </a:fld>
            <a:endParaRPr lang="en-LT"/>
          </a:p>
        </p:txBody>
      </p:sp>
    </p:spTree>
    <p:extLst>
      <p:ext uri="{BB962C8B-B14F-4D97-AF65-F5344CB8AC3E}">
        <p14:creationId xmlns:p14="http://schemas.microsoft.com/office/powerpoint/2010/main" val="379389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C01BD-CE4D-3A46-B52F-20384E755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T"/>
          </a:p>
        </p:txBody>
      </p:sp>
      <p:sp>
        <p:nvSpPr>
          <p:cNvPr id="3" name="Text Placeholder 2">
            <a:extLst>
              <a:ext uri="{FF2B5EF4-FFF2-40B4-BE49-F238E27FC236}">
                <a16:creationId xmlns:a16="http://schemas.microsoft.com/office/drawing/2014/main" id="{E497B60D-04D8-A340-8085-EFBC50345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F8BA2D88-FC6C-B143-A5BE-586161D51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9406E-2717-504E-AAEC-A5FE2F07F8BC}" type="datetimeFigureOut">
              <a:rPr lang="en-LT" smtClean="0"/>
              <a:t>2022-03-03</a:t>
            </a:fld>
            <a:endParaRPr lang="en-LT"/>
          </a:p>
        </p:txBody>
      </p:sp>
      <p:sp>
        <p:nvSpPr>
          <p:cNvPr id="5" name="Footer Placeholder 4">
            <a:extLst>
              <a:ext uri="{FF2B5EF4-FFF2-40B4-BE49-F238E27FC236}">
                <a16:creationId xmlns:a16="http://schemas.microsoft.com/office/drawing/2014/main" id="{AA48F151-C2D9-7744-8F76-F86AF89D8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30735BD3-6292-664A-8ADA-A07DA88D8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2CF1F-46C3-B549-B840-241CDD506E75}" type="slidenum">
              <a:rPr lang="en-LT" smtClean="0"/>
              <a:t>‹#›</a:t>
            </a:fld>
            <a:endParaRPr lang="en-LT"/>
          </a:p>
        </p:txBody>
      </p:sp>
    </p:spTree>
    <p:extLst>
      <p:ext uri="{BB962C8B-B14F-4D97-AF65-F5344CB8AC3E}">
        <p14:creationId xmlns:p14="http://schemas.microsoft.com/office/powerpoint/2010/main" val="418374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0B1F-F8B7-0C45-8634-9C7DBA585584}"/>
              </a:ext>
            </a:extLst>
          </p:cNvPr>
          <p:cNvSpPr>
            <a:spLocks noGrp="1"/>
          </p:cNvSpPr>
          <p:nvPr>
            <p:ph type="ctrTitle"/>
          </p:nvPr>
        </p:nvSpPr>
        <p:spPr>
          <a:xfrm>
            <a:off x="1524000" y="-98798"/>
            <a:ext cx="9144000" cy="2387600"/>
          </a:xfrm>
        </p:spPr>
        <p:txBody>
          <a:bodyPr/>
          <a:lstStyle/>
          <a:p>
            <a:r>
              <a:rPr lang="en-LT" dirty="0"/>
              <a:t>OpenInfra</a:t>
            </a:r>
            <a:br>
              <a:rPr lang="en-LT" dirty="0"/>
            </a:br>
            <a:endParaRPr lang="en-LT" dirty="0"/>
          </a:p>
        </p:txBody>
      </p:sp>
      <p:pic>
        <p:nvPicPr>
          <p:cNvPr id="4" name="Picture 3" descr="Map&#10;&#10;Description automatically generated">
            <a:extLst>
              <a:ext uri="{FF2B5EF4-FFF2-40B4-BE49-F238E27FC236}">
                <a16:creationId xmlns:a16="http://schemas.microsoft.com/office/drawing/2014/main" id="{12393DFE-A20C-6142-8337-AC6BFAF54F45}"/>
              </a:ext>
            </a:extLst>
          </p:cNvPr>
          <p:cNvPicPr>
            <a:picLocks noChangeAspect="1"/>
          </p:cNvPicPr>
          <p:nvPr/>
        </p:nvPicPr>
        <p:blipFill>
          <a:blip r:embed="rId3"/>
          <a:stretch>
            <a:fillRect/>
          </a:stretch>
        </p:blipFill>
        <p:spPr>
          <a:xfrm>
            <a:off x="47576" y="2699577"/>
            <a:ext cx="3541833" cy="3541833"/>
          </a:xfrm>
          <a:prstGeom prst="rect">
            <a:avLst/>
          </a:prstGeom>
        </p:spPr>
      </p:pic>
      <p:pic>
        <p:nvPicPr>
          <p:cNvPr id="5" name="Picture 2" descr="data:image/jpeg;base64,/9j/4AAQSkZJRgABAQAAAQABAAD/2wCEAAoHCBQSEhUWFRUYGRgYGBkVGBocGBgYGRUYGBkZGRoYFhgeITAlHB4rHxoYJjgmLTAxNTU1GiQ7QDs0Py40NTEBDAwMEA8QHxISHzEnJCExNDQ0MTQ9NDExNDQ0NDQ0NDQ1NDQxNDQ0NDQ0NDQ0MTQ0NDQ0NDQ0NDQ0MTQ0NDQ/NP/AABEIAOEA4QMBIgACEQEDEQH/xAAcAAEAAgMBAQEAAAAAAAAAAAAABQYBAwQCBwj/xABAEAACAQMDAgIGCAQFAgcAAAABAgADBBEFEiEGMUFREyJhcZGhFDJCUnKBwdEHNKKxMzVigsIjkhUXQ1Nz4fD/xAAaAQEAAwEBAQAAAAAAAAAAAAAAAQMEAgUG/8QAKxEBAAICAgIBAgMJAAAAAAAAAAECAxEEITFBEiJhEyNRFDJCUnGRocHh/9oADAMBAAIRAxEAPwD7NERAREQEREBERAREQEREBERAREQEREBERAREQEREBERAREQEREBERAREQEREBERAREQEREBERAREQEREBERAREQEREBERAREQEREBERARMZmCwEDMxmQupdS21DIaoCR9lfWPy7SA/8AMFd3+C+3z3Lu/wC3t851FZlbXBkvG4heZmQendTWtfAWoAx+y3qn5yaBBkTGnFqWrOrRp7iYzMyHJERAREQEREBERAREQEREBERAREQEREBERAxOW+ulo0mqOcKoycDPHunVIbqz+Sr/AIf1EiZ1G3WOsWvET7lWdR69PIo0sf6m/RRKtqGt3Fx9eqxH3Qdq/Ad5yQUEinIr7h9HTg46eIaYnspPB47zTW9beJdzWY8wSRsNbuLf6lVgPuk7l+BkU1ZR7Zpa4PhxFrVJxfOPqjb6Hp/8QMYFan/uX9VP7y66derXprUQ5VhkHt8p8DYk959o6J/y+3/B+plVpj1DyudxaYqxavmZWCIlZ6g6ielVW2t6fpbhxnH2UX7z/lzOXmLNEpF1e6vbIatRbeoigsyKCGCjkkH2S1aVfC4oU6yjAqKGAPhnwgdsTUtVScBgT7CDPRYeY+MD3E1+lXONwz5ZGfhMswAySAIHuJrWoCMggjzBBE9BgexgeonjePMTBqADJIx55GPjA2RPHpBjORjzyMfGEcMMggjzByIHuJreoq92A95Amdw75ED3E8bxxyOe3Pf3T3AREQMTRdW61UKOAVYYIPiJvmqvVCKWPYcyJmIjtMb30qWodDUmyaTFD5H1l/cfGVm/6YuaOTs3AfaXn4jvLVqHVu0kJTOfNuPlK9eazXrfWc4+6vqj5THkzYv4e/6PZ4tuV1uY191cIxwZy33ZfeZNugPcZnNVsUYjOcDwzK8eesW3L1vlEwgQMnAHMn9M6QvK+CE2KftOcfmF7zdSoKn1QB/+85J2es16ONrnH3W9YfOWxzK78M+a2TX5et/dK6Z/DuivNd2qHyHqr+5+MudnapRpqlNQqKMKB2AlYsOr88VKZ968/wBJlpt661EVl7EZHh8popmrf92Xgcn8bf5v/G4yldOkf+LX4b6/qbM99mBnH9Mu0rHUXTbVqq3FvU9FcIMbvsuPJv7SxmWRlBGD2lR6vqu9a1sqbmmtYsXZeDsTHqrjtnmeWoaxVGxmt6SnhnTcXx5gec69V6YapQoBKzent8GnVbkseMhvYcCEODWekKNCg1W2Z6dWkpqB97HftGSGycHOJFdR1DcWljdrla7vTTIJABOedvb6wzJe7sNTuk9DWahSpnh3Qszuo8ACOMzs1zp5qlC2o0NoWjUpt6xI9RODjjkwIXqfpalb2dS4DubhMVDULHLNuGeOwE6OqqVatb2dQo9SkAr3CISGfKqc8dx3lj6m09rq0rUUIDOuBngZyDyfCRaWepJQobHoipTBVqfrbKiDAX1sZDAD5yRw9M2ljWqVTbu6q9P0dS3OV288vyc58OJv/h0m2ncoCdqXNRVyScKOAOZu0fRbhrxru4WmjbNi06ZLA5+07EDJnJR0fULSrXFsaLU61RqgNQsDTLcngd8fpGx70qmKmp6kjZKslNSMnsygHHlIjpXQFuXuUqM5oUq7qlPewDN2yxzk4ULJjQen7q0vHqF0qJVA9I7EioWwSdq4wPW9vaSXS2kVLU3O/b/1a7VF2kn1SB9bgYMgVfQ9CFW5ubZnc21B9wp7iNzP2BbvtAB4nf05TFpf3tBC3okprVVSSdpwDgZ95EmdE0mpRuryq+3bWdGTBJOFBzuGOO85xo9wmpPcL6M0aqKjglt4UL9kYx3AhGlS0upTug9e6t7m4Z2baUVjTRAcBUwe4kto1o9Syu6NdKopoWaiX3I+0Asoz44IE7bfR76xZ1tDSqUXYuEqEqaZPcKQORJeytbtrestw9NqjhgoUEKgK4A3ePPOcQlXOhtE9NSoXNZ3YocUV3EKiqTyR4knPyn0CQvSmnPbWlOlU27l3Z2nI5Yng49smoIIiISxOXUf8J/d+s6p4qICCCMg95XkrNqzWPcCqVKasMMAR7RmR9fR0b6uVPs5HwlpraSp+qcew8icNaxdPs5HmOZ85fjZ8PqdfbtopnvXxKpXGk1E7DcPZ3+E4SjA4wc+WDmXOcV+Pq/nOa8i3iYehg5trT8bQgEs3Pfj3/tOlLJR35/tOudtvpVZ+y4Hm3H/ANyyLXyTqsf2XXz68zpwIoHYYl00T/AT3fqZwW3Tqjl2J9g4Hx7ybo0VRQqjAHYT0+Fxr47Ta3uHmcnNXJ1DbKrqHWK0a7UDb12cdtqg7wPtKM5IlrlO1L/O7X/4H/5z0mOW+261oM6pVSrQZjhfSJtU/wC7wloBkR1RYJXtKyuAcIzKfFWUEgg+HIkBpV3d1dJoNQZRU+qzuQNqKxUt63BOAIF3nJVv6SVUpM4DuCyL4sF5JEpa6vWtbmgv01LpKrhHXFPchPAYbPCedftbhtXt1W42s6VDSbYp9EoU7lx9rODyfODb6DErutpeLRorTrIhyBXrNtXAA5ZVbjJOeJD6ZrFWle06DXS3VOqD6wCbqbjJ52+EJXuIiBjEzEQEREBERAREQEREDE1XNdaalmOAOSfKbZGdRfy1X8P6ic2nVZlEzqNuC66mUf4alvaeB8O8hrrVq1TuxA8l4H7yGViO02LWPjPFyZst/M9fZTXkVnz06krMvZjNlW6LgZA4nKtQGe8zHNe/DRXJ7iWSxnbbatWp9mJHk3I/eRdS6RfHPunM96T2GPmZdjreJ3XpTk5Na+Z3K623Uy/+ou32jkfDvJ22uFqIGU5B5B858ldy3ckz6R0v/KUvw/qZ63GveerTtXiz/iW1EJiUnqSo9HU7euKNSoi0mU7ELHJLcfMS7SJuOorSmzI9emrKcMpblT5GbGmVc1TVru+Q0Le2qU1f1XqVRsCqe+B7p46m0hqNtZ00R6lCk3/XRM7nHHrEDuM7vjLbYavb3BIpVUcjuFYEj8p3wjT5hq7io9tUtrF0pUqisxFEo7nvgLjOAAeT4mTfUYqpdWd6lF6iIjLURRl1Dj7vsyfzEukQaULqdmq1LO4qUKr2u0l6YUllc5wXpjv4fCcFxUIvLa5pWVRKCEqNtLa7EjBZlHYcjGfIz6ZEk0wDmepiJCWYiICJoubhaaM7sFVRlmPAUeZnixvqddN9J1dckblORkdxA6oiICIiAiIgYmm5t1qKVYZU8ETdNNzcLTRnY4VRknyEiY30ida7Vy86TU5NN8exuR8RzIK70evS+shI819YfLmSOpdfUkJWkjOfNvUX58n4Sq6j1VdV8g1Nin7Ker/V3+czX4tLT11Lzs+fBXx3P2dU03J4EhqV069mJ9/P95vfUWYD1Rn5TNPEtE9dsv7RW1deHVJKy0O4q42oQPvN6o+fMrTXDn7RHu4ktp3VV1QwA+9R9lhu+ff5y+vG/mlxjy4/l9e9LhY9GKOark/6V4HxPMtFpbLSRUUYVRgCVHTuvaT4FZGQ+Y9dflyPhLfa3KVUV0IZWGQR4iaq44pHUPXwWxTH0N5EomtW9Aaxb71QI1J2fcF2s3rYLZ4J7S+Si9Q2VOvrFtTqKGU0HJU9jgsROl8ufVadAalZfQ9gqbv+p6PG30fGd+3jtuk9qnUDrX+j21H0tULufLbUpg9t7ecgmoppOoqwAS2uF25xkU3Xwz3A7H8/ZOS9t6VPUq/0mrUpJXCvSqI7U1YYGVZhAtGk9QO9Z7e4peiqqu8YO5HUdypkdT6quqqPWoWqvQRiuS+KjBTyVUD5TOkWtgt2Gp3D1aqU2PrVGqAJ2Iz28e0h7p7amlS5sbz0LAlmosfVds8r6NuQT7pItmp9RrRo0XFN2qV9op0uzlmAOG8sZ5nGvUdxRq0lvLdaaVWCI6PuAY9lfyle6hZqq6fd1xURCu2qUJVqZbkOCOVz3nZUstNY0g15VqFnXYvpnqetnglece8wLBq+r3KV1oW9v6Rtu9ndilMDtgNjkzxo2v1KzV6L0dlxRXcU3ZV8j1dreGTj4yH1G9NbUKtCvctb0qaqUVXFM1cjJJqd/wApx9IXNBdTrhKjFHphKbOzM9QggkgtyRwcewSB323WdepuppaFrhXKtTD5VVXuzNjjniSWpdSOtYW9vQNWvtDON21KeR2ZvOcXQ6j6RqJxz9JK58ccnHxJnPZ3qWOp3QuDsW42vTqN9UgfZ3eHf5QJTTNXq1qr211bBH2b+DvpuvbHMrfSOrVqdKpRtrc1XFWozEkJTRSQACfM4PA8pc7fX7arV9DTqB32M2VG5QBjgsOM89pD/wAOFH0asQOTcVMnzxiBI9M68116VKlP0dWk210zkc+IMsEpPT1wq6rfIzAM7LtXxbC5OPy5l2ggiIhJERAxIjqj+Urfh/USWmi8tlq02RxlWGCO3zkxOpiXGSvyrMR7h8eZQe4ml7VT24l5veiu5o1D+Fuf6hK7e6NXo8uhx94esvxHabt4sj5zJxs2PzH+0E1uw9vu/aaZKTnvOwnM8SJnqVdfqnTkxGJmSenaDcXGNlNtp+03qr8T3/KW14+Kndv8r6YtzqI2jMz670f/ACND8H6mV3T+gPGvV/2oMf1H9pdbG1SjTWmgwqjAHf5yjkZaWiK09PU4mG1JmbRp0zne2QuHKqXUYDYG4A+AM6JS9Yu695eNZ0KhpJTAavUX63IB2qfzEyN62XNrTqja6K4BzhgDg+fMxdWNKqu10Vl8Aygge7ylSvOizTps9tcXArKCy5qZDMPAjjGZPUdSNC0SpeMEcIvpO31/IAdyfIQh22WnUaAIpU0QHvtUDPvM01dEtnfe1CmXzncUGc+ZnDp3VtrXqLTVmV25UOjJu/CT3nt+qbVatSk1Ta1MMW3KQAFxnB8e4gTFSkrKVZQVPBBAII8sTjtdGt6TbkooreYUZ/IyP03q+0uKopIzBj9UMpUN+EnvIvW+rBQv6dPcRTUMKw2EncRldpxk9x2gWe90uhXINWkjkdiygkfnPQ06iGVhTQMowrBQCoHAAPhI49UWoqU6Zchqiq65VgNrAkZJ7dvGbbDqG2rpVdKg2Ujh3IKqPHIJ7iBIUbVELFVVS53NgAbm8z5mebuxpVl21EVx5MAce7ykJS61s2cLvYBjtV2RlpsfYxEsYOYHLZadRogilTRAe+1QM++bLa1SmCERUBJYhQACT3PHjOiIS5foFL0npNi7/vbRu7Y7+6dURAREQEREDE5r66WjTao+dqjJwMnHbgTpkN1d/I1/wf8AIREbmIFU1T+IjDIoUcf6nPzCj95UNR1+5uM+kqsQfsg7V/7RNZmt6Cn2T0KUpXxCm9LT7aadyy9j+R5E21LwsBleZqa3I7czWwx34l0T+jHPHr8tzXtlnJ8ZIadr9zb49HVYKPsk7l+B7SIeso9vumpq58OJzbU+WnHxrz4jT6Vpv8RsYFxS/wByH+6t+8vem3yXFJKtMkq4ypIwce0T86sxPefc+hP8ut/wf8jMebHWsbhr/Cmle52sRlG024W11e5Sr6ouAr02PAYgds/H4S9SK1rQ6F4gWquccqw4ZT/paZ3Eu+rWVFLMQqgZJJwAPfKJ1pXNW4sCjoablmRn9amX9Xbux3kgnQlEkCpXr1EHZGc7fcfZJu+0K3rUBQamAi/UC+rsx2KkdjB2r2raJfXPo/S1LYbHV1ZVdWBB7Ak+PlPGsWaVdZtldQyiizkeBZdxGfPnB/KSFv0bTV0Z69eoqEMiO52qR2PHfElqmj02ukuSW3ohpgZG3DZ7jz5hGkB1nTUXGnMAA30gLkDBx6vHumdcIGr2OcAFKg58Sc8SZ17Qad4qB2dSjblZG2sCRjviedX6do3SItTdmnjY6th14Azu/KE6Qf8AEC2WpUsUbs9Yocd9pC5Ez/EOiKdiqU1VE9IiuAMKEGcbseGdsmqvTqOtsGeofozbkYsCzHj6xxz2kneWiVqbU6ihkYYYHxgVC90i9uLX0TPa+iZRjajjaBggqc4Hvlr0qg1OhTR2DMqKpYdiQMZEry9DUgNn0i49F/7XpDsx5e6WijSCKqjgKAo9wGBJIhuiIkJIiICIiAiIgJoubdKiMjqGVhhgexE3xApuodB0XyaLtTPkfXX58/OVbUOlLqjk7N6/eT1v6e8+tRiWVzWgfCnUg4III7g8EflI/VOy/n/afd77SqFcYqU1b24wR7iOZX638P7NyM+kwDnG/j3ds4l1eRHt1WYidy+MKpYgAEk8AAEk+4CWPSuir24wfR+jU/ac7fgvcz7Bpuh29sMUqSJ7QMsfex5kjic2zz6hZOX9FB0v+GlBMGu7VD4qvqJ8vW+cu9naJRprTpqFVRhVHYCdGIlNrWt5lXNpt5ZiInLkiIgIiICIiAiIgIiICIiAiIgIiICIiAiIgIiICIiAiIgIiICIiAiIgIiICIiAiIgIiICIiAiIgIiICIiAiIgIiICIiAiIgIiICIiAiIgIiICIiAiIgIiICIiAiIgIiICIiAiIgIiICIiAiIgIiICIiAiIgIiICIiAiIgIiICIiAiIgIiICIiAiIgIiICIiAiIgIiICIiAiIgIiICIiAiIgIiICIiAiIgIiICIiB//2Q==">
            <a:extLst>
              <a:ext uri="{FF2B5EF4-FFF2-40B4-BE49-F238E27FC236}">
                <a16:creationId xmlns:a16="http://schemas.microsoft.com/office/drawing/2014/main" id="{97FC3869-19CA-9443-B931-E436D750C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91" y="59602"/>
            <a:ext cx="860551" cy="8605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ata:image/png;base64,iVBORw0KGgoAAAANSUhEUgAAAOEAAADhCAMAAAAJbSJIAAAAzFBMVEX////+/v7yqCUzN0D+/f7+/vxCRU7xpyEwND3xrjksMTrypx6PkZT67Mzuskn0yIH//fXvoQz22abo6epsbnL45Lz9//ry1J0gJi/8+Oy3uLuDhInzpiXupyL89+r++/TzzZD569Hyx4PyvVzwr0Lyvm368trxw3j1yIn0w37y0JI6Pkj99OLvnQD0zor8+ufooQDwtFr1xHX13LDxyXrurz3rqizxvmT77MXuqkL32qrus0HvuE7ytFHvwmj11aPP0NIWGydoam+goaSuNETLAAAIjElEQVR4nO2aC3vauBKGZa90tI7WGNM1rrfyhXvDOrSBACktybn8//90ZiQTbKCbbc8hCc8zb2+pdbE/j0YaacwYQRAEQRAEQRAEQRAEQRAEQRAEQRAEQRAEQRAEQRAEQRAEQRAEQRAEQRAEQRAEQRAEQVw4fP+j04B/v83f6pZz5wT8+zc0/E83Pc1vHyr+OLxZUlz3P86K6XQax/F0WhTFx35wHYl2/7rfL/B6reAa6H8s4k3US7rw6MIR4pRCvM5BZxL1/VOv4AwK/3x/ZXj/G2+8U8HKLzc3oXINKfyWOgxvbmbi02e8LnWa4tU01Uqp0KCk63lfbvtRwrg4rdDhIJIJf+SF8xey4T9+/cVwdaDQcfJoEQctpV0ptdYgRg9mnUVP5NEmvltK15VawXXtLlvfBoPBdrhSIYiVUrmtwO+eHIQChSebtQevxUtO1HhBhfAo8JAsCVJrRVeqBdYHK6AnJSOVmhLp3e+6ao838y/w6PBKwnDgC+fUMBR8vERju/Jz9LoKrUrOercSDei6asCME3EucAz7K2mFe74ZkhyLmCgXkyHYHKqv5j3BxKE/CsEWWkJTrRUM06Oh/MIK8QGSeSqNlnDKxJNRuJMMVU1h7QlFNPLQRFINNwnDN9Lokou+rAbFcMyOfPWlFcKskAfSKrzpsKc3DpbJW6cUii78WHY8HKngoUF21CFLbncK08fj6ejlFXJQaAZpU6Fw2qcU4lDF4o0ZwlKF/cxpaoDhPdQ7zx4l/NUVOrwdVK887NRGqWAnFaJA9EcRKSNDupOsKYKzGJYX15a2/KNbvrbCmm2Tk6P0qTwIrYjVtN00YTKX+qvSxsbu45Ejvh2F7K8V8mxgmyn92K1PNSzy1PA+tUZUo+zwnm9H4V/YEL2VO9HKlqttr95dXqThXfubnby0d7QkXo5CkY1CG++pab6bbWAxLEdaRWJm+9S6yA+igotQaLXkm7SS4WF0g0I4jFd/qJYJGNh6qVqXBze9GIXcYWPriRDBzfKdDZ08lmEgnHJgGmtoLJoRwdtR+MxMA6+gXQ1FV33NhIn04Fe5VmnERV5YhVoV7TehUP+wQvBFtliZWAH2Jvd8dzVK9bCETXC0sr2qbdls+FoK9ZFC53mF4HI2Zg/vTDQEoUA+k2E/Bx1gS6NQppFojNO3o/DZmYaz8a0NbFzltXEjBSqzlkJJAhcNsC2W3cHgvUyFDstGlUIdlo6xoYikHpTYWiw8E9a4alg2tlCvpfDHZxqo256o3SRlFnZYQdZaFrmJz8HA1Ty0YI2Y53UU/vhqgeQfZaUi3FiF5Up7C7P883Z/9+LW3UtVyLuFW635YczMarEJIYazldnCS6vYfNyw/QUpdFjs7ppOTVP2oGQ/qdyu3NrQ1FX1ft+Qwuf8sKFQzfCIh41xkFZex8VEp1bhmtVm07ej8G/ZcKX2NgSJUyUHYyYMDtuktlSvcB+8k3hhCtNd0xiq8ORWp7MctcASz3n5tVKoZ7UDuUtSyMXeDyEUhRhnqb1Nd88ddgBDVa9L8doKT6yHzyoUTrfQVZUQJlAObqm9IN4zsgphgxHte74chRiZBVVMI1OYQCHEkSbXUeGmLgbmaOW06L62H/5M1Cb2UVu4xpk0WmJtqbWEv8wf161O09djdoEKHdbb7qbSDvTcLiQmr6osVZWrQktiF4s3OEqfO2vDU7Wltjskr8TFcC3Dh6jJN12duQXJ5a0Wgndju6LrcJ7bU0QIwJvEys62ctDb3ftiFGL2YrTLruJakRdSeVkz1yR6XhW4ptHu2uUoFGJh029SzTMYtOOBUnNxkMTIRmF1bhzssqWXoVDAau8kc1OewmqHUdoC1r3oMGWaP9qsj9RD3HLwF1DIa/y0QpsVrTKoWk0SEAxro/IODp1g+ulVeSgpF8Kcx51XIT7Xk7ynfNnPKOSwGA6qqHPQw4RT2ZLh+vB82xHZxNZK1Ty39zyrQs5Fg58fpSDxzp7pqyVGZF0eaRluxFFeX1QH41KvSrNHPqfCX3//o8E/rVt+V2E9f1ibIoVxQrGRJk5Q3sbk/vO1Alc79nPmt2RlxNi+1DMq/OXqfZ1/fXjHrJJA7yOTvZBGDljUFYKh8sUKwyCt09io5z0tYbo8EsidbCJ1dTScn11hkyurEKKtwGbCGgp57UR4FdVtiz6YPA4h+oRJZtXJTScsDmW66R65oRAYFthsqfSd11CIS/VEurtvMZ5me3iUrPoWw3WL+vcGMCj9mYefGWm13YjKZ7dKLo8z2hie+0NpD07DGTvzTHNSoTAppOrkes2qNL1JBPZWu08qWj6zn+nhl0RiPN3C0ocCRz1c4WFj2J1B0N3qMdv2aYTayGctTfTt6uEnfIMvqxDJZq7Z5YC3pOabKGaf4tPc3W1+3NtO2RaoLultJq1UIuGwk+HRL1ROpinsmVabLrOidrbGMphqlMaPyuCvySfGXlah8P0orj5+kZiRl6OO75ei7UeL2VBKmOirrV6YLgcPD+sWzC8Kn1aly7httnyi9OOtBoWwDR517sflXiGW3U+H5qMF6AzccdvxszNI/PPqJO8/vCu3uIVT5mM8af5V4eew6Gap+QwRpdm3j6V2v4d1XW87WWTMGJDnD3gVhqySUEV9HiVPiTbeXeIlmGU13sD2cZf//xX+fpp//+dd1l+PRqP5ZBL0gyCYTObwv9F6wZMJ/DuBy0HfgoW2FKr346hk6FEmnZ8XUPX6OgiubQf7vD1MMxPTuyk2XUDz+AwK330PLrIsS5K8RpJlZc7F/iIemQn8oQ2FUJplsKpBp+Bidhcskiypt08aYVHVfXtfnp/DEQmCIAiCIAiCIAiCIAiCIAiCIAiCIAiCIAiCIAiCIAiCIAiCIAiCIAiCIAiCIAiCIAiCIAiCIAiCIAiCIAiCIIhL4r/W4OjECD73PwAAAABJRU5ErkJggg==">
            <a:extLst>
              <a:ext uri="{FF2B5EF4-FFF2-40B4-BE49-F238E27FC236}">
                <a16:creationId xmlns:a16="http://schemas.microsoft.com/office/drawing/2014/main" id="{45FCF657-2527-D64D-9210-80F3A587D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943" y="59603"/>
            <a:ext cx="860550" cy="860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8E5759-3BCA-884C-81AD-C5D5779DAC8A}"/>
              </a:ext>
            </a:extLst>
          </p:cNvPr>
          <p:cNvSpPr txBox="1"/>
          <p:nvPr/>
        </p:nvSpPr>
        <p:spPr>
          <a:xfrm>
            <a:off x="0" y="789348"/>
            <a:ext cx="1818493" cy="261610"/>
          </a:xfrm>
          <a:prstGeom prst="rect">
            <a:avLst/>
          </a:prstGeom>
          <a:noFill/>
        </p:spPr>
        <p:txBody>
          <a:bodyPr wrap="square" rtlCol="0">
            <a:spAutoFit/>
          </a:bodyPr>
          <a:lstStyle/>
          <a:p>
            <a:pPr algn="ctr"/>
            <a:r>
              <a:rPr lang="en-LT" sz="1100" dirty="0"/>
              <a:t>Urban Analytics</a:t>
            </a:r>
          </a:p>
        </p:txBody>
      </p:sp>
      <p:sp>
        <p:nvSpPr>
          <p:cNvPr id="8" name="Subtitle 2">
            <a:extLst>
              <a:ext uri="{FF2B5EF4-FFF2-40B4-BE49-F238E27FC236}">
                <a16:creationId xmlns:a16="http://schemas.microsoft.com/office/drawing/2014/main" id="{7725EE20-8761-FF46-9DEA-5D8CDA06629C}"/>
              </a:ext>
            </a:extLst>
          </p:cNvPr>
          <p:cNvSpPr>
            <a:spLocks noGrp="1"/>
          </p:cNvSpPr>
          <p:nvPr>
            <p:ph type="subTitle" idx="1"/>
          </p:nvPr>
        </p:nvSpPr>
        <p:spPr>
          <a:xfrm>
            <a:off x="4235507" y="1499912"/>
            <a:ext cx="3720986" cy="489698"/>
          </a:xfrm>
          <a:noFill/>
        </p:spPr>
        <p:txBody>
          <a:bodyPr vert="horz" lIns="91440" tIns="45720" rIns="91440" bIns="45720" rtlCol="0">
            <a:normAutofit fontScale="92500" lnSpcReduction="10000"/>
          </a:bodyPr>
          <a:lstStyle/>
          <a:p>
            <a:r>
              <a:rPr lang="en-LT" sz="1100" i="1" dirty="0"/>
              <a:t>Intern: </a:t>
            </a:r>
            <a:r>
              <a:rPr lang="en-LT" sz="1100" dirty="0"/>
              <a:t>Greta T</a:t>
            </a:r>
            <a:r>
              <a:rPr lang="en-GB" sz="1100" dirty="0" err="1"/>
              <a:t>i</a:t>
            </a:r>
            <a:r>
              <a:rPr lang="en-LT" sz="1100" dirty="0"/>
              <a:t>maite </a:t>
            </a:r>
            <a:endParaRPr lang="en-US" sz="1100" dirty="0">
              <a:cs typeface="Calibri"/>
            </a:endParaRPr>
          </a:p>
          <a:p>
            <a:r>
              <a:rPr lang="en-LT" sz="1100" i="1" dirty="0"/>
              <a:t>Supervisors: </a:t>
            </a:r>
            <a:r>
              <a:rPr lang="en-LT" sz="1100" dirty="0"/>
              <a:t>Dr</a:t>
            </a:r>
            <a:r>
              <a:rPr lang="en-LT" sz="1100" i="1" dirty="0"/>
              <a:t> </a:t>
            </a:r>
            <a:r>
              <a:rPr lang="en-LT" sz="1100" dirty="0"/>
              <a:t>Robin Lovelace,  Dr Victoria Houlden, Prof Ed Manley</a:t>
            </a:r>
            <a:endParaRPr lang="en-LT" sz="1100" dirty="0">
              <a:cs typeface="Calibri"/>
            </a:endParaRPr>
          </a:p>
        </p:txBody>
      </p:sp>
      <p:pic>
        <p:nvPicPr>
          <p:cNvPr id="9" name="Content Placeholder 4" descr="Bar chart&#10;&#10;Description automatically generated">
            <a:extLst>
              <a:ext uri="{FF2B5EF4-FFF2-40B4-BE49-F238E27FC236}">
                <a16:creationId xmlns:a16="http://schemas.microsoft.com/office/drawing/2014/main" id="{A431C610-0500-CE4A-A22F-4B72470283D4}"/>
              </a:ext>
            </a:extLst>
          </p:cNvPr>
          <p:cNvPicPr>
            <a:picLocks noChangeAspect="1"/>
          </p:cNvPicPr>
          <p:nvPr/>
        </p:nvPicPr>
        <p:blipFill>
          <a:blip r:embed="rId6"/>
          <a:stretch>
            <a:fillRect/>
          </a:stretch>
        </p:blipFill>
        <p:spPr>
          <a:xfrm>
            <a:off x="3621221" y="2573532"/>
            <a:ext cx="5448159" cy="3541833"/>
          </a:xfrm>
          <a:prstGeom prst="rect">
            <a:avLst/>
          </a:prstGeom>
        </p:spPr>
      </p:pic>
      <p:pic>
        <p:nvPicPr>
          <p:cNvPr id="10" name="Content Placeholder 4" descr="Text&#10;&#10;Description automatically generated">
            <a:extLst>
              <a:ext uri="{FF2B5EF4-FFF2-40B4-BE49-F238E27FC236}">
                <a16:creationId xmlns:a16="http://schemas.microsoft.com/office/drawing/2014/main" id="{05BC67F7-38E9-A548-B515-8B8B3A4755FA}"/>
              </a:ext>
            </a:extLst>
          </p:cNvPr>
          <p:cNvPicPr>
            <a:picLocks noChangeAspect="1"/>
          </p:cNvPicPr>
          <p:nvPr/>
        </p:nvPicPr>
        <p:blipFill>
          <a:blip r:embed="rId7"/>
          <a:stretch>
            <a:fillRect/>
          </a:stretch>
        </p:blipFill>
        <p:spPr>
          <a:xfrm>
            <a:off x="9019829" y="1744761"/>
            <a:ext cx="3119626" cy="1088081"/>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5DD3DF70-35CB-3847-8D71-04C15F33EA61}"/>
              </a:ext>
            </a:extLst>
          </p:cNvPr>
          <p:cNvPicPr>
            <a:picLocks noChangeAspect="1"/>
          </p:cNvPicPr>
          <p:nvPr/>
        </p:nvPicPr>
        <p:blipFill>
          <a:blip r:embed="rId8"/>
          <a:stretch>
            <a:fillRect/>
          </a:stretch>
        </p:blipFill>
        <p:spPr>
          <a:xfrm>
            <a:off x="9182554" y="2935223"/>
            <a:ext cx="2956901" cy="3086328"/>
          </a:xfrm>
          <a:prstGeom prst="rect">
            <a:avLst/>
          </a:prstGeom>
        </p:spPr>
      </p:pic>
    </p:spTree>
    <p:extLst>
      <p:ext uri="{BB962C8B-B14F-4D97-AF65-F5344CB8AC3E}">
        <p14:creationId xmlns:p14="http://schemas.microsoft.com/office/powerpoint/2010/main" val="65787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314</Words>
  <Application>Microsoft Macintosh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OpenInfra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OpenInfra </dc:title>
  <dc:creator>Greta Timaite</dc:creator>
  <cp:lastModifiedBy>Greta Timaite</cp:lastModifiedBy>
  <cp:revision>3</cp:revision>
  <dcterms:created xsi:type="dcterms:W3CDTF">2022-03-03T10:03:35Z</dcterms:created>
  <dcterms:modified xsi:type="dcterms:W3CDTF">2022-03-03T10:45:25Z</dcterms:modified>
</cp:coreProperties>
</file>