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00" r:id="rId2"/>
    <p:sldId id="425" r:id="rId3"/>
    <p:sldId id="433" r:id="rId4"/>
    <p:sldId id="431" r:id="rId5"/>
    <p:sldId id="426" r:id="rId6"/>
    <p:sldId id="427" r:id="rId7"/>
    <p:sldId id="428" r:id="rId8"/>
    <p:sldId id="429" r:id="rId9"/>
    <p:sldId id="430" r:id="rId10"/>
    <p:sldId id="424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FF00"/>
    <a:srgbClr val="FF0000"/>
    <a:srgbClr val="CC6600"/>
    <a:srgbClr val="FA8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EE445L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+mn-cs"/>
              </a:defRPr>
            </a:lvl1pPr>
          </a:lstStyle>
          <a:p>
            <a:pPr>
              <a:defRPr/>
            </a:pPr>
            <a:fld id="{C352C223-065B-3540-981A-12124F0E10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1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Summer 2006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+mn-cs"/>
              </a:defRPr>
            </a:lvl1pPr>
          </a:lstStyle>
          <a:p>
            <a:pPr>
              <a:defRPr/>
            </a:pPr>
            <a:fld id="{ADE75581-BE7B-F843-8520-B2E8EAAE5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9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BCBCD-EEC6-3640-A5EF-98147BC2B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6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FE218-C607-EA4C-9EEE-C01A62D92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479CA-699C-0149-95DD-49210D2D2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8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5EF1C-7A24-E046-A60F-9CA599757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5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18187-F623-8A4A-B28F-CCACE98AA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3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125B7-8A90-DC4F-902D-7DB3C9E31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7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F0C55-2D8C-AB47-8923-E6E430F49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86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7999"/>
            <a:ext cx="4041775" cy="307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4D63B-89D8-8242-BFEF-5F2C1D2EA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1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002CB-4362-F948-A73E-3D3BC423B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5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A355D-7CDD-AC4E-A611-27EC2B94F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3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9800"/>
            <a:ext cx="5111750" cy="3916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99F1A-CE62-EA48-8615-9B5A7CE46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6A8F1-C4B2-D14E-91EC-E8CB4E09F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8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49463"/>
            <a:ext cx="8229600" cy="4076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5225"/>
            <a:ext cx="396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fld id="{F6F4D53F-D128-7240-A1CC-B2650F645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z="1400" smtClean="0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6248400" y="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1400" smtClean="0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3962400" cy="47625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  <a:defRPr/>
            </a:pPr>
            <a:r>
              <a:rPr lang="en-US" sz="1400" dirty="0"/>
              <a:t>EE 445L – Bard, McDermott, Valvano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F46B6D8C-BB61-6F40-980B-1C3A458C7B08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1828800"/>
            <a:ext cx="9144000" cy="20574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EE 445L – Embedded System Design Lab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</a:b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+mj-cs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971800"/>
            <a:ext cx="6400800" cy="28527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cs typeface="+mn-cs"/>
            </a:endParaRPr>
          </a:p>
          <a:p>
            <a:pPr eaLnBrk="1" hangingPunct="1">
              <a:defRPr/>
            </a:pPr>
            <a:r>
              <a:rPr lang="en-US">
                <a:latin typeface="Arial" charset="0"/>
                <a:cs typeface="+mn-cs"/>
              </a:rPr>
              <a:t>Instrumentation amp</a:t>
            </a:r>
          </a:p>
          <a:p>
            <a:pPr eaLnBrk="1" hangingPunct="1">
              <a:defRPr/>
            </a:pPr>
            <a:endParaRPr lang="en-US"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1143000" y="5334000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solidFill>
                  <a:srgbClr val="0000FF"/>
                </a:solidFill>
              </a:rPr>
              <a:t>For more information read Section 8.2.3 in the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7AAB0C2D-92C8-C046-8F53-733130692F52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10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26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Summary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  <a:defRPr/>
            </a:pPr>
            <a:r>
              <a:rPr lang="en-US" sz="1400" dirty="0"/>
              <a:t>EE 445L – Bard, McDermott, Valvano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371600"/>
            <a:ext cx="8229600" cy="3810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kern="0" dirty="0" smtClean="0"/>
              <a:t>Necessary condition</a:t>
            </a:r>
          </a:p>
          <a:p>
            <a:pPr lvl="1">
              <a:defRPr/>
            </a:pPr>
            <a:r>
              <a:rPr lang="en-US" altLang="en-US" kern="0" dirty="0" smtClean="0">
                <a:ea typeface="+mn-ea"/>
                <a:cs typeface="+mn-cs"/>
              </a:rPr>
              <a:t>Differential signal</a:t>
            </a:r>
          </a:p>
          <a:p>
            <a:pPr lvl="1">
              <a:defRPr/>
            </a:pPr>
            <a:r>
              <a:rPr lang="en-US" altLang="en-US" kern="0" dirty="0" smtClean="0">
                <a:ea typeface="+mn-ea"/>
                <a:cs typeface="+mn-cs"/>
              </a:rPr>
              <a:t>E.g., resistance </a:t>
            </a:r>
            <a:r>
              <a:rPr lang="en-US" altLang="en-US" kern="0" dirty="0">
                <a:ea typeface="+mn-ea"/>
                <a:cs typeface="+mn-cs"/>
              </a:rPr>
              <a:t>b</a:t>
            </a:r>
            <a:r>
              <a:rPr lang="en-US" altLang="en-US" kern="0" dirty="0" smtClean="0">
                <a:ea typeface="+mn-ea"/>
                <a:cs typeface="+mn-cs"/>
              </a:rPr>
              <a:t>ridge, biopotentials</a:t>
            </a:r>
          </a:p>
          <a:p>
            <a:pPr>
              <a:defRPr/>
            </a:pPr>
            <a:r>
              <a:rPr lang="en-US" altLang="en-US" kern="0" dirty="0" smtClean="0"/>
              <a:t>Sufficient conditions</a:t>
            </a:r>
          </a:p>
          <a:p>
            <a:pPr lvl="1">
              <a:defRPr/>
            </a:pPr>
            <a:r>
              <a:rPr lang="en-US" altLang="en-US" kern="0" dirty="0" smtClean="0">
                <a:ea typeface="+mn-ea"/>
                <a:cs typeface="+mn-cs"/>
              </a:rPr>
              <a:t>High gain</a:t>
            </a:r>
          </a:p>
          <a:p>
            <a:pPr lvl="1">
              <a:defRPr/>
            </a:pPr>
            <a:r>
              <a:rPr lang="en-US" altLang="en-US" kern="0" dirty="0" smtClean="0">
                <a:ea typeface="+mn-ea"/>
                <a:cs typeface="+mn-cs"/>
              </a:rPr>
              <a:t>Large input impedance</a:t>
            </a:r>
          </a:p>
          <a:p>
            <a:pPr lvl="1">
              <a:defRPr/>
            </a:pPr>
            <a:r>
              <a:rPr lang="en-US" altLang="en-US" kern="0" dirty="0" smtClean="0">
                <a:ea typeface="+mn-ea"/>
                <a:cs typeface="+mn-cs"/>
              </a:rPr>
              <a:t>Good CMRR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B0FF6971-2706-BF4E-82F6-8024F5A5E558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2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54864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Op amp review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7467600" cy="4678363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latin typeface="Arial" charset="0"/>
                <a:cs typeface="+mn-cs"/>
              </a:rPr>
              <a:t>Linear op amp circuit</a:t>
            </a:r>
            <a:endParaRPr lang="en-US" sz="2400" dirty="0">
              <a:latin typeface="Arial" charset="0"/>
              <a:cs typeface="+mn-cs"/>
            </a:endParaRPr>
          </a:p>
          <a:p>
            <a:pPr lvl="1">
              <a:defRPr/>
            </a:pPr>
            <a:r>
              <a:rPr lang="en-US" sz="2000" dirty="0" smtClean="0">
                <a:latin typeface="Arial" charset="0"/>
              </a:rPr>
              <a:t>Maps a transducer </a:t>
            </a:r>
            <a:r>
              <a:rPr lang="en-US" sz="2000" dirty="0">
                <a:latin typeface="Arial" charset="0"/>
              </a:rPr>
              <a:t>to </a:t>
            </a:r>
            <a:r>
              <a:rPr lang="en-US" sz="2000" dirty="0" smtClean="0">
                <a:latin typeface="Arial" charset="0"/>
              </a:rPr>
              <a:t>the ADC</a:t>
            </a:r>
            <a:endParaRPr lang="en-US" sz="2000" dirty="0">
              <a:latin typeface="Arial" charset="0"/>
            </a:endParaRPr>
          </a:p>
          <a:p>
            <a:pPr lvl="1">
              <a:defRPr/>
            </a:pPr>
            <a:r>
              <a:rPr lang="en-US" sz="2000" dirty="0">
                <a:latin typeface="Arial" charset="0"/>
              </a:rPr>
              <a:t>The five design </a:t>
            </a:r>
            <a:r>
              <a:rPr lang="en-US" sz="2000" dirty="0" smtClean="0">
                <a:latin typeface="Arial" charset="0"/>
              </a:rPr>
              <a:t>rules</a:t>
            </a:r>
          </a:p>
          <a:p>
            <a:pPr lvl="2">
              <a:defRPr/>
            </a:pPr>
            <a:r>
              <a:rPr lang="en-US" sz="1600" dirty="0" smtClean="0">
                <a:latin typeface="Arial" charset="0"/>
              </a:rPr>
              <a:t>Negative Feedback</a:t>
            </a:r>
          </a:p>
          <a:p>
            <a:pPr lvl="2">
              <a:defRPr/>
            </a:pPr>
            <a:r>
              <a:rPr lang="en-US" sz="1600" dirty="0" smtClean="0">
                <a:latin typeface="Arial" charset="0"/>
              </a:rPr>
              <a:t>Rail-to-rail</a:t>
            </a:r>
          </a:p>
          <a:p>
            <a:pPr lvl="2">
              <a:defRPr/>
            </a:pPr>
            <a:r>
              <a:rPr lang="en-US" sz="1600" dirty="0" err="1" smtClean="0">
                <a:latin typeface="Arial" charset="0"/>
              </a:rPr>
              <a:t>Vx</a:t>
            </a:r>
            <a:r>
              <a:rPr lang="en-US" sz="1600" dirty="0" smtClean="0">
                <a:latin typeface="Arial" charset="0"/>
              </a:rPr>
              <a:t> ~= </a:t>
            </a:r>
            <a:r>
              <a:rPr lang="en-US" sz="1600" dirty="0" err="1" smtClean="0">
                <a:latin typeface="Arial" charset="0"/>
              </a:rPr>
              <a:t>Vy</a:t>
            </a:r>
            <a:endParaRPr lang="en-US" sz="1600" dirty="0" smtClean="0">
              <a:latin typeface="Arial" charset="0"/>
            </a:endParaRPr>
          </a:p>
          <a:p>
            <a:pPr lvl="2">
              <a:defRPr/>
            </a:pPr>
            <a:r>
              <a:rPr lang="en-US" sz="1600" dirty="0" smtClean="0">
                <a:latin typeface="Arial" charset="0"/>
              </a:rPr>
              <a:t>Ix =0 and </a:t>
            </a:r>
            <a:r>
              <a:rPr lang="en-US" sz="1600" dirty="0" err="1" smtClean="0">
                <a:latin typeface="Arial" charset="0"/>
              </a:rPr>
              <a:t>Iy</a:t>
            </a:r>
            <a:r>
              <a:rPr lang="en-US" sz="1600" dirty="0" smtClean="0">
                <a:latin typeface="Arial" charset="0"/>
              </a:rPr>
              <a:t> = 0</a:t>
            </a:r>
          </a:p>
          <a:p>
            <a:pPr lvl="2">
              <a:defRPr/>
            </a:pPr>
            <a:r>
              <a:rPr lang="en-US" sz="1600" dirty="0">
                <a:latin typeface="Arial" charset="0"/>
              </a:rPr>
              <a:t>Select resistors in the 1k</a:t>
            </a:r>
            <a:r>
              <a:rPr lang="en-US" sz="1600" dirty="0">
                <a:latin typeface="Symbol" charset="0"/>
              </a:rPr>
              <a:t>W</a:t>
            </a:r>
            <a:r>
              <a:rPr lang="en-US" sz="1600" dirty="0">
                <a:latin typeface="Arial" charset="0"/>
              </a:rPr>
              <a:t> – 1M</a:t>
            </a:r>
            <a:r>
              <a:rPr lang="en-US" sz="1600" dirty="0">
                <a:latin typeface="Symbol" charset="0"/>
              </a:rPr>
              <a:t>W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range</a:t>
            </a:r>
            <a:endParaRPr lang="en-US" sz="1600" dirty="0">
              <a:latin typeface="Arial" charset="0"/>
            </a:endParaRPr>
          </a:p>
          <a:p>
            <a:pPr>
              <a:defRPr/>
            </a:pPr>
            <a:r>
              <a:rPr lang="en-US" sz="2400" b="1" dirty="0">
                <a:latin typeface="Arial" charset="0"/>
                <a:cs typeface="+mn-cs"/>
              </a:rPr>
              <a:t>Parameters</a:t>
            </a:r>
            <a:endParaRPr lang="en-US" sz="2400" dirty="0">
              <a:latin typeface="Arial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Arial" charset="0"/>
              </a:rPr>
              <a:t>Linear equation: output as a function of input(s)</a:t>
            </a:r>
          </a:p>
          <a:p>
            <a:pPr lvl="1">
              <a:defRPr/>
            </a:pPr>
            <a:r>
              <a:rPr lang="en-US" sz="2000" dirty="0">
                <a:latin typeface="Arial" charset="0"/>
              </a:rPr>
              <a:t>Input impedance</a:t>
            </a:r>
          </a:p>
          <a:p>
            <a:pPr lvl="1">
              <a:defRPr/>
            </a:pPr>
            <a:r>
              <a:rPr lang="en-US" sz="2000" dirty="0">
                <a:latin typeface="Arial" charset="0"/>
              </a:rPr>
              <a:t>Output impedance</a:t>
            </a:r>
          </a:p>
          <a:p>
            <a:pPr lvl="1">
              <a:defRPr/>
            </a:pPr>
            <a:r>
              <a:rPr lang="en-US" sz="2000" dirty="0">
                <a:latin typeface="Arial" charset="0"/>
              </a:rPr>
              <a:t>Offset voltage</a:t>
            </a:r>
          </a:p>
          <a:p>
            <a:pPr lvl="1">
              <a:defRPr/>
            </a:pPr>
            <a:r>
              <a:rPr lang="en-US" sz="2000" dirty="0">
                <a:latin typeface="Arial" charset="0"/>
              </a:rPr>
              <a:t>Frequency response</a:t>
            </a:r>
          </a:p>
          <a:p>
            <a:pPr lvl="1">
              <a:defRPr/>
            </a:pPr>
            <a:r>
              <a:rPr lang="en-US" sz="2000" dirty="0">
                <a:latin typeface="Arial" charset="0"/>
              </a:rPr>
              <a:t>Noise compare it to signal resolution</a:t>
            </a:r>
          </a:p>
          <a:p>
            <a:pPr lvl="1">
              <a:defRPr/>
            </a:pPr>
            <a:endParaRPr lang="en-US" sz="2000" dirty="0">
              <a:latin typeface="Arial" charset="0"/>
            </a:endParaRPr>
          </a:p>
        </p:txBody>
      </p:sp>
      <p:sp>
        <p:nvSpPr>
          <p:cNvPr id="3077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400" smtClean="0">
                <a:cs typeface="+mn-cs"/>
              </a:rPr>
              <a:t>EE 445L – Bard, Valvano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839200" cy="685800"/>
          </a:xfrm>
        </p:spPr>
        <p:txBody>
          <a:bodyPr/>
          <a:lstStyle/>
          <a:p>
            <a:r>
              <a:rPr lang="en-US" dirty="0" smtClean="0"/>
              <a:t>OP AMP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002CB-4362-F948-A73E-3D3BC423BA1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1066800"/>
            <a:ext cx="8610600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b="1" dirty="0"/>
              <a:t>(10) </a:t>
            </a:r>
            <a:r>
              <a:rPr lang="en-US" sz="1600" b="1" dirty="0" smtClean="0"/>
              <a:t>Exam Question </a:t>
            </a:r>
            <a:r>
              <a:rPr lang="en-US" sz="1600" b="1" dirty="0"/>
              <a:t>3. </a:t>
            </a:r>
            <a:r>
              <a:rPr lang="en-US" sz="1600" dirty="0"/>
              <a:t>The output of a linear transducer is V</a:t>
            </a:r>
            <a:r>
              <a:rPr lang="en-US" sz="1600" baseline="-25000" dirty="0"/>
              <a:t>1</a:t>
            </a:r>
            <a:r>
              <a:rPr lang="en-US" sz="1600" dirty="0"/>
              <a:t>, and V</a:t>
            </a:r>
            <a:r>
              <a:rPr lang="en-US" sz="1600" baseline="-25000" dirty="0"/>
              <a:t>1</a:t>
            </a:r>
            <a:r>
              <a:rPr lang="en-US" sz="1600" dirty="0"/>
              <a:t> is connected as the input to an amplifier. The amplifier has a transfer function of V</a:t>
            </a:r>
            <a:r>
              <a:rPr lang="en-US" sz="1600" baseline="-25000" dirty="0"/>
              <a:t>2</a:t>
            </a:r>
            <a:r>
              <a:rPr lang="en-US" sz="1600" dirty="0"/>
              <a:t> = 100 (V</a:t>
            </a:r>
            <a:r>
              <a:rPr lang="en-US" sz="1600" baseline="-25000" dirty="0"/>
              <a:t>1</a:t>
            </a:r>
            <a:r>
              <a:rPr lang="en-US" sz="1600" dirty="0"/>
              <a:t>+0.02). The range of V</a:t>
            </a:r>
            <a:r>
              <a:rPr lang="en-US" sz="1600" baseline="-25000" dirty="0"/>
              <a:t>1</a:t>
            </a:r>
            <a:r>
              <a:rPr lang="en-US" sz="1600" dirty="0"/>
              <a:t> is -0.02 to 0.02 V. V</a:t>
            </a:r>
            <a:r>
              <a:rPr lang="en-US" sz="1600" baseline="-25000" dirty="0"/>
              <a:t>2</a:t>
            </a:r>
            <a:r>
              <a:rPr lang="en-US" sz="1600" dirty="0"/>
              <a:t> is connected as the input to an ADC. The ADC range is 0 to 4 V, and ADC precision is 10 bits. The sampling rate is 1000 Hz. What is the maximum allowable voltage noise of the amplifier, referred to its input?  Show your work.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297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D3460D5A-683C-B141-B00A-15D2C9075F94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4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54864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Instrumentation Amplifiers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7467600" cy="4678363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Arial" charset="0"/>
                <a:cs typeface="+mn-cs"/>
              </a:rPr>
              <a:t>Necessary condition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+mn-cs"/>
              </a:rPr>
              <a:t>(must be)</a:t>
            </a:r>
          </a:p>
          <a:p>
            <a:pPr lvl="1">
              <a:defRPr/>
            </a:pPr>
            <a:r>
              <a:rPr lang="en-US" sz="2000" dirty="0">
                <a:latin typeface="Arial" charset="0"/>
              </a:rPr>
              <a:t>amplify a differential voltage</a:t>
            </a:r>
          </a:p>
          <a:p>
            <a:pPr lvl="1">
              <a:defRPr/>
            </a:pPr>
            <a:r>
              <a:rPr lang="en-US" sz="2000" dirty="0">
                <a:latin typeface="Arial" charset="0"/>
              </a:rPr>
              <a:t>shown below as V2-V1</a:t>
            </a: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latin typeface="Arial" charset="0"/>
                <a:cs typeface="+mn-cs"/>
              </a:rPr>
              <a:t>Sufficient condition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+mn-cs"/>
              </a:rPr>
              <a:t>(one or more may be true)</a:t>
            </a:r>
          </a:p>
          <a:p>
            <a:pPr lvl="1">
              <a:defRPr/>
            </a:pPr>
            <a:r>
              <a:rPr lang="en-US" sz="2000" dirty="0">
                <a:latin typeface="Arial" charset="0"/>
              </a:rPr>
              <a:t>large gain (above 100),</a:t>
            </a:r>
          </a:p>
          <a:p>
            <a:pPr lvl="1">
              <a:defRPr/>
            </a:pPr>
            <a:r>
              <a:rPr lang="en-US" sz="2000" dirty="0">
                <a:latin typeface="Arial" charset="0"/>
              </a:rPr>
              <a:t>a high input impedance, and</a:t>
            </a:r>
          </a:p>
          <a:p>
            <a:pPr lvl="1">
              <a:defRPr/>
            </a:pPr>
            <a:r>
              <a:rPr lang="en-US" sz="2000" dirty="0">
                <a:latin typeface="Arial" charset="0"/>
              </a:rPr>
              <a:t>a good common mode rejection ratio. Or low noise</a:t>
            </a:r>
          </a:p>
        </p:txBody>
      </p:sp>
      <p:sp>
        <p:nvSpPr>
          <p:cNvPr id="4101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400" smtClean="0">
                <a:cs typeface="+mn-cs"/>
              </a:rPr>
              <a:t>EE 445L – Bard, Valvano </a:t>
            </a:r>
          </a:p>
        </p:txBody>
      </p:sp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4108450"/>
            <a:ext cx="5638800" cy="2673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F2245418-7E90-B448-A761-A0017F016976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5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34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INA122 Amp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INA122 is low-power single supply rail-to-rail instrumentation amp,</a:t>
            </a:r>
          </a:p>
          <a:p>
            <a:pPr lvl="1">
              <a:defRPr/>
            </a:pPr>
            <a:r>
              <a:rPr lang="en-US" b="1" dirty="0" err="1">
                <a:latin typeface="Arial" charset="0"/>
              </a:rPr>
              <a:t>V</a:t>
            </a:r>
            <a:r>
              <a:rPr lang="en-US" b="1" baseline="-25000" dirty="0" err="1">
                <a:latin typeface="Arial" charset="0"/>
              </a:rPr>
              <a:t>out</a:t>
            </a:r>
            <a:r>
              <a:rPr lang="en-US" b="1" dirty="0">
                <a:latin typeface="Arial" charset="0"/>
              </a:rPr>
              <a:t> = Gain*(V</a:t>
            </a:r>
            <a:r>
              <a:rPr lang="en-US" b="1" baseline="-25000" dirty="0">
                <a:latin typeface="Arial" charset="0"/>
              </a:rPr>
              <a:t>1</a:t>
            </a:r>
            <a:r>
              <a:rPr lang="en-US" b="1" dirty="0">
                <a:latin typeface="Arial" charset="0"/>
              </a:rPr>
              <a:t>-V</a:t>
            </a:r>
            <a:r>
              <a:rPr lang="en-US" b="1" baseline="-25000" dirty="0">
                <a:latin typeface="Arial" charset="0"/>
              </a:rPr>
              <a:t>2</a:t>
            </a:r>
            <a:r>
              <a:rPr lang="en-US" b="1" dirty="0">
                <a:latin typeface="Arial" charset="0"/>
              </a:rPr>
              <a:t>) + </a:t>
            </a:r>
            <a:r>
              <a:rPr lang="en-US" b="1" dirty="0" err="1">
                <a:latin typeface="Arial" charset="0"/>
              </a:rPr>
              <a:t>V</a:t>
            </a:r>
            <a:r>
              <a:rPr lang="en-US" b="1" baseline="-25000" dirty="0" err="1">
                <a:latin typeface="Arial" charset="0"/>
              </a:rPr>
              <a:t>ref</a:t>
            </a:r>
            <a:endParaRPr lang="en-US" b="1" baseline="-25000" dirty="0">
              <a:latin typeface="Arial" charset="0"/>
            </a:endParaRPr>
          </a:p>
          <a:p>
            <a:pPr lvl="1">
              <a:defRPr/>
            </a:pPr>
            <a:r>
              <a:rPr lang="en-US" dirty="0">
                <a:latin typeface="Arial" charset="0"/>
              </a:rPr>
              <a:t>(AD627 or INA122) </a:t>
            </a:r>
            <a:r>
              <a:rPr lang="en-US" b="1" dirty="0">
                <a:latin typeface="Arial" charset="0"/>
              </a:rPr>
              <a:t>Gain = 5+(200k</a:t>
            </a:r>
            <a:r>
              <a:rPr lang="en-US" dirty="0">
                <a:latin typeface="Arial" charset="0"/>
              </a:rPr>
              <a:t>Ω</a:t>
            </a:r>
            <a:r>
              <a:rPr lang="en-US" b="1" dirty="0">
                <a:latin typeface="Arial" charset="0"/>
              </a:rPr>
              <a:t>/R</a:t>
            </a:r>
            <a:r>
              <a:rPr lang="en-US" b="1" baseline="-25000" dirty="0">
                <a:latin typeface="Arial" charset="0"/>
              </a:rPr>
              <a:t>G</a:t>
            </a:r>
            <a:r>
              <a:rPr lang="en-US" b="1" dirty="0">
                <a:latin typeface="Arial" charset="0"/>
              </a:rPr>
              <a:t>)</a:t>
            </a:r>
          </a:p>
          <a:p>
            <a:pPr lvl="1">
              <a:defRPr/>
            </a:pPr>
            <a:r>
              <a:rPr lang="en-US" b="1" dirty="0" err="1">
                <a:latin typeface="Arial" charset="0"/>
              </a:rPr>
              <a:t>V</a:t>
            </a:r>
            <a:r>
              <a:rPr lang="en-US" b="1" baseline="-25000" dirty="0" err="1">
                <a:latin typeface="Arial" charset="0"/>
              </a:rPr>
              <a:t>out</a:t>
            </a:r>
            <a:r>
              <a:rPr lang="en-US" b="1" dirty="0">
                <a:latin typeface="Arial" charset="0"/>
              </a:rPr>
              <a:t> = </a:t>
            </a:r>
            <a:r>
              <a:rPr lang="en-US" b="1" dirty="0" err="1">
                <a:latin typeface="Arial" charset="0"/>
              </a:rPr>
              <a:t>V</a:t>
            </a:r>
            <a:r>
              <a:rPr lang="en-US" b="1" baseline="-25000" dirty="0" err="1">
                <a:latin typeface="Arial" charset="0"/>
              </a:rPr>
              <a:t>ref</a:t>
            </a:r>
            <a:r>
              <a:rPr lang="en-US" b="1" dirty="0">
                <a:latin typeface="Arial" charset="0"/>
              </a:rPr>
              <a:t> when V</a:t>
            </a:r>
            <a:r>
              <a:rPr lang="en-US" b="1" baseline="-25000" dirty="0">
                <a:latin typeface="Arial" charset="0"/>
              </a:rPr>
              <a:t>1</a:t>
            </a:r>
            <a:r>
              <a:rPr lang="en-US" b="1" dirty="0">
                <a:latin typeface="Arial" charset="0"/>
              </a:rPr>
              <a:t> equals V</a:t>
            </a:r>
            <a:r>
              <a:rPr lang="en-US" b="1" baseline="-25000" dirty="0">
                <a:latin typeface="Arial" charset="0"/>
              </a:rPr>
              <a:t>2</a:t>
            </a:r>
          </a:p>
          <a:p>
            <a:pPr>
              <a:defRPr/>
            </a:pPr>
            <a:r>
              <a:rPr lang="en-US" i="1" dirty="0">
                <a:latin typeface="Arial" charset="0"/>
                <a:cs typeface="+mn-cs"/>
              </a:rPr>
              <a:t>In Lab 9, ground pin 5 </a:t>
            </a:r>
            <a:r>
              <a:rPr lang="en-US" dirty="0">
                <a:latin typeface="Arial" charset="0"/>
                <a:cs typeface="+mn-cs"/>
              </a:rPr>
              <a:t>(</a:t>
            </a:r>
            <a:r>
              <a:rPr lang="en-US" b="1" dirty="0" err="1">
                <a:latin typeface="Arial" charset="0"/>
                <a:cs typeface="+mn-cs"/>
              </a:rPr>
              <a:t>V</a:t>
            </a:r>
            <a:r>
              <a:rPr lang="en-US" b="1" baseline="-25000" dirty="0" err="1">
                <a:latin typeface="Arial" charset="0"/>
                <a:cs typeface="+mn-cs"/>
              </a:rPr>
              <a:t>ref</a:t>
            </a:r>
            <a:r>
              <a:rPr lang="en-US" b="1" dirty="0">
                <a:latin typeface="Arial" charset="0"/>
                <a:cs typeface="+mn-cs"/>
              </a:rPr>
              <a:t> </a:t>
            </a:r>
            <a:r>
              <a:rPr lang="en-US" dirty="0">
                <a:latin typeface="Arial" charset="0"/>
                <a:cs typeface="+mn-cs"/>
              </a:rPr>
              <a:t>= 0)</a:t>
            </a:r>
          </a:p>
          <a:p>
            <a:pPr lvl="1">
              <a:defRPr/>
            </a:pPr>
            <a:r>
              <a:rPr lang="en-US" b="1" dirty="0" err="1">
                <a:latin typeface="Arial" charset="0"/>
              </a:rPr>
              <a:t>V</a:t>
            </a:r>
            <a:r>
              <a:rPr lang="en-US" b="1" baseline="-25000" dirty="0" err="1">
                <a:latin typeface="Arial" charset="0"/>
              </a:rPr>
              <a:t>out</a:t>
            </a:r>
            <a:r>
              <a:rPr lang="en-US" b="1" dirty="0">
                <a:latin typeface="Arial" charset="0"/>
              </a:rPr>
              <a:t> = Gain *(V</a:t>
            </a:r>
            <a:r>
              <a:rPr lang="en-US" b="1" baseline="-25000" dirty="0">
                <a:latin typeface="Arial" charset="0"/>
              </a:rPr>
              <a:t>1</a:t>
            </a:r>
            <a:r>
              <a:rPr lang="en-US" b="1" dirty="0">
                <a:latin typeface="Arial" charset="0"/>
              </a:rPr>
              <a:t> – V</a:t>
            </a:r>
            <a:r>
              <a:rPr lang="en-US" b="1" baseline="-25000" dirty="0">
                <a:latin typeface="Arial" charset="0"/>
              </a:rPr>
              <a:t>2</a:t>
            </a:r>
            <a:r>
              <a:rPr lang="en-US" b="1" dirty="0">
                <a:latin typeface="Arial" charset="0"/>
              </a:rPr>
              <a:t>)</a:t>
            </a:r>
          </a:p>
        </p:txBody>
      </p:sp>
      <p:sp>
        <p:nvSpPr>
          <p:cNvPr id="5125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400" smtClean="0">
                <a:cs typeface="+mn-cs"/>
              </a:rPr>
              <a:t>EE 445L – Bard, McDermott, Valvano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62FA616E-C096-7E42-BD24-2C70DA6825F5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6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34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Shunt Diode Reference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847850"/>
            <a:ext cx="8229600" cy="4678363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LM4041CILPR</a:t>
            </a:r>
          </a:p>
          <a:p>
            <a:pPr lvl="1">
              <a:defRPr/>
            </a:pPr>
            <a:r>
              <a:rPr lang="en-US">
                <a:latin typeface="Arial" charset="0"/>
              </a:rPr>
              <a:t>R</a:t>
            </a:r>
            <a:r>
              <a:rPr lang="en-US" baseline="-25000">
                <a:latin typeface="Arial" charset="0"/>
              </a:rPr>
              <a:t>s</a:t>
            </a:r>
            <a:r>
              <a:rPr lang="en-US">
                <a:latin typeface="Arial" charset="0"/>
              </a:rPr>
              <a:t> sets maximum current</a:t>
            </a:r>
          </a:p>
          <a:p>
            <a:pPr lvl="1">
              <a:defRPr/>
            </a:pPr>
            <a:r>
              <a:rPr lang="en-US">
                <a:latin typeface="Arial" charset="0"/>
              </a:rPr>
              <a:t>R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,R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 sets voltage</a:t>
            </a:r>
          </a:p>
          <a:p>
            <a:pPr lvl="1">
              <a:defRPr/>
            </a:pPr>
            <a:r>
              <a:rPr lang="en-US">
                <a:latin typeface="Arial" charset="0"/>
              </a:rPr>
              <a:t>I</a:t>
            </a:r>
            <a:r>
              <a:rPr lang="en-US" baseline="-25000">
                <a:latin typeface="Arial" charset="0"/>
              </a:rPr>
              <a:t>z</a:t>
            </a:r>
            <a:r>
              <a:rPr lang="en-US">
                <a:latin typeface="Arial" charset="0"/>
              </a:rPr>
              <a:t> = 80uA + V</a:t>
            </a:r>
            <a:r>
              <a:rPr lang="en-US" baseline="-25000">
                <a:latin typeface="Arial" charset="0"/>
              </a:rPr>
              <a:t>ref </a:t>
            </a:r>
            <a:r>
              <a:rPr lang="en-US">
                <a:latin typeface="Arial" charset="0"/>
              </a:rPr>
              <a:t>/(R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+R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)</a:t>
            </a:r>
          </a:p>
          <a:p>
            <a:pPr lvl="1">
              <a:defRPr/>
            </a:pPr>
            <a:r>
              <a:rPr lang="en-US">
                <a:latin typeface="Arial" charset="0"/>
              </a:rPr>
              <a:t>V</a:t>
            </a:r>
            <a:r>
              <a:rPr lang="en-US" baseline="-25000">
                <a:latin typeface="Arial" charset="0"/>
              </a:rPr>
              <a:t>d</a:t>
            </a:r>
            <a:r>
              <a:rPr lang="en-US">
                <a:latin typeface="Arial" charset="0"/>
              </a:rPr>
              <a:t> = 1.233V (across R1)</a:t>
            </a:r>
          </a:p>
          <a:p>
            <a:pPr lvl="1">
              <a:defRPr/>
            </a:pPr>
            <a:r>
              <a:rPr lang="en-US">
                <a:latin typeface="Arial" charset="0"/>
              </a:rPr>
              <a:t>V</a:t>
            </a:r>
            <a:r>
              <a:rPr lang="en-US" baseline="-25000">
                <a:latin typeface="Arial" charset="0"/>
              </a:rPr>
              <a:t>ref</a:t>
            </a:r>
            <a:r>
              <a:rPr lang="en-US">
                <a:latin typeface="Arial" charset="0"/>
              </a:rPr>
              <a:t> = V</a:t>
            </a:r>
            <a:r>
              <a:rPr lang="en-US" baseline="-25000">
                <a:latin typeface="Arial" charset="0"/>
              </a:rPr>
              <a:t>d</a:t>
            </a:r>
            <a:r>
              <a:rPr lang="en-US">
                <a:latin typeface="Arial" charset="0"/>
              </a:rPr>
              <a:t> (1 + R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/R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)</a:t>
            </a:r>
          </a:p>
          <a:p>
            <a:pPr lvl="1">
              <a:defRPr/>
            </a:pPr>
            <a:r>
              <a:rPr lang="en-US">
                <a:latin typeface="Arial" charset="0"/>
              </a:rPr>
              <a:t>Max I</a:t>
            </a:r>
            <a:r>
              <a:rPr lang="en-US" baseline="-25000">
                <a:latin typeface="Arial" charset="0"/>
              </a:rPr>
              <a:t>ref</a:t>
            </a:r>
            <a:r>
              <a:rPr lang="en-US">
                <a:latin typeface="Arial" charset="0"/>
              </a:rPr>
              <a:t> = (3.3- V</a:t>
            </a:r>
            <a:r>
              <a:rPr lang="en-US" baseline="-25000">
                <a:latin typeface="Arial" charset="0"/>
              </a:rPr>
              <a:t>ref</a:t>
            </a:r>
            <a:r>
              <a:rPr lang="en-US">
                <a:latin typeface="Arial" charset="0"/>
              </a:rPr>
              <a:t>)/R</a:t>
            </a:r>
            <a:r>
              <a:rPr lang="en-US" baseline="-25000">
                <a:latin typeface="Arial" charset="0"/>
              </a:rPr>
              <a:t>s</a:t>
            </a:r>
            <a:r>
              <a:rPr lang="en-US">
                <a:latin typeface="Arial" charset="0"/>
              </a:rPr>
              <a:t> - I</a:t>
            </a:r>
            <a:r>
              <a:rPr lang="en-US" baseline="-25000">
                <a:latin typeface="Arial" charset="0"/>
              </a:rPr>
              <a:t>z</a:t>
            </a:r>
            <a:endParaRPr lang="en-US">
              <a:latin typeface="Arial" charset="0"/>
            </a:endParaRPr>
          </a:p>
        </p:txBody>
      </p:sp>
      <p:sp>
        <p:nvSpPr>
          <p:cNvPr id="6149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400" smtClean="0">
                <a:cs typeface="+mn-cs"/>
              </a:rPr>
              <a:t>EE 445L – Bard, McDermott, Valvano </a:t>
            </a:r>
          </a:p>
        </p:txBody>
      </p: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3810000"/>
            <a:ext cx="3581400" cy="270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0" y="2347913"/>
            <a:ext cx="2701925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DDB6AEC9-9F08-CB4D-98D6-6CC97A153DE7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7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34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EKG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8" y="1143000"/>
            <a:ext cx="8229600" cy="4678363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Differential signal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2500 gain, good CMRR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0700" y="5611813"/>
            <a:ext cx="370998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Better (avoids saturation from CM)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Instrumentation amp gain is 10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Op amp gain is 200</a:t>
            </a: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44725"/>
            <a:ext cx="7743825" cy="451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400" smtClean="0">
                <a:cs typeface="+mn-cs"/>
              </a:rPr>
              <a:t>EE 445L – Bard, McDermott, Valvano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3D260800-6737-234E-B94D-79CE0ECB3B01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8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34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Resistance bridge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229600" cy="2182813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Differential signal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Large Zin</a:t>
            </a:r>
          </a:p>
        </p:txBody>
      </p:sp>
      <p:sp>
        <p:nvSpPr>
          <p:cNvPr id="8197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400" smtClean="0">
                <a:cs typeface="+mn-cs"/>
              </a:rPr>
              <a:t>EE 445L – Bard, McDermott, Valvano </a:t>
            </a: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2819400"/>
            <a:ext cx="8651875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80E3B997-2656-7F4C-ADDC-A3E83A6ACED6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9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34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54864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Thermocouple Amp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229600" cy="2182813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Differential signal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Large Zin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Large gain</a:t>
            </a:r>
          </a:p>
        </p:txBody>
      </p:sp>
      <p:sp>
        <p:nvSpPr>
          <p:cNvPr id="9221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400" smtClean="0">
                <a:cs typeface="+mn-cs"/>
              </a:rPr>
              <a:t>EE 445L – Bard, McDermott, Valvano </a:t>
            </a: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076575"/>
            <a:ext cx="7777163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Box 1"/>
          <p:cNvSpPr txBox="1">
            <a:spLocks noChangeArrowheads="1"/>
          </p:cNvSpPr>
          <p:nvPr/>
        </p:nvSpPr>
        <p:spPr bwMode="auto">
          <a:xfrm>
            <a:off x="2590800" y="3371850"/>
            <a:ext cx="63023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latin typeface="Times New Roman" charset="0"/>
                <a:cs typeface="Times New Roman" charset="0"/>
              </a:rPr>
              <a:t>3.3V</a:t>
            </a:r>
          </a:p>
        </p:txBody>
      </p:sp>
      <p:sp>
        <p:nvSpPr>
          <p:cNvPr id="24583" name="TextBox 8"/>
          <p:cNvSpPr txBox="1">
            <a:spLocks noChangeArrowheads="1"/>
          </p:cNvSpPr>
          <p:nvPr/>
        </p:nvSpPr>
        <p:spPr bwMode="auto">
          <a:xfrm>
            <a:off x="6477000" y="4343400"/>
            <a:ext cx="63023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latin typeface="Times New Roman" charset="0"/>
                <a:cs typeface="Times New Roman" charset="0"/>
              </a:rPr>
              <a:t>3.3V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3769</TotalTime>
  <Words>476</Words>
  <Application>Microsoft Macintosh PowerPoint</Application>
  <PresentationFormat>On-screen Show (4:3)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ＭＳ Ｐゴシック</vt:lpstr>
      <vt:lpstr>Symbol</vt:lpstr>
      <vt:lpstr>Times New Roman</vt:lpstr>
      <vt:lpstr>Arial</vt:lpstr>
      <vt:lpstr>Default Design</vt:lpstr>
      <vt:lpstr>EE 445L – Embedded System Design Lab </vt:lpstr>
      <vt:lpstr>Op amp review</vt:lpstr>
      <vt:lpstr>OP AMP Example</vt:lpstr>
      <vt:lpstr>Instrumentation Amplifiers</vt:lpstr>
      <vt:lpstr>INA122 Amp</vt:lpstr>
      <vt:lpstr>Shunt Diode Reference</vt:lpstr>
      <vt:lpstr>EKG</vt:lpstr>
      <vt:lpstr>Resistance bridge</vt:lpstr>
      <vt:lpstr>Thermocouple Amp</vt:lpstr>
      <vt:lpstr>Summary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445L - Embedded Systems Lab</dc:title>
  <dc:creator>wcb</dc:creator>
  <cp:lastModifiedBy>Mark McDermott - ECE</cp:lastModifiedBy>
  <cp:revision>403</cp:revision>
  <dcterms:created xsi:type="dcterms:W3CDTF">2006-06-01T19:47:22Z</dcterms:created>
  <dcterms:modified xsi:type="dcterms:W3CDTF">2017-11-01T17:57:16Z</dcterms:modified>
</cp:coreProperties>
</file>