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00" r:id="rId2"/>
    <p:sldId id="425" r:id="rId3"/>
    <p:sldId id="426" r:id="rId4"/>
    <p:sldId id="427" r:id="rId5"/>
    <p:sldId id="428" r:id="rId6"/>
    <p:sldId id="429" r:id="rId7"/>
    <p:sldId id="42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FF00"/>
    <a:srgbClr val="FF0000"/>
    <a:srgbClr val="CC6600"/>
    <a:srgbClr val="FA8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5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EE445L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35389066-6B15-E648-804A-81F569E85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9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E2AAE610-5163-E142-8780-8FFCB0B86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1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5BF75-A2FE-0842-9B86-C1C58E2EA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41B3E-BC9F-724D-AA68-0E3B1D5C1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9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DF24D-22EA-014F-BA4A-B3BE27E69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F2BFE-A429-2748-B5C7-1A28BA2C4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CD373-F48D-D344-9080-217B3FFF3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1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4856A-D166-3A45-9344-F3E4C57EC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08797-7E58-654F-B846-8DADEA507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5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86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7999"/>
            <a:ext cx="4041775" cy="307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D24E5-4889-B84F-BA01-67FE405E8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A2C48-1EDA-BA48-87FE-361DEC477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2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9435A-9BAE-E147-B3C2-92075B2A3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9800"/>
            <a:ext cx="5111750" cy="3916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38615-B75B-B147-A2CB-807C907A8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93266-9540-AF4A-BC41-4472F4CD6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9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49463"/>
            <a:ext cx="82296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fld id="{0D7F8E69-A5C9-4549-9928-17FAA91DD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400" smtClean="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6248400" y="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1400" smtClean="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8E3BE7C9-9132-8E45-849B-EFC9CC296A3C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828800"/>
            <a:ext cx="91440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EE 445L – Embedded System Design Lab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</a:b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j-cs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28527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cs typeface="+mn-cs"/>
            </a:endParaRPr>
          </a:p>
          <a:p>
            <a:pPr eaLnBrk="1" hangingPunct="1">
              <a:defRPr/>
            </a:pPr>
            <a:r>
              <a:rPr lang="en-US">
                <a:latin typeface="Arial" charset="0"/>
                <a:cs typeface="+mn-cs"/>
              </a:rPr>
              <a:t>Analog Filters</a:t>
            </a:r>
          </a:p>
          <a:p>
            <a:pPr eaLnBrk="1" hangingPunct="1">
              <a:defRPr/>
            </a:pPr>
            <a:endParaRPr lang="en-US"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1143000" y="53340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solidFill>
                  <a:srgbClr val="0000FF"/>
                </a:solidFill>
              </a:rPr>
              <a:t>For more information read Section 8.3 in the book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3E52D4A7-A4E9-5A4F-B8A8-1760563A2F1E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2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54864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Analog Filters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467600" cy="4678363"/>
          </a:xfrm>
        </p:spPr>
        <p:txBody>
          <a:bodyPr/>
          <a:lstStyle/>
          <a:p>
            <a:pPr>
              <a:defRPr/>
            </a:pPr>
            <a:r>
              <a:rPr lang="en-US" sz="2400" b="1">
                <a:latin typeface="Arial" charset="0"/>
                <a:cs typeface="+mn-cs"/>
              </a:rPr>
              <a:t>Improve SNR</a:t>
            </a:r>
            <a:endParaRPr lang="en-US" sz="2400">
              <a:latin typeface="Arial" charset="0"/>
              <a:cs typeface="+mn-cs"/>
            </a:endParaRPr>
          </a:p>
          <a:p>
            <a:pPr lvl="1">
              <a:defRPr/>
            </a:pPr>
            <a:r>
              <a:rPr lang="en-US" sz="2400">
                <a:latin typeface="Arial" charset="0"/>
              </a:rPr>
              <a:t>Amplify signal</a:t>
            </a:r>
          </a:p>
          <a:p>
            <a:pPr lvl="1">
              <a:defRPr/>
            </a:pPr>
            <a:r>
              <a:rPr lang="en-US" sz="2400">
                <a:latin typeface="Arial" charset="0"/>
              </a:rPr>
              <a:t>Reduce noise</a:t>
            </a:r>
          </a:p>
          <a:p>
            <a:pPr>
              <a:defRPr/>
            </a:pPr>
            <a:r>
              <a:rPr lang="en-US" sz="2400" b="1">
                <a:latin typeface="Arial" charset="0"/>
                <a:cs typeface="+mn-cs"/>
              </a:rPr>
              <a:t>Use HPF to block unwanted DC for AC signals</a:t>
            </a:r>
            <a:endParaRPr lang="en-US" sz="2400">
              <a:latin typeface="Arial" charset="0"/>
              <a:cs typeface="+mn-cs"/>
            </a:endParaRPr>
          </a:p>
          <a:p>
            <a:pPr lvl="1">
              <a:defRPr/>
            </a:pPr>
            <a:r>
              <a:rPr lang="en-US" sz="2400">
                <a:latin typeface="Arial" charset="0"/>
              </a:rPr>
              <a:t>Sound</a:t>
            </a:r>
          </a:p>
          <a:p>
            <a:pPr lvl="1">
              <a:defRPr/>
            </a:pPr>
            <a:r>
              <a:rPr lang="en-US" sz="2400">
                <a:latin typeface="Arial" charset="0"/>
              </a:rPr>
              <a:t>EKG</a:t>
            </a:r>
          </a:p>
          <a:p>
            <a:pPr>
              <a:defRPr/>
            </a:pPr>
            <a:r>
              <a:rPr lang="en-US" sz="2400" b="1">
                <a:latin typeface="Arial" charset="0"/>
                <a:cs typeface="+mn-cs"/>
              </a:rPr>
              <a:t>Anti Aliasing LPF</a:t>
            </a:r>
            <a:endParaRPr lang="en-US" sz="2400">
              <a:latin typeface="Arial" charset="0"/>
              <a:cs typeface="+mn-cs"/>
            </a:endParaRPr>
          </a:p>
          <a:p>
            <a:pPr lvl="1">
              <a:defRPr/>
            </a:pPr>
            <a:r>
              <a:rPr lang="en-US" sz="2400">
                <a:latin typeface="Arial" charset="0"/>
              </a:rPr>
              <a:t>Must be analog LPF (can’t be digital)</a:t>
            </a:r>
          </a:p>
          <a:p>
            <a:pPr lvl="1">
              <a:defRPr/>
            </a:pPr>
            <a:r>
              <a:rPr lang="en-US" sz="2400">
                <a:latin typeface="Arial" charset="0"/>
              </a:rPr>
              <a:t>Reject ½ fs and above</a:t>
            </a:r>
          </a:p>
          <a:p>
            <a:pPr lvl="1">
              <a:defRPr/>
            </a:pPr>
            <a:r>
              <a:rPr lang="en-US" sz="2400">
                <a:latin typeface="Arial" charset="0"/>
              </a:rPr>
              <a:t>Pass signals of interest</a:t>
            </a:r>
          </a:p>
          <a:p>
            <a:pPr lvl="1">
              <a:defRPr/>
            </a:pPr>
            <a:endParaRPr lang="en-US" sz="2000">
              <a:latin typeface="Arial" charset="0"/>
            </a:endParaRPr>
          </a:p>
        </p:txBody>
      </p:sp>
      <p:sp>
        <p:nvSpPr>
          <p:cNvPr id="3077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400" smtClean="0">
                <a:cs typeface="+mn-cs"/>
              </a:rPr>
              <a:t>EE 445L – Bard, McDermott, Valvano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1013544D-5DDB-5B40-AA0B-493E4AEFA971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3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54864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RC response</a:t>
            </a:r>
          </a:p>
        </p:txBody>
      </p:sp>
      <p:sp>
        <p:nvSpPr>
          <p:cNvPr id="4100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400" smtClean="0">
                <a:cs typeface="+mn-cs"/>
              </a:rPr>
              <a:t>EE 445L – Bard, McDermott, Valvano 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46624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19462" name="Object 3"/>
          <p:cNvGraphicFramePr>
            <a:graphicFrameLocks noChangeAspect="1"/>
          </p:cNvGraphicFramePr>
          <p:nvPr/>
        </p:nvGraphicFramePr>
        <p:xfrm>
          <a:off x="2187575" y="4267200"/>
          <a:ext cx="34321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4" imgW="837836" imgH="406224" progId="Equation.3">
                  <p:embed/>
                </p:oleObj>
              </mc:Choice>
              <mc:Fallback>
                <p:oleObj name="Equation" r:id="rId4" imgW="837836" imgH="4062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4267200"/>
                        <a:ext cx="34321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17825841-03C6-E948-A86A-F364576339D8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4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54864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Simple LPF</a:t>
            </a:r>
          </a:p>
        </p:txBody>
      </p:sp>
      <p:sp>
        <p:nvSpPr>
          <p:cNvPr id="5124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400" smtClean="0">
                <a:cs typeface="+mn-cs"/>
              </a:rPr>
              <a:t>EE 445L – Bard, McDermott, Valvano 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82502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Box 1"/>
          <p:cNvSpPr txBox="1">
            <a:spLocks noChangeArrowheads="1"/>
          </p:cNvSpPr>
          <p:nvPr/>
        </p:nvSpPr>
        <p:spPr bwMode="auto">
          <a:xfrm>
            <a:off x="2743200" y="5181600"/>
            <a:ext cx="1639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f</a:t>
            </a:r>
            <a:r>
              <a:rPr lang="en-US" sz="1800" baseline="-25000"/>
              <a:t>c</a:t>
            </a:r>
            <a:r>
              <a:rPr lang="en-US" sz="1800"/>
              <a:t> = 1/(2</a:t>
            </a:r>
            <a:r>
              <a:rPr lang="el-GR" sz="1800"/>
              <a:t>π</a:t>
            </a:r>
            <a:r>
              <a:rPr lang="en-US" sz="1800"/>
              <a:t>R</a:t>
            </a:r>
            <a:r>
              <a:rPr lang="en-US" sz="1800" baseline="-25000"/>
              <a:t>2</a:t>
            </a:r>
            <a:r>
              <a:rPr lang="en-US" sz="1800"/>
              <a:t>C)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B9312162-B63B-4348-AFA2-20D735D70ACE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5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54864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Simple HPF</a:t>
            </a:r>
          </a:p>
        </p:txBody>
      </p:sp>
      <p:sp>
        <p:nvSpPr>
          <p:cNvPr id="6148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400" smtClean="0">
                <a:cs typeface="+mn-cs"/>
              </a:rPr>
              <a:t>EE 445L – Bard, McDermott, Valvano 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72013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685800" y="5257800"/>
            <a:ext cx="155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f</a:t>
            </a:r>
            <a:r>
              <a:rPr lang="en-US" sz="1800" baseline="-25000"/>
              <a:t>c</a:t>
            </a:r>
            <a:r>
              <a:rPr lang="en-US" sz="1800"/>
              <a:t> = 1/(2</a:t>
            </a:r>
            <a:r>
              <a:rPr lang="el-GR" sz="1800"/>
              <a:t>π</a:t>
            </a:r>
            <a:r>
              <a:rPr lang="en-US" sz="1800"/>
              <a:t>RC)</a:t>
            </a:r>
          </a:p>
        </p:txBody>
      </p:sp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3581400" y="5257800"/>
            <a:ext cx="155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f</a:t>
            </a:r>
            <a:r>
              <a:rPr lang="en-US" sz="1800" baseline="-25000"/>
              <a:t>c</a:t>
            </a:r>
            <a:r>
              <a:rPr lang="en-US" sz="1800"/>
              <a:t> = 1/(2</a:t>
            </a:r>
            <a:r>
              <a:rPr lang="el-GR" sz="1800"/>
              <a:t>π</a:t>
            </a:r>
            <a:r>
              <a:rPr lang="en-US" sz="1800"/>
              <a:t>RC)</a:t>
            </a: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553200" y="5213350"/>
            <a:ext cx="155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f</a:t>
            </a:r>
            <a:r>
              <a:rPr lang="en-US" sz="1800" baseline="-25000"/>
              <a:t>c</a:t>
            </a:r>
            <a:r>
              <a:rPr lang="en-US" sz="1800"/>
              <a:t> = 1/(2</a:t>
            </a:r>
            <a:r>
              <a:rPr lang="el-GR" sz="1800"/>
              <a:t>π</a:t>
            </a:r>
            <a:r>
              <a:rPr lang="en-US" sz="1800"/>
              <a:t>RC)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9A7BB1AC-997A-0840-B8BD-921188EDC992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6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152400"/>
            <a:ext cx="54864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2-pole Butterworth LPF</a:t>
            </a:r>
          </a:p>
        </p:txBody>
      </p:sp>
      <p:sp>
        <p:nvSpPr>
          <p:cNvPr id="7172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400" smtClean="0">
                <a:cs typeface="+mn-cs"/>
              </a:rPr>
              <a:t>EE 445L – Bard, McDermott, Valvano 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074738"/>
            <a:ext cx="5457825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22535" name="Object 3"/>
          <p:cNvGraphicFramePr>
            <a:graphicFrameLocks noChangeAspect="1"/>
          </p:cNvGraphicFramePr>
          <p:nvPr/>
        </p:nvGraphicFramePr>
        <p:xfrm>
          <a:off x="5915025" y="2286000"/>
          <a:ext cx="29829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4" imgW="1244600" imgH="508000" progId="Equation.3">
                  <p:embed/>
                </p:oleObj>
              </mc:Choice>
              <mc:Fallback>
                <p:oleObj name="Equation" r:id="rId4" imgW="12446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5" y="2286000"/>
                        <a:ext cx="29829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4"/>
          <p:cNvSpPr>
            <a:spLocks noChangeArrowheads="1"/>
          </p:cNvSpPr>
          <p:nvPr/>
        </p:nvSpPr>
        <p:spPr bwMode="auto">
          <a:xfrm>
            <a:off x="209550" y="3276600"/>
            <a:ext cx="8737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1) Select the cutoff frequency, </a:t>
            </a:r>
            <a:r>
              <a:rPr lang="en-US" i="1"/>
              <a:t>f</a:t>
            </a:r>
            <a:r>
              <a:rPr lang="en-US" i="1" baseline="-25000"/>
              <a:t>c</a:t>
            </a:r>
            <a:endParaRPr lang="en-US"/>
          </a:p>
          <a:p>
            <a:r>
              <a:rPr lang="en-US"/>
              <a:t>2) Divide the two capacitors by 2π</a:t>
            </a:r>
            <a:r>
              <a:rPr lang="en-US" i="1"/>
              <a:t>f</a:t>
            </a:r>
            <a:r>
              <a:rPr lang="en-US" i="1" baseline="-25000"/>
              <a:t>c</a:t>
            </a:r>
            <a:r>
              <a:rPr lang="en-US"/>
              <a:t> (let </a:t>
            </a:r>
            <a:r>
              <a:rPr lang="en-US" i="1"/>
              <a:t>C</a:t>
            </a:r>
            <a:r>
              <a:rPr lang="en-US" i="1" baseline="-25000"/>
              <a:t>1A</a:t>
            </a:r>
            <a:r>
              <a:rPr lang="en-US"/>
              <a:t>, </a:t>
            </a:r>
            <a:r>
              <a:rPr lang="en-US" i="1"/>
              <a:t>C</a:t>
            </a:r>
            <a:r>
              <a:rPr lang="en-US" i="1" baseline="-25000"/>
              <a:t>2A</a:t>
            </a:r>
            <a:r>
              <a:rPr lang="en-US"/>
              <a:t> be the new capacitor values)</a:t>
            </a:r>
          </a:p>
          <a:p>
            <a:r>
              <a:rPr lang="en-US"/>
              <a:t>	</a:t>
            </a:r>
            <a:r>
              <a:rPr lang="en-US" i="1"/>
              <a:t>C</a:t>
            </a:r>
            <a:r>
              <a:rPr lang="en-US" i="1" baseline="-25000"/>
              <a:t>1A</a:t>
            </a:r>
            <a:r>
              <a:rPr lang="en-US"/>
              <a:t> = 141.4µF/2π</a:t>
            </a:r>
            <a:r>
              <a:rPr lang="en-US" i="1"/>
              <a:t>f</a:t>
            </a:r>
            <a:r>
              <a:rPr lang="en-US" i="1" baseline="-25000"/>
              <a:t>c</a:t>
            </a:r>
            <a:endParaRPr lang="en-US"/>
          </a:p>
          <a:p>
            <a:r>
              <a:rPr lang="en-US"/>
              <a:t>	</a:t>
            </a:r>
            <a:r>
              <a:rPr lang="en-US" i="1"/>
              <a:t>C</a:t>
            </a:r>
            <a:r>
              <a:rPr lang="en-US" i="1" baseline="-25000"/>
              <a:t>2A</a:t>
            </a:r>
            <a:r>
              <a:rPr lang="en-US"/>
              <a:t> = 70.7µF/2π</a:t>
            </a:r>
            <a:r>
              <a:rPr lang="en-US" i="1"/>
              <a:t>f</a:t>
            </a:r>
            <a:r>
              <a:rPr lang="en-US" i="1" baseline="-25000"/>
              <a:t>c</a:t>
            </a:r>
            <a:endParaRPr lang="en-US"/>
          </a:p>
          <a:p>
            <a:r>
              <a:rPr lang="en-US"/>
              <a:t>3) Locate two standard value capacitors (with the 2/1 ratio) </a:t>
            </a:r>
          </a:p>
          <a:p>
            <a:r>
              <a:rPr lang="en-US"/>
              <a:t>	</a:t>
            </a:r>
            <a:r>
              <a:rPr lang="en-US" i="1"/>
              <a:t>C</a:t>
            </a:r>
            <a:r>
              <a:rPr lang="en-US" i="1" baseline="-25000"/>
              <a:t>1B</a:t>
            </a:r>
            <a:r>
              <a:rPr lang="en-US"/>
              <a:t> = </a:t>
            </a:r>
            <a:r>
              <a:rPr lang="en-US" i="1"/>
              <a:t>C</a:t>
            </a:r>
            <a:r>
              <a:rPr lang="en-US" i="1" baseline="-25000"/>
              <a:t>1A</a:t>
            </a:r>
            <a:r>
              <a:rPr lang="en-US"/>
              <a:t>/</a:t>
            </a:r>
            <a:r>
              <a:rPr lang="en-US" i="1"/>
              <a:t>x</a:t>
            </a:r>
            <a:endParaRPr lang="en-US"/>
          </a:p>
          <a:p>
            <a:r>
              <a:rPr lang="en-US"/>
              <a:t>	</a:t>
            </a:r>
            <a:r>
              <a:rPr lang="en-US" i="1"/>
              <a:t>C</a:t>
            </a:r>
            <a:r>
              <a:rPr lang="en-US" i="1" baseline="-25000"/>
              <a:t>2B</a:t>
            </a:r>
            <a:r>
              <a:rPr lang="en-US"/>
              <a:t> = </a:t>
            </a:r>
            <a:r>
              <a:rPr lang="en-US" i="1"/>
              <a:t>C</a:t>
            </a:r>
            <a:r>
              <a:rPr lang="en-US" i="1" baseline="-25000"/>
              <a:t>2A</a:t>
            </a:r>
            <a:r>
              <a:rPr lang="en-US"/>
              <a:t>/</a:t>
            </a:r>
            <a:r>
              <a:rPr lang="en-US" i="1"/>
              <a:t>x</a:t>
            </a:r>
            <a:endParaRPr lang="en-US"/>
          </a:p>
          <a:p>
            <a:r>
              <a:rPr lang="en-US"/>
              <a:t>  4) Adjust the resistors to maintain the cutoff frequency</a:t>
            </a:r>
          </a:p>
          <a:p>
            <a:r>
              <a:rPr lang="en-US"/>
              <a:t>	</a:t>
            </a:r>
            <a:r>
              <a:rPr lang="en-US" i="1"/>
              <a:t>R</a:t>
            </a:r>
            <a:r>
              <a:rPr lang="en-US"/>
              <a:t> = 10kΩ•</a:t>
            </a:r>
            <a:r>
              <a:rPr lang="en-US" i="1"/>
              <a:t>x</a:t>
            </a:r>
            <a:endParaRPr lang="en-US"/>
          </a:p>
          <a:p>
            <a:r>
              <a:rPr lang="en-US"/>
              <a:t>  5) </a:t>
            </a:r>
            <a:r>
              <a:rPr lang="en-US" i="1"/>
              <a:t>V</a:t>
            </a:r>
            <a:r>
              <a:rPr lang="en-US" i="1" baseline="-25000"/>
              <a:t>ref</a:t>
            </a:r>
            <a:r>
              <a:rPr lang="en-US"/>
              <a:t> can be set to analog ground, e.g., 1.50V or 0V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B813A24E-80EA-A343-BB4A-99DBF13E96A6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7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26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Summary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4163" y="2362200"/>
            <a:ext cx="8229600" cy="3810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 dirty="0" smtClean="0"/>
              <a:t>Antialiasing LPF</a:t>
            </a:r>
          </a:p>
          <a:p>
            <a:pPr>
              <a:defRPr/>
            </a:pPr>
            <a:r>
              <a:rPr lang="en-US" altLang="en-US" kern="0" dirty="0" smtClean="0"/>
              <a:t>2-pole Butterworth</a:t>
            </a:r>
          </a:p>
          <a:p>
            <a:pPr>
              <a:defRPr/>
            </a:pPr>
            <a:r>
              <a:rPr lang="en-US" altLang="en-US" kern="0" dirty="0" smtClean="0"/>
              <a:t>Simple HPF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196</Words>
  <Application>Microsoft Macintosh PowerPoint</Application>
  <PresentationFormat>On-screen Show (4:3)</PresentationFormat>
  <Paragraphs>51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Default Design</vt:lpstr>
      <vt:lpstr>Equation</vt:lpstr>
      <vt:lpstr>EE 445L – Embedded System Design Lab </vt:lpstr>
      <vt:lpstr>Analog Filters</vt:lpstr>
      <vt:lpstr>RC response</vt:lpstr>
      <vt:lpstr>Simple LPF</vt:lpstr>
      <vt:lpstr>Simple HPF</vt:lpstr>
      <vt:lpstr>2-pole Butterworth LPF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445L - Embedded Systems Lab</dc:title>
  <dc:creator>wcb</dc:creator>
  <cp:lastModifiedBy>Mark McDermott</cp:lastModifiedBy>
  <cp:revision>397</cp:revision>
  <dcterms:created xsi:type="dcterms:W3CDTF">2006-06-01T19:47:22Z</dcterms:created>
  <dcterms:modified xsi:type="dcterms:W3CDTF">2017-07-06T23:06:18Z</dcterms:modified>
</cp:coreProperties>
</file>