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59" r:id="rId2"/>
    <p:sldId id="261" r:id="rId3"/>
    <p:sldId id="262" r:id="rId4"/>
    <p:sldId id="272" r:id="rId5"/>
    <p:sldId id="273" r:id="rId6"/>
    <p:sldId id="274" r:id="rId7"/>
    <p:sldId id="275" r:id="rId8"/>
    <p:sldId id="279" r:id="rId9"/>
    <p:sldId id="283" r:id="rId10"/>
    <p:sldId id="276" r:id="rId11"/>
    <p:sldId id="277" r:id="rId12"/>
    <p:sldId id="278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69" r:id="rId26"/>
    <p:sldId id="293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92832F5-EA01-48E5-B403-87E193F50680}">
          <p14:sldIdLst>
            <p14:sldId id="259"/>
          </p14:sldIdLst>
        </p14:section>
        <p14:section name="Información general del proyecto" id="{087866C3-7028-482C-8D34-6BF5363FBD75}">
          <p14:sldIdLst>
            <p14:sldId id="261"/>
          </p14:sldIdLst>
        </p14:section>
        <p14:section name="Actualización de estado" id="{521DEF98-8796-4632-831A-16252E9A6054}">
          <p14:sldIdLst>
            <p14:sldId id="262"/>
            <p14:sldId id="272"/>
            <p14:sldId id="273"/>
          </p14:sldIdLst>
        </p14:section>
        <p14:section name="Benchmarking" id="{0E684B7D-1EF4-47B6-9713-8215E59D9A15}">
          <p14:sldIdLst>
            <p14:sldId id="274"/>
            <p14:sldId id="275"/>
            <p14:sldId id="279"/>
            <p14:sldId id="283"/>
            <p14:sldId id="276"/>
            <p14:sldId id="277"/>
          </p14:sldIdLst>
        </p14:section>
        <p14:section name="Estimación de tendencias" id="{5E58CECD-D1EB-471E-8AFC-72ADF9AB63A1}">
          <p14:sldIdLst>
            <p14:sldId id="278"/>
            <p14:sldId id="280"/>
            <p14:sldId id="281"/>
          </p14:sldIdLst>
        </p14:section>
        <p14:section name="Análisis de variables" id="{A3BB914D-18B0-4023-864D-C5379F91830C}">
          <p14:sldIdLst>
            <p14:sldId id="282"/>
            <p14:sldId id="284"/>
            <p14:sldId id="285"/>
            <p14:sldId id="286"/>
            <p14:sldId id="287"/>
          </p14:sldIdLst>
        </p14:section>
        <p14:section name="Adecuación del índice al ámbito local" id="{5E284410-D737-4973-BAA4-D2CACD79F799}">
          <p14:sldIdLst>
            <p14:sldId id="288"/>
            <p14:sldId id="289"/>
            <p14:sldId id="290"/>
            <p14:sldId id="291"/>
            <p14:sldId id="292"/>
          </p14:sldIdLst>
        </p14:section>
        <p14:section name="Apéndice" id="{E35CCD6A-2288-476E-BC93-C75323AE1F32}">
          <p14:sldIdLst>
            <p14:sldId id="269"/>
            <p14:sldId id="2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 varScale="1">
        <p:scale>
          <a:sx n="100" d="100"/>
          <a:sy n="100" d="100"/>
        </p:scale>
        <p:origin x="-144" y="-10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Relationship Id="rId4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Relationship Id="rId4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Relationship Id="rId5" Type="http://schemas.microsoft.com/office/2011/relationships/chartStyle" Target="style4.xml"/><Relationship Id="rId4" Type="http://schemas.microsoft.com/office/2011/relationships/chartColorStyle" Target="colors4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Resultados por sub dimensiones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GrafBarras!$C$1</c:f>
              <c:strCache>
                <c:ptCount val="1"/>
                <c:pt idx="0">
                  <c:v>Reporte (57.5)</c:v>
                </c:pt>
              </c:strCache>
            </c:strRef>
          </c:tx>
          <c:spPr>
            <a:solidFill>
              <a:schemeClr val="accent1">
                <a:alpha val="83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83000"/>
                </a:schemeClr>
              </a:solidFill>
              <a:ln>
                <a:solidFill>
                  <a:srgbClr val="5B9BD5"/>
                </a:solidFill>
              </a:ln>
              <a:effectLst/>
            </c:spPr>
          </c:dPt>
          <c:cat>
            <c:numRef>
              <c:f>GrafBarras!$A$2:$A$23</c:f>
              <c:numCache>
                <c:formatCode>General</c:formatCode>
                <c:ptCount val="22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201</c:v>
                </c:pt>
                <c:pt idx="5">
                  <c:v>202</c:v>
                </c:pt>
                <c:pt idx="6">
                  <c:v>203</c:v>
                </c:pt>
                <c:pt idx="7">
                  <c:v>204</c:v>
                </c:pt>
                <c:pt idx="8">
                  <c:v>205</c:v>
                </c:pt>
                <c:pt idx="9">
                  <c:v>301</c:v>
                </c:pt>
                <c:pt idx="10">
                  <c:v>302</c:v>
                </c:pt>
                <c:pt idx="11">
                  <c:v>303</c:v>
                </c:pt>
                <c:pt idx="12">
                  <c:v>304</c:v>
                </c:pt>
                <c:pt idx="13">
                  <c:v>401</c:v>
                </c:pt>
                <c:pt idx="14">
                  <c:v>402</c:v>
                </c:pt>
                <c:pt idx="15">
                  <c:v>403</c:v>
                </c:pt>
                <c:pt idx="16">
                  <c:v>501</c:v>
                </c:pt>
                <c:pt idx="17">
                  <c:v>502</c:v>
                </c:pt>
                <c:pt idx="18">
                  <c:v>503</c:v>
                </c:pt>
                <c:pt idx="19">
                  <c:v>601</c:v>
                </c:pt>
                <c:pt idx="20">
                  <c:v>602</c:v>
                </c:pt>
                <c:pt idx="21">
                  <c:v>603</c:v>
                </c:pt>
              </c:numCache>
            </c:numRef>
          </c:cat>
          <c:val>
            <c:numRef>
              <c:f>GrafBarras!$C$2:$C$23</c:f>
              <c:numCache>
                <c:formatCode>0.00</c:formatCode>
                <c:ptCount val="22"/>
                <c:pt idx="0">
                  <c:v>52.3</c:v>
                </c:pt>
                <c:pt idx="1">
                  <c:v>66.28</c:v>
                </c:pt>
                <c:pt idx="2">
                  <c:v>72.3</c:v>
                </c:pt>
                <c:pt idx="3">
                  <c:v>70.84</c:v>
                </c:pt>
                <c:pt idx="4">
                  <c:v>82.182500000000005</c:v>
                </c:pt>
                <c:pt idx="5">
                  <c:v>67.27</c:v>
                </c:pt>
                <c:pt idx="6">
                  <c:v>39.25</c:v>
                </c:pt>
                <c:pt idx="7">
                  <c:v>44.734999999999999</c:v>
                </c:pt>
                <c:pt idx="8">
                  <c:v>92.733333333333334</c:v>
                </c:pt>
                <c:pt idx="9">
                  <c:v>66.045000000000002</c:v>
                </c:pt>
                <c:pt idx="10">
                  <c:v>86.884999999999991</c:v>
                </c:pt>
                <c:pt idx="11" formatCode="General">
                  <c:v>63.87</c:v>
                </c:pt>
                <c:pt idx="12">
                  <c:v>39.75</c:v>
                </c:pt>
                <c:pt idx="13">
                  <c:v>46.585000000000001</c:v>
                </c:pt>
                <c:pt idx="14">
                  <c:v>82.17</c:v>
                </c:pt>
                <c:pt idx="15">
                  <c:v>81.88</c:v>
                </c:pt>
                <c:pt idx="16">
                  <c:v>50.776666666666664</c:v>
                </c:pt>
                <c:pt idx="17">
                  <c:v>72.13</c:v>
                </c:pt>
                <c:pt idx="18">
                  <c:v>0</c:v>
                </c:pt>
                <c:pt idx="19">
                  <c:v>65.040000000000006</c:v>
                </c:pt>
                <c:pt idx="20">
                  <c:v>51.856666666666676</c:v>
                </c:pt>
                <c:pt idx="2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axId val="50889856"/>
        <c:axId val="50892160"/>
      </c:barChart>
      <c:lineChart>
        <c:grouping val="stacked"/>
        <c:varyColors val="0"/>
        <c:ser>
          <c:idx val="1"/>
          <c:order val="1"/>
          <c:tx>
            <c:strRef>
              <c:f>GrafBarras!$D$1</c:f>
              <c:strCache>
                <c:ptCount val="1"/>
                <c:pt idx="0">
                  <c:v>Revisión (63.0)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587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rgbClr val="FF0000"/>
                </a:solidFill>
                <a:ln w="1587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Pt>
            <c:idx val="11"/>
            <c:marker>
              <c:symbol val="circle"/>
              <c:size val="8"/>
              <c:spPr>
                <a:solidFill>
                  <a:srgbClr val="FF0000"/>
                </a:solidFill>
                <a:ln w="1587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Pt>
            <c:idx val="18"/>
            <c:marker>
              <c:symbol val="circle"/>
              <c:size val="8"/>
              <c:spPr>
                <a:solidFill>
                  <a:srgbClr val="FF0000"/>
                </a:solidFill>
                <a:ln w="1587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Pt>
            <c:idx val="20"/>
            <c:marker>
              <c:symbol val="circle"/>
              <c:size val="8"/>
              <c:spPr>
                <a:solidFill>
                  <a:srgbClr val="FF0000"/>
                </a:solidFill>
                <a:ln w="1587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dPt>
            <c:idx val="21"/>
            <c:marker>
              <c:symbol val="circle"/>
              <c:size val="8"/>
              <c:spPr>
                <a:solidFill>
                  <a:srgbClr val="FF0000"/>
                </a:solidFill>
                <a:ln w="15875">
                  <a:solidFill>
                    <a:schemeClr val="accent2"/>
                  </a:solidFill>
                </a:ln>
                <a:effectLst/>
              </c:spPr>
            </c:marker>
            <c:bubble3D val="0"/>
          </c:dPt>
          <c:val>
            <c:numRef>
              <c:f>GrafBarras!$D$2:$D$23</c:f>
              <c:numCache>
                <c:formatCode>0.00</c:formatCode>
                <c:ptCount val="22"/>
                <c:pt idx="0">
                  <c:v>74.695609933182624</c:v>
                </c:pt>
                <c:pt idx="1">
                  <c:v>66.282068587499097</c:v>
                </c:pt>
                <c:pt idx="2">
                  <c:v>72.3</c:v>
                </c:pt>
                <c:pt idx="3">
                  <c:v>64.594520640878187</c:v>
                </c:pt>
                <c:pt idx="4">
                  <c:v>81.804252577702684</c:v>
                </c:pt>
                <c:pt idx="5">
                  <c:v>67.27</c:v>
                </c:pt>
                <c:pt idx="6">
                  <c:v>35.802291779504884</c:v>
                </c:pt>
                <c:pt idx="7">
                  <c:v>45.708039267826884</c:v>
                </c:pt>
                <c:pt idx="8">
                  <c:v>92.733333333333334</c:v>
                </c:pt>
                <c:pt idx="9">
                  <c:v>68.112060184969167</c:v>
                </c:pt>
                <c:pt idx="10">
                  <c:v>86.884832021810467</c:v>
                </c:pt>
                <c:pt idx="11">
                  <c:v>78.39376821399388</c:v>
                </c:pt>
                <c:pt idx="12">
                  <c:v>39.75</c:v>
                </c:pt>
                <c:pt idx="13">
                  <c:v>46.511009464314078</c:v>
                </c:pt>
                <c:pt idx="14">
                  <c:v>82.169423256659798</c:v>
                </c:pt>
                <c:pt idx="15">
                  <c:v>81.88</c:v>
                </c:pt>
                <c:pt idx="16">
                  <c:v>43.904925464724442</c:v>
                </c:pt>
                <c:pt idx="17">
                  <c:v>75.435000000000002</c:v>
                </c:pt>
                <c:pt idx="18">
                  <c:v>26.887332124335561</c:v>
                </c:pt>
                <c:pt idx="19">
                  <c:v>65.040000000000006</c:v>
                </c:pt>
                <c:pt idx="20">
                  <c:v>68.390498447130838</c:v>
                </c:pt>
                <c:pt idx="21">
                  <c:v>22.13371488160174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77472"/>
        <c:axId val="54375552"/>
      </c:lineChart>
      <c:catAx>
        <c:axId val="5088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200" b="1" i="0" baseline="0"/>
                  <a:t>Sub dimensiones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0892160"/>
        <c:crosses val="autoZero"/>
        <c:auto val="1"/>
        <c:lblAlgn val="ctr"/>
        <c:lblOffset val="100"/>
        <c:noMultiLvlLbl val="0"/>
      </c:catAx>
      <c:valAx>
        <c:axId val="5089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0889856"/>
        <c:crosses val="autoZero"/>
        <c:crossBetween val="between"/>
      </c:valAx>
      <c:valAx>
        <c:axId val="54375552"/>
        <c:scaling>
          <c:orientation val="minMax"/>
        </c:scaling>
        <c:delete val="0"/>
        <c:axPos val="r"/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54377472"/>
        <c:crosses val="max"/>
        <c:crossBetween val="between"/>
      </c:valAx>
      <c:catAx>
        <c:axId val="54377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375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300" dirty="0"/>
              <a:t>Resultados</a:t>
            </a:r>
            <a:r>
              <a:rPr lang="es-MX" sz="1300" baseline="0" dirty="0"/>
              <a:t> por dimensiones</a:t>
            </a:r>
            <a:endParaRPr lang="es-MX" sz="1300" dirty="0"/>
          </a:p>
        </c:rich>
      </c:tx>
      <c:layout>
        <c:manualLayout>
          <c:xMode val="edge"/>
          <c:yMode val="edge"/>
          <c:x val="0.2919331632472551"/>
          <c:y val="1.1800734459154829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8862854693770568"/>
          <c:y val="0.25011424542805938"/>
          <c:w val="0.42724150877901396"/>
          <c:h val="0.68303335060463721"/>
        </c:manualLayout>
      </c:layout>
      <c:radarChart>
        <c:radarStyle val="marker"/>
        <c:varyColors val="0"/>
        <c:ser>
          <c:idx val="0"/>
          <c:order val="0"/>
          <c:tx>
            <c:strRef>
              <c:f>graficas!$C$1</c:f>
              <c:strCache>
                <c:ptCount val="1"/>
                <c:pt idx="0">
                  <c:v>Reporte (57.5)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graficas!$B$2:$B$7</c:f>
              <c:strCache>
                <c:ptCount val="6"/>
                <c:pt idx="0">
                  <c:v>Productividad</c:v>
                </c:pt>
                <c:pt idx="1">
                  <c:v> Infraestructura de desarrollo</c:v>
                </c:pt>
                <c:pt idx="2">
                  <c:v>Calidad de vida</c:v>
                </c:pt>
                <c:pt idx="3">
                  <c:v>Equidad e inclusión social</c:v>
                </c:pt>
                <c:pt idx="4">
                  <c:v>Sostenibilidad ambiental</c:v>
                </c:pt>
                <c:pt idx="5">
                  <c:v>Gobernanza y legislación</c:v>
                </c:pt>
              </c:strCache>
            </c:strRef>
          </c:cat>
          <c:val>
            <c:numRef>
              <c:f>graficas!$C$2:$C$7</c:f>
              <c:numCache>
                <c:formatCode>0.0</c:formatCode>
                <c:ptCount val="6"/>
                <c:pt idx="0">
                  <c:v>65.430000000000007</c:v>
                </c:pt>
                <c:pt idx="1">
                  <c:v>65.234166666666667</c:v>
                </c:pt>
                <c:pt idx="2">
                  <c:v>64.137500000000003</c:v>
                </c:pt>
                <c:pt idx="3">
                  <c:v>70.211666666666659</c:v>
                </c:pt>
                <c:pt idx="4">
                  <c:v>40.968888888888891</c:v>
                </c:pt>
                <c:pt idx="5">
                  <c:v>38.965555555555561</c:v>
                </c:pt>
              </c:numCache>
            </c:numRef>
          </c:val>
        </c:ser>
        <c:ser>
          <c:idx val="1"/>
          <c:order val="1"/>
          <c:tx>
            <c:strRef>
              <c:f>graficas!$D$1</c:f>
              <c:strCache>
                <c:ptCount val="1"/>
                <c:pt idx="0">
                  <c:v>Revisión (63.0)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graficas!$B$2:$B$7</c:f>
              <c:strCache>
                <c:ptCount val="6"/>
                <c:pt idx="0">
                  <c:v>Productividad</c:v>
                </c:pt>
                <c:pt idx="1">
                  <c:v> Infraestructura de desarrollo</c:v>
                </c:pt>
                <c:pt idx="2">
                  <c:v>Calidad de vida</c:v>
                </c:pt>
                <c:pt idx="3">
                  <c:v>Equidad e inclusión social</c:v>
                </c:pt>
                <c:pt idx="4">
                  <c:v>Sostenibilidad ambiental</c:v>
                </c:pt>
                <c:pt idx="5">
                  <c:v>Gobernanza y legislación</c:v>
                </c:pt>
              </c:strCache>
            </c:strRef>
          </c:cat>
          <c:val>
            <c:numRef>
              <c:f>graficas!$D$2:$D$7</c:f>
              <c:numCache>
                <c:formatCode>0.0</c:formatCode>
                <c:ptCount val="6"/>
                <c:pt idx="0">
                  <c:v>69.468049790389983</c:v>
                </c:pt>
                <c:pt idx="1">
                  <c:v>65.31231304232918</c:v>
                </c:pt>
                <c:pt idx="2">
                  <c:v>67.768442053498475</c:v>
                </c:pt>
                <c:pt idx="3">
                  <c:v>70.186810906991283</c:v>
                </c:pt>
                <c:pt idx="4">
                  <c:v>48.94966626366741</c:v>
                </c:pt>
                <c:pt idx="5">
                  <c:v>56.299016071645035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218304"/>
        <c:axId val="135341184"/>
      </c:radarChart>
      <c:catAx>
        <c:axId val="13921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341184"/>
        <c:crosses val="autoZero"/>
        <c:auto val="1"/>
        <c:lblAlgn val="ctr"/>
        <c:lblOffset val="100"/>
        <c:noMultiLvlLbl val="0"/>
      </c:catAx>
      <c:valAx>
        <c:axId val="1353411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  <a:alpha val="72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9218304"/>
        <c:crosses val="autoZero"/>
        <c:crossBetween val="between"/>
        <c:majorUnit val="20"/>
      </c:valAx>
      <c:spPr>
        <a:effectLst/>
      </c:spPr>
    </c:plotArea>
    <c:legend>
      <c:legendPos val="t"/>
      <c:layout>
        <c:manualLayout>
          <c:xMode val="edge"/>
          <c:yMode val="edge"/>
          <c:x val="0.24123967570596869"/>
          <c:y val="8.3941268444047867E-2"/>
          <c:w val="0.55403633151491727"/>
          <c:h val="8.1622966545425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>
      <a:gsLst>
        <a:gs pos="0">
          <a:srgbClr val="5E9EFF"/>
        </a:gs>
        <a:gs pos="21000">
          <a:srgbClr val="85C2FF"/>
        </a:gs>
        <a:gs pos="40000">
          <a:srgbClr val="C4D6EB"/>
        </a:gs>
        <a:gs pos="100000">
          <a:srgbClr val="FFEBFA"/>
        </a:gs>
      </a:gsLst>
      <a:lin ang="7800000" scaled="0"/>
    </a:gradFill>
    <a:ln w="9525" cap="flat" cmpd="sng" algn="ctr">
      <a:noFill/>
      <a:round/>
    </a:ln>
    <a:effectLst>
      <a:glow rad="228600">
        <a:srgbClr val="8064A2">
          <a:satMod val="175000"/>
          <a:alpha val="40000"/>
        </a:srgbClr>
      </a:glow>
    </a:effectLst>
  </c:spPr>
  <c:txPr>
    <a:bodyPr/>
    <a:lstStyle/>
    <a:p>
      <a:pPr>
        <a:defRPr/>
      </a:pPr>
      <a:endParaRPr lang="es-MX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300" b="1"/>
              <a:t>Resultados</a:t>
            </a:r>
            <a:r>
              <a:rPr lang="es-MX" sz="1300" b="1" baseline="0"/>
              <a:t> por dimensiones</a:t>
            </a:r>
            <a:endParaRPr lang="es-MX" sz="1300" b="1"/>
          </a:p>
        </c:rich>
      </c:tx>
      <c:layout>
        <c:manualLayout>
          <c:xMode val="edge"/>
          <c:yMode val="edge"/>
          <c:x val="0.32295162915241654"/>
          <c:y val="3.813654355561212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2348338533155054"/>
          <c:y val="0.28843083537508934"/>
          <c:w val="0.57460530877036597"/>
          <c:h val="0.59290872099936631"/>
        </c:manualLayout>
      </c:layout>
      <c:radarChart>
        <c:radarStyle val="marker"/>
        <c:varyColors val="0"/>
        <c:ser>
          <c:idx val="0"/>
          <c:order val="0"/>
          <c:tx>
            <c:strRef>
              <c:f>graficas!$L$2</c:f>
              <c:strCache>
                <c:ptCount val="1"/>
                <c:pt idx="0">
                  <c:v>2015 (59.5)</c:v>
                </c:pt>
              </c:strCache>
            </c:strRef>
          </c:tx>
          <c:spPr>
            <a:ln w="25400" cap="rnd">
              <a:solidFill>
                <a:srgbClr val="4F81BD"/>
              </a:solidFill>
              <a:round/>
            </a:ln>
            <a:effectLst/>
          </c:spPr>
          <c:marker>
            <c:symbol val="none"/>
          </c:marker>
          <c:cat>
            <c:strRef>
              <c:f>graficas!$K$3:$K$8</c:f>
              <c:strCache>
                <c:ptCount val="6"/>
                <c:pt idx="0">
                  <c:v>Productividad</c:v>
                </c:pt>
                <c:pt idx="1">
                  <c:v> Infraestructura de desarrollo</c:v>
                </c:pt>
                <c:pt idx="2">
                  <c:v>Calidad de vida</c:v>
                </c:pt>
                <c:pt idx="3">
                  <c:v>Equidad e inclusión social</c:v>
                </c:pt>
                <c:pt idx="4">
                  <c:v>Sostenibilidad ambiental</c:v>
                </c:pt>
                <c:pt idx="5">
                  <c:v>Gobernanza y legislación</c:v>
                </c:pt>
              </c:strCache>
            </c:strRef>
          </c:cat>
          <c:val>
            <c:numRef>
              <c:f>graficas!$L$3:$L$8</c:f>
              <c:numCache>
                <c:formatCode>General</c:formatCode>
                <c:ptCount val="6"/>
                <c:pt idx="0">
                  <c:v>56</c:v>
                </c:pt>
                <c:pt idx="1">
                  <c:v>59.1</c:v>
                </c:pt>
                <c:pt idx="2">
                  <c:v>61.8</c:v>
                </c:pt>
                <c:pt idx="3">
                  <c:v>75.599999999999994</c:v>
                </c:pt>
                <c:pt idx="4">
                  <c:v>51</c:v>
                </c:pt>
                <c:pt idx="5">
                  <c:v>53.3</c:v>
                </c:pt>
              </c:numCache>
            </c:numRef>
          </c:val>
        </c:ser>
        <c:ser>
          <c:idx val="1"/>
          <c:order val="1"/>
          <c:tx>
            <c:strRef>
              <c:f>graficas!$M$2</c:f>
              <c:strCache>
                <c:ptCount val="1"/>
                <c:pt idx="0">
                  <c:v>2020 (61.2)</c:v>
                </c:pt>
              </c:strCache>
            </c:strRef>
          </c:tx>
          <c:spPr>
            <a:ln w="25400" cap="rnd">
              <a:solidFill>
                <a:srgbClr val="9BBB59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graficas!$K$3:$K$8</c:f>
              <c:strCache>
                <c:ptCount val="6"/>
                <c:pt idx="0">
                  <c:v>Productividad</c:v>
                </c:pt>
                <c:pt idx="1">
                  <c:v> Infraestructura de desarrollo</c:v>
                </c:pt>
                <c:pt idx="2">
                  <c:v>Calidad de vida</c:v>
                </c:pt>
                <c:pt idx="3">
                  <c:v>Equidad e inclusión social</c:v>
                </c:pt>
                <c:pt idx="4">
                  <c:v>Sostenibilidad ambiental</c:v>
                </c:pt>
                <c:pt idx="5">
                  <c:v>Gobernanza y legislación</c:v>
                </c:pt>
              </c:strCache>
            </c:strRef>
          </c:cat>
          <c:val>
            <c:numRef>
              <c:f>graficas!$M$3:$M$8</c:f>
              <c:numCache>
                <c:formatCode>General</c:formatCode>
                <c:ptCount val="6"/>
                <c:pt idx="0">
                  <c:v>56.4</c:v>
                </c:pt>
                <c:pt idx="1">
                  <c:v>68</c:v>
                </c:pt>
                <c:pt idx="2">
                  <c:v>64.099999999999994</c:v>
                </c:pt>
                <c:pt idx="3">
                  <c:v>77.099999999999994</c:v>
                </c:pt>
                <c:pt idx="4">
                  <c:v>52.4</c:v>
                </c:pt>
                <c:pt idx="5">
                  <c:v>49.1</c:v>
                </c:pt>
              </c:numCache>
            </c:numRef>
          </c:val>
        </c:ser>
        <c:ser>
          <c:idx val="2"/>
          <c:order val="2"/>
          <c:tx>
            <c:strRef>
              <c:f>graficas!$N$2</c:f>
              <c:strCache>
                <c:ptCount val="1"/>
                <c:pt idx="0">
                  <c:v>2025 (61.9)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graficas!$K$3:$K$8</c:f>
              <c:strCache>
                <c:ptCount val="6"/>
                <c:pt idx="0">
                  <c:v>Productividad</c:v>
                </c:pt>
                <c:pt idx="1">
                  <c:v> Infraestructura de desarrollo</c:v>
                </c:pt>
                <c:pt idx="2">
                  <c:v>Calidad de vida</c:v>
                </c:pt>
                <c:pt idx="3">
                  <c:v>Equidad e inclusión social</c:v>
                </c:pt>
                <c:pt idx="4">
                  <c:v>Sostenibilidad ambiental</c:v>
                </c:pt>
                <c:pt idx="5">
                  <c:v>Gobernanza y legislación</c:v>
                </c:pt>
              </c:strCache>
            </c:strRef>
          </c:cat>
          <c:val>
            <c:numRef>
              <c:f>graficas!$N$3:$N$8</c:f>
              <c:numCache>
                <c:formatCode>General</c:formatCode>
                <c:ptCount val="6"/>
                <c:pt idx="0">
                  <c:v>56.4</c:v>
                </c:pt>
                <c:pt idx="1">
                  <c:v>72.7</c:v>
                </c:pt>
                <c:pt idx="2">
                  <c:v>65.3</c:v>
                </c:pt>
                <c:pt idx="3">
                  <c:v>78.2</c:v>
                </c:pt>
                <c:pt idx="4">
                  <c:v>55.2</c:v>
                </c:pt>
                <c:pt idx="5">
                  <c:v>43.3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479872"/>
        <c:axId val="136481408"/>
      </c:radarChart>
      <c:catAx>
        <c:axId val="136479872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6481408"/>
        <c:crosses val="autoZero"/>
        <c:auto val="1"/>
        <c:lblAlgn val="ctr"/>
        <c:lblOffset val="100"/>
        <c:noMultiLvlLbl val="0"/>
      </c:catAx>
      <c:valAx>
        <c:axId val="136481408"/>
        <c:scaling>
          <c:orientation val="minMax"/>
          <c:max val="80"/>
          <c:min val="2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high"/>
        <c:spPr>
          <a:noFill/>
          <a:ln w="15875"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647987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82158196134572"/>
          <c:y val="8.4042843374370346E-2"/>
          <c:w val="0.62588085580211561"/>
          <c:h val="6.68056932313389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rgbClr val="4BACC6">
        <a:lumMod val="20000"/>
        <a:lumOff val="80000"/>
        <a:alpha val="6700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/>
              <a:t>CPI normalizado</a:t>
            </a:r>
            <a:r>
              <a:rPr lang="es-MX" b="1" baseline="0"/>
              <a:t> y estandarizado</a:t>
            </a:r>
            <a:endParaRPr lang="es-MX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6961980406518961E-2"/>
          <c:y val="0.11107961109827412"/>
          <c:w val="0.85136068517751073"/>
          <c:h val="0.80686746987951807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estand!$J$2:$J$14</c:f>
              <c:numCache>
                <c:formatCode>0.0</c:formatCode>
                <c:ptCount val="13"/>
                <c:pt idx="0">
                  <c:v>64.347129355307686</c:v>
                </c:pt>
                <c:pt idx="1">
                  <c:v>61.529523617888721</c:v>
                </c:pt>
                <c:pt idx="2">
                  <c:v>62.207196465975223</c:v>
                </c:pt>
                <c:pt idx="3">
                  <c:v>59.975377198829193</c:v>
                </c:pt>
                <c:pt idx="4">
                  <c:v>61.992301829955444</c:v>
                </c:pt>
                <c:pt idx="5">
                  <c:v>62.328066620517696</c:v>
                </c:pt>
                <c:pt idx="6">
                  <c:v>58.80986434360657</c:v>
                </c:pt>
                <c:pt idx="7">
                  <c:v>63.001543418121649</c:v>
                </c:pt>
                <c:pt idx="8">
                  <c:v>57.614528487502859</c:v>
                </c:pt>
                <c:pt idx="9">
                  <c:v>62.765751783497826</c:v>
                </c:pt>
                <c:pt idx="10">
                  <c:v>62.378619341627591</c:v>
                </c:pt>
                <c:pt idx="11">
                  <c:v>61.284995360582343</c:v>
                </c:pt>
                <c:pt idx="12">
                  <c:v>62.075034420578618</c:v>
                </c:pt>
              </c:numCache>
            </c:numRef>
          </c:xVal>
          <c:yVal>
            <c:numRef>
              <c:f>estand!$K$2:$K$14</c:f>
              <c:numCache>
                <c:formatCode>0.00</c:formatCode>
                <c:ptCount val="13"/>
                <c:pt idx="0">
                  <c:v>0.18735444671130419</c:v>
                </c:pt>
                <c:pt idx="1">
                  <c:v>-7.2519760197923638E-2</c:v>
                </c:pt>
                <c:pt idx="2">
                  <c:v>0.12717330066927113</c:v>
                </c:pt>
                <c:pt idx="3">
                  <c:v>-0.31488785805911274</c:v>
                </c:pt>
                <c:pt idx="4">
                  <c:v>-1.039053052144745E-3</c:v>
                </c:pt>
                <c:pt idx="5">
                  <c:v>0.24929541372850098</c:v>
                </c:pt>
                <c:pt idx="6">
                  <c:v>2.5187385554069769E-2</c:v>
                </c:pt>
                <c:pt idx="7">
                  <c:v>0.34887785326118581</c:v>
                </c:pt>
                <c:pt idx="8">
                  <c:v>-7.1441642386548793E-2</c:v>
                </c:pt>
                <c:pt idx="9">
                  <c:v>-0.25129714750893845</c:v>
                </c:pt>
                <c:pt idx="10">
                  <c:v>0.14695051719332963</c:v>
                </c:pt>
                <c:pt idx="11">
                  <c:v>-0.20048617430466367</c:v>
                </c:pt>
                <c:pt idx="12">
                  <c:v>-0.24383649929953025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303168"/>
        <c:axId val="142108160"/>
      </c:scatterChart>
      <c:valAx>
        <c:axId val="14130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/>
                  <a:t>Normalizado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2108160"/>
        <c:crossesAt val="-0.4"/>
        <c:crossBetween val="midCat"/>
      </c:valAx>
      <c:valAx>
        <c:axId val="142108160"/>
        <c:scaling>
          <c:orientation val="minMax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/>
                  <a:t>Estandarizaado</a:t>
                </a:r>
              </a:p>
            </c:rich>
          </c:tx>
          <c:layout>
            <c:manualLayout>
              <c:xMode val="edge"/>
              <c:yMode val="edge"/>
              <c:x val="0"/>
              <c:y val="0.417961504811898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1303168"/>
        <c:crossesAt val="57"/>
        <c:crossBetween val="midCat"/>
      </c:valAx>
      <c:spPr>
        <a:gradFill>
          <a:gsLst>
            <a:gs pos="0">
              <a:srgbClr val="5E9EFF">
                <a:alpha val="10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MX" sz="1300" b="0" i="0" baseline="0">
                <a:effectLst/>
              </a:rPr>
              <a:t>Resultados IMCO - CPI</a:t>
            </a:r>
            <a:endParaRPr lang="es-MX" sz="13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IMCO!$AF$2</c:f>
              <c:strCache>
                <c:ptCount val="1"/>
                <c:pt idx="0">
                  <c:v>CPI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IMCO!$AE$3:$AE$14</c:f>
              <c:numCache>
                <c:formatCode>0.0</c:formatCode>
                <c:ptCount val="12"/>
                <c:pt idx="0">
                  <c:v>51.261070474619537</c:v>
                </c:pt>
                <c:pt idx="1">
                  <c:v>48.049941505125204</c:v>
                </c:pt>
                <c:pt idx="2">
                  <c:v>46.097909347989109</c:v>
                </c:pt>
                <c:pt idx="3">
                  <c:v>48.420014240839812</c:v>
                </c:pt>
                <c:pt idx="4">
                  <c:v>48.102531708355507</c:v>
                </c:pt>
                <c:pt idx="5">
                  <c:v>48.366211080762646</c:v>
                </c:pt>
                <c:pt idx="6">
                  <c:v>46.938386477632832</c:v>
                </c:pt>
                <c:pt idx="7">
                  <c:v>52.709827279763289</c:v>
                </c:pt>
                <c:pt idx="8">
                  <c:v>51.557794501482938</c:v>
                </c:pt>
                <c:pt idx="9">
                  <c:v>43.415439310760689</c:v>
                </c:pt>
                <c:pt idx="10">
                  <c:v>54.528305064525284</c:v>
                </c:pt>
                <c:pt idx="11">
                  <c:v>45.308236808838629</c:v>
                </c:pt>
              </c:numCache>
            </c:numRef>
          </c:xVal>
          <c:yVal>
            <c:numRef>
              <c:f>IMCO!$AF$3:$AF$14</c:f>
              <c:numCache>
                <c:formatCode>0.0</c:formatCode>
                <c:ptCount val="12"/>
                <c:pt idx="0">
                  <c:v>64.347129355307686</c:v>
                </c:pt>
                <c:pt idx="1">
                  <c:v>61.529523617888721</c:v>
                </c:pt>
                <c:pt idx="2">
                  <c:v>62.207196465975223</c:v>
                </c:pt>
                <c:pt idx="3">
                  <c:v>59.975377198829193</c:v>
                </c:pt>
                <c:pt idx="4">
                  <c:v>61.992301829955444</c:v>
                </c:pt>
                <c:pt idx="5">
                  <c:v>62.328066620517696</c:v>
                </c:pt>
                <c:pt idx="6">
                  <c:v>58.80986434360657</c:v>
                </c:pt>
                <c:pt idx="7">
                  <c:v>63.001543418121649</c:v>
                </c:pt>
                <c:pt idx="8">
                  <c:v>57.614528487502859</c:v>
                </c:pt>
                <c:pt idx="9">
                  <c:v>62.765751783497826</c:v>
                </c:pt>
                <c:pt idx="10">
                  <c:v>62.378619341627591</c:v>
                </c:pt>
                <c:pt idx="11">
                  <c:v>61.284995360582343</c:v>
                </c:pt>
              </c:numCache>
            </c:numRef>
          </c:y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axId val="142199424"/>
        <c:axId val="142649216"/>
      </c:scatterChart>
      <c:valAx>
        <c:axId val="142199424"/>
        <c:scaling>
          <c:orientation val="minMax"/>
          <c:max val="56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b="1"/>
                  <a:t>IMCO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2649216"/>
        <c:crosses val="autoZero"/>
        <c:crossBetween val="midCat"/>
      </c:valAx>
      <c:valAx>
        <c:axId val="14264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b="1"/>
                  <a:t>CPI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4356171624380285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2199424"/>
        <c:crosses val="autoZero"/>
        <c:crossBetween val="midCat"/>
      </c:valAx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Resultados</a:t>
            </a:r>
            <a:r>
              <a:rPr lang="es-MX" baseline="0"/>
              <a:t> IMCO (economía) - CPI (productividad) </a:t>
            </a:r>
            <a:endParaRPr lang="es-MX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IMCO!$R$2:$R$13</c:f>
              <c:numCache>
                <c:formatCode>0.0</c:formatCode>
                <c:ptCount val="12"/>
                <c:pt idx="0">
                  <c:v>59.249382250889759</c:v>
                </c:pt>
                <c:pt idx="1">
                  <c:v>60.582653467256264</c:v>
                </c:pt>
                <c:pt idx="2">
                  <c:v>53.963635048310849</c:v>
                </c:pt>
                <c:pt idx="3">
                  <c:v>58.265273738849864</c:v>
                </c:pt>
                <c:pt idx="4">
                  <c:v>56.207776988326451</c:v>
                </c:pt>
                <c:pt idx="5">
                  <c:v>60.233874707555472</c:v>
                </c:pt>
                <c:pt idx="6">
                  <c:v>52.643532654262465</c:v>
                </c:pt>
                <c:pt idx="7">
                  <c:v>62.764232497474779</c:v>
                </c:pt>
                <c:pt idx="8">
                  <c:v>59.445548388328476</c:v>
                </c:pt>
                <c:pt idx="9">
                  <c:v>49.531680341070341</c:v>
                </c:pt>
                <c:pt idx="10">
                  <c:v>60.176775187940883</c:v>
                </c:pt>
                <c:pt idx="11">
                  <c:v>46.13419085111417</c:v>
                </c:pt>
              </c:numCache>
            </c:numRef>
          </c:xVal>
          <c:yVal>
            <c:numRef>
              <c:f>IMCO!$S$2:$S$13</c:f>
              <c:numCache>
                <c:formatCode>0.0</c:formatCode>
                <c:ptCount val="12"/>
                <c:pt idx="0">
                  <c:v>63.591202898877114</c:v>
                </c:pt>
                <c:pt idx="1">
                  <c:v>63.25224545174855</c:v>
                </c:pt>
                <c:pt idx="2">
                  <c:v>61.321134517852251</c:v>
                </c:pt>
                <c:pt idx="3">
                  <c:v>64.506190143291278</c:v>
                </c:pt>
                <c:pt idx="4">
                  <c:v>66.544114410354467</c:v>
                </c:pt>
                <c:pt idx="5">
                  <c:v>64.29245710474467</c:v>
                </c:pt>
                <c:pt idx="6">
                  <c:v>61.630550166592087</c:v>
                </c:pt>
                <c:pt idx="7">
                  <c:v>69.468156410923086</c:v>
                </c:pt>
                <c:pt idx="8">
                  <c:v>63.383651971024214</c:v>
                </c:pt>
                <c:pt idx="9">
                  <c:v>66.916287235260796</c:v>
                </c:pt>
                <c:pt idx="10">
                  <c:v>66.531880881801726</c:v>
                </c:pt>
                <c:pt idx="11">
                  <c:v>67.285956457862653</c:v>
                </c:pt>
              </c:numCache>
            </c:numRef>
          </c:yVal>
          <c:smooth val="0"/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axId val="142584064"/>
        <c:axId val="142587392"/>
      </c:scatterChart>
      <c:valAx>
        <c:axId val="142584064"/>
        <c:scaling>
          <c:orientation val="minMax"/>
          <c:min val="4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IMCO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2587392"/>
        <c:crosses val="autoZero"/>
        <c:crossBetween val="midCat"/>
      </c:valAx>
      <c:valAx>
        <c:axId val="14258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CPI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2584064"/>
        <c:crosses val="autoZero"/>
        <c:crossBetween val="midCat"/>
      </c:valAx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Modos sustentables</a:t>
            </a:r>
            <a:r>
              <a:rPr lang="es-MX" baseline="0"/>
              <a:t> </a:t>
            </a:r>
            <a:endParaRPr lang="es-MX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</c:dPt>
          <c:cat>
            <c:strRef>
              <c:f>Hoja2!$B$2:$B$14</c:f>
              <c:strCache>
                <c:ptCount val="13"/>
                <c:pt idx="0">
                  <c:v>San Juan del Río</c:v>
                </c:pt>
                <c:pt idx="1">
                  <c:v>León</c:v>
                </c:pt>
                <c:pt idx="2">
                  <c:v>Cuernavaca</c:v>
                </c:pt>
                <c:pt idx="3">
                  <c:v>Querétaro</c:v>
                </c:pt>
                <c:pt idx="4">
                  <c:v>San Luis Potosí</c:v>
                </c:pt>
                <c:pt idx="5">
                  <c:v>Aguascalientes</c:v>
                </c:pt>
                <c:pt idx="6">
                  <c:v>Saltillo</c:v>
                </c:pt>
                <c:pt idx="7">
                  <c:v>Torreón</c:v>
                </c:pt>
                <c:pt idx="8">
                  <c:v>Juárez</c:v>
                </c:pt>
                <c:pt idx="9">
                  <c:v>Tijuana</c:v>
                </c:pt>
                <c:pt idx="10">
                  <c:v>Mérida</c:v>
                </c:pt>
                <c:pt idx="11">
                  <c:v>Chihuahua</c:v>
                </c:pt>
                <c:pt idx="12">
                  <c:v>Mexicali</c:v>
                </c:pt>
              </c:strCache>
            </c:strRef>
          </c:cat>
          <c:val>
            <c:numRef>
              <c:f>Hoja2!$C$2:$C$14</c:f>
              <c:numCache>
                <c:formatCode>0.0%</c:formatCode>
                <c:ptCount val="13"/>
                <c:pt idx="0">
                  <c:v>0.76306761225351194</c:v>
                </c:pt>
                <c:pt idx="1">
                  <c:v>0.70542590298211438</c:v>
                </c:pt>
                <c:pt idx="2">
                  <c:v>0.69103755506667519</c:v>
                </c:pt>
                <c:pt idx="3">
                  <c:v>0.6567029157100005</c:v>
                </c:pt>
                <c:pt idx="4">
                  <c:v>0.6480318827961703</c:v>
                </c:pt>
                <c:pt idx="5">
                  <c:v>0.63944497535943545</c:v>
                </c:pt>
                <c:pt idx="6">
                  <c:v>0.63550143407165138</c:v>
                </c:pt>
                <c:pt idx="7">
                  <c:v>0.61796867452408555</c:v>
                </c:pt>
                <c:pt idx="8">
                  <c:v>0.61282669787622046</c:v>
                </c:pt>
                <c:pt idx="9">
                  <c:v>0.6113687062044959</c:v>
                </c:pt>
                <c:pt idx="10">
                  <c:v>0.60888144222814389</c:v>
                </c:pt>
                <c:pt idx="11">
                  <c:v>0.47992360037143589</c:v>
                </c:pt>
                <c:pt idx="12">
                  <c:v>0.43180994045043608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3139584"/>
        <c:axId val="143141120"/>
        <c:axId val="0"/>
      </c:bar3DChart>
      <c:catAx>
        <c:axId val="14313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3141120"/>
        <c:crosses val="autoZero"/>
        <c:auto val="1"/>
        <c:lblAlgn val="ctr"/>
        <c:lblOffset val="100"/>
        <c:noMultiLvlLbl val="0"/>
      </c:catAx>
      <c:valAx>
        <c:axId val="14314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313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endParaRPr lang="es-E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s-E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s-ES" sz="2400"/>
        </a:p>
      </dgm:t>
    </dgm:pt>
    <dgm:pt modelId="{C7CCB8C4-BA8F-435B-96D2-651E5BBEE204}">
      <dgm:prSet phldrT="[Text]" custT="1"/>
      <dgm:spPr/>
      <dgm:t>
        <a:bodyPr/>
        <a:lstStyle/>
        <a:p>
          <a:endParaRPr lang="es-E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s-E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s-ES" sz="2400"/>
        </a:p>
      </dgm:t>
    </dgm:pt>
    <dgm:pt modelId="{A75DE5EA-0E88-4A1C-B1EA-B4EE477D7AA1}">
      <dgm:prSet phldrT="[Text]" custT="1"/>
      <dgm:spPr/>
      <dgm:t>
        <a:bodyPr/>
        <a:lstStyle/>
        <a:p>
          <a:endParaRPr lang="es-E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s-E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s-ES" sz="2400"/>
        </a:p>
      </dgm:t>
    </dgm:pt>
    <dgm:pt modelId="{1982B446-3706-4711-A6F1-3DC4DFE59A3A}">
      <dgm:prSet phldrT="[Text]" custT="1"/>
      <dgm:spPr/>
      <dgm:t>
        <a:bodyPr/>
        <a:lstStyle/>
        <a:p>
          <a:endParaRPr lang="es-E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s-E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s-E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>
        <a:solidFill>
          <a:schemeClr val="accent6">
            <a:lumMod val="60000"/>
            <a:lumOff val="40000"/>
          </a:schemeClr>
        </a:solidFill>
      </dgm:spPr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58B0EF0-2707-40A5-9B71-FAA2CAD2CC03}" type="presOf" srcId="{1E3A074B-8EC3-4AC7-ADB8-C53A583CA2D1}" destId="{48F9B62B-8095-40B1-882D-7B164B0C8B69}" srcOrd="0" destOrd="0" presId="urn:microsoft.com/office/officeart/2005/8/layout/arrow2"/>
    <dgm:cxn modelId="{CC537272-9771-4579-8260-BBD2AD07C129}" type="presOf" srcId="{C7CCB8C4-BA8F-435B-96D2-651E5BBEE204}" destId="{389CF004-91C6-4868-93F7-537D5C97980B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CF14C792-196E-47CE-A9E7-BC0F6585A560}" type="presOf" srcId="{1982B446-3706-4711-A6F1-3DC4DFE59A3A}" destId="{DB2CD8C7-A5B3-49A1-81CC-0EEDDDF3DB4E}" srcOrd="0" destOrd="0" presId="urn:microsoft.com/office/officeart/2005/8/layout/arrow2"/>
    <dgm:cxn modelId="{501D17A3-58BF-4A7A-A60F-6EEDE5BC1CDC}" type="presOf" srcId="{455C831A-CCF5-4391-A2BE-9DF065D37587}" destId="{E220828C-C958-4FCF-B52F-02D7F5D17607}" srcOrd="0" destOrd="0" presId="urn:microsoft.com/office/officeart/2005/8/layout/arrow2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97609F0C-C843-4D49-BDF6-A48B95ABABC3}" type="presOf" srcId="{A75DE5EA-0E88-4A1C-B1EA-B4EE477D7AA1}" destId="{5E71A06C-9747-4CAE-BA21-E9C2A4D6678D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B35E8047-67CD-440A-B9BF-AC6EF856FDF3}" type="presParOf" srcId="{E220828C-C958-4FCF-B52F-02D7F5D17607}" destId="{82ED47FD-CD8E-4EC8-A7E3-BF3AC4BC5C1A}" srcOrd="0" destOrd="0" presId="urn:microsoft.com/office/officeart/2005/8/layout/arrow2"/>
    <dgm:cxn modelId="{ADA3021E-7207-40F7-A600-4E434B392141}" type="presParOf" srcId="{E220828C-C958-4FCF-B52F-02D7F5D17607}" destId="{4566E19C-2577-409E-A34A-BB8B091D39D1}" srcOrd="1" destOrd="0" presId="urn:microsoft.com/office/officeart/2005/8/layout/arrow2"/>
    <dgm:cxn modelId="{564F2A5A-6B4F-478E-8D07-1DAA7CD741EF}" type="presParOf" srcId="{4566E19C-2577-409E-A34A-BB8B091D39D1}" destId="{A94E7C76-C16F-47F1-B4F1-C2CF2270A7E9}" srcOrd="0" destOrd="0" presId="urn:microsoft.com/office/officeart/2005/8/layout/arrow2"/>
    <dgm:cxn modelId="{BCB42E9B-4F90-43BE-AA02-870505964A92}" type="presParOf" srcId="{4566E19C-2577-409E-A34A-BB8B091D39D1}" destId="{48F9B62B-8095-40B1-882D-7B164B0C8B69}" srcOrd="1" destOrd="0" presId="urn:microsoft.com/office/officeart/2005/8/layout/arrow2"/>
    <dgm:cxn modelId="{7399F215-DBF4-49B7-AD43-246C9BF9D821}" type="presParOf" srcId="{4566E19C-2577-409E-A34A-BB8B091D39D1}" destId="{0CFC4447-43F4-414D-A014-8F5BDE3BC5FF}" srcOrd="2" destOrd="0" presId="urn:microsoft.com/office/officeart/2005/8/layout/arrow2"/>
    <dgm:cxn modelId="{15A5E92B-89E0-4B13-B16E-0791EFE09419}" type="presParOf" srcId="{4566E19C-2577-409E-A34A-BB8B091D39D1}" destId="{389CF004-91C6-4868-93F7-537D5C97980B}" srcOrd="3" destOrd="0" presId="urn:microsoft.com/office/officeart/2005/8/layout/arrow2"/>
    <dgm:cxn modelId="{6B7C3F23-4382-4A91-8D9D-EBB8F76BE8F7}" type="presParOf" srcId="{4566E19C-2577-409E-A34A-BB8B091D39D1}" destId="{8D49C94D-D2A4-4464-8383-D3C12F8B2538}" srcOrd="4" destOrd="0" presId="urn:microsoft.com/office/officeart/2005/8/layout/arrow2"/>
    <dgm:cxn modelId="{204B7999-1F0F-4655-89A4-B57C5F70296B}" type="presParOf" srcId="{4566E19C-2577-409E-A34A-BB8B091D39D1}" destId="{5E71A06C-9747-4CAE-BA21-E9C2A4D6678D}" srcOrd="5" destOrd="0" presId="urn:microsoft.com/office/officeart/2005/8/layout/arrow2"/>
    <dgm:cxn modelId="{16BEE3EE-D146-41D9-8EEB-85416A6119A3}" type="presParOf" srcId="{4566E19C-2577-409E-A34A-BB8B091D39D1}" destId="{A9227355-A6E4-4C01-AB6A-08B68C0ABB91}" srcOrd="6" destOrd="0" presId="urn:microsoft.com/office/officeart/2005/8/layout/arrow2"/>
    <dgm:cxn modelId="{13C322A1-0EDE-48BD-BB7A-EC695295A9CD}" type="presParOf" srcId="{4566E19C-2577-409E-A34A-BB8B091D39D1}" destId="{DB2CD8C7-A5B3-49A1-81CC-0EEDDDF3DB4E}" srcOrd="7" destOrd="0" presId="urn:microsoft.com/office/officeart/2005/8/layout/arrow2"/>
  </dgm:cxnLst>
  <dgm:bg>
    <a:noFill/>
    <a:effectLst>
      <a:glow rad="127000">
        <a:schemeClr val="accent1">
          <a:alpha val="49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endParaRPr lang="es-E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s-E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s-ES" sz="2400"/>
        </a:p>
      </dgm:t>
    </dgm:pt>
    <dgm:pt modelId="{C7CCB8C4-BA8F-435B-96D2-651E5BBEE204}">
      <dgm:prSet phldrT="[Text]" custT="1"/>
      <dgm:spPr/>
      <dgm:t>
        <a:bodyPr/>
        <a:lstStyle/>
        <a:p>
          <a:endParaRPr lang="es-E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s-E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s-ES" sz="2400"/>
        </a:p>
      </dgm:t>
    </dgm:pt>
    <dgm:pt modelId="{A75DE5EA-0E88-4A1C-B1EA-B4EE477D7AA1}">
      <dgm:prSet phldrT="[Text]" custT="1"/>
      <dgm:spPr/>
      <dgm:t>
        <a:bodyPr/>
        <a:lstStyle/>
        <a:p>
          <a:endParaRPr lang="es-E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s-E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s-ES" sz="2400"/>
        </a:p>
      </dgm:t>
    </dgm:pt>
    <dgm:pt modelId="{1982B446-3706-4711-A6F1-3DC4DFE59A3A}">
      <dgm:prSet phldrT="[Text]" custT="1"/>
      <dgm:spPr/>
      <dgm:t>
        <a:bodyPr/>
        <a:lstStyle/>
        <a:p>
          <a:endParaRPr lang="es-E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s-E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s-E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>
        <a:solidFill>
          <a:schemeClr val="accent6">
            <a:lumMod val="60000"/>
            <a:lumOff val="40000"/>
          </a:schemeClr>
        </a:solidFill>
      </dgm:spPr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D5C6DB2-4C7E-450B-9606-9633E8489595}" type="presOf" srcId="{1E3A074B-8EC3-4AC7-ADB8-C53A583CA2D1}" destId="{48F9B62B-8095-40B1-882D-7B164B0C8B69}" srcOrd="0" destOrd="0" presId="urn:microsoft.com/office/officeart/2005/8/layout/arrow2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13F5D746-6B89-4CDF-82F3-AA461FFFE233}" type="presOf" srcId="{C7CCB8C4-BA8F-435B-96D2-651E5BBEE204}" destId="{389CF004-91C6-4868-93F7-537D5C97980B}" srcOrd="0" destOrd="0" presId="urn:microsoft.com/office/officeart/2005/8/layout/arrow2"/>
    <dgm:cxn modelId="{2B35C1A4-31D9-4A53-8BD1-9FC8D15D3571}" type="presOf" srcId="{A75DE5EA-0E88-4A1C-B1EA-B4EE477D7AA1}" destId="{5E71A06C-9747-4CAE-BA21-E9C2A4D6678D}" srcOrd="0" destOrd="0" presId="urn:microsoft.com/office/officeart/2005/8/layout/arrow2"/>
    <dgm:cxn modelId="{92FC940F-86E7-40ED-997C-810F73711C22}" type="presOf" srcId="{1982B446-3706-4711-A6F1-3DC4DFE59A3A}" destId="{DB2CD8C7-A5B3-49A1-81CC-0EEDDDF3DB4E}" srcOrd="0" destOrd="0" presId="urn:microsoft.com/office/officeart/2005/8/layout/arrow2"/>
    <dgm:cxn modelId="{23D0EFE0-F5CD-4822-B9EC-95C70F6B8B0C}" type="presOf" srcId="{455C831A-CCF5-4391-A2BE-9DF065D37587}" destId="{E220828C-C958-4FCF-B52F-02D7F5D17607}" srcOrd="0" destOrd="0" presId="urn:microsoft.com/office/officeart/2005/8/layout/arrow2"/>
    <dgm:cxn modelId="{9A70EFBB-B185-4E3A-BF3C-B100E6C5632C}" type="presParOf" srcId="{E220828C-C958-4FCF-B52F-02D7F5D17607}" destId="{82ED47FD-CD8E-4EC8-A7E3-BF3AC4BC5C1A}" srcOrd="0" destOrd="0" presId="urn:microsoft.com/office/officeart/2005/8/layout/arrow2"/>
    <dgm:cxn modelId="{3590D4F9-9C71-4497-87BE-7E0E3B56ECE7}" type="presParOf" srcId="{E220828C-C958-4FCF-B52F-02D7F5D17607}" destId="{4566E19C-2577-409E-A34A-BB8B091D39D1}" srcOrd="1" destOrd="0" presId="urn:microsoft.com/office/officeart/2005/8/layout/arrow2"/>
    <dgm:cxn modelId="{A7BA3E32-A3AF-43E8-94A6-0D77F65B882F}" type="presParOf" srcId="{4566E19C-2577-409E-A34A-BB8B091D39D1}" destId="{A94E7C76-C16F-47F1-B4F1-C2CF2270A7E9}" srcOrd="0" destOrd="0" presId="urn:microsoft.com/office/officeart/2005/8/layout/arrow2"/>
    <dgm:cxn modelId="{B5966AAD-2A20-4094-AEC6-44B97A0F0149}" type="presParOf" srcId="{4566E19C-2577-409E-A34A-BB8B091D39D1}" destId="{48F9B62B-8095-40B1-882D-7B164B0C8B69}" srcOrd="1" destOrd="0" presId="urn:microsoft.com/office/officeart/2005/8/layout/arrow2"/>
    <dgm:cxn modelId="{18B6DD9B-5563-4466-B05F-B5F452C1164E}" type="presParOf" srcId="{4566E19C-2577-409E-A34A-BB8B091D39D1}" destId="{0CFC4447-43F4-414D-A014-8F5BDE3BC5FF}" srcOrd="2" destOrd="0" presId="urn:microsoft.com/office/officeart/2005/8/layout/arrow2"/>
    <dgm:cxn modelId="{AA197E9A-693A-43DE-A32C-5BDF107404E3}" type="presParOf" srcId="{4566E19C-2577-409E-A34A-BB8B091D39D1}" destId="{389CF004-91C6-4868-93F7-537D5C97980B}" srcOrd="3" destOrd="0" presId="urn:microsoft.com/office/officeart/2005/8/layout/arrow2"/>
    <dgm:cxn modelId="{12E7AC2D-1375-4D40-94AB-E1728D45AAA4}" type="presParOf" srcId="{4566E19C-2577-409E-A34A-BB8B091D39D1}" destId="{8D49C94D-D2A4-4464-8383-D3C12F8B2538}" srcOrd="4" destOrd="0" presId="urn:microsoft.com/office/officeart/2005/8/layout/arrow2"/>
    <dgm:cxn modelId="{07ED1165-AF39-4F4F-8DD8-0198F297D50C}" type="presParOf" srcId="{4566E19C-2577-409E-A34A-BB8B091D39D1}" destId="{5E71A06C-9747-4CAE-BA21-E9C2A4D6678D}" srcOrd="5" destOrd="0" presId="urn:microsoft.com/office/officeart/2005/8/layout/arrow2"/>
    <dgm:cxn modelId="{BEE1DC88-BF57-4372-ACDC-14AE1A49DD26}" type="presParOf" srcId="{4566E19C-2577-409E-A34A-BB8B091D39D1}" destId="{A9227355-A6E4-4C01-AB6A-08B68C0ABB91}" srcOrd="6" destOrd="0" presId="urn:microsoft.com/office/officeart/2005/8/layout/arrow2"/>
    <dgm:cxn modelId="{DD1BD8AB-B40F-4F10-BE49-8BF2A634CAA0}" type="presParOf" srcId="{4566E19C-2577-409E-A34A-BB8B091D39D1}" destId="{DB2CD8C7-A5B3-49A1-81CC-0EEDDDF3DB4E}" srcOrd="7" destOrd="0" presId="urn:microsoft.com/office/officeart/2005/8/layout/arrow2"/>
  </dgm:cxnLst>
  <dgm:bg>
    <a:noFill/>
    <a:effectLst>
      <a:glow rad="127000">
        <a:schemeClr val="accent1">
          <a:alpha val="49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endParaRPr lang="es-ES" sz="2000" dirty="0"/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s-E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s-ES" sz="2400"/>
        </a:p>
      </dgm:t>
    </dgm:pt>
    <dgm:pt modelId="{C7CCB8C4-BA8F-435B-96D2-651E5BBEE204}">
      <dgm:prSet phldrT="[Text]" custT="1"/>
      <dgm:spPr/>
      <dgm:t>
        <a:bodyPr/>
        <a:lstStyle/>
        <a:p>
          <a:endParaRPr lang="es-ES" sz="2000" dirty="0"/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s-E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s-ES" sz="2400"/>
        </a:p>
      </dgm:t>
    </dgm:pt>
    <dgm:pt modelId="{A75DE5EA-0E88-4A1C-B1EA-B4EE477D7AA1}">
      <dgm:prSet phldrT="[Text]" custT="1"/>
      <dgm:spPr/>
      <dgm:t>
        <a:bodyPr/>
        <a:lstStyle/>
        <a:p>
          <a:endParaRPr lang="es-ES" sz="2000" dirty="0"/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s-E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s-ES" sz="2400"/>
        </a:p>
      </dgm:t>
    </dgm:pt>
    <dgm:pt modelId="{1982B446-3706-4711-A6F1-3DC4DFE59A3A}">
      <dgm:prSet phldrT="[Text]" custT="1"/>
      <dgm:spPr/>
      <dgm:t>
        <a:bodyPr/>
        <a:lstStyle/>
        <a:p>
          <a:endParaRPr lang="es-ES" sz="2000" dirty="0"/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s-E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s-E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>
        <a:solidFill>
          <a:schemeClr val="accent6">
            <a:lumMod val="60000"/>
            <a:lumOff val="40000"/>
          </a:schemeClr>
        </a:solidFill>
      </dgm:spPr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A8683D98-4F72-46A5-BF2C-E6E3BE96C26F}" type="presOf" srcId="{C7CCB8C4-BA8F-435B-96D2-651E5BBEE204}" destId="{389CF004-91C6-4868-93F7-537D5C97980B}" srcOrd="0" destOrd="0" presId="urn:microsoft.com/office/officeart/2005/8/layout/arrow2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DB0731FE-61F5-4C6F-B24C-C16984612992}" type="presOf" srcId="{A75DE5EA-0E88-4A1C-B1EA-B4EE477D7AA1}" destId="{5E71A06C-9747-4CAE-BA21-E9C2A4D6678D}" srcOrd="0" destOrd="0" presId="urn:microsoft.com/office/officeart/2005/8/layout/arrow2"/>
    <dgm:cxn modelId="{A15191A0-ADA7-4824-A31D-46D49AF28266}" type="presOf" srcId="{1982B446-3706-4711-A6F1-3DC4DFE59A3A}" destId="{DB2CD8C7-A5B3-49A1-81CC-0EEDDDF3DB4E}" srcOrd="0" destOrd="0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553BCDF3-EF59-484E-948D-85F4A481223E}" type="presOf" srcId="{455C831A-CCF5-4391-A2BE-9DF065D37587}" destId="{E220828C-C958-4FCF-B52F-02D7F5D17607}" srcOrd="0" destOrd="0" presId="urn:microsoft.com/office/officeart/2005/8/layout/arrow2"/>
    <dgm:cxn modelId="{0E4119EE-87CE-4E8D-8493-350DEC9275E7}" type="presOf" srcId="{1E3A074B-8EC3-4AC7-ADB8-C53A583CA2D1}" destId="{48F9B62B-8095-40B1-882D-7B164B0C8B69}" srcOrd="0" destOrd="0" presId="urn:microsoft.com/office/officeart/2005/8/layout/arrow2"/>
    <dgm:cxn modelId="{E7A1AA56-BBBF-40A6-8074-F2A3B0A9F04E}" type="presParOf" srcId="{E220828C-C958-4FCF-B52F-02D7F5D17607}" destId="{82ED47FD-CD8E-4EC8-A7E3-BF3AC4BC5C1A}" srcOrd="0" destOrd="0" presId="urn:microsoft.com/office/officeart/2005/8/layout/arrow2"/>
    <dgm:cxn modelId="{593509C7-894F-4995-8B89-061CF29440D0}" type="presParOf" srcId="{E220828C-C958-4FCF-B52F-02D7F5D17607}" destId="{4566E19C-2577-409E-A34A-BB8B091D39D1}" srcOrd="1" destOrd="0" presId="urn:microsoft.com/office/officeart/2005/8/layout/arrow2"/>
    <dgm:cxn modelId="{67571A42-F284-4E6E-90EC-CCD418921016}" type="presParOf" srcId="{4566E19C-2577-409E-A34A-BB8B091D39D1}" destId="{A94E7C76-C16F-47F1-B4F1-C2CF2270A7E9}" srcOrd="0" destOrd="0" presId="urn:microsoft.com/office/officeart/2005/8/layout/arrow2"/>
    <dgm:cxn modelId="{C0D30D25-E38C-4F7E-B32A-7795BB6A1F55}" type="presParOf" srcId="{4566E19C-2577-409E-A34A-BB8B091D39D1}" destId="{48F9B62B-8095-40B1-882D-7B164B0C8B69}" srcOrd="1" destOrd="0" presId="urn:microsoft.com/office/officeart/2005/8/layout/arrow2"/>
    <dgm:cxn modelId="{9011BDE6-4686-439D-9D27-2716510F9A97}" type="presParOf" srcId="{4566E19C-2577-409E-A34A-BB8B091D39D1}" destId="{0CFC4447-43F4-414D-A014-8F5BDE3BC5FF}" srcOrd="2" destOrd="0" presId="urn:microsoft.com/office/officeart/2005/8/layout/arrow2"/>
    <dgm:cxn modelId="{5703373B-258F-4B59-88E1-2E1D850CF84D}" type="presParOf" srcId="{4566E19C-2577-409E-A34A-BB8B091D39D1}" destId="{389CF004-91C6-4868-93F7-537D5C97980B}" srcOrd="3" destOrd="0" presId="urn:microsoft.com/office/officeart/2005/8/layout/arrow2"/>
    <dgm:cxn modelId="{ABE63096-B8AB-43F7-AFCD-A35E2B078474}" type="presParOf" srcId="{4566E19C-2577-409E-A34A-BB8B091D39D1}" destId="{8D49C94D-D2A4-4464-8383-D3C12F8B2538}" srcOrd="4" destOrd="0" presId="urn:microsoft.com/office/officeart/2005/8/layout/arrow2"/>
    <dgm:cxn modelId="{F48455A9-74BF-4839-B9D0-F1B594627E9B}" type="presParOf" srcId="{4566E19C-2577-409E-A34A-BB8B091D39D1}" destId="{5E71A06C-9747-4CAE-BA21-E9C2A4D6678D}" srcOrd="5" destOrd="0" presId="urn:microsoft.com/office/officeart/2005/8/layout/arrow2"/>
    <dgm:cxn modelId="{A9C80CCF-A12A-4D8F-8E68-7D7A486E3194}" type="presParOf" srcId="{4566E19C-2577-409E-A34A-BB8B091D39D1}" destId="{A9227355-A6E4-4C01-AB6A-08B68C0ABB91}" srcOrd="6" destOrd="0" presId="urn:microsoft.com/office/officeart/2005/8/layout/arrow2"/>
    <dgm:cxn modelId="{31ED33D2-D09E-4263-9C4C-D844AC5659D8}" type="presParOf" srcId="{4566E19C-2577-409E-A34A-BB8B091D39D1}" destId="{DB2CD8C7-A5B3-49A1-81CC-0EEDDDF3DB4E}" srcOrd="7" destOrd="0" presId="urn:microsoft.com/office/officeart/2005/8/layout/arrow2"/>
  </dgm:cxnLst>
  <dgm:bg>
    <a:noFill/>
    <a:effectLst>
      <a:glow rad="127000">
        <a:schemeClr val="accent1">
          <a:alpha val="49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576254" y="313782"/>
          <a:ext cx="7936260" cy="491707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083652" y="4184848"/>
          <a:ext cx="210312" cy="210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046047" y="4583429"/>
          <a:ext cx="1886934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1046047" y="4583429"/>
        <a:ext cx="1886934" cy="1360170"/>
      </dsp:txXfrm>
    </dsp:sp>
    <dsp:sp modelId="{0CFC4447-43F4-414D-A014-8F5BDE3BC5FF}">
      <dsp:nvSpPr>
        <dsp:cNvPr id="0" name=""/>
        <dsp:cNvSpPr/>
      </dsp:nvSpPr>
      <dsp:spPr>
        <a:xfrm>
          <a:off x="2329130" y="3020561"/>
          <a:ext cx="365760" cy="365760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349844" y="3731372"/>
          <a:ext cx="1920240" cy="213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0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2349844" y="3731372"/>
        <a:ext cx="1920240" cy="2130277"/>
      </dsp:txXfrm>
    </dsp:sp>
    <dsp:sp modelId="{8D49C94D-D2A4-4464-8383-D3C12F8B2538}">
      <dsp:nvSpPr>
        <dsp:cNvPr id="0" name=""/>
        <dsp:cNvSpPr/>
      </dsp:nvSpPr>
      <dsp:spPr>
        <a:xfrm>
          <a:off x="3968157" y="2098980"/>
          <a:ext cx="484632" cy="484632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3968160" y="2933606"/>
          <a:ext cx="1920240" cy="215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79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3968160" y="2933606"/>
        <a:ext cx="1920240" cy="2151650"/>
      </dsp:txXfrm>
    </dsp:sp>
    <dsp:sp modelId="{A9227355-A6E4-4C01-AB6A-08B68C0ABB91}">
      <dsp:nvSpPr>
        <dsp:cNvPr id="0" name=""/>
        <dsp:cNvSpPr/>
      </dsp:nvSpPr>
      <dsp:spPr>
        <a:xfrm>
          <a:off x="5952218" y="1445978"/>
          <a:ext cx="649224" cy="64922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038481" y="2411089"/>
          <a:ext cx="1920240" cy="264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01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6038481" y="2411089"/>
        <a:ext cx="1920240" cy="264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576254" y="313782"/>
          <a:ext cx="7936260" cy="491707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083652" y="4184848"/>
          <a:ext cx="210312" cy="210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046047" y="4583429"/>
          <a:ext cx="1886934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1046047" y="4583429"/>
        <a:ext cx="1886934" cy="1360170"/>
      </dsp:txXfrm>
    </dsp:sp>
    <dsp:sp modelId="{0CFC4447-43F4-414D-A014-8F5BDE3BC5FF}">
      <dsp:nvSpPr>
        <dsp:cNvPr id="0" name=""/>
        <dsp:cNvSpPr/>
      </dsp:nvSpPr>
      <dsp:spPr>
        <a:xfrm>
          <a:off x="2329130" y="3020561"/>
          <a:ext cx="365760" cy="365760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349844" y="3731372"/>
          <a:ext cx="1920240" cy="213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0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2349844" y="3731372"/>
        <a:ext cx="1920240" cy="2130277"/>
      </dsp:txXfrm>
    </dsp:sp>
    <dsp:sp modelId="{8D49C94D-D2A4-4464-8383-D3C12F8B2538}">
      <dsp:nvSpPr>
        <dsp:cNvPr id="0" name=""/>
        <dsp:cNvSpPr/>
      </dsp:nvSpPr>
      <dsp:spPr>
        <a:xfrm>
          <a:off x="3968157" y="2098980"/>
          <a:ext cx="484632" cy="484632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3968160" y="2933606"/>
          <a:ext cx="1920240" cy="215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79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3968160" y="2933606"/>
        <a:ext cx="1920240" cy="2151650"/>
      </dsp:txXfrm>
    </dsp:sp>
    <dsp:sp modelId="{A9227355-A6E4-4C01-AB6A-08B68C0ABB91}">
      <dsp:nvSpPr>
        <dsp:cNvPr id="0" name=""/>
        <dsp:cNvSpPr/>
      </dsp:nvSpPr>
      <dsp:spPr>
        <a:xfrm>
          <a:off x="5952218" y="1445978"/>
          <a:ext cx="649224" cy="64922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038481" y="2411089"/>
          <a:ext cx="1920240" cy="264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01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6038481" y="2411089"/>
        <a:ext cx="1920240" cy="264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576254" y="313782"/>
          <a:ext cx="7936260" cy="491707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083652" y="4184848"/>
          <a:ext cx="210312" cy="210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046047" y="4583429"/>
          <a:ext cx="1886934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1046047" y="4583429"/>
        <a:ext cx="1886934" cy="1360170"/>
      </dsp:txXfrm>
    </dsp:sp>
    <dsp:sp modelId="{0CFC4447-43F4-414D-A014-8F5BDE3BC5FF}">
      <dsp:nvSpPr>
        <dsp:cNvPr id="0" name=""/>
        <dsp:cNvSpPr/>
      </dsp:nvSpPr>
      <dsp:spPr>
        <a:xfrm>
          <a:off x="2329130" y="3020561"/>
          <a:ext cx="365760" cy="365760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349844" y="3731372"/>
          <a:ext cx="1920240" cy="213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0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2349844" y="3731372"/>
        <a:ext cx="1920240" cy="2130277"/>
      </dsp:txXfrm>
    </dsp:sp>
    <dsp:sp modelId="{8D49C94D-D2A4-4464-8383-D3C12F8B2538}">
      <dsp:nvSpPr>
        <dsp:cNvPr id="0" name=""/>
        <dsp:cNvSpPr/>
      </dsp:nvSpPr>
      <dsp:spPr>
        <a:xfrm>
          <a:off x="3968157" y="2098980"/>
          <a:ext cx="484632" cy="484632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3968160" y="2933606"/>
          <a:ext cx="1920240" cy="215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79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3968160" y="2933606"/>
        <a:ext cx="1920240" cy="2151650"/>
      </dsp:txXfrm>
    </dsp:sp>
    <dsp:sp modelId="{A9227355-A6E4-4C01-AB6A-08B68C0ABB91}">
      <dsp:nvSpPr>
        <dsp:cNvPr id="0" name=""/>
        <dsp:cNvSpPr/>
      </dsp:nvSpPr>
      <dsp:spPr>
        <a:xfrm>
          <a:off x="5952218" y="1445978"/>
          <a:ext cx="649224" cy="64922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038481" y="2411089"/>
          <a:ext cx="1920240" cy="264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01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6038481" y="2411089"/>
        <a:ext cx="1920240" cy="264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0.67347</cdr:x>
      <cdr:y>0.12345</cdr:y>
    </cdr:from>
    <cdr:to>
      <cdr:x>0.87755</cdr:x>
      <cdr:y>0.18021</cdr:y>
    </cdr:to>
    <cdr:sp macro="" textlink="">
      <cdr:nvSpPr>
        <cdr:cNvPr id="2" name="2 CuadroTexto"/>
        <cdr:cNvSpPr txBox="1"/>
      </cdr:nvSpPr>
      <cdr:spPr>
        <a:xfrm xmlns:a="http://schemas.openxmlformats.org/drawingml/2006/main">
          <a:off x="4752528" y="552260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s-MX" sz="1050" dirty="0" smtClean="0"/>
            <a:t>Querétaro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0.52041</cdr:x>
      <cdr:y>0.55805</cdr:y>
    </cdr:from>
    <cdr:to>
      <cdr:x>0.72449</cdr:x>
      <cdr:y>0.61481</cdr:y>
    </cdr:to>
    <cdr:sp macro="" textlink="">
      <cdr:nvSpPr>
        <cdr:cNvPr id="3" name="5 CuadroTexto"/>
        <cdr:cNvSpPr txBox="1"/>
      </cdr:nvSpPr>
      <cdr:spPr>
        <a:xfrm xmlns:a="http://schemas.openxmlformats.org/drawingml/2006/main">
          <a:off x="3672408" y="2496476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s-MX" sz="1050" dirty="0" smtClean="0"/>
            <a:t>Aguascalientes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0.7449</cdr:x>
      <cdr:y>0.49367</cdr:y>
    </cdr:from>
    <cdr:to>
      <cdr:x>0.94898</cdr:x>
      <cdr:y>0.55043</cdr:y>
    </cdr:to>
    <cdr:sp macro="" textlink="">
      <cdr:nvSpPr>
        <cdr:cNvPr id="4" name="7 CuadroTexto"/>
        <cdr:cNvSpPr txBox="1"/>
      </cdr:nvSpPr>
      <cdr:spPr>
        <a:xfrm xmlns:a="http://schemas.openxmlformats.org/drawingml/2006/main">
          <a:off x="5256584" y="2208444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 smtClean="0"/>
            <a:t>Mérida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0.7551</cdr:x>
      <cdr:y>0.3488</cdr:y>
    </cdr:from>
    <cdr:to>
      <cdr:x>0.95918</cdr:x>
      <cdr:y>0.40556</cdr:y>
    </cdr:to>
    <cdr:sp macro="" textlink="">
      <cdr:nvSpPr>
        <cdr:cNvPr id="5" name="8 CuadroTexto"/>
        <cdr:cNvSpPr txBox="1"/>
      </cdr:nvSpPr>
      <cdr:spPr>
        <a:xfrm xmlns:a="http://schemas.openxmlformats.org/drawingml/2006/main">
          <a:off x="5328592" y="1560372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 smtClean="0"/>
            <a:t>San Luis Potosí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0.47959</cdr:x>
      <cdr:y>0.75121</cdr:y>
    </cdr:from>
    <cdr:to>
      <cdr:x>0.68367</cdr:x>
      <cdr:y>0.80797</cdr:y>
    </cdr:to>
    <cdr:sp macro="" textlink="">
      <cdr:nvSpPr>
        <cdr:cNvPr id="6" name="9 CuadroTexto"/>
        <cdr:cNvSpPr txBox="1"/>
      </cdr:nvSpPr>
      <cdr:spPr>
        <a:xfrm xmlns:a="http://schemas.openxmlformats.org/drawingml/2006/main">
          <a:off x="3384376" y="3360572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s-MX" sz="1050" dirty="0" smtClean="0"/>
            <a:t>Cuernavaca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0.57143</cdr:x>
      <cdr:y>0.31661</cdr:y>
    </cdr:from>
    <cdr:to>
      <cdr:x>0.77551</cdr:x>
      <cdr:y>0.37337</cdr:y>
    </cdr:to>
    <cdr:sp macro="" textlink="">
      <cdr:nvSpPr>
        <cdr:cNvPr id="7" name="10 CuadroTexto"/>
        <cdr:cNvSpPr txBox="1"/>
      </cdr:nvSpPr>
      <cdr:spPr>
        <a:xfrm xmlns:a="http://schemas.openxmlformats.org/drawingml/2006/main">
          <a:off x="4032448" y="1416356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 smtClean="0"/>
            <a:t>León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0.77551</cdr:x>
      <cdr:y>0.60634</cdr:y>
    </cdr:from>
    <cdr:to>
      <cdr:x>0.97959</cdr:x>
      <cdr:y>0.6631</cdr:y>
    </cdr:to>
    <cdr:sp macro="" textlink="">
      <cdr:nvSpPr>
        <cdr:cNvPr id="8" name="11 CuadroTexto"/>
        <cdr:cNvSpPr txBox="1"/>
      </cdr:nvSpPr>
      <cdr:spPr>
        <a:xfrm xmlns:a="http://schemas.openxmlformats.org/drawingml/2006/main">
          <a:off x="5472608" y="2712500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 smtClean="0"/>
            <a:t>Chihuahua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0.28571</cdr:x>
      <cdr:y>0.31661</cdr:y>
    </cdr:from>
    <cdr:to>
      <cdr:x>0.4898</cdr:x>
      <cdr:y>0.37337</cdr:y>
    </cdr:to>
    <cdr:sp macro="" textlink="">
      <cdr:nvSpPr>
        <cdr:cNvPr id="9" name="12 CuadroTexto"/>
        <cdr:cNvSpPr txBox="1"/>
      </cdr:nvSpPr>
      <cdr:spPr>
        <a:xfrm xmlns:a="http://schemas.openxmlformats.org/drawingml/2006/main">
          <a:off x="2016224" y="1416356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 smtClean="0"/>
            <a:t>San Juan del Río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0.11224</cdr:x>
      <cdr:y>0.25222</cdr:y>
    </cdr:from>
    <cdr:to>
      <cdr:x>0.31633</cdr:x>
      <cdr:y>0.30898</cdr:y>
    </cdr:to>
    <cdr:sp macro="" textlink="">
      <cdr:nvSpPr>
        <cdr:cNvPr id="11" name="14 CuadroTexto"/>
        <cdr:cNvSpPr txBox="1"/>
      </cdr:nvSpPr>
      <cdr:spPr>
        <a:xfrm xmlns:a="http://schemas.openxmlformats.org/drawingml/2006/main">
          <a:off x="792088" y="1128324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s-MX" sz="1050" dirty="0" smtClean="0"/>
            <a:t>Tijuana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0.65306</cdr:x>
      <cdr:y>0.47757</cdr:y>
    </cdr:from>
    <cdr:to>
      <cdr:x>0.85714</cdr:x>
      <cdr:y>0.53433</cdr:y>
    </cdr:to>
    <cdr:sp macro="" textlink="">
      <cdr:nvSpPr>
        <cdr:cNvPr id="12" name="15 CuadroTexto"/>
        <cdr:cNvSpPr txBox="1"/>
      </cdr:nvSpPr>
      <cdr:spPr>
        <a:xfrm xmlns:a="http://schemas.openxmlformats.org/drawingml/2006/main">
          <a:off x="4608512" y="2136436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 smtClean="0"/>
            <a:t>Juárez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0.40816</cdr:x>
      <cdr:y>0.68682</cdr:y>
    </cdr:from>
    <cdr:to>
      <cdr:x>0.61224</cdr:x>
      <cdr:y>0.74358</cdr:y>
    </cdr:to>
    <cdr:sp macro="" textlink="">
      <cdr:nvSpPr>
        <cdr:cNvPr id="13" name="16 CuadroTexto"/>
        <cdr:cNvSpPr txBox="1"/>
      </cdr:nvSpPr>
      <cdr:spPr>
        <a:xfrm xmlns:a="http://schemas.openxmlformats.org/drawingml/2006/main">
          <a:off x="2880320" y="3072540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 smtClean="0"/>
            <a:t>Mexicali</a:t>
          </a:r>
          <a:endParaRPr lang="es-MX" sz="1050" dirty="0"/>
        </a:p>
      </cdr:txBody>
    </cdr:sp>
  </cdr:relSizeAnchor>
  <cdr:relSizeAnchor xmlns:cdr="http://schemas.openxmlformats.org/drawingml/2006/chartDrawing">
    <cdr:from>
      <cdr:x>0.53061</cdr:x>
      <cdr:y>0.60634</cdr:y>
    </cdr:from>
    <cdr:to>
      <cdr:x>0.73469</cdr:x>
      <cdr:y>0.6631</cdr:y>
    </cdr:to>
    <cdr:sp macro="" textlink="">
      <cdr:nvSpPr>
        <cdr:cNvPr id="14" name="17 CuadroTexto"/>
        <cdr:cNvSpPr txBox="1"/>
      </cdr:nvSpPr>
      <cdr:spPr>
        <a:xfrm xmlns:a="http://schemas.openxmlformats.org/drawingml/2006/main">
          <a:off x="3744416" y="2712500"/>
          <a:ext cx="1440160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"/>
          </a:defPPr>
          <a:lvl1pPr marL="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lang="es-ES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s-MX" sz="1050" dirty="0" smtClean="0"/>
            <a:t>Saltillo</a:t>
          </a:r>
          <a:endParaRPr lang="es-MX" sz="105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724506C0-3FFE-45A5-803D-9F4FC5464A70}" type="datetimeFigureOut">
              <a:t>27/04/2018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F8646707-6BBD-41A9-B4DF-0C76A73A2D2A}" type="slidenum"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97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proporcionar actualizaciones de los hitos</a:t>
            </a:r>
            <a:r>
              <a:rPr lang="es-ES" baseline="0" dirty="0" smtClean="0"/>
              <a:t> del proyecto.</a:t>
            </a:r>
            <a:endParaRPr lang="es-ES" dirty="0" smtClean="0"/>
          </a:p>
          <a:p>
            <a:endParaRPr lang="es-ES" baseline="0" dirty="0" smtClean="0"/>
          </a:p>
          <a:p>
            <a:pPr lvl="0"/>
            <a:r>
              <a:rPr lang="es-ES" sz="1000" b="1" dirty="0" smtClean="0"/>
              <a:t>Secciones</a:t>
            </a:r>
            <a:endParaRPr lang="es-ES" sz="1000" b="0" dirty="0" smtClean="0"/>
          </a:p>
          <a:p>
            <a:pPr lvl="0"/>
            <a:r>
              <a:rPr lang="es-ES" sz="1000" b="0" dirty="0" smtClean="0"/>
              <a:t>Para agregar secciones, haga clic con el botón secundario del mouse en una diapositiva.</a:t>
            </a:r>
            <a:r>
              <a:rPr lang="es-ES" sz="1000" b="0" baseline="0" dirty="0" smtClean="0"/>
              <a:t> Las secciones pueden ayudarle a organizar las diapositivas o a facilitar la colaboración entre varios autores.</a:t>
            </a:r>
            <a:endParaRPr lang="es-ES" sz="1000" b="0" dirty="0" smtClean="0"/>
          </a:p>
          <a:p>
            <a:pPr lvl="0"/>
            <a:endParaRPr lang="es-ES" sz="1000" b="1" dirty="0" smtClean="0"/>
          </a:p>
          <a:p>
            <a:pPr lvl="0"/>
            <a:r>
              <a:rPr lang="es-ES" sz="1000" b="1" dirty="0" smtClean="0"/>
              <a:t>Notas</a:t>
            </a:r>
          </a:p>
          <a:p>
            <a:pPr lvl="0"/>
            <a:r>
              <a:rPr lang="es-ES" sz="1000" dirty="0" smtClean="0"/>
              <a:t>Use la sección Notas para las notas de entrega o para proporcionar detalles adicionales al público.</a:t>
            </a:r>
            <a:r>
              <a:rPr lang="es-ES" sz="10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0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000" dirty="0" smtClean="0"/>
          </a:p>
          <a:p>
            <a:pPr lvl="0">
              <a:buFontTx/>
              <a:buNone/>
            </a:pPr>
            <a:r>
              <a:rPr lang="es-ES" sz="10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000" dirty="0" smtClean="0"/>
              <a:t>Preste especial atención a los gráficos, diagramas y cuadros de texto.</a:t>
            </a:r>
            <a:r>
              <a:rPr lang="es-ES" sz="1000" baseline="0" dirty="0" smtClean="0"/>
              <a:t> </a:t>
            </a:r>
            <a:endParaRPr lang="es-ES" sz="1000" dirty="0" smtClean="0"/>
          </a:p>
          <a:p>
            <a:pPr lvl="0"/>
            <a:r>
              <a:rPr lang="es-ES" sz="1000" dirty="0" smtClean="0"/>
              <a:t>Tenga en cuenta que los asistentes imprimirán en blanco y negro o escala de grises. Ejecute una prueba de impresión para asegurarse de que los colores son los correctos cuando se imprime en blanco y negro puros y escala de grises.</a:t>
            </a:r>
          </a:p>
          <a:p>
            <a:pPr lvl="0">
              <a:buFontTx/>
              <a:buNone/>
            </a:pPr>
            <a:endParaRPr lang="es-ES" sz="1000" dirty="0" smtClean="0"/>
          </a:p>
          <a:p>
            <a:pPr lvl="0">
              <a:buFontTx/>
              <a:buNone/>
            </a:pPr>
            <a:r>
              <a:rPr lang="es-ES" sz="1000" b="1" dirty="0" smtClean="0"/>
              <a:t>Gráficos y tablas</a:t>
            </a:r>
          </a:p>
          <a:p>
            <a:pPr lvl="0"/>
            <a:r>
              <a:rPr lang="es-ES" sz="1000" dirty="0" smtClean="0"/>
              <a:t>En breve: si es posible, use colores y estilos uniformes y que no distraigan.</a:t>
            </a:r>
          </a:p>
          <a:p>
            <a:pPr lvl="0"/>
            <a:r>
              <a:rPr lang="es-ES" sz="10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0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¿Sobre qué es el proyecto</a:t>
            </a:r>
            <a:r>
              <a:rPr lang="es-ES" baseline="0" dirty="0" smtClean="0"/>
              <a:t> ?</a:t>
            </a:r>
          </a:p>
          <a:p>
            <a:r>
              <a:rPr lang="es-ES" dirty="0" smtClean="0"/>
              <a:t>Defina</a:t>
            </a:r>
            <a:r>
              <a:rPr lang="es-ES" baseline="0" dirty="0" smtClean="0"/>
              <a:t> el objetivo del proyecto</a:t>
            </a:r>
          </a:p>
          <a:p>
            <a:pPr lvl="1"/>
            <a:r>
              <a:rPr lang="es-ES" dirty="0" smtClean="0"/>
              <a:t>¿Es similar a otros proyectos anteriores o es nuevo?</a:t>
            </a:r>
          </a:p>
          <a:p>
            <a:r>
              <a:rPr lang="es-ES" baseline="0" dirty="0" smtClean="0"/>
              <a:t>Defina el ámbito del proyecto</a:t>
            </a:r>
          </a:p>
          <a:p>
            <a:pPr lvl="1"/>
            <a:r>
              <a:rPr lang="es-ES" baseline="0" dirty="0" smtClean="0"/>
              <a:t>¿Es un proyecto independiente o está relacionado con otros proyectos?</a:t>
            </a:r>
          </a:p>
          <a:p>
            <a:pPr lvl="0"/>
            <a:endParaRPr lang="es-ES" baseline="0" dirty="0" smtClean="0"/>
          </a:p>
          <a:p>
            <a:pPr lvl="0"/>
            <a:r>
              <a:rPr lang="es-ES" baseline="0" dirty="0" smtClean="0"/>
              <a:t>* Tenga en cuenta que no se necesita esta diapositiva para las reuniones semanales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672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s-ES" dirty="0" smtClean="0"/>
              <a:t>* Si alguno de</a:t>
            </a:r>
            <a:r>
              <a:rPr lang="es-ES" baseline="0" dirty="0" smtClean="0"/>
              <a:t> estos problema causaron una demora en el programa o se deben analizar en profundidad, coloque los detalles en la siguiente diapositiva.</a:t>
            </a:r>
          </a:p>
          <a:p>
            <a:pPr>
              <a:buFont typeface="Arial" charset="0"/>
              <a:buNone/>
            </a:pPr>
            <a:endParaRPr lang="es-E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35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2495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249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249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Prepare las diapositivas para el apéndice por</a:t>
            </a:r>
            <a:r>
              <a:rPr lang="es-ES" baseline="0" dirty="0" smtClean="0"/>
              <a:t> si se necesitan más detalles o diapositivas complementarias. Además, el apéndice resulta útil si la presentación se distribuye más adelante.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3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es-ES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es-ES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s-ES"/>
              <a:t>Haga clic para editar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es-ES" sz="3600" b="0" cap="none">
                <a:latin typeface="Georgia" pitchFamily="18" charset="0"/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es-ES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  <p:pic>
        <p:nvPicPr>
          <p:cNvPr id="3074" name="Picture 2" descr="Resultado de imagen para sustentable arquitectur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0" y="2084655"/>
            <a:ext cx="3048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es-ES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es-ES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es-ES" sz="1800">
                <a:latin typeface="Georgia" pitchFamily="18" charset="0"/>
              </a:defRPr>
            </a:lvl2pPr>
            <a:lvl3pPr eaLnBrk="1" latinLnBrk="0" hangingPunct="1">
              <a:defRPr kumimoji="0" lang="es-ES" sz="2000">
                <a:latin typeface="Georgia" pitchFamily="18" charset="0"/>
              </a:defRPr>
            </a:lvl3pPr>
            <a:lvl4pPr eaLnBrk="1" latinLnBrk="0" hangingPunct="1">
              <a:defRPr kumimoji="0" lang="es-ES" sz="2000">
                <a:latin typeface="Georgia" pitchFamily="18" charset="0"/>
              </a:defRPr>
            </a:lvl4pPr>
            <a:lvl5pPr eaLnBrk="1" latinLnBrk="0" hangingPunct="1">
              <a:defRPr kumimoji="0" lang="es-ES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es-ES" sz="20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es-ES" sz="2000"/>
            </a:lvl1pPr>
            <a:lvl2pPr eaLnBrk="1" latinLnBrk="0" hangingPunct="1">
              <a:defRPr kumimoji="0" lang="es-ES" sz="1800"/>
            </a:lvl2pPr>
            <a:lvl3pPr eaLnBrk="1" latinLnBrk="0" hangingPunct="1">
              <a:defRPr kumimoji="0" lang="es-ES" sz="1600"/>
            </a:lvl3pPr>
            <a:lvl4pPr eaLnBrk="1" latinLnBrk="0" hangingPunct="1">
              <a:defRPr kumimoji="0" lang="es-ES" sz="1400"/>
            </a:lvl4pPr>
            <a:lvl5pPr eaLnBrk="1" latinLnBrk="0" hangingPunct="1">
              <a:defRPr kumimoji="0" lang="es-ES" sz="14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es-ES" sz="2800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‹Nº›</a:t>
            </a:fld>
            <a:endParaRPr kumimoji="0"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27/04/2018</a:t>
            </a:fld>
            <a:endParaRPr kumimoji="0"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‹Nº›</a:t>
            </a:fld>
            <a:endParaRPr kumimoji="0"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56828" y="404664"/>
            <a:ext cx="7772400" cy="1338063"/>
          </a:xfrm>
        </p:spPr>
        <p:txBody>
          <a:bodyPr>
            <a:normAutofit/>
          </a:bodyPr>
          <a:lstStyle/>
          <a:p>
            <a:pPr algn="ctr"/>
            <a:r>
              <a:rPr lang="es-MX" sz="1800" dirty="0"/>
              <a:t>MODELO INFORMÁTICO PARA LA </a:t>
            </a:r>
            <a:r>
              <a:rPr lang="es-MX" sz="1800" dirty="0" smtClean="0"/>
              <a:t>OPTIMIZACIÓN DE</a:t>
            </a:r>
            <a:br>
              <a:rPr lang="es-MX" sz="1800" dirty="0" smtClean="0"/>
            </a:br>
            <a:r>
              <a:rPr lang="es-MX" dirty="0" smtClean="0"/>
              <a:t>ESTRATEGIAS </a:t>
            </a:r>
            <a:r>
              <a:rPr lang="es-MX" dirty="0"/>
              <a:t>DE PROSPERIDAD URBANA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57200" y="1988840"/>
            <a:ext cx="5275052" cy="769640"/>
          </a:xfrm>
        </p:spPr>
        <p:txBody>
          <a:bodyPr/>
          <a:lstStyle/>
          <a:p>
            <a:r>
              <a:rPr lang="es-ES" dirty="0" smtClean="0"/>
              <a:t>Reporte final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35896" y="5759152"/>
            <a:ext cx="527505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es-E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Centro Queretano de Recursos Naturales</a:t>
            </a:r>
          </a:p>
          <a:p>
            <a:r>
              <a:rPr lang="es-MX" dirty="0" smtClean="0"/>
              <a:t>27 </a:t>
            </a:r>
            <a:r>
              <a:rPr lang="es-MX" dirty="0" smtClean="0"/>
              <a:t>de abril de 2018</a:t>
            </a:r>
            <a:endParaRPr lang="es-MX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Resultados </a:t>
            </a:r>
            <a:r>
              <a:rPr lang="es-MX" dirty="0" smtClean="0"/>
              <a:t>de las correcciones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 smtClean="0"/>
              <a:t>Con los cambios el municipio de Querétaro:</a:t>
            </a:r>
          </a:p>
          <a:p>
            <a:pPr>
              <a:spcBef>
                <a:spcPts val="1200"/>
              </a:spcBef>
            </a:pPr>
            <a:r>
              <a:rPr lang="es-MX" dirty="0" smtClean="0"/>
              <a:t>Tuvo la </a:t>
            </a:r>
            <a:r>
              <a:rPr lang="es-MX" dirty="0"/>
              <a:t>mejora más grande </a:t>
            </a:r>
            <a:r>
              <a:rPr lang="es-MX" dirty="0" smtClean="0"/>
              <a:t>en </a:t>
            </a:r>
            <a:r>
              <a:rPr lang="es-MX" dirty="0"/>
              <a:t>gobernanza y legislación</a:t>
            </a:r>
            <a:r>
              <a:rPr lang="es-MX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s-MX" dirty="0" smtClean="0"/>
              <a:t>Una mejoría </a:t>
            </a:r>
            <a:r>
              <a:rPr lang="es-MX" dirty="0"/>
              <a:t>en la dimensión calidad </a:t>
            </a:r>
            <a:r>
              <a:rPr lang="es-MX" dirty="0" smtClean="0"/>
              <a:t>de vida.</a:t>
            </a:r>
          </a:p>
          <a:p>
            <a:pPr>
              <a:spcBef>
                <a:spcPts val="1200"/>
              </a:spcBef>
            </a:pPr>
            <a:r>
              <a:rPr lang="es-MX" dirty="0" smtClean="0"/>
              <a:t>Se </a:t>
            </a:r>
            <a:r>
              <a:rPr lang="es-MX" dirty="0"/>
              <a:t>mantuvo como el mejor en la dimensión de </a:t>
            </a:r>
            <a:r>
              <a:rPr lang="es-MX" dirty="0" smtClean="0"/>
              <a:t>productividad.</a:t>
            </a:r>
          </a:p>
          <a:p>
            <a:pPr>
              <a:spcBef>
                <a:spcPts val="1200"/>
              </a:spcBef>
            </a:pPr>
            <a:r>
              <a:rPr lang="es-MX" dirty="0" smtClean="0"/>
              <a:t>Tuvo </a:t>
            </a:r>
            <a:r>
              <a:rPr lang="es-MX" dirty="0"/>
              <a:t>valores similares en la dimensión infraestructura de </a:t>
            </a:r>
            <a:r>
              <a:rPr lang="es-MX" dirty="0" smtClean="0"/>
              <a:t>desarrollo.</a:t>
            </a:r>
          </a:p>
          <a:p>
            <a:pPr>
              <a:spcBef>
                <a:spcPts val="1200"/>
              </a:spcBef>
            </a:pPr>
            <a:r>
              <a:rPr lang="es-MX" dirty="0" smtClean="0"/>
              <a:t>Idénticos </a:t>
            </a:r>
            <a:r>
              <a:rPr lang="es-MX" dirty="0"/>
              <a:t>resultados en el indicador equidad e inclusión social, que no tuvo ningún cambio. </a:t>
            </a:r>
            <a:endParaRPr lang="es-MX" dirty="0" smtClean="0"/>
          </a:p>
          <a:p>
            <a:pPr>
              <a:spcBef>
                <a:spcPts val="1200"/>
              </a:spcBef>
            </a:pPr>
            <a:r>
              <a:rPr lang="es-MX" dirty="0" smtClean="0"/>
              <a:t>En </a:t>
            </a:r>
            <a:r>
              <a:rPr lang="es-MX" dirty="0"/>
              <a:t>sostenibilidad ambiental tuvo una mejoría en la calificación y en su posición relativa, pero todavía dentro de los rangos de factores débiles</a:t>
            </a:r>
            <a:r>
              <a:rPr lang="es-MX" dirty="0" smtClean="0"/>
              <a:t>.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6362929"/>
              </p:ext>
            </p:extLst>
          </p:nvPr>
        </p:nvGraphicFramePr>
        <p:xfrm>
          <a:off x="457200" y="1828800"/>
          <a:ext cx="40386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40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7391" y="548680"/>
            <a:ext cx="8229600" cy="914400"/>
          </a:xfrm>
        </p:spPr>
        <p:txBody>
          <a:bodyPr/>
          <a:lstStyle/>
          <a:p>
            <a:pPr algn="ctr"/>
            <a:r>
              <a:rPr lang="es-MX" dirty="0" smtClean="0"/>
              <a:t>CPI antes y después de los cambios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8981468"/>
              </p:ext>
            </p:extLst>
          </p:nvPr>
        </p:nvGraphicFramePr>
        <p:xfrm>
          <a:off x="5436096" y="2276872"/>
          <a:ext cx="2448272" cy="328520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355600" dist="190500" sx="111000" sy="111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2874"/>
                <a:gridCol w="1646744"/>
                <a:gridCol w="448654"/>
              </a:tblGrid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Municipio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CPI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Aguascalientes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64.3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40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Querétaro 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40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63.0</a:t>
                      </a: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San Juan del Río 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62.8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4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San Luis Potosí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62.4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Mérida 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62.3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Cuernavaca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62.2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Torreón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62.1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León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62.0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Chihuahua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61.5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Tijuana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61.3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Juárez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60.0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Mexicali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58.8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38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Saltillo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57.6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6" name="4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8285240"/>
              </p:ext>
            </p:extLst>
          </p:nvPr>
        </p:nvGraphicFramePr>
        <p:xfrm>
          <a:off x="971600" y="2276872"/>
          <a:ext cx="2528640" cy="328770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355600" dist="190500" sx="111000" sy="111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0819"/>
                <a:gridCol w="1492812"/>
                <a:gridCol w="655009"/>
              </a:tblGrid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Municipio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CPI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San Juan del Río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57.7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Cuernavaca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57.7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Mexicali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56.8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4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San Luis Potosí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56.6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Tijuana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56.1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Querétaro</a:t>
                      </a:r>
                      <a:endParaRPr lang="es-MX" sz="14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56.0</a:t>
                      </a:r>
                      <a:endParaRPr lang="es-MX" sz="14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León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55.5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Torreón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55.5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Chihuahua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54.5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Mérida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52.6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Aguascalientes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51.9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Juárez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51.0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355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Saltillo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48.8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013172" y="1556792"/>
            <a:ext cx="247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Antes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5452839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Después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04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423183626"/>
              </p:ext>
            </p:extLst>
          </p:nvPr>
        </p:nvGraphicFramePr>
        <p:xfrm>
          <a:off x="0" y="914400"/>
          <a:ext cx="9144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s-MX" dirty="0" smtClean="0"/>
              <a:t>Estimación de tendencias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2824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smtClean="0"/>
              <a:t>Notas:</a:t>
            </a:r>
          </a:p>
          <a:p>
            <a:r>
              <a:rPr lang="es-MX" sz="1800" dirty="0" smtClean="0"/>
              <a:t>Se analizó la </a:t>
            </a:r>
            <a:r>
              <a:rPr lang="es-MX" sz="1800" dirty="0"/>
              <a:t>evolución de los indicadores en los años 2000, 2010 y 2015 </a:t>
            </a:r>
            <a:r>
              <a:rPr lang="es-MX" sz="1800" dirty="0" smtClean="0"/>
              <a:t>para </a:t>
            </a:r>
            <a:r>
              <a:rPr lang="es-MX" sz="1800" dirty="0"/>
              <a:t>evaluar en forma dinámica su </a:t>
            </a:r>
            <a:r>
              <a:rPr lang="es-MX" sz="1800" dirty="0" smtClean="0"/>
              <a:t>comportamiento</a:t>
            </a:r>
          </a:p>
          <a:p>
            <a:endParaRPr lang="es-MX" sz="1800" dirty="0" smtClean="0"/>
          </a:p>
          <a:p>
            <a:r>
              <a:rPr lang="es-MX" sz="1800" dirty="0" smtClean="0"/>
              <a:t>Se agrega así una </a:t>
            </a:r>
            <a:r>
              <a:rPr lang="es-MX" sz="1800" dirty="0"/>
              <a:t>dimensión más en la escala de prosperidad del </a:t>
            </a:r>
            <a:r>
              <a:rPr lang="es-MX" sz="1800" dirty="0" smtClean="0"/>
              <a:t>índice </a:t>
            </a:r>
          </a:p>
          <a:p>
            <a:pPr marL="0" indent="0">
              <a:buNone/>
            </a:pPr>
            <a:endParaRPr lang="es-MX" sz="1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0" y="1764804"/>
            <a:ext cx="4038600" cy="3328392"/>
          </a:xfrm>
        </p:spPr>
        <p:txBody>
          <a:bodyPr>
            <a:normAutofit/>
          </a:bodyPr>
          <a:lstStyle/>
          <a:p>
            <a:r>
              <a:rPr lang="es-MX" sz="1800" dirty="0"/>
              <a:t>Se prefirió hacer el análisis de las tendencias </a:t>
            </a:r>
            <a:r>
              <a:rPr lang="es-MX" sz="1800" b="1" dirty="0"/>
              <a:t>sobre los indicadores </a:t>
            </a:r>
            <a:r>
              <a:rPr lang="es-MX" sz="1800" dirty="0"/>
              <a:t>directamente y no sobre las variables, pues se observó que en esa forma se daban tendencias más </a:t>
            </a:r>
            <a:r>
              <a:rPr lang="es-MX" sz="1800" dirty="0" smtClean="0"/>
              <a:t>estables</a:t>
            </a:r>
          </a:p>
          <a:p>
            <a:endParaRPr lang="es-MX" sz="1800" dirty="0" smtClean="0"/>
          </a:p>
          <a:p>
            <a:r>
              <a:rPr lang="es-MX" sz="1800" dirty="0" smtClean="0"/>
              <a:t>Para </a:t>
            </a:r>
            <a:r>
              <a:rPr lang="es-MX" sz="1800" dirty="0"/>
              <a:t>la herramienta </a:t>
            </a:r>
            <a:r>
              <a:rPr lang="es-MX" sz="1800" dirty="0" smtClean="0"/>
              <a:t>se </a:t>
            </a:r>
            <a:r>
              <a:rPr lang="es-MX" sz="1800" dirty="0"/>
              <a:t>prefirió realizar tendencias sobre las variables, pues esta forma es más intuitiva para un usuario </a:t>
            </a:r>
            <a:r>
              <a:rPr lang="es-MX" sz="1800" dirty="0" smtClean="0"/>
              <a:t>general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734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AsOne/>
      </p:bldGraphic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2202129180"/>
              </p:ext>
            </p:extLst>
          </p:nvPr>
        </p:nvGraphicFramePr>
        <p:xfrm>
          <a:off x="0" y="914400"/>
          <a:ext cx="9144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s-MX" dirty="0" smtClean="0"/>
              <a:t>Estimación de tendencias</a:t>
            </a:r>
            <a:endParaRPr lang="es-MX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9999756"/>
              </p:ext>
            </p:extLst>
          </p:nvPr>
        </p:nvGraphicFramePr>
        <p:xfrm>
          <a:off x="4773141" y="779413"/>
          <a:ext cx="4104455" cy="262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/>
                <a:gridCol w="504056"/>
                <a:gridCol w="504056"/>
                <a:gridCol w="504056"/>
                <a:gridCol w="432048"/>
                <a:gridCol w="504055"/>
              </a:tblGrid>
              <a:tr h="4141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Indicadores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TCMA año1-año2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TCMA año2-año3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 </a:t>
                      </a:r>
                      <a:r>
                        <a:rPr lang="es-MX" sz="1000" dirty="0" err="1">
                          <a:effectLst/>
                        </a:rPr>
                        <a:t>MetPr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Valor 2020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Valor 2025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Producto urbano per cápita (PIB)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4.4%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2.4%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270,325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304,518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Relación dependencia de tercera edad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2.1%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3.3%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1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9.8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11.5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Densidad económica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3.7%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1.0%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1,459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1,537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Tasa de desempleo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13.2%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-5.3%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2.7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2.1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Relación empleo - población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0.3%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-0.2%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58.8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58.3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Vivienda durable 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0.7%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0.3%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96.8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98.3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Acceso a agua mejorada</a:t>
                      </a:r>
                      <a:endParaRPr lang="es-MX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0.1%</a:t>
                      </a:r>
                      <a:endParaRPr lang="es-MX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0.3%</a:t>
                      </a:r>
                      <a:endParaRPr lang="es-MX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99.0</a:t>
                      </a:r>
                      <a:endParaRPr lang="es-MX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99.3</a:t>
                      </a:r>
                      <a:endParaRPr lang="es-MX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  <a:tr h="1462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Espacio habitable suficiente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0.3%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0.6%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96.3</a:t>
                      </a:r>
                      <a:endParaRPr lang="es-MX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99.1</a:t>
                      </a:r>
                      <a:endParaRPr lang="es-MX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963" marR="29963" marT="0" marB="0" anchor="b"/>
                </a:tc>
              </a:tr>
            </a:tbl>
          </a:graphicData>
        </a:graphic>
      </p:graphicFrame>
      <p:graphicFrame>
        <p:nvGraphicFramePr>
          <p:cNvPr id="8" name="7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7394185"/>
              </p:ext>
            </p:extLst>
          </p:nvPr>
        </p:nvGraphicFramePr>
        <p:xfrm>
          <a:off x="457200" y="1828800"/>
          <a:ext cx="40386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4845149" y="3573016"/>
            <a:ext cx="4032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usó principalmente la última tasa para proyectar el valor actual del indicador a los años 2020 y </a:t>
            </a:r>
            <a:r>
              <a:rPr lang="es-MX" sz="1600" dirty="0" smtClean="0"/>
              <a:t>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En </a:t>
            </a:r>
            <a:r>
              <a:rPr lang="es-MX" sz="1600" dirty="0"/>
              <a:t>la columna método de pronóstico (</a:t>
            </a:r>
            <a:r>
              <a:rPr lang="es-MX" sz="1600" dirty="0" err="1"/>
              <a:t>MetPr</a:t>
            </a:r>
            <a:r>
              <a:rPr lang="es-MX" sz="1600" dirty="0"/>
              <a:t>) se tiene un valor 1 cuando se realizó este procedimiento. El valor 2 se tiene en los casos que los pronósticos se hicieron en forma intuitiva parcial o totalmente.</a:t>
            </a:r>
          </a:p>
        </p:txBody>
      </p:sp>
    </p:spTree>
    <p:extLst>
      <p:ext uri="{BB962C8B-B14F-4D97-AF65-F5344CB8AC3E}">
        <p14:creationId xmlns:p14="http://schemas.microsoft.com/office/powerpoint/2010/main" val="11282194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2642381262"/>
              </p:ext>
            </p:extLst>
          </p:nvPr>
        </p:nvGraphicFramePr>
        <p:xfrm>
          <a:off x="0" y="914400"/>
          <a:ext cx="9144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/>
          <a:lstStyle/>
          <a:p>
            <a:r>
              <a:rPr lang="es-MX" dirty="0" smtClean="0"/>
              <a:t>Resultados de tendencias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4038600" cy="2392288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Indicadores </a:t>
            </a:r>
            <a:r>
              <a:rPr lang="es-MX" sz="2000" dirty="0" smtClean="0"/>
              <a:t>críticos</a:t>
            </a:r>
          </a:p>
          <a:p>
            <a:pPr marL="0" indent="0">
              <a:buNone/>
            </a:pPr>
            <a:r>
              <a:rPr lang="es-MX" sz="1600" dirty="0" smtClean="0"/>
              <a:t>(</a:t>
            </a:r>
            <a:r>
              <a:rPr lang="es-MX" sz="1400" dirty="0" smtClean="0"/>
              <a:t>indicadores </a:t>
            </a:r>
            <a:r>
              <a:rPr lang="es-MX" sz="1400" dirty="0"/>
              <a:t>con factores débiles y tendencias </a:t>
            </a:r>
            <a:r>
              <a:rPr lang="es-MX" sz="1400" dirty="0" smtClean="0"/>
              <a:t>desfavorables)</a:t>
            </a:r>
          </a:p>
          <a:p>
            <a:r>
              <a:rPr lang="es-MX" sz="1800" dirty="0" smtClean="0"/>
              <a:t>Expansión </a:t>
            </a:r>
            <a:r>
              <a:rPr lang="es-MX" sz="1800" dirty="0"/>
              <a:t>urbana</a:t>
            </a:r>
          </a:p>
          <a:p>
            <a:r>
              <a:rPr lang="es-MX" sz="1800" dirty="0" smtClean="0"/>
              <a:t>Densidad </a:t>
            </a:r>
            <a:r>
              <a:rPr lang="es-MX" sz="1800" dirty="0"/>
              <a:t>poblacional</a:t>
            </a:r>
          </a:p>
          <a:p>
            <a:r>
              <a:rPr lang="es-MX" sz="1800" dirty="0" smtClean="0"/>
              <a:t>Superficie </a:t>
            </a:r>
            <a:r>
              <a:rPr lang="es-MX" sz="1800" dirty="0"/>
              <a:t>destinada a vías</a:t>
            </a:r>
          </a:p>
          <a:p>
            <a:r>
              <a:rPr lang="es-MX" sz="1800" dirty="0" smtClean="0"/>
              <a:t>Eficiencia </a:t>
            </a:r>
            <a:r>
              <a:rPr lang="es-MX" sz="1800" dirty="0"/>
              <a:t>del gasto </a:t>
            </a:r>
            <a:r>
              <a:rPr lang="es-MX" sz="1800" dirty="0" smtClean="0"/>
              <a:t>local</a:t>
            </a:r>
            <a:endParaRPr lang="es-MX" sz="1800" dirty="0"/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4932040" y="1268760"/>
            <a:ext cx="4038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MX" sz="2000" dirty="0" smtClean="0"/>
              <a:t>Indicadores medios</a:t>
            </a:r>
          </a:p>
          <a:p>
            <a:pPr marL="0" indent="0">
              <a:buNone/>
            </a:pPr>
            <a:r>
              <a:rPr lang="es-MX" sz="1400" dirty="0" smtClean="0"/>
              <a:t>(el factor </a:t>
            </a:r>
            <a:r>
              <a:rPr lang="es-MX" sz="1400" dirty="0"/>
              <a:t>es moderado y la tendencia desfavorable o el factor es débil pero la tendencia es moderada)</a:t>
            </a:r>
            <a:endParaRPr lang="es-MX" sz="1400" dirty="0" smtClean="0"/>
          </a:p>
          <a:p>
            <a:pPr lvl="0"/>
            <a:r>
              <a:rPr lang="es-MX" sz="1800" dirty="0"/>
              <a:t>Concentración de material </a:t>
            </a:r>
            <a:r>
              <a:rPr lang="es-MX" sz="1800" dirty="0" err="1"/>
              <a:t>particulado</a:t>
            </a:r>
            <a:endParaRPr lang="es-MX" sz="1800" dirty="0"/>
          </a:p>
          <a:p>
            <a:pPr lvl="0"/>
            <a:r>
              <a:rPr lang="es-MX" sz="1800" dirty="0"/>
              <a:t>Relación de dependencia de la tercera edad</a:t>
            </a:r>
          </a:p>
          <a:p>
            <a:pPr lvl="0"/>
            <a:r>
              <a:rPr lang="es-MX" sz="1800" dirty="0"/>
              <a:t>Participación electoral</a:t>
            </a:r>
          </a:p>
          <a:p>
            <a:pPr lvl="0"/>
            <a:r>
              <a:rPr lang="es-MX" sz="1800" dirty="0"/>
              <a:t>Densidad económica</a:t>
            </a:r>
          </a:p>
          <a:p>
            <a:pPr lvl="0"/>
            <a:r>
              <a:rPr lang="es-MX" sz="1800" dirty="0"/>
              <a:t>Accesibilidad al espacio público abierto</a:t>
            </a:r>
          </a:p>
          <a:p>
            <a:pPr lvl="0"/>
            <a:r>
              <a:rPr lang="es-MX" sz="1800" dirty="0"/>
              <a:t>Áreas verdes per cápita</a:t>
            </a:r>
          </a:p>
          <a:p>
            <a:pPr lvl="0"/>
            <a:r>
              <a:rPr lang="es-MX" sz="1800" dirty="0"/>
              <a:t>Coeficiente de </a:t>
            </a:r>
            <a:r>
              <a:rPr lang="es-MX" sz="1800" dirty="0" err="1"/>
              <a:t>Gini</a:t>
            </a:r>
            <a:endParaRPr lang="es-MX" sz="1800" dirty="0"/>
          </a:p>
          <a:p>
            <a:r>
              <a:rPr lang="es-MX" sz="1800" dirty="0"/>
              <a:t>Concentración de </a:t>
            </a:r>
            <a:r>
              <a:rPr lang="es-MX" sz="1800" dirty="0" smtClean="0"/>
              <a:t>CO2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half" idx="1"/>
          </p:nvPr>
        </p:nvSpPr>
        <p:spPr>
          <a:xfrm>
            <a:off x="1475656" y="1556792"/>
            <a:ext cx="4320480" cy="468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3200" dirty="0"/>
              <a:t>Indicadores </a:t>
            </a:r>
            <a:r>
              <a:rPr lang="es-MX" sz="3200" dirty="0" smtClean="0"/>
              <a:t>con mejores perspectivas</a:t>
            </a:r>
          </a:p>
          <a:p>
            <a:pPr marL="0" indent="0">
              <a:buNone/>
            </a:pPr>
            <a:r>
              <a:rPr lang="es-MX" sz="2200" dirty="0" smtClean="0"/>
              <a:t>(</a:t>
            </a:r>
            <a:r>
              <a:rPr lang="es-MX" sz="2200" dirty="0"/>
              <a:t>indicadores que tienen tanto factores sólidos como crecimiento favorable</a:t>
            </a:r>
            <a:r>
              <a:rPr lang="es-MX" sz="2200" dirty="0" smtClean="0"/>
              <a:t>)</a:t>
            </a:r>
          </a:p>
          <a:p>
            <a:pPr marL="0" indent="0">
              <a:buNone/>
            </a:pPr>
            <a:endParaRPr lang="es-MX" sz="2900" dirty="0" smtClean="0"/>
          </a:p>
          <a:p>
            <a:pPr lvl="0"/>
            <a:r>
              <a:rPr lang="es-MX" sz="2900" dirty="0"/>
              <a:t>Producto urbano per cápita (PIB</a:t>
            </a:r>
            <a:r>
              <a:rPr lang="es-MX" sz="2900" dirty="0" smtClean="0"/>
              <a:t>)</a:t>
            </a:r>
          </a:p>
          <a:p>
            <a:pPr lvl="0"/>
            <a:endParaRPr lang="es-MX" sz="2900" dirty="0"/>
          </a:p>
          <a:p>
            <a:pPr lvl="0"/>
            <a:r>
              <a:rPr lang="es-MX" sz="2900" dirty="0"/>
              <a:t>Tasa de </a:t>
            </a:r>
            <a:r>
              <a:rPr lang="es-MX" sz="2900" dirty="0" smtClean="0"/>
              <a:t>desempleo</a:t>
            </a:r>
          </a:p>
          <a:p>
            <a:pPr lvl="0"/>
            <a:endParaRPr lang="es-MX" sz="2900" dirty="0"/>
          </a:p>
          <a:p>
            <a:pPr lvl="0"/>
            <a:r>
              <a:rPr lang="es-MX" sz="2900" dirty="0"/>
              <a:t>Velocidad de banda ancha </a:t>
            </a:r>
            <a:r>
              <a:rPr lang="es-MX" sz="2900" dirty="0" smtClean="0"/>
              <a:t>promedio</a:t>
            </a:r>
          </a:p>
          <a:p>
            <a:pPr lvl="0"/>
            <a:endParaRPr lang="es-MX" sz="2900" dirty="0"/>
          </a:p>
          <a:p>
            <a:pPr lvl="0"/>
            <a:r>
              <a:rPr lang="es-MX" sz="2900" dirty="0"/>
              <a:t>Viviendas en </a:t>
            </a:r>
            <a:r>
              <a:rPr lang="es-MX" sz="2900" dirty="0" smtClean="0"/>
              <a:t>tugurios</a:t>
            </a:r>
          </a:p>
          <a:p>
            <a:pPr lvl="0"/>
            <a:endParaRPr lang="es-MX" sz="2900" dirty="0"/>
          </a:p>
          <a:p>
            <a:pPr lvl="0"/>
            <a:r>
              <a:rPr lang="es-MX" sz="2900" dirty="0"/>
              <a:t>Desempleo </a:t>
            </a:r>
            <a:r>
              <a:rPr lang="es-MX" sz="2900" dirty="0" smtClean="0"/>
              <a:t>juvenil</a:t>
            </a:r>
          </a:p>
          <a:p>
            <a:pPr lvl="0"/>
            <a:endParaRPr lang="es-MX" sz="2900" dirty="0"/>
          </a:p>
          <a:p>
            <a:pPr lvl="0"/>
            <a:r>
              <a:rPr lang="es-MX" sz="2900" dirty="0"/>
              <a:t>Deuda sub </a:t>
            </a:r>
            <a:r>
              <a:rPr lang="es-MX" sz="2900" dirty="0" smtClean="0"/>
              <a:t>nacional</a:t>
            </a:r>
            <a:endParaRPr lang="es-MX" sz="2900" dirty="0"/>
          </a:p>
        </p:txBody>
      </p:sp>
    </p:spTree>
    <p:extLst>
      <p:ext uri="{BB962C8B-B14F-4D97-AF65-F5344CB8AC3E}">
        <p14:creationId xmlns:p14="http://schemas.microsoft.com/office/powerpoint/2010/main" val="2915743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" grpId="0" build="allAtOnce"/>
      <p:bldP spid="3" grpId="1" build="allAtOnce"/>
      <p:bldP spid="11" grpId="0" build="allAtOnce"/>
      <p:bldP spid="11" grpId="1" build="allAtOnce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dirty="0" smtClean="0"/>
              <a:t>Análisis de </a:t>
            </a:r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1520" y="1828800"/>
            <a:ext cx="4104456" cy="45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Procedimiento:</a:t>
            </a:r>
          </a:p>
          <a:p>
            <a:pPr marL="0" indent="0">
              <a:buNone/>
            </a:pPr>
            <a:endParaRPr lang="es-MX" sz="2000" dirty="0" smtClean="0"/>
          </a:p>
          <a:p>
            <a:r>
              <a:rPr lang="es-MX" sz="2000" dirty="0" smtClean="0"/>
              <a:t>Aumento 30% al </a:t>
            </a:r>
            <a:r>
              <a:rPr lang="es-MX" sz="2000" dirty="0"/>
              <a:t>valor del indicador </a:t>
            </a:r>
            <a:endParaRPr lang="es-MX" sz="2000" dirty="0" smtClean="0"/>
          </a:p>
          <a:p>
            <a:r>
              <a:rPr lang="es-MX" sz="2000" dirty="0" smtClean="0"/>
              <a:t>Disminución 30</a:t>
            </a:r>
            <a:r>
              <a:rPr lang="es-MX" sz="2000" dirty="0"/>
              <a:t>% al valor del indicador </a:t>
            </a:r>
          </a:p>
          <a:p>
            <a:r>
              <a:rPr lang="es-MX" sz="2000" dirty="0" smtClean="0"/>
              <a:t>Mejor </a:t>
            </a:r>
            <a:r>
              <a:rPr lang="es-MX" sz="2000" dirty="0"/>
              <a:t>valor posible </a:t>
            </a:r>
            <a:endParaRPr lang="es-MX" sz="2000" dirty="0" smtClean="0"/>
          </a:p>
          <a:p>
            <a:endParaRPr lang="es-MX" sz="2000" dirty="0"/>
          </a:p>
          <a:p>
            <a:pPr marL="0" indent="0">
              <a:buNone/>
            </a:pPr>
            <a:r>
              <a:rPr lang="es-MX" sz="2000" dirty="0"/>
              <a:t>Indicadores con mayor influencia</a:t>
            </a:r>
          </a:p>
          <a:p>
            <a:r>
              <a:rPr lang="es-MX" sz="2000" dirty="0"/>
              <a:t>expansión urbana</a:t>
            </a:r>
          </a:p>
          <a:p>
            <a:r>
              <a:rPr lang="es-MX" sz="2000" dirty="0" smtClean="0"/>
              <a:t>coeficiente </a:t>
            </a:r>
            <a:r>
              <a:rPr lang="es-MX" sz="2000" dirty="0"/>
              <a:t>de </a:t>
            </a:r>
            <a:r>
              <a:rPr lang="es-MX" sz="2000" dirty="0" err="1"/>
              <a:t>Gini</a:t>
            </a:r>
            <a:r>
              <a:rPr lang="es-MX" sz="2000" dirty="0"/>
              <a:t> </a:t>
            </a:r>
          </a:p>
          <a:p>
            <a:pPr marL="0" indent="0">
              <a:buNone/>
            </a:pPr>
            <a:endParaRPr lang="es-MX" sz="2000" dirty="0"/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618418" y="1196752"/>
            <a:ext cx="427406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smtClean="0"/>
              <a:t>Variables:</a:t>
            </a:r>
          </a:p>
          <a:p>
            <a:pPr lvl="0"/>
            <a:r>
              <a:rPr lang="es-MX" sz="1800" dirty="0"/>
              <a:t>Tasa anual de crecimiento del área urbana</a:t>
            </a:r>
          </a:p>
          <a:p>
            <a:pPr lvl="0"/>
            <a:r>
              <a:rPr lang="es-MX" sz="1800" dirty="0"/>
              <a:t>Tasa anual de crecimiento de la población</a:t>
            </a:r>
          </a:p>
          <a:p>
            <a:pPr lvl="0"/>
            <a:r>
              <a:rPr lang="es-MX" sz="1800" dirty="0"/>
              <a:t>Coeficiente de </a:t>
            </a:r>
            <a:r>
              <a:rPr lang="es-MX" sz="1800" dirty="0" err="1" smtClean="0"/>
              <a:t>Gini</a:t>
            </a:r>
            <a:endParaRPr lang="es-MX" sz="1800" dirty="0" smtClean="0"/>
          </a:p>
          <a:p>
            <a:pPr marL="0" lvl="0" indent="0">
              <a:buNone/>
            </a:pPr>
            <a:endParaRPr lang="es-MX" sz="1800" dirty="0" smtClean="0"/>
          </a:p>
          <a:p>
            <a:pPr marL="0" lvl="0" indent="0">
              <a:buNone/>
            </a:pPr>
            <a:r>
              <a:rPr lang="es-MX" sz="1800" dirty="0" smtClean="0"/>
              <a:t>Otras variables:</a:t>
            </a:r>
          </a:p>
          <a:p>
            <a:pPr lvl="0"/>
            <a:r>
              <a:rPr lang="es-MX" sz="1800" dirty="0"/>
              <a:t>Población mayor o igual a 65 años</a:t>
            </a:r>
          </a:p>
          <a:p>
            <a:pPr lvl="0"/>
            <a:r>
              <a:rPr lang="es-MX" sz="1800" dirty="0"/>
              <a:t>Población entre 15 y 64 años</a:t>
            </a:r>
          </a:p>
          <a:p>
            <a:pPr lvl="0"/>
            <a:r>
              <a:rPr lang="es-MX" sz="1800" dirty="0"/>
              <a:t>Concentración media diaria anual de PM10 (</a:t>
            </a:r>
            <a:r>
              <a:rPr lang="es-MX" sz="1800" dirty="0" err="1"/>
              <a:t>ó</a:t>
            </a:r>
            <a:r>
              <a:rPr lang="es-MX" sz="1800" dirty="0"/>
              <a:t> PM2.5)</a:t>
            </a:r>
          </a:p>
          <a:p>
            <a:pPr lvl="0"/>
            <a:r>
              <a:rPr lang="es-MX" sz="1800" dirty="0"/>
              <a:t>Personas con capacidad para votar que votaron</a:t>
            </a:r>
          </a:p>
          <a:p>
            <a:r>
              <a:rPr lang="es-MX" sz="1800" dirty="0"/>
              <a:t>Personas con capacidad para </a:t>
            </a:r>
            <a:r>
              <a:rPr lang="es-MX" sz="1800" dirty="0" smtClean="0"/>
              <a:t>votar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27154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4293" y="548680"/>
            <a:ext cx="8229600" cy="914400"/>
          </a:xfrm>
        </p:spPr>
        <p:txBody>
          <a:bodyPr>
            <a:normAutofit/>
          </a:bodyPr>
          <a:lstStyle/>
          <a:p>
            <a:r>
              <a:rPr lang="es-MX" dirty="0" smtClean="0"/>
              <a:t>Estandarización de indicadores	</a:t>
            </a:r>
            <a:endParaRPr lang="es-MX" dirty="0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960647504"/>
              </p:ext>
            </p:extLst>
          </p:nvPr>
        </p:nvGraphicFramePr>
        <p:xfrm>
          <a:off x="971600" y="1463080"/>
          <a:ext cx="7200800" cy="491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264721" y="1965062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Querétaro</a:t>
            </a:r>
            <a:endParaRPr lang="es-MX" sz="1050" dirty="0"/>
          </a:p>
        </p:txBody>
      </p:sp>
      <p:sp>
        <p:nvSpPr>
          <p:cNvPr id="6" name="5 CuadroTexto"/>
          <p:cNvSpPr txBox="1"/>
          <p:nvPr/>
        </p:nvSpPr>
        <p:spPr>
          <a:xfrm>
            <a:off x="6732240" y="2616349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Aguascalientes</a:t>
            </a:r>
            <a:endParaRPr lang="es-MX" sz="1050" dirty="0"/>
          </a:p>
        </p:txBody>
      </p:sp>
      <p:sp>
        <p:nvSpPr>
          <p:cNvPr id="8" name="7 CuadroTexto"/>
          <p:cNvSpPr txBox="1"/>
          <p:nvPr/>
        </p:nvSpPr>
        <p:spPr>
          <a:xfrm>
            <a:off x="4355976" y="2375091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50" dirty="0" smtClean="0"/>
              <a:t>Mérida</a:t>
            </a:r>
            <a:endParaRPr lang="es-MX" sz="1050" dirty="0"/>
          </a:p>
        </p:txBody>
      </p:sp>
      <p:sp>
        <p:nvSpPr>
          <p:cNvPr id="9" name="8 CuadroTexto"/>
          <p:cNvSpPr txBox="1"/>
          <p:nvPr/>
        </p:nvSpPr>
        <p:spPr>
          <a:xfrm>
            <a:off x="5868144" y="2996952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San Luis Potosí</a:t>
            </a:r>
            <a:endParaRPr lang="es-MX" sz="105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139952" y="300613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50" dirty="0" smtClean="0"/>
              <a:t>Cuernavaca</a:t>
            </a:r>
            <a:endParaRPr lang="es-MX" sz="105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80112" y="3645024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León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198665" y="4005064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Chihuahua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012160" y="492411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San Juan del Río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64088" y="4543236"/>
            <a:ext cx="855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Torreón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635896" y="441627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50" dirty="0" smtClean="0"/>
              <a:t>Tijuana</a:t>
            </a:r>
            <a:endParaRPr lang="es-MX" sz="105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995936" y="505106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Juárez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131840" y="3536769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Mexicali</a:t>
            </a:r>
            <a:endParaRPr lang="es-MX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37606" y="4005064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Saltillo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070091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4293" y="548680"/>
            <a:ext cx="8229600" cy="914400"/>
          </a:xfrm>
        </p:spPr>
        <p:txBody>
          <a:bodyPr>
            <a:normAutofit/>
          </a:bodyPr>
          <a:lstStyle/>
          <a:p>
            <a:r>
              <a:rPr lang="es-MX" dirty="0" smtClean="0"/>
              <a:t>Ponderación de dimensiones	</a:t>
            </a:r>
            <a:endParaRPr lang="es-MX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20" y="1463080"/>
            <a:ext cx="6840760" cy="4918248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7676727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4293" y="548680"/>
            <a:ext cx="8229600" cy="914400"/>
          </a:xfrm>
        </p:spPr>
        <p:txBody>
          <a:bodyPr>
            <a:normAutofit/>
          </a:bodyPr>
          <a:lstStyle/>
          <a:p>
            <a:r>
              <a:rPr lang="es-MX" dirty="0" smtClean="0"/>
              <a:t>Relación con el indicador IMCO	</a:t>
            </a:r>
            <a:endParaRPr lang="es-MX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585674257"/>
              </p:ext>
            </p:extLst>
          </p:nvPr>
        </p:nvGraphicFramePr>
        <p:xfrm>
          <a:off x="755576" y="1463080"/>
          <a:ext cx="7488832" cy="484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660232" y="2743036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Querétaro</a:t>
            </a:r>
            <a:endParaRPr lang="es-MX" sz="1050" dirty="0"/>
          </a:p>
        </p:txBody>
      </p:sp>
      <p:sp>
        <p:nvSpPr>
          <p:cNvPr id="7" name="6 CuadroTexto"/>
          <p:cNvSpPr txBox="1"/>
          <p:nvPr/>
        </p:nvSpPr>
        <p:spPr>
          <a:xfrm>
            <a:off x="6084168" y="2094964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Aguascalientes</a:t>
            </a:r>
            <a:endParaRPr lang="es-MX" sz="1050" dirty="0"/>
          </a:p>
        </p:txBody>
      </p:sp>
      <p:sp>
        <p:nvSpPr>
          <p:cNvPr id="8" name="7 CuadroTexto"/>
          <p:cNvSpPr txBox="1"/>
          <p:nvPr/>
        </p:nvSpPr>
        <p:spPr>
          <a:xfrm>
            <a:off x="4748311" y="295906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Mérida</a:t>
            </a:r>
            <a:endParaRPr lang="es-MX" sz="1050" dirty="0"/>
          </a:p>
        </p:txBody>
      </p:sp>
      <p:sp>
        <p:nvSpPr>
          <p:cNvPr id="9" name="8 CuadroTexto"/>
          <p:cNvSpPr txBox="1"/>
          <p:nvPr/>
        </p:nvSpPr>
        <p:spPr>
          <a:xfrm>
            <a:off x="6372200" y="3068960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San Luis Potosí</a:t>
            </a:r>
            <a:endParaRPr lang="es-MX" sz="105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131840" y="303106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50" dirty="0" smtClean="0"/>
              <a:t>Cuernavaca</a:t>
            </a:r>
            <a:endParaRPr lang="es-MX" sz="105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716016" y="3247092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León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3535124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Chihuahua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619672" y="2887052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San Juan del Río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771800" y="3560377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50" dirty="0" smtClean="0"/>
              <a:t>Tijuana</a:t>
            </a:r>
            <a:endParaRPr lang="es-MX" sz="105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860032" y="4111188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Juárez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4283968" y="4725144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Mexicali</a:t>
            </a:r>
            <a:endParaRPr lang="es-MX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6156176" y="5157192"/>
            <a:ext cx="1440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/>
              <a:t>Saltillo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18280316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4293" y="548680"/>
            <a:ext cx="8229600" cy="914400"/>
          </a:xfrm>
        </p:spPr>
        <p:txBody>
          <a:bodyPr>
            <a:normAutofit/>
          </a:bodyPr>
          <a:lstStyle/>
          <a:p>
            <a:r>
              <a:rPr lang="es-MX" dirty="0" smtClean="0"/>
              <a:t>Relación con el indicador IMCO	</a:t>
            </a:r>
            <a:endParaRPr lang="es-MX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1835660926"/>
              </p:ext>
            </p:extLst>
          </p:nvPr>
        </p:nvGraphicFramePr>
        <p:xfrm>
          <a:off x="899592" y="1652604"/>
          <a:ext cx="7056784" cy="447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4992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s-ES" dirty="0" smtClean="0"/>
              <a:t>Trabajo desarrollado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 fontScale="92500"/>
          </a:bodyPr>
          <a:lstStyle/>
          <a:p>
            <a:r>
              <a:rPr lang="es-MX" dirty="0"/>
              <a:t>Recopilación y validación de información</a:t>
            </a:r>
          </a:p>
          <a:p>
            <a:r>
              <a:rPr lang="es-MX" dirty="0"/>
              <a:t>Producción y validación de información geográfica</a:t>
            </a:r>
          </a:p>
          <a:p>
            <a:r>
              <a:rPr lang="es-MX" i="1" dirty="0"/>
              <a:t>Benchmarking</a:t>
            </a:r>
          </a:p>
          <a:p>
            <a:r>
              <a:rPr lang="es-MX" dirty="0"/>
              <a:t>Estimación de tendencias</a:t>
            </a:r>
          </a:p>
          <a:p>
            <a:r>
              <a:rPr lang="es-MX" dirty="0"/>
              <a:t>Análisis de variables</a:t>
            </a:r>
          </a:p>
          <a:p>
            <a:r>
              <a:rPr lang="es-MX" dirty="0"/>
              <a:t>La herramienta informática</a:t>
            </a:r>
          </a:p>
          <a:p>
            <a:r>
              <a:rPr lang="es-MX" dirty="0"/>
              <a:t>Adecuación del índice al ámbito local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para querÃ©tar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6792"/>
            <a:ext cx="3527127" cy="236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Resultado de imagen para querÃ©tar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3645024"/>
            <a:ext cx="3527127" cy="1672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>
                <a:latin typeface="+mj-lt"/>
              </a:rPr>
              <a:t>Adecuación a condiciones locales</a:t>
            </a:r>
            <a:endParaRPr lang="es-MX" dirty="0">
              <a:latin typeface="+mj-lt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726466"/>
              </p:ext>
            </p:extLst>
          </p:nvPr>
        </p:nvGraphicFramePr>
        <p:xfrm>
          <a:off x="827584" y="1628800"/>
          <a:ext cx="7344816" cy="4625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/>
                <a:gridCol w="3024336"/>
                <a:gridCol w="3528392"/>
              </a:tblGrid>
              <a:tr h="619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Clave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Indicador actual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Indicador(es) propuesto(s)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619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20302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Velocidad de banda ancha promedio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Acceso a computadora en viviendas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619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20401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Longitud de transporte masivo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Uso de modos sustentables de transporte en viajes obligados 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82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50103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Concentración de CO2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8283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50301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Proporción de consumo de energía renovable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Porcentaje de viviendas con calentador solar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828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Porcentaje de viviendas con paneles solares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619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50401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No existe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Porcentaje de la vegetación natural en ANP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6191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50402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No existe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Porcentaje de cambios de uso de suelo forestal sobre vegetación natural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654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1623" y="1124744"/>
            <a:ext cx="8435280" cy="9144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s-MX" dirty="0">
                <a:latin typeface="+mj-lt"/>
              </a:rPr>
              <a:t>Uso </a:t>
            </a:r>
            <a:r>
              <a:rPr lang="es-MX" dirty="0" smtClean="0">
                <a:latin typeface="+mj-lt"/>
              </a:rPr>
              <a:t>modos </a:t>
            </a:r>
            <a:r>
              <a:rPr lang="es-MX" dirty="0">
                <a:latin typeface="+mj-lt"/>
              </a:rPr>
              <a:t>sustentables de transporte </a:t>
            </a:r>
            <a:r>
              <a:rPr lang="es-MX" dirty="0" smtClean="0">
                <a:latin typeface="+mj-lt"/>
              </a:rPr>
              <a:t/>
            </a:r>
            <a:br>
              <a:rPr lang="es-MX" dirty="0" smtClean="0">
                <a:latin typeface="+mj-lt"/>
              </a:rPr>
            </a:br>
            <a:r>
              <a:rPr lang="es-MX" sz="2000" dirty="0" smtClean="0">
                <a:latin typeface="+mj-lt"/>
              </a:rPr>
              <a:t>(</a:t>
            </a:r>
            <a:r>
              <a:rPr lang="es-MX" sz="2000" dirty="0" smtClean="0">
                <a:latin typeface="+mj-lt"/>
              </a:rPr>
              <a:t>viajes obligados)</a:t>
            </a:r>
            <a:endParaRPr lang="es-MX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195983"/>
              </p:ext>
            </p:extLst>
          </p:nvPr>
        </p:nvGraphicFramePr>
        <p:xfrm>
          <a:off x="611560" y="2132856"/>
          <a:ext cx="82296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3575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504056"/>
          </a:xfrm>
        </p:spPr>
        <p:txBody>
          <a:bodyPr>
            <a:noAutofit/>
          </a:bodyPr>
          <a:lstStyle/>
          <a:p>
            <a:pPr lvl="2" algn="ctr"/>
            <a:r>
              <a:rPr lang="es-MX" sz="2800" dirty="0">
                <a:latin typeface="+mj-lt"/>
              </a:rPr>
              <a:t>Uso de calentadores y paneles solares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270415"/>
              </p:ext>
            </p:extLst>
          </p:nvPr>
        </p:nvGraphicFramePr>
        <p:xfrm>
          <a:off x="1691680" y="1628800"/>
          <a:ext cx="4968552" cy="1169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1152128"/>
                <a:gridCol w="1800200"/>
              </a:tblGrid>
              <a:tr h="2880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 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Viviendas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Porcentaje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204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Calentador solar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13,248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5.54%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160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Paneles solares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1,185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0.50%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415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Total 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239,011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100.0%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95627"/>
              </p:ext>
            </p:extLst>
          </p:nvPr>
        </p:nvGraphicFramePr>
        <p:xfrm>
          <a:off x="611560" y="3068960"/>
          <a:ext cx="3456384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963"/>
                <a:gridCol w="1667421"/>
              </a:tblGrid>
              <a:tr h="4051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Municipio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Viviendas con calentador solar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Aguascalientes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15.1%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León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8.8%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effectLst/>
                        </a:rPr>
                        <a:t>Querétaro</a:t>
                      </a:r>
                      <a:endParaRPr lang="es-MX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San Juan del Río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5.3%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San Luis Potosí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4.6%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Tijuana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4.1%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Saltillo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2.4%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Cuernavaca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2.3%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Chihuahua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1.9%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Torreón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1.5%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Juárez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1.1%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Mexicali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0.8%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59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Mérida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0.7%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13302"/>
              </p:ext>
            </p:extLst>
          </p:nvPr>
        </p:nvGraphicFramePr>
        <p:xfrm>
          <a:off x="4283968" y="3044798"/>
          <a:ext cx="3600400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505"/>
                <a:gridCol w="1814895"/>
              </a:tblGrid>
              <a:tr h="4677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Municipio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Viviendas con paneles solares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León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0.78%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Chihuahua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0.71%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Torreón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0.61%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Tijuana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0.58%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San Luis Potosí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0.56%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Juárez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0.55%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Aguascalientes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0.54%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effectLst/>
                        </a:rPr>
                        <a:t>Querétaro</a:t>
                      </a:r>
                      <a:endParaRPr lang="es-MX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0.50%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Saltillo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0.47%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Mérida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0.43%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San Juan del Río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0.43%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Cuernavaca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0.35%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2262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Mexicali</a:t>
                      </a:r>
                      <a:endParaRPr lang="es-MX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0.32%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030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435280" cy="864096"/>
          </a:xfrm>
        </p:spPr>
        <p:txBody>
          <a:bodyPr>
            <a:noAutofit/>
          </a:bodyPr>
          <a:lstStyle/>
          <a:p>
            <a:pPr lvl="2"/>
            <a:r>
              <a:rPr lang="es-MX" sz="2800" dirty="0">
                <a:latin typeface="+mj-lt"/>
              </a:rPr>
              <a:t>Porcentaje de la vegetación natural en Áreas Naturales Protegidas 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175488"/>
              </p:ext>
            </p:extLst>
          </p:nvPr>
        </p:nvGraphicFramePr>
        <p:xfrm>
          <a:off x="1043608" y="2276872"/>
          <a:ext cx="6768752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/>
                <a:gridCol w="1512168"/>
                <a:gridCol w="1406075"/>
                <a:gridCol w="970189"/>
              </a:tblGrid>
              <a:tr h="432048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ZONA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SUPERFICIE (ha)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SUMA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0405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Con vegetación natural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Sin vegetación natural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7022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Zona metropolitana de Querétaro (ZMQ)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73,941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132,919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206,859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7022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Áreas naturales protegidas en ZMQ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12,257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7,234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19,490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4829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Porcentaje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16.6%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>
                          <a:effectLst/>
                        </a:rPr>
                        <a:t>5.4%</a:t>
                      </a:r>
                      <a:endParaRPr lang="es-MX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9.4%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683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340768"/>
            <a:ext cx="8435280" cy="864096"/>
          </a:xfrm>
        </p:spPr>
        <p:txBody>
          <a:bodyPr>
            <a:noAutofit/>
          </a:bodyPr>
          <a:lstStyle/>
          <a:p>
            <a:pPr lvl="2"/>
            <a:r>
              <a:rPr lang="es-MX" sz="2800" dirty="0">
                <a:latin typeface="+mj-lt"/>
              </a:rPr>
              <a:t>Porcentaje de cambios de uso de suelo forestal sobre vegetación natural</a:t>
            </a:r>
            <a:endParaRPr lang="es-MX" sz="2800" b="1" dirty="0">
              <a:latin typeface="+mj-lt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79035"/>
              </p:ext>
            </p:extLst>
          </p:nvPr>
        </p:nvGraphicFramePr>
        <p:xfrm>
          <a:off x="1475656" y="2708920"/>
          <a:ext cx="5688632" cy="230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1078"/>
                <a:gridCol w="782973"/>
                <a:gridCol w="1814581"/>
              </a:tblGrid>
              <a:tr h="7280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 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+mn-lt"/>
                        </a:rPr>
                        <a:t>AÑO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+mn-lt"/>
                        </a:rPr>
                        <a:t>SUPERFICIE (ha)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4960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Vegetación natural (año base)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+mn-lt"/>
                        </a:rPr>
                        <a:t>1970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+mn-lt"/>
                        </a:rPr>
                        <a:t>80,089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7280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0">
                          <a:effectLst/>
                        </a:rPr>
                        <a:t>Cambios de uso en vegetación natural</a:t>
                      </a:r>
                      <a:endParaRPr lang="es-MX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+mn-lt"/>
                        </a:rPr>
                        <a:t>2015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+mn-lt"/>
                        </a:rPr>
                        <a:t>1,724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520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</a:rPr>
                        <a:t>Porcentaje</a:t>
                      </a:r>
                      <a:endParaRPr lang="es-MX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600" b="1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dirty="0">
                          <a:effectLst/>
                          <a:latin typeface="+mn-lt"/>
                        </a:rPr>
                        <a:t>2.15%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281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8746" y="1484784"/>
            <a:ext cx="8207710" cy="489654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MX" sz="1800" dirty="0" smtClean="0">
                <a:latin typeface="+mn-lt"/>
              </a:rPr>
              <a:t>Valores </a:t>
            </a:r>
            <a:r>
              <a:rPr lang="es-MX" sz="1800" dirty="0">
                <a:latin typeface="+mn-lt"/>
              </a:rPr>
              <a:t>altos en la dimensión de </a:t>
            </a:r>
            <a:r>
              <a:rPr lang="es-MX" sz="1800" dirty="0" smtClean="0">
                <a:latin typeface="+mn-lt"/>
              </a:rPr>
              <a:t>productividad, valores </a:t>
            </a:r>
            <a:r>
              <a:rPr lang="es-MX" sz="1800" dirty="0">
                <a:latin typeface="+mn-lt"/>
              </a:rPr>
              <a:t>muy bajos en las dimensiones de sostenibilidad ambiental y </a:t>
            </a:r>
            <a:r>
              <a:rPr lang="es-MX" sz="1800" dirty="0" smtClean="0">
                <a:latin typeface="+mn-lt"/>
              </a:rPr>
              <a:t>gobernanza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s-MX" sz="1800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MX" sz="1800" i="1" dirty="0" smtClean="0">
                <a:latin typeface="+mn-lt"/>
              </a:rPr>
              <a:t>Benchmarking: </a:t>
            </a:r>
            <a:r>
              <a:rPr lang="es-MX" sz="1800" dirty="0" smtClean="0">
                <a:latin typeface="+mn-lt"/>
              </a:rPr>
              <a:t>fortaleza </a:t>
            </a:r>
            <a:r>
              <a:rPr lang="es-MX" sz="1800" dirty="0">
                <a:latin typeface="+mn-lt"/>
              </a:rPr>
              <a:t>principal </a:t>
            </a:r>
            <a:r>
              <a:rPr lang="es-MX" sz="1800" dirty="0" smtClean="0">
                <a:latin typeface="+mn-lt"/>
              </a:rPr>
              <a:t>en </a:t>
            </a:r>
            <a:r>
              <a:rPr lang="es-MX" sz="1800" dirty="0">
                <a:latin typeface="+mn-lt"/>
              </a:rPr>
              <a:t>la parte </a:t>
            </a:r>
            <a:r>
              <a:rPr lang="es-MX" sz="1800" dirty="0" smtClean="0">
                <a:latin typeface="+mn-lt"/>
              </a:rPr>
              <a:t>económica, posibilidad de estudiar y seguir a municipios con mejores calificaciones en otras </a:t>
            </a:r>
            <a:r>
              <a:rPr lang="es-MX" sz="1800" dirty="0" smtClean="0">
                <a:latin typeface="+mn-lt"/>
              </a:rPr>
              <a:t>dimensiones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s-MX" sz="1800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MX" sz="1800" dirty="0" smtClean="0">
                <a:latin typeface="+mn-lt"/>
              </a:rPr>
              <a:t>Tendencias: dimensión de gobernanza </a:t>
            </a:r>
            <a:r>
              <a:rPr lang="es-MX" sz="1800" dirty="0">
                <a:latin typeface="+mn-lt"/>
              </a:rPr>
              <a:t>y </a:t>
            </a:r>
            <a:r>
              <a:rPr lang="es-MX" sz="1800" dirty="0" smtClean="0">
                <a:latin typeface="+mn-lt"/>
              </a:rPr>
              <a:t>legislación, crítica para el año </a:t>
            </a:r>
            <a:r>
              <a:rPr lang="es-MX" sz="1800" dirty="0" smtClean="0">
                <a:latin typeface="+mn-lt"/>
              </a:rPr>
              <a:t>2025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s-MX" sz="1800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MX" sz="1800" dirty="0" smtClean="0">
                <a:latin typeface="+mn-lt"/>
              </a:rPr>
              <a:t>Indicadores con  mayor impacto: expansión urbana, cuyo control está </a:t>
            </a:r>
            <a:r>
              <a:rPr lang="es-MX" sz="1800" dirty="0" smtClean="0">
                <a:latin typeface="+mn-lt"/>
              </a:rPr>
              <a:t>dentro del ámbito municipal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s-MX" sz="1800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MX" sz="1800" dirty="0">
                <a:latin typeface="+mn-lt"/>
              </a:rPr>
              <a:t>H</a:t>
            </a:r>
            <a:r>
              <a:rPr lang="es-MX" sz="1800" dirty="0" smtClean="0">
                <a:latin typeface="+mn-lt"/>
              </a:rPr>
              <a:t>erramienta informática: puede </a:t>
            </a:r>
            <a:r>
              <a:rPr lang="es-MX" sz="1800" dirty="0">
                <a:latin typeface="+mn-lt"/>
              </a:rPr>
              <a:t>servir para </a:t>
            </a:r>
            <a:r>
              <a:rPr lang="es-MX" sz="1800" dirty="0" smtClean="0">
                <a:latin typeface="+mn-lt"/>
              </a:rPr>
              <a:t>probar cambios</a:t>
            </a:r>
            <a:r>
              <a:rPr lang="es-MX" sz="1800" dirty="0">
                <a:latin typeface="+mn-lt"/>
              </a:rPr>
              <a:t>, estimados a partir de la implantación de políticas públicas y/o el desarrollo de tendencias</a:t>
            </a:r>
          </a:p>
        </p:txBody>
      </p:sp>
    </p:spTree>
    <p:extLst>
      <p:ext uri="{BB962C8B-B14F-4D97-AF65-F5344CB8AC3E}">
        <p14:creationId xmlns:p14="http://schemas.microsoft.com/office/powerpoint/2010/main" val="933151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Recopilación y validación de información</a:t>
            </a:r>
            <a:endParaRPr lang="es-ES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87728"/>
              </p:ext>
            </p:extLst>
          </p:nvPr>
        </p:nvGraphicFramePr>
        <p:xfrm>
          <a:off x="539552" y="1628800"/>
          <a:ext cx="3528392" cy="3744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692"/>
                <a:gridCol w="1660420"/>
                <a:gridCol w="1261280"/>
              </a:tblGrid>
              <a:tr h="5138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Zona Metropolitana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Población 2015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Tijuana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1,840,710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León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1,768,193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Ciudad Juárez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1,391,180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La Laguna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1,283,835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Querétaro</a:t>
                      </a:r>
                      <a:endParaRPr lang="es-MX" sz="1100" b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1,255,185</a:t>
                      </a:r>
                      <a:endParaRPr lang="es-MX" sz="1100" b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San Luis Potosí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1,133,571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Mérida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1,058,764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Aguascalientes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1,044,049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Mexicali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988,417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Cuernavaca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983,365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Saltillo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923,636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Chihuahua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918,339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8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kumimoji="0" lang="es-MX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Juan del Río</a:t>
                      </a:r>
                      <a:endParaRPr kumimoji="0" lang="es-MX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264,277</a:t>
                      </a:r>
                      <a:endParaRPr kumimoji="0" lang="es-MX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4562847" y="1700808"/>
            <a:ext cx="3897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Se eligieron las zonas </a:t>
            </a:r>
            <a:r>
              <a:rPr lang="es-MX" dirty="0"/>
              <a:t>metropolitanas </a:t>
            </a:r>
            <a:r>
              <a:rPr lang="es-MX" dirty="0" smtClean="0"/>
              <a:t>que tengan </a:t>
            </a:r>
            <a:r>
              <a:rPr lang="es-MX" dirty="0"/>
              <a:t>una población similar a </a:t>
            </a:r>
            <a:r>
              <a:rPr lang="es-MX" dirty="0" smtClean="0"/>
              <a:t>la de Querétaro</a:t>
            </a:r>
            <a:r>
              <a:rPr lang="es-MX" dirty="0"/>
              <a:t>, independientemente de otras </a:t>
            </a:r>
            <a:r>
              <a:rPr lang="es-MX" dirty="0" smtClean="0"/>
              <a:t>características</a:t>
            </a:r>
            <a:r>
              <a:rPr lang="es-MX" sz="1400" dirty="0" smtClean="0"/>
              <a:t>.</a:t>
            </a:r>
            <a:endParaRPr lang="es-MX" sz="1400" dirty="0"/>
          </a:p>
        </p:txBody>
      </p:sp>
      <p:sp>
        <p:nvSpPr>
          <p:cNvPr id="9" name="8 Rectángulo"/>
          <p:cNvSpPr/>
          <p:nvPr/>
        </p:nvSpPr>
        <p:spPr>
          <a:xfrm>
            <a:off x="4727798" y="4869160"/>
            <a:ext cx="3897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Se recopiló información de 79 variables</a:t>
            </a:r>
            <a:endParaRPr lang="es-MX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Recopilación y validación de información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458713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Se intentó replicar las calificaciones </a:t>
            </a:r>
            <a:r>
              <a:rPr lang="es-MX" dirty="0" smtClean="0"/>
              <a:t>producidas </a:t>
            </a:r>
            <a:r>
              <a:rPr lang="es-MX" dirty="0"/>
              <a:t>en los reportes de Querétaro y los demás municipios, utilizando los datos de las variables recopiladas, los indicadores obtenidos a partir de estas variables y las fórmulas para normalizar especificadas en la Guía </a:t>
            </a:r>
            <a:r>
              <a:rPr lang="es-MX" dirty="0" smtClean="0"/>
              <a:t>Metodológica.</a:t>
            </a:r>
          </a:p>
          <a:p>
            <a:endParaRPr lang="es-MX" dirty="0"/>
          </a:p>
        </p:txBody>
      </p:sp>
      <p:pic>
        <p:nvPicPr>
          <p:cNvPr id="3074" name="Picture 2" descr="Resultado de imagen para cÃ¡lculos matemÃ¡tico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80430"/>
            <a:ext cx="3600400" cy="273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480044" y="4941168"/>
            <a:ext cx="8340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En el informe nacional se menciona que se tuvieron que cambiar algunas de las fórmulas originales de la metodología, pero no se proporciona mayor información, lo que dificultó este proceso. </a:t>
            </a:r>
          </a:p>
        </p:txBody>
      </p:sp>
    </p:spTree>
    <p:extLst>
      <p:ext uri="{BB962C8B-B14F-4D97-AF65-F5344CB8AC3E}">
        <p14:creationId xmlns:p14="http://schemas.microsoft.com/office/powerpoint/2010/main" val="4927551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14400"/>
          </a:xfrm>
        </p:spPr>
        <p:txBody>
          <a:bodyPr/>
          <a:lstStyle/>
          <a:p>
            <a:pPr algn="ctr"/>
            <a:r>
              <a:rPr lang="es-MX" dirty="0" smtClean="0"/>
              <a:t>Principales hallazgos</a:t>
            </a:r>
            <a:endParaRPr lang="es-MX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0057641"/>
              </p:ext>
            </p:extLst>
          </p:nvPr>
        </p:nvGraphicFramePr>
        <p:xfrm>
          <a:off x="423342" y="1268760"/>
          <a:ext cx="4041642" cy="5205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37"/>
                <a:gridCol w="2761005"/>
              </a:tblGrid>
              <a:tr h="954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Indicador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Comentario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b"/>
                </a:tc>
              </a:tr>
              <a:tr h="95497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Errores en la definición o aplicación del indicador o fórmulas</a:t>
                      </a:r>
                      <a:endParaRPr lang="es-MX" sz="11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09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Ponderación de dimensiones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deben utilizar iguales pesos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1909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Tasa de desempleo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debe utilizar PEA mayor o igual a 15 años en el denominador de la fórmula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1909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Acceso a internet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debe utilizar ocupantes en VPH en lugar de población total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954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Tasa de homicidios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deben incluir solo homicidios dolosos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1909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Recolección de residuos sólidos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debe medir recolección domiciliaria o disposición en contenedor o basurero público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2864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Proporción de consumo de energía renovable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debe medir a nivel red regional o nacional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1909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Deuda sub nacional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debe aplicar el sentido del indicador: a menor deuda mayor calificación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95497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Indicadores que podría mejorarse su definición o aplicación</a:t>
                      </a:r>
                      <a:endParaRPr lang="es-MX" sz="11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909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Expansión urbana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Podrían utilizarse datos más homogéneos y los límites originales para calificar: (0, 3)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28649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Producto urbano per cápita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podría utilizar PIB en lugar de VACB, o de usarse éste último escalar los parámetros en la fórmula para su calificación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954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Densidad económica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Igual al anterior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1909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Densidad poblacional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n-lt"/>
                        </a:rPr>
                        <a:t>Se podría mejorar la estimación de la población urbana</a:t>
                      </a:r>
                      <a:endParaRPr lang="es-MX" sz="1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</a:tbl>
          </a:graphicData>
        </a:graphic>
      </p:graphicFrame>
      <p:graphicFrame>
        <p:nvGraphicFramePr>
          <p:cNvPr id="7" name="6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8344334"/>
              </p:ext>
            </p:extLst>
          </p:nvPr>
        </p:nvGraphicFramePr>
        <p:xfrm>
          <a:off x="4597127" y="1268760"/>
          <a:ext cx="4392489" cy="504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057"/>
                <a:gridCol w="2761432"/>
              </a:tblGrid>
              <a:tr h="2191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Indicador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Comentario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b"/>
                </a:tc>
              </a:tr>
              <a:tr h="21915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Indicadores cuyos límites deberían actualizarse</a:t>
                      </a:r>
                      <a:endParaRPr lang="es-MX" sz="11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8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Espacio habitable suficiente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Cambiar los límites (2.5, 57.8), pues todas las calificaciones son de 100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438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Deuda sub nacional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Cambiar el valor máximo del 60%, pues todas las calificaciones son igual a 100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21915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10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Indicadores medidos a nivel nacional</a:t>
                      </a:r>
                    </a:p>
                  </a:txBody>
                  <a:tcPr marL="22018" marR="220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8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Velocidad de banda ancha promedio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Al tener la misma calificación en todos los municipios, no se tiene ningún impacto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438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Concentración de CO2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Igual al anterior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6574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Proporción de consumo de energía renovable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Igual al anterior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21915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Indicadores que perdieron pertinencia</a:t>
                      </a:r>
                      <a:endParaRPr lang="es-MX" sz="11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87661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Inscripción equitativa en educación de nivel secundario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No representa ya una condición de inequidad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21915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Indicadores para los que debe definirse en forma precisa su aplicación</a:t>
                      </a:r>
                      <a:endParaRPr lang="es-MX" sz="11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43831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Vivienda durable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Se deben definir explícitamente los materiales que son considerados durables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  <a:tr h="2191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Viviendas en tugurios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Igual al anterior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18" marR="2201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62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 </a:t>
            </a:r>
            <a:r>
              <a:rPr lang="es-MX" dirty="0"/>
              <a:t>en los reportes ONU-HABITAT</a:t>
            </a: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8209827"/>
              </p:ext>
            </p:extLst>
          </p:nvPr>
        </p:nvGraphicFramePr>
        <p:xfrm>
          <a:off x="683569" y="1844830"/>
          <a:ext cx="3312366" cy="4032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819"/>
                <a:gridCol w="1492812"/>
                <a:gridCol w="655009"/>
                <a:gridCol w="783726"/>
              </a:tblGrid>
              <a:tr h="78365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Municipio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CPI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Lugar nacional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San Juan del Río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57.7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Cuernavaca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57.7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Mexicali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56.8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26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4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San Luis Potosí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56.6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27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Tijuana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56.1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34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Querétaro</a:t>
                      </a:r>
                      <a:endParaRPr lang="es-MX" sz="14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56.0</a:t>
                      </a:r>
                      <a:endParaRPr lang="es-MX" sz="14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36</a:t>
                      </a:r>
                      <a:endParaRPr lang="es-MX" sz="140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León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55.5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40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Torreón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55.5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41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Chihuahua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54.5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Mérida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52.6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75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11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Aguascalientes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51.9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82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12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Juárez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51.0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100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4990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13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Saltillo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48.8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128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Usando sólo su posición relativa con respecto a </a:t>
            </a:r>
            <a:r>
              <a:rPr lang="es-MX" dirty="0" smtClean="0"/>
              <a:t>los otros </a:t>
            </a:r>
            <a:r>
              <a:rPr lang="es-MX" dirty="0"/>
              <a:t>municipios, </a:t>
            </a:r>
            <a:r>
              <a:rPr lang="es-MX" dirty="0" smtClean="0"/>
              <a:t>Querétaro: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Tiene </a:t>
            </a:r>
            <a:r>
              <a:rPr lang="es-MX" dirty="0"/>
              <a:t>sus mejores </a:t>
            </a:r>
            <a:r>
              <a:rPr lang="es-MX" dirty="0" smtClean="0"/>
              <a:t>resultados</a:t>
            </a:r>
          </a:p>
          <a:p>
            <a:r>
              <a:rPr lang="es-MX" dirty="0" smtClean="0"/>
              <a:t>Productividad donde </a:t>
            </a:r>
            <a:r>
              <a:rPr lang="es-MX" dirty="0"/>
              <a:t>incluso es el </a:t>
            </a:r>
            <a:r>
              <a:rPr lang="es-MX" dirty="0" smtClean="0"/>
              <a:t>mejor</a:t>
            </a:r>
          </a:p>
          <a:p>
            <a:r>
              <a:rPr lang="es-MX" dirty="0" smtClean="0"/>
              <a:t>Infraestructura </a:t>
            </a:r>
            <a:r>
              <a:rPr lang="es-MX" dirty="0"/>
              <a:t>de </a:t>
            </a:r>
            <a:r>
              <a:rPr lang="es-MX" dirty="0" smtClean="0"/>
              <a:t>desarrollo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Tiene </a:t>
            </a:r>
            <a:r>
              <a:rPr lang="es-MX" dirty="0"/>
              <a:t>resultados regulares en </a:t>
            </a:r>
            <a:endParaRPr lang="es-MX" dirty="0" smtClean="0"/>
          </a:p>
          <a:p>
            <a:r>
              <a:rPr lang="es-MX" dirty="0"/>
              <a:t>C</a:t>
            </a:r>
            <a:r>
              <a:rPr lang="es-MX" dirty="0" smtClean="0"/>
              <a:t>alidad </a:t>
            </a:r>
            <a:r>
              <a:rPr lang="es-MX" dirty="0"/>
              <a:t>de vida </a:t>
            </a:r>
            <a:endParaRPr lang="es-MX" dirty="0" smtClean="0"/>
          </a:p>
          <a:p>
            <a:r>
              <a:rPr lang="es-MX" dirty="0" smtClean="0"/>
              <a:t>Gobernanza </a:t>
            </a:r>
            <a:r>
              <a:rPr lang="es-MX" dirty="0"/>
              <a:t>y </a:t>
            </a:r>
            <a:r>
              <a:rPr lang="es-MX" dirty="0" smtClean="0"/>
              <a:t>legislación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Tiene </a:t>
            </a:r>
            <a:r>
              <a:rPr lang="es-MX" dirty="0"/>
              <a:t>resultados bajos </a:t>
            </a:r>
            <a:r>
              <a:rPr lang="es-MX" dirty="0" smtClean="0"/>
              <a:t>en</a:t>
            </a:r>
          </a:p>
          <a:p>
            <a:r>
              <a:rPr lang="es-MX" dirty="0" smtClean="0"/>
              <a:t>Equidad </a:t>
            </a:r>
            <a:r>
              <a:rPr lang="es-MX" dirty="0"/>
              <a:t>e inclusión social </a:t>
            </a:r>
            <a:endParaRPr lang="es-MX" dirty="0" smtClean="0"/>
          </a:p>
          <a:p>
            <a:r>
              <a:rPr lang="es-MX" dirty="0" smtClean="0"/>
              <a:t>Sostenibilidad </a:t>
            </a:r>
            <a:r>
              <a:rPr lang="es-MX" dirty="0"/>
              <a:t>ambiental </a:t>
            </a:r>
          </a:p>
        </p:txBody>
      </p:sp>
    </p:spTree>
    <p:extLst>
      <p:ext uri="{BB962C8B-B14F-4D97-AF65-F5344CB8AC3E}">
        <p14:creationId xmlns:p14="http://schemas.microsoft.com/office/powerpoint/2010/main" val="1620184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 </a:t>
            </a:r>
            <a:r>
              <a:rPr lang="es-MX" dirty="0"/>
              <a:t>en los reportes ONU-HABITAT</a:t>
            </a: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8498113"/>
              </p:ext>
            </p:extLst>
          </p:nvPr>
        </p:nvGraphicFramePr>
        <p:xfrm>
          <a:off x="457200" y="1844824"/>
          <a:ext cx="4186808" cy="448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40"/>
                <a:gridCol w="436790"/>
                <a:gridCol w="122014"/>
                <a:gridCol w="976109"/>
                <a:gridCol w="354982"/>
                <a:gridCol w="102153"/>
                <a:gridCol w="960280"/>
                <a:gridCol w="360040"/>
              </a:tblGrid>
              <a:tr h="306954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Productividad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 Infraestructura de desarrollo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Calidad de vida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Querétaro</a:t>
                      </a:r>
                      <a:endParaRPr lang="es-MX" sz="105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65.4</a:t>
                      </a:r>
                      <a:endParaRPr lang="es-MX" sz="1050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Juan del Río</a:t>
                      </a:r>
                    </a:p>
                  </a:txBody>
                  <a:tcPr marL="35387" marR="35387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69.2</a:t>
                      </a: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Mérida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75.3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solidFill>
                            <a:schemeClr val="tx2"/>
                          </a:solidFill>
                          <a:effectLst/>
                        </a:rPr>
                        <a:t>San Juan del Río</a:t>
                      </a:r>
                      <a:endParaRPr lang="es-MX" sz="105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solidFill>
                            <a:schemeClr val="tx2"/>
                          </a:solidFill>
                          <a:effectLst/>
                        </a:rPr>
                        <a:t>63.0</a:t>
                      </a:r>
                      <a:endParaRPr lang="es-MX" sz="1050" dirty="0">
                        <a:solidFill>
                          <a:schemeClr val="tx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León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66.8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Aguascalientes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69.7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San Luis Potosí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62.7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Chihuahua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66.2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San Luis Potosí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68.2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León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62.7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Querétaro</a:t>
                      </a:r>
                    </a:p>
                  </a:txBody>
                  <a:tcPr marL="35387" marR="35387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65.2</a:t>
                      </a: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León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67.5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Tijuana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62.6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Aguascalientes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64.8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Torreón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66.3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Saltillo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60.8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Cuernavaca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64.4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Juan del Río</a:t>
                      </a:r>
                    </a:p>
                  </a:txBody>
                  <a:tcPr marL="35387" marR="35387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</a:t>
                      </a: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Juárez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60.4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Mérida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64.2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Querétaro</a:t>
                      </a:r>
                    </a:p>
                  </a:txBody>
                  <a:tcPr marL="35387" marR="35387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64.1</a:t>
                      </a: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Torreón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59.9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Torreón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63.4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Chihuahua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63.8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Mérida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59.3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San Luis Potosí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62.6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Saltillo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63.7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Chihuahua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59.1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Mexicali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57.9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Cuernavaca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62.7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Aguascalientes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59.1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Juárez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57.3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Juárez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62.5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Mexicali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57.1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Tijuana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57.2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Mexicali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59.4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Cuernavaca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56.2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Saltillo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55.7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Tijuana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58.0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85028"/>
              </p:ext>
            </p:extLst>
          </p:nvPr>
        </p:nvGraphicFramePr>
        <p:xfrm>
          <a:off x="4860031" y="1844824"/>
          <a:ext cx="4104456" cy="44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80"/>
                <a:gridCol w="353457"/>
                <a:gridCol w="108151"/>
                <a:gridCol w="837569"/>
                <a:gridCol w="448930"/>
                <a:gridCol w="123343"/>
                <a:gridCol w="867887"/>
                <a:gridCol w="360039"/>
              </a:tblGrid>
              <a:tr h="306954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Equidad e inclusión social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Sostenibilidad ambiental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Gobernanza y legislación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Chihuahua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75.1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Mexicali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77.7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Tijuana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59.5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Mexicali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74.2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San Luis Potosí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51.0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Cuernavaca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54.3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Mérida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73.7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Chihuahua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47.1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Juan del Río</a:t>
                      </a:r>
                    </a:p>
                  </a:txBody>
                  <a:tcPr marL="35387" marR="35387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47.1</a:t>
                      </a:r>
                    </a:p>
                  </a:txBody>
                  <a:tcPr marL="35387" marR="35387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Saltillo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73.6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León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46.4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Querétaro</a:t>
                      </a:r>
                    </a:p>
                  </a:txBody>
                  <a:tcPr marL="35387" marR="35387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39.0</a:t>
                      </a: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Tijuana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72.7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Juárez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45.9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Torreón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36.0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Aguascalientes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72.5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Torreón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45.5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San Luis Potosí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34.8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Cuernavaca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72.5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Cuernavaca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41.2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Mérida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33.0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Juárez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71.7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Querétaro</a:t>
                      </a:r>
                    </a:p>
                  </a:txBody>
                  <a:tcPr marL="35387" marR="35387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41.0</a:t>
                      </a:r>
                    </a:p>
                  </a:txBody>
                  <a:tcPr marL="35387" marR="35387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León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31.3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León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71.4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Juan del Río</a:t>
                      </a:r>
                    </a:p>
                  </a:txBody>
                  <a:tcPr marL="35387" marR="35387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</a:t>
                      </a: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Mexicali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29.6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Torreón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71.1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Aguascalientes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34.8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Saltillo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29.6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 Juan del Río</a:t>
                      </a:r>
                    </a:p>
                  </a:txBody>
                  <a:tcPr marL="35387" marR="35387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71.0</a:t>
                      </a: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Tijuana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34.7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Chihuahua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29.5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Querétaro</a:t>
                      </a:r>
                    </a:p>
                  </a:txBody>
                  <a:tcPr marL="35387" marR="35387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MX" sz="1050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</a:p>
                  </a:txBody>
                  <a:tcPr marL="35387" marR="35387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Mérida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30.5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Aguascalientes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29.1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  <a:tr h="30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San Luis Potosí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69.5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Saltillo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28.7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 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Juárez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24.8</a:t>
                      </a:r>
                      <a:endParaRPr lang="es-MX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387" marR="35387" marT="0" marB="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384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Corrección </a:t>
            </a:r>
            <a:r>
              <a:rPr lang="es-MX" dirty="0"/>
              <a:t>de errores o mejoras en indicadores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Se introdujeron algunos cambios de entre los hallazgos detectados</a:t>
            </a:r>
            <a:r>
              <a:rPr lang="es-MX" dirty="0" smtClean="0"/>
              <a:t>, </a:t>
            </a:r>
            <a:r>
              <a:rPr lang="es-MX" dirty="0"/>
              <a:t>pero sin sesgar la comparación entre los </a:t>
            </a:r>
            <a:r>
              <a:rPr lang="es-MX" dirty="0" smtClean="0"/>
              <a:t>municipios.</a:t>
            </a:r>
          </a:p>
          <a:p>
            <a:pPr marL="0" indent="0">
              <a:buNone/>
            </a:pPr>
            <a:r>
              <a:rPr lang="es-MX" dirty="0" smtClean="0"/>
              <a:t>Se </a:t>
            </a:r>
            <a:r>
              <a:rPr lang="es-MX" dirty="0"/>
              <a:t>evitó hacer cambios donde no se tenía suficiente evidencia o datos disponibles.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Los </a:t>
            </a:r>
            <a:r>
              <a:rPr lang="es-MX" dirty="0"/>
              <a:t>cambios pertenecen a dos de las categorías descritas </a:t>
            </a:r>
            <a:r>
              <a:rPr lang="es-MX" dirty="0" smtClean="0"/>
              <a:t>antes:</a:t>
            </a:r>
          </a:p>
          <a:p>
            <a:r>
              <a:rPr lang="es-MX" b="1" dirty="0" smtClean="0"/>
              <a:t>Errores </a:t>
            </a:r>
            <a:r>
              <a:rPr lang="es-MX" b="1" dirty="0"/>
              <a:t>en la definición o aplicación de los </a:t>
            </a:r>
            <a:r>
              <a:rPr lang="es-MX" b="1" dirty="0" smtClean="0"/>
              <a:t>indicadores</a:t>
            </a:r>
            <a:r>
              <a:rPr lang="es-MX" dirty="0" smtClean="0"/>
              <a:t>, </a:t>
            </a:r>
            <a:r>
              <a:rPr lang="es-MX" dirty="0"/>
              <a:t>en donde se incluyó a: ponderación de dimensiones, tasa de desempleo, tasa de homicidios, recolección de residuos sólidos, proporción de consumo de energía renovable y deuda sub nacional. </a:t>
            </a:r>
            <a:endParaRPr lang="es-MX" dirty="0" smtClean="0"/>
          </a:p>
          <a:p>
            <a:endParaRPr lang="es-MX" dirty="0" smtClean="0"/>
          </a:p>
          <a:p>
            <a:r>
              <a:rPr lang="es-MX" b="1" dirty="0" smtClean="0"/>
              <a:t>Indicadores </a:t>
            </a:r>
            <a:r>
              <a:rPr lang="es-MX" b="1" dirty="0"/>
              <a:t>que podría mejorarse su definición o </a:t>
            </a:r>
            <a:r>
              <a:rPr lang="es-MX" b="1" dirty="0" smtClean="0"/>
              <a:t>aplicación</a:t>
            </a:r>
            <a:r>
              <a:rPr lang="es-MX" dirty="0" smtClean="0"/>
              <a:t>, </a:t>
            </a:r>
            <a:r>
              <a:rPr lang="es-MX" dirty="0"/>
              <a:t>en donde se incluyeron: producto urbano per cápita y expansión urbana. </a:t>
            </a:r>
            <a:endParaRPr lang="es-MX" dirty="0" smtClean="0"/>
          </a:p>
          <a:p>
            <a:pPr lvl="1"/>
            <a:r>
              <a:rPr lang="es-MX" dirty="0" smtClean="0"/>
              <a:t>No </a:t>
            </a:r>
            <a:r>
              <a:rPr lang="es-MX" dirty="0"/>
              <a:t>se incluyeron de entre los hallazgos en estas categorías al acceso a internet y a la densidad poblacional por ser errores no muy significativos y densidad económica por tenerse una gran diferencia entre las calificaciones en el reporte y la calculada, diferencia que no se pudo explicar. </a:t>
            </a:r>
            <a:endParaRPr lang="es-MX" dirty="0" smtClean="0"/>
          </a:p>
          <a:p>
            <a:pPr lvl="1"/>
            <a:r>
              <a:rPr lang="es-MX" dirty="0" smtClean="0"/>
              <a:t>No </a:t>
            </a:r>
            <a:r>
              <a:rPr lang="es-MX" dirty="0"/>
              <a:t>se utilizaron los posibles cambios en otras categorías, posteriormente, al trabajar solamente con el municipio de Querétaro se introducirán mayores cambios.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7721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194" y="721820"/>
            <a:ext cx="8229600" cy="914400"/>
          </a:xfrm>
        </p:spPr>
        <p:txBody>
          <a:bodyPr>
            <a:normAutofit/>
          </a:bodyPr>
          <a:lstStyle/>
          <a:p>
            <a:r>
              <a:rPr lang="es-MX" dirty="0"/>
              <a:t>Resultados </a:t>
            </a:r>
            <a:r>
              <a:rPr lang="es-MX" dirty="0" smtClean="0"/>
              <a:t>de las correcciones (</a:t>
            </a:r>
            <a:r>
              <a:rPr lang="es-MX" dirty="0" smtClean="0"/>
              <a:t>sub dimensiones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263680" y="2492896"/>
            <a:ext cx="2880320" cy="4297363"/>
          </a:xfrm>
        </p:spPr>
        <p:txBody>
          <a:bodyPr>
            <a:normAutofit/>
          </a:bodyPr>
          <a:lstStyle/>
          <a:p>
            <a:r>
              <a:rPr lang="es-MX" sz="2000" dirty="0" smtClean="0"/>
              <a:t>101 </a:t>
            </a:r>
            <a:r>
              <a:rPr lang="es-MX" sz="2000" dirty="0"/>
              <a:t>crecimiento </a:t>
            </a:r>
            <a:r>
              <a:rPr lang="es-MX" sz="2000" dirty="0" smtClean="0"/>
              <a:t>económico</a:t>
            </a:r>
          </a:p>
          <a:p>
            <a:r>
              <a:rPr lang="es-MX" sz="2000" dirty="0" smtClean="0"/>
              <a:t>303 </a:t>
            </a:r>
            <a:r>
              <a:rPr lang="es-MX" sz="2000" dirty="0"/>
              <a:t>seguridad y </a:t>
            </a:r>
            <a:r>
              <a:rPr lang="es-MX" sz="2000" dirty="0" smtClean="0"/>
              <a:t>protección</a:t>
            </a:r>
          </a:p>
          <a:p>
            <a:r>
              <a:rPr lang="es-MX" sz="2000" dirty="0" smtClean="0"/>
              <a:t>503 energía</a:t>
            </a:r>
          </a:p>
          <a:p>
            <a:r>
              <a:rPr lang="es-MX" sz="2000" dirty="0" smtClean="0"/>
              <a:t>602 </a:t>
            </a:r>
            <a:r>
              <a:rPr lang="es-MX" sz="2000" dirty="0"/>
              <a:t>capacidad institucional y finanzas </a:t>
            </a:r>
            <a:endParaRPr lang="es-MX" sz="2000" dirty="0" smtClean="0"/>
          </a:p>
          <a:p>
            <a:r>
              <a:rPr lang="es-MX" sz="2000" dirty="0" smtClean="0"/>
              <a:t>603 </a:t>
            </a:r>
            <a:r>
              <a:rPr lang="es-MX" sz="2000" dirty="0"/>
              <a:t>gobernanza de la urbanización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5611093"/>
              </p:ext>
            </p:extLst>
          </p:nvPr>
        </p:nvGraphicFramePr>
        <p:xfrm>
          <a:off x="457200" y="1645939"/>
          <a:ext cx="5626968" cy="466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033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Informe de estado del proyec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2495</Words>
  <Application>Microsoft Office PowerPoint</Application>
  <PresentationFormat>Presentación en pantalla (4:3)</PresentationFormat>
  <Paragraphs>833</Paragraphs>
  <Slides>26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Informe de estado del proyecto</vt:lpstr>
      <vt:lpstr>MODELO INFORMÁTICO PARA LA OPTIMIZACIÓN DE ESTRATEGIAS DE PROSPERIDAD URBANA</vt:lpstr>
      <vt:lpstr>Trabajo desarrollado</vt:lpstr>
      <vt:lpstr>Recopilación y validación de información</vt:lpstr>
      <vt:lpstr>Recopilación y validación de información</vt:lpstr>
      <vt:lpstr>Principales hallazgos</vt:lpstr>
      <vt:lpstr>Resultados en los reportes ONU-HABITAT</vt:lpstr>
      <vt:lpstr>Resultados en los reportes ONU-HABITAT</vt:lpstr>
      <vt:lpstr>Corrección de errores o mejoras en indicadores</vt:lpstr>
      <vt:lpstr>Resultados de las correcciones (sub dimensiones)</vt:lpstr>
      <vt:lpstr>Resultados de las correcciones</vt:lpstr>
      <vt:lpstr>CPI antes y después de los cambios</vt:lpstr>
      <vt:lpstr>Estimación de tendencias</vt:lpstr>
      <vt:lpstr>Estimación de tendencias</vt:lpstr>
      <vt:lpstr>Resultados de tendencias</vt:lpstr>
      <vt:lpstr>Análisis de variables</vt:lpstr>
      <vt:lpstr>Estandarización de indicadores </vt:lpstr>
      <vt:lpstr>Ponderación de dimensiones </vt:lpstr>
      <vt:lpstr>Relación con el indicador IMCO </vt:lpstr>
      <vt:lpstr>Relación con el indicador IMCO </vt:lpstr>
      <vt:lpstr>Adecuación a condiciones locales</vt:lpstr>
      <vt:lpstr>Uso modos sustentables de transporte  (viajes obligados)</vt:lpstr>
      <vt:lpstr>Uso de calentadores y paneles solares</vt:lpstr>
      <vt:lpstr>Porcentaje de la vegetación natural en Áreas Naturales Protegidas </vt:lpstr>
      <vt:lpstr>Porcentaje de cambios de uso de suelo forestal sobre vegetación natural</vt:lpstr>
      <vt:lpstr>Conclusiones</vt:lpstr>
      <vt:lpstr>Presentación de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2018-04-26T15:18:05Z</dcterms:created>
  <dcterms:modified xsi:type="dcterms:W3CDTF">2018-04-27T16:50:28Z</dcterms:modified>
</cp:coreProperties>
</file>