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77" r:id="rId4"/>
    <p:sldId id="272" r:id="rId5"/>
    <p:sldId id="275" r:id="rId6"/>
    <p:sldId id="278" r:id="rId7"/>
    <p:sldId id="273" r:id="rId8"/>
    <p:sldId id="274" r:id="rId9"/>
    <p:sldId id="266" r:id="rId10"/>
    <p:sldId id="267" r:id="rId11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748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pos="6000" userDrawn="1">
          <p15:clr>
            <a:srgbClr val="A4A3A4"/>
          </p15:clr>
        </p15:guide>
        <p15:guide id="7" orient="horz" pos="576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orient="horz" pos="255" userDrawn="1">
          <p15:clr>
            <a:srgbClr val="A4A3A4"/>
          </p15:clr>
        </p15:guide>
        <p15:guide id="10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439"/>
    <a:srgbClr val="000000"/>
    <a:srgbClr val="6F6F6F"/>
    <a:srgbClr val="37FFFF"/>
    <a:srgbClr val="F15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2794" autoAdjust="0"/>
  </p:normalViewPr>
  <p:slideViewPr>
    <p:cSldViewPr snapToGrid="0" showGuides="1">
      <p:cViewPr varScale="1">
        <p:scale>
          <a:sx n="93" d="100"/>
          <a:sy n="93" d="100"/>
        </p:scale>
        <p:origin x="874" y="269"/>
      </p:cViewPr>
      <p:guideLst>
        <p:guide orient="horz" pos="3748"/>
        <p:guide orient="horz" pos="1026"/>
        <p:guide pos="6000"/>
        <p:guide orient="horz" pos="576"/>
        <p:guide pos="240"/>
        <p:guide orient="horz" pos="255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1" d="100"/>
          <a:sy n="111" d="100"/>
        </p:scale>
        <p:origin x="-5166" y="-7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z="1000" b="1" smtClean="0"/>
              <a:t>Präsentationstitel, Datum und Autor über -&gt; Header &amp; Footer einfügen</a:t>
            </a:r>
            <a:endParaRPr lang="de-DE" sz="1000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0" y="9430306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r>
              <a:rPr lang="de-DE" sz="800" smtClean="0"/>
              <a:t>(c) msg, tt.mm.20jj</a:t>
            </a:r>
            <a:endParaRPr lang="de-DE" sz="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82977"/>
            <a:ext cx="6797675" cy="2572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 smtClean="0"/>
              <a:t>Autor / Referent</a:t>
            </a:r>
            <a:endParaRPr lang="de-DE" sz="1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2028-3979-6647-9A71-4C9AB7B7838A}" type="slidenum">
              <a:rPr lang="de-DE" sz="800" smtClean="0"/>
              <a:t>‹#›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847282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709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 b="1"/>
            </a:lvl1pPr>
          </a:lstStyle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0" y="942858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32341" y="930583"/>
            <a:ext cx="5732992" cy="3971308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24933" y="5139266"/>
            <a:ext cx="5748867" cy="395393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82982"/>
            <a:ext cx="6797675" cy="2572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1AA78027-27C9-475A-B317-673982703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3692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71450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7188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42925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223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001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dirty="0" smtClean="0"/>
              <a:t>Präsentationstitel, Datum und Autor über -&gt; Header &amp; </a:t>
            </a:r>
            <a:r>
              <a:rPr lang="de-DE" dirty="0" err="1" smtClean="0"/>
              <a:t>Footer</a:t>
            </a:r>
            <a:r>
              <a:rPr lang="de-DE" dirty="0" smtClean="0"/>
              <a:t> einfügen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dirty="0" smtClean="0"/>
              <a:t>(c) </a:t>
            </a:r>
            <a:r>
              <a:rPr lang="de-DE" dirty="0" err="1" smtClean="0"/>
              <a:t>msg</a:t>
            </a:r>
            <a:r>
              <a:rPr lang="de-DE" dirty="0" smtClean="0"/>
              <a:t>, tt.mm.20jj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Autor / Referent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6659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0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Insert Präsentation Title, Date and Author via View -&gt; Header &amp; Footer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Author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0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Insert Präsentation Title, Date and Author via View -&gt; Header &amp; Footer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Author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6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Insert Präsentation Title, Date and Author via View -&gt; Header &amp; Footer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Author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4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Insert Präsentation Title, Date and Author via View -&gt; Header &amp; Footer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Author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97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Insert Präsentation Title, Date and Author via View -&gt; Header &amp; Footer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Author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79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Insert Präsentation Title, Date and Author via View -&gt; Header &amp; Footer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Author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02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Insert Präsentation Title, Date and Author via View -&gt; Header &amp; Footer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Author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60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3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 bwMode="gray">
          <a:xfrm>
            <a:off x="0" y="342900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261129" y="3767047"/>
            <a:ext cx="8012343" cy="1529140"/>
          </a:xfrm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261129" y="5380710"/>
            <a:ext cx="8012343" cy="8157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1056265" y="534513"/>
            <a:ext cx="5764412" cy="496333"/>
            <a:chOff x="1056265" y="534513"/>
            <a:chExt cx="5764412" cy="496333"/>
          </a:xfrm>
        </p:grpSpPr>
        <p:grpSp>
          <p:nvGrpSpPr>
            <p:cNvPr id="11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2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3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4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5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6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sp>
          <p:nvSpPr>
            <p:cNvPr id="17" name="Textfeld 16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 dirty="0" smtClean="0">
                  <a:solidFill>
                    <a:schemeClr val="accent2"/>
                  </a:solidFill>
                </a:rPr>
                <a:t>.</a:t>
              </a:r>
              <a:r>
                <a:rPr lang="de-DE" sz="1400" spc="50" baseline="0" dirty="0" err="1" smtClean="0">
                  <a:solidFill>
                    <a:schemeClr val="accent2"/>
                  </a:solidFill>
                </a:rPr>
                <a:t>consulting</a:t>
              </a:r>
              <a:r>
                <a:rPr lang="de-DE" sz="1400" spc="50" baseline="0" dirty="0" smtClean="0">
                  <a:solidFill>
                    <a:schemeClr val="accent2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chemeClr val="accent2"/>
                  </a:solidFill>
                </a:rPr>
                <a:t>solutions</a:t>
              </a:r>
              <a:r>
                <a:rPr lang="de-DE" sz="1400" spc="50" baseline="0" dirty="0" smtClean="0">
                  <a:solidFill>
                    <a:schemeClr val="accent2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chemeClr val="accent2"/>
                  </a:solidFill>
                </a:rPr>
                <a:t>partnership</a:t>
              </a:r>
              <a:endParaRPr lang="de-DE" sz="1400" i="1" spc="50" baseline="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153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 smtClean="0"/>
              <a:t>Enter Title</a:t>
            </a:r>
            <a:endParaRPr lang="de-DE" noProof="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err="1" smtClean="0"/>
              <a:t>Footnote</a:t>
            </a:r>
            <a:r>
              <a:rPr lang="de-DE" dirty="0" smtClean="0"/>
              <a:t> / </a:t>
            </a:r>
            <a:r>
              <a:rPr lang="de-DE" noProof="0" dirty="0" err="1" smtClean="0"/>
              <a:t>source</a:t>
            </a:r>
            <a:endParaRPr lang="de-DE" noProof="0" dirty="0" smtClean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0"/>
          </p:nvPr>
        </p:nvSpPr>
        <p:spPr bwMode="gray">
          <a:xfrm>
            <a:off x="374650" y="1633538"/>
            <a:ext cx="9150350" cy="4316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1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68084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anchor="ctr"/>
          <a:lstStyle/>
          <a:p>
            <a:r>
              <a:rPr lang="en-US" noProof="0" smtClean="0"/>
              <a:t>Click to edit Master title style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373063" y="1633538"/>
            <a:ext cx="4410476" cy="4316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152030" y="1633538"/>
            <a:ext cx="4365507" cy="4316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 smtClean="0"/>
              <a:t>Enter Title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 smtClean="0"/>
              <a:t>Footnote</a:t>
            </a:r>
            <a:r>
              <a:rPr lang="de-DE" dirty="0" smtClean="0"/>
              <a:t> / </a:t>
            </a:r>
            <a:r>
              <a:rPr lang="de-DE" dirty="0" err="1" smtClean="0"/>
              <a:t>source</a:t>
            </a:r>
            <a:endParaRPr lang="de-DE" dirty="0" smtClean="0"/>
          </a:p>
        </p:txBody>
      </p:sp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2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1942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/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 smtClean="0"/>
              <a:t>Enter </a:t>
            </a:r>
            <a:r>
              <a:rPr lang="de-DE" noProof="0" dirty="0" smtClean="0"/>
              <a:t>Title</a:t>
            </a:r>
            <a:endParaRPr lang="de-DE" noProof="0" dirty="0"/>
          </a:p>
        </p:txBody>
      </p:sp>
      <p:sp>
        <p:nvSpPr>
          <p:cNvPr id="13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 smtClean="0"/>
              <a:t>Footnote</a:t>
            </a:r>
            <a:r>
              <a:rPr lang="de-DE" noProof="0" dirty="0" smtClean="0"/>
              <a:t> / </a:t>
            </a:r>
            <a:r>
              <a:rPr lang="de-DE" noProof="0" dirty="0" err="1" smtClean="0"/>
              <a:t>source</a:t>
            </a:r>
            <a:endParaRPr lang="de-DE" noProof="0" dirty="0" smtClean="0"/>
          </a:p>
        </p:txBody>
      </p:sp>
      <p:grpSp>
        <p:nvGrpSpPr>
          <p:cNvPr id="8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4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pt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3" name="Gerader Verbinder 25"/>
          <p:cNvCxnSpPr/>
          <p:nvPr/>
        </p:nvCxnSpPr>
        <p:spPr bwMode="gray">
          <a:xfrm>
            <a:off x="0" y="6488739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0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4936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Imag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4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264722"/>
            <a:ext cx="9906000" cy="52237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 smtClean="0"/>
              <a:t>Insert</a:t>
            </a:r>
            <a:r>
              <a:rPr lang="de-DE" dirty="0" smtClean="0"/>
              <a:t> Image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 smtClean="0"/>
              <a:t>Enter Title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6014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AutoShape 727"/>
          <p:cNvSpPr>
            <a:spLocks noChangeAspect="1" noChangeArrowheads="1" noTextEdit="1"/>
          </p:cNvSpPr>
          <p:nvPr/>
        </p:nvSpPr>
        <p:spPr bwMode="gray">
          <a:xfrm>
            <a:off x="5769758" y="2771562"/>
            <a:ext cx="3738905" cy="492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45" name="Ellipse 44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1056265" y="5563713"/>
            <a:ext cx="5764412" cy="496333"/>
            <a:chOff x="1056265" y="534513"/>
            <a:chExt cx="5764412" cy="496333"/>
          </a:xfrm>
        </p:grpSpPr>
        <p:grpSp>
          <p:nvGrpSpPr>
            <p:cNvPr id="8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0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1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3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4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5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sp>
          <p:nvSpPr>
            <p:cNvPr id="9" name="Textfeld 8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 dirty="0" smtClean="0">
                  <a:solidFill>
                    <a:srgbClr val="841439"/>
                  </a:solidFill>
                </a:rPr>
                <a:t>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consulting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solutions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partnership</a:t>
              </a:r>
              <a:endParaRPr lang="de-DE" sz="1400" i="1" spc="50" baseline="0" dirty="0">
                <a:solidFill>
                  <a:srgbClr val="8414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31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Contact Detail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260475" y="620714"/>
            <a:ext cx="662271" cy="8510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r>
              <a:rPr lang="de-DE" dirty="0" smtClean="0"/>
              <a:t>Insert Image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260475" y="1874545"/>
            <a:ext cx="662271" cy="8510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de-DE" dirty="0" smtClean="0"/>
              <a:t>Insert Image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1056265" y="5563713"/>
            <a:ext cx="5764412" cy="496333"/>
            <a:chOff x="1056265" y="534513"/>
            <a:chExt cx="5764412" cy="496333"/>
          </a:xfrm>
        </p:grpSpPr>
        <p:grpSp>
          <p:nvGrpSpPr>
            <p:cNvPr id="10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3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4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5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6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7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 dirty="0" smtClean="0">
                  <a:solidFill>
                    <a:srgbClr val="841439"/>
                  </a:solidFill>
                </a:rPr>
                <a:t>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consulting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solutions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partnership</a:t>
              </a:r>
              <a:endParaRPr lang="de-DE" sz="1400" i="1" spc="50" baseline="0" dirty="0">
                <a:solidFill>
                  <a:srgbClr val="8414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4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80999" y="412750"/>
            <a:ext cx="7454030" cy="83911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 smtClean="0"/>
              <a:t>Master title style Click to edit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80999" y="6575786"/>
            <a:ext cx="7454030" cy="1366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msg | Monat 2016 | Präsentationstitel</a:t>
            </a:r>
            <a:endParaRPr lang="en-US" dirty="0"/>
          </a:p>
        </p:txBody>
      </p:sp>
      <p:cxnSp>
        <p:nvCxnSpPr>
          <p:cNvPr id="10" name="Gerader Verbinder 9"/>
          <p:cNvCxnSpPr/>
          <p:nvPr/>
        </p:nvCxnSpPr>
        <p:spPr bwMode="gray">
          <a:xfrm>
            <a:off x="381000" y="-36576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 bwMode="gray">
          <a:xfrm>
            <a:off x="9525000" y="-36576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gray">
          <a:xfrm>
            <a:off x="381000" y="6914271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 bwMode="gray">
          <a:xfrm>
            <a:off x="9525000" y="6914271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 bwMode="gray">
          <a:xfrm rot="5400000">
            <a:off x="-209845" y="581279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gray">
          <a:xfrm rot="5400000">
            <a:off x="-209845" y="1483798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gray">
          <a:xfrm rot="5400000">
            <a:off x="10129911" y="581279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 bwMode="gray">
          <a:xfrm rot="5400000">
            <a:off x="10129911" y="1483798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 bwMode="gray">
          <a:xfrm>
            <a:off x="0" y="6488739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056318" y="6575786"/>
            <a:ext cx="468682" cy="136678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accent2"/>
                </a:solidFill>
              </a:defRPr>
            </a:lvl1pPr>
          </a:lstStyle>
          <a:p>
            <a:fld id="{3960B6C3-C496-4A7C-9C45-3D663D266B2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0" y="1277912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 bwMode="gray">
          <a:xfrm>
            <a:off x="373063" y="1633539"/>
            <a:ext cx="9151937" cy="4316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Format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noProof="0" dirty="0" smtClean="0"/>
              <a:t>Fourth</a:t>
            </a:r>
            <a:r>
              <a:rPr lang="en-US" dirty="0" smtClean="0"/>
              <a:t>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92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296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240" userDrawn="1">
          <p15:clr>
            <a:srgbClr val="F26B43"/>
          </p15:clr>
        </p15:guide>
        <p15:guide id="3" pos="6000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Study Group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Oracle Certified </a:t>
            </a:r>
            <a:r>
              <a:rPr lang="de-DE" dirty="0" err="1" smtClean="0"/>
              <a:t>Associate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72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 txBox="1">
            <a:spLocks/>
          </p:cNvSpPr>
          <p:nvPr/>
        </p:nvSpPr>
        <p:spPr>
          <a:xfrm>
            <a:off x="2054202" y="1874544"/>
            <a:ext cx="3607561" cy="115172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4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ea typeface="ＭＳ Ｐゴシック"/>
                <a:cs typeface="ＭＳ Ｐゴシック"/>
              </a:rPr>
              <a:t>Name Surname</a:t>
            </a:r>
            <a:endParaRPr lang="en-US" sz="1200" b="1" dirty="0">
              <a:ea typeface="ＭＳ Ｐゴシック"/>
              <a:cs typeface="ＭＳ Ｐゴシック"/>
            </a:endParaRPr>
          </a:p>
          <a:p>
            <a:r>
              <a:rPr lang="en-US" sz="1200" dirty="0">
                <a:ea typeface="ＭＳ Ｐゴシック"/>
                <a:cs typeface="ＭＳ Ｐゴシック"/>
              </a:rPr>
              <a:t>Function</a:t>
            </a:r>
          </a:p>
          <a:p>
            <a:endParaRPr lang="en-US" sz="1200" dirty="0">
              <a:ea typeface="ＭＳ Ｐゴシック"/>
              <a:cs typeface="ＭＳ Ｐゴシック"/>
            </a:endParaRPr>
          </a:p>
          <a:p>
            <a:r>
              <a:rPr lang="en-US" sz="1200" dirty="0">
                <a:ea typeface="ＭＳ Ｐゴシック"/>
                <a:cs typeface="ＭＳ Ｐゴシック"/>
              </a:rPr>
              <a:t>+49 (0) 175 / 23456789</a:t>
            </a:r>
          </a:p>
          <a:p>
            <a:r>
              <a:rPr lang="en-US" sz="1200" dirty="0" smtClean="0">
                <a:ea typeface="ＭＳ Ｐゴシック"/>
                <a:cs typeface="ＭＳ Ｐゴシック"/>
              </a:rPr>
              <a:t>name.surname@msg-systems.com</a:t>
            </a:r>
            <a:endParaRPr lang="en-US" sz="1200" dirty="0">
              <a:ea typeface="ＭＳ Ｐゴシック"/>
              <a:cs typeface="ＭＳ Ｐゴシック"/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Bildplatzhalter 10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Textplatzhalter 4"/>
          <p:cNvSpPr txBox="1">
            <a:spLocks/>
          </p:cNvSpPr>
          <p:nvPr/>
        </p:nvSpPr>
        <p:spPr>
          <a:xfrm>
            <a:off x="2054202" y="623645"/>
            <a:ext cx="3607561" cy="115172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4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ea typeface="ＭＳ Ｐゴシック"/>
                <a:cs typeface="ＭＳ Ｐゴシック"/>
              </a:rPr>
              <a:t>Name Surname</a:t>
            </a:r>
            <a:endParaRPr lang="en-US" sz="1200" b="1" dirty="0">
              <a:ea typeface="ＭＳ Ｐゴシック"/>
              <a:cs typeface="ＭＳ Ｐゴシック"/>
            </a:endParaRPr>
          </a:p>
          <a:p>
            <a:r>
              <a:rPr lang="en-US" sz="1200" dirty="0">
                <a:ea typeface="ＭＳ Ｐゴシック"/>
                <a:cs typeface="ＭＳ Ｐゴシック"/>
              </a:rPr>
              <a:t>Function</a:t>
            </a:r>
          </a:p>
          <a:p>
            <a:endParaRPr lang="en-US" sz="1200" dirty="0">
              <a:ea typeface="ＭＳ Ｐゴシック"/>
              <a:cs typeface="ＭＳ Ｐゴシック"/>
            </a:endParaRPr>
          </a:p>
          <a:p>
            <a:r>
              <a:rPr lang="en-US" sz="1200" dirty="0">
                <a:ea typeface="ＭＳ Ｐゴシック"/>
                <a:cs typeface="ＭＳ Ｐゴシック"/>
              </a:rPr>
              <a:t>+49 (0) 175 / 23456789</a:t>
            </a:r>
          </a:p>
          <a:p>
            <a:r>
              <a:rPr lang="en-US" sz="1200" dirty="0" smtClean="0">
                <a:ea typeface="ＭＳ Ｐゴシック"/>
                <a:cs typeface="ＭＳ Ｐゴシック"/>
              </a:rPr>
              <a:t>name.surname@msg-systems.com</a:t>
            </a:r>
            <a:endParaRPr lang="en-US" sz="12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6503155" y="620714"/>
            <a:ext cx="2888580" cy="138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ea typeface="ＭＳ Ｐゴシック"/>
                <a:cs typeface="ＭＳ Ｐゴシック"/>
              </a:rPr>
              <a:t>msg systems ag </a:t>
            </a:r>
            <a:endParaRPr lang="en-US" sz="1200" b="1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>
                <a:ea typeface="ＭＳ Ｐゴシック"/>
                <a:cs typeface="ＭＳ Ｐゴシック"/>
              </a:rPr>
              <a:t>Robert-</a:t>
            </a:r>
            <a:r>
              <a:rPr lang="en-US" sz="1200" dirty="0" err="1" smtClean="0">
                <a:ea typeface="ＭＳ Ｐゴシック"/>
                <a:cs typeface="ＭＳ Ｐゴシック"/>
              </a:rPr>
              <a:t>Buerkle</a:t>
            </a:r>
            <a:r>
              <a:rPr lang="en-US" sz="1200" dirty="0" smtClean="0">
                <a:ea typeface="ＭＳ Ｐゴシック"/>
                <a:cs typeface="ＭＳ Ｐゴシック"/>
              </a:rPr>
              <a:t>-Str</a:t>
            </a:r>
            <a:r>
              <a:rPr lang="en-US" sz="1200" dirty="0">
                <a:ea typeface="ＭＳ Ｐゴシック"/>
                <a:cs typeface="ＭＳ Ｐゴシック"/>
              </a:rPr>
              <a:t>. 1, 85737 </a:t>
            </a:r>
            <a:r>
              <a:rPr lang="en-US" sz="1200" dirty="0" err="1" smtClean="0">
                <a:ea typeface="ＭＳ Ｐゴシック"/>
                <a:cs typeface="ＭＳ Ｐゴシック"/>
              </a:rPr>
              <a:t>Ismaning</a:t>
            </a:r>
            <a:endParaRPr lang="en-US" sz="1200" dirty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>
                <a:ea typeface="ＭＳ Ｐゴシック"/>
                <a:cs typeface="ＭＳ Ｐゴシック"/>
              </a:rPr>
              <a:t>Germany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1200" b="1" dirty="0" smtClean="0">
              <a:latin typeface="+mn-lt"/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 smtClean="0">
                <a:latin typeface="+mn-lt"/>
                <a:ea typeface="ＭＳ Ｐゴシック"/>
                <a:cs typeface="ＭＳ Ｐゴシック"/>
              </a:rPr>
              <a:t>www.msg-systems.com</a:t>
            </a:r>
            <a:endParaRPr lang="en-US" sz="1200" b="1" dirty="0">
              <a:latin typeface="+mn-lt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321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Study Group – Oracle </a:t>
            </a:r>
            <a:r>
              <a:rPr lang="de-DE" dirty="0"/>
              <a:t>Certified </a:t>
            </a:r>
            <a:r>
              <a:rPr lang="de-DE" dirty="0" err="1" smtClean="0"/>
              <a:t>Associate</a:t>
            </a:r>
            <a:r>
              <a:rPr lang="de-DE" dirty="0" smtClean="0"/>
              <a:t> – CE?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 </a:t>
            </a:r>
            <a:r>
              <a:rPr lang="en-US" dirty="0" err="1" smtClean="0"/>
              <a:t>inseamna</a:t>
            </a:r>
            <a:r>
              <a:rPr lang="en-US" dirty="0" smtClean="0"/>
              <a:t> </a:t>
            </a:r>
            <a:r>
              <a:rPr lang="en-US" dirty="0" err="1" smtClean="0"/>
              <a:t>certificarea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ajuta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© msg | </a:t>
            </a:r>
            <a:r>
              <a:rPr lang="en-US" dirty="0" err="1" smtClean="0"/>
              <a:t>Noiembrie</a:t>
            </a:r>
            <a:r>
              <a:rPr lang="en-US" dirty="0" smtClean="0"/>
              <a:t> 2016 | </a:t>
            </a:r>
            <a:r>
              <a:rPr lang="de-DE" dirty="0"/>
              <a:t>Study Group - Oracle Certified </a:t>
            </a:r>
            <a:r>
              <a:rPr lang="de-DE" dirty="0" err="1" smtClean="0"/>
              <a:t>Associate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34" y="1527814"/>
            <a:ext cx="81153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4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Study Group – Oracle </a:t>
            </a:r>
            <a:r>
              <a:rPr lang="de-DE" dirty="0"/>
              <a:t>Certified </a:t>
            </a:r>
            <a:r>
              <a:rPr lang="de-DE" dirty="0" err="1" smtClean="0"/>
              <a:t>Associate</a:t>
            </a:r>
            <a:r>
              <a:rPr lang="de-DE" dirty="0" smtClean="0"/>
              <a:t> – CE?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 </a:t>
            </a:r>
            <a:r>
              <a:rPr lang="en-US" dirty="0" err="1" smtClean="0"/>
              <a:t>inseamna</a:t>
            </a:r>
            <a:r>
              <a:rPr lang="en-US" dirty="0" smtClean="0"/>
              <a:t> </a:t>
            </a:r>
            <a:r>
              <a:rPr lang="en-US" dirty="0" err="1" smtClean="0"/>
              <a:t>certificarea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ajuta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© msg | </a:t>
            </a:r>
            <a:r>
              <a:rPr lang="en-US" dirty="0" err="1" smtClean="0"/>
              <a:t>Noiembrie</a:t>
            </a:r>
            <a:r>
              <a:rPr lang="en-US" dirty="0" smtClean="0"/>
              <a:t> 2016 | </a:t>
            </a:r>
            <a:r>
              <a:rPr lang="de-DE" dirty="0"/>
              <a:t>Study Group - Oracle Certified </a:t>
            </a:r>
            <a:r>
              <a:rPr lang="de-DE" dirty="0" err="1" smtClean="0"/>
              <a:t>Associate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09" y="1527814"/>
            <a:ext cx="81248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5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381001" y="1628777"/>
            <a:ext cx="9067799" cy="474344"/>
          </a:xfrm>
          <a:prstGeom prst="rect">
            <a:avLst/>
          </a:prstGeom>
        </p:spPr>
        <p:txBody>
          <a:bodyPr/>
          <a:lstStyle/>
          <a:p>
            <a:r>
              <a:rPr lang="ro-RO" dirty="0" smtClean="0"/>
              <a:t>Țintă – promovarea examenului </a:t>
            </a:r>
            <a:r>
              <a:rPr lang="en-US" dirty="0" smtClean="0"/>
              <a:t>Java </a:t>
            </a:r>
            <a:r>
              <a:rPr lang="en-US" dirty="0"/>
              <a:t>SE 8 Programmer I 1Z0-808</a:t>
            </a:r>
            <a:endParaRPr lang="ro-RO" dirty="0"/>
          </a:p>
          <a:p>
            <a:endParaRPr lang="ro-RO" sz="1600" dirty="0" smtClean="0"/>
          </a:p>
          <a:p>
            <a:r>
              <a:rPr lang="ro-RO" sz="1600" dirty="0" smtClean="0"/>
              <a:t>Este primul pas spre obținerea unui certificat de Master / Certified expert</a:t>
            </a:r>
          </a:p>
          <a:p>
            <a:r>
              <a:rPr lang="ro-RO" dirty="0" smtClean="0"/>
              <a:t>Consolidarea unor informații existente</a:t>
            </a:r>
          </a:p>
          <a:p>
            <a:r>
              <a:rPr lang="ro-RO" dirty="0" smtClean="0"/>
              <a:t>...</a:t>
            </a:r>
            <a:endParaRPr lang="en-US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Study Group – Oracle </a:t>
            </a:r>
            <a:r>
              <a:rPr lang="de-DE" dirty="0"/>
              <a:t>Certified </a:t>
            </a:r>
            <a:r>
              <a:rPr lang="de-DE" dirty="0" err="1" smtClean="0"/>
              <a:t>Associate</a:t>
            </a:r>
            <a:r>
              <a:rPr lang="de-DE" dirty="0" smtClean="0"/>
              <a:t> – DE CE?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Footnotes and list of references (Arial, 8pt, regular, black)</a:t>
            </a:r>
          </a:p>
          <a:p>
            <a:r>
              <a:rPr lang="en-US" dirty="0" smtClean="0"/>
              <a:t>Position is fix at the </a:t>
            </a:r>
            <a:r>
              <a:rPr lang="en-US" dirty="0" err="1" smtClean="0"/>
              <a:t>buttom</a:t>
            </a:r>
            <a:r>
              <a:rPr lang="en-US" dirty="0" smtClean="0"/>
              <a:t> and left align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Scopul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care se </a:t>
            </a:r>
            <a:r>
              <a:rPr lang="en-US" dirty="0" err="1" smtClean="0"/>
              <a:t>participa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© msg | </a:t>
            </a:r>
            <a:r>
              <a:rPr lang="en-US" dirty="0" err="1" smtClean="0"/>
              <a:t>Noiembrie</a:t>
            </a:r>
            <a:r>
              <a:rPr lang="en-US" dirty="0" smtClean="0"/>
              <a:t> 2016 | </a:t>
            </a:r>
            <a:r>
              <a:rPr lang="de-DE" dirty="0"/>
              <a:t>Study Group - Oracle Certified </a:t>
            </a:r>
            <a:r>
              <a:rPr lang="de-DE" dirty="0" err="1" smtClean="0"/>
              <a:t>Associate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0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649942" y="3123234"/>
            <a:ext cx="4915205" cy="674897"/>
          </a:xfrm>
          <a:prstGeom prst="rect">
            <a:avLst/>
          </a:prstGeom>
        </p:spPr>
        <p:txBody>
          <a:bodyPr/>
          <a:lstStyle/>
          <a:p>
            <a:r>
              <a:rPr lang="ro-RO" sz="1600" dirty="0" smtClean="0"/>
              <a:t>Material parcurs in timpul celor 7 saptamani de studiu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Study Group – Oracle </a:t>
            </a:r>
            <a:r>
              <a:rPr lang="de-DE" dirty="0"/>
              <a:t>Certified </a:t>
            </a:r>
            <a:r>
              <a:rPr lang="de-DE" dirty="0" err="1" smtClean="0"/>
              <a:t>Associate</a:t>
            </a:r>
            <a:r>
              <a:rPr lang="de-DE" dirty="0" smtClean="0"/>
              <a:t> – </a:t>
            </a:r>
            <a:r>
              <a:rPr lang="ro-RO" dirty="0" smtClean="0"/>
              <a:t>CU CE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Footnotes and list of references (Arial, 8pt, regular, black)</a:t>
            </a:r>
          </a:p>
          <a:p>
            <a:r>
              <a:rPr lang="en-US" dirty="0" smtClean="0"/>
              <a:t>Position is fix at the </a:t>
            </a:r>
            <a:r>
              <a:rPr lang="en-US" dirty="0" err="1" smtClean="0"/>
              <a:t>buttom</a:t>
            </a:r>
            <a:r>
              <a:rPr lang="en-US" dirty="0" smtClean="0"/>
              <a:t> and left align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Material Bibliografic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© msg | </a:t>
            </a:r>
            <a:r>
              <a:rPr lang="en-US" dirty="0" err="1" smtClean="0"/>
              <a:t>Noiembrie</a:t>
            </a:r>
            <a:r>
              <a:rPr lang="en-US" dirty="0" smtClean="0"/>
              <a:t> 2016 | </a:t>
            </a:r>
            <a:r>
              <a:rPr lang="de-DE" dirty="0"/>
              <a:t>Study Group - Oracle Certified </a:t>
            </a:r>
            <a:r>
              <a:rPr lang="de-DE" dirty="0" err="1" smtClean="0"/>
              <a:t>Associate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668" y="1905459"/>
            <a:ext cx="29146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380999" y="1581883"/>
            <a:ext cx="2977177" cy="400424"/>
          </a:xfrm>
          <a:prstGeom prst="rect">
            <a:avLst/>
          </a:prstGeom>
        </p:spPr>
        <p:txBody>
          <a:bodyPr/>
          <a:lstStyle/>
          <a:p>
            <a:r>
              <a:rPr lang="ro-RO" sz="1600" dirty="0" smtClean="0"/>
              <a:t>Thinking in java (4th Edition) – Bruce Eckel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Study Group – Oracle </a:t>
            </a:r>
            <a:r>
              <a:rPr lang="de-DE" dirty="0"/>
              <a:t>Certified </a:t>
            </a:r>
            <a:r>
              <a:rPr lang="de-DE" dirty="0" err="1" smtClean="0"/>
              <a:t>Associate</a:t>
            </a:r>
            <a:r>
              <a:rPr lang="de-DE" dirty="0" smtClean="0"/>
              <a:t> – </a:t>
            </a:r>
            <a:r>
              <a:rPr lang="ro-RO" dirty="0" smtClean="0"/>
              <a:t>CU CE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Material Bibliografic Optional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© msg | </a:t>
            </a:r>
            <a:r>
              <a:rPr lang="en-US" dirty="0" err="1" smtClean="0"/>
              <a:t>Noiembrie</a:t>
            </a:r>
            <a:r>
              <a:rPr lang="en-US" dirty="0" smtClean="0"/>
              <a:t> 2016 | </a:t>
            </a:r>
            <a:r>
              <a:rPr lang="de-DE" dirty="0"/>
              <a:t>Study Group - Oracle Certified </a:t>
            </a:r>
            <a:r>
              <a:rPr lang="de-DE" dirty="0" err="1" smtClean="0"/>
              <a:t>Associate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36" y="2237986"/>
            <a:ext cx="1737043" cy="2319065"/>
          </a:xfrm>
          <a:prstGeom prst="rect">
            <a:avLst/>
          </a:prstGeom>
        </p:spPr>
      </p:pic>
      <p:sp>
        <p:nvSpPr>
          <p:cNvPr id="10" name="Inhaltsplatzhalter 1"/>
          <p:cNvSpPr>
            <a:spLocks noGrp="1"/>
          </p:cNvSpPr>
          <p:nvPr>
            <p:ph idx="4294967295"/>
          </p:nvPr>
        </p:nvSpPr>
        <p:spPr>
          <a:xfrm>
            <a:off x="3449889" y="1596730"/>
            <a:ext cx="3008503" cy="40042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Head First Java, 2nd </a:t>
            </a:r>
            <a:r>
              <a:rPr lang="en-US" dirty="0" smtClean="0"/>
              <a:t>Edition</a:t>
            </a:r>
            <a:r>
              <a:rPr lang="ro-RO" dirty="0"/>
              <a:t> </a:t>
            </a:r>
            <a:r>
              <a:rPr lang="ro-RO" dirty="0" smtClean="0"/>
              <a:t>– </a:t>
            </a:r>
            <a:r>
              <a:rPr lang="en-US" dirty="0" smtClean="0"/>
              <a:t>Kathy Sierra, </a:t>
            </a:r>
            <a:r>
              <a:rPr lang="en-US" dirty="0"/>
              <a:t>Bert Bates</a:t>
            </a:r>
            <a:endParaRPr lang="ro-RO" sz="16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265" y="4708612"/>
            <a:ext cx="1556735" cy="1611796"/>
          </a:xfrm>
          <a:prstGeom prst="rect">
            <a:avLst/>
          </a:prstGeom>
        </p:spPr>
      </p:pic>
      <p:sp>
        <p:nvSpPr>
          <p:cNvPr id="12" name="Inhaltsplatzhalter 1"/>
          <p:cNvSpPr>
            <a:spLocks noGrp="1"/>
          </p:cNvSpPr>
          <p:nvPr>
            <p:ph idx="4294967295"/>
          </p:nvPr>
        </p:nvSpPr>
        <p:spPr>
          <a:xfrm>
            <a:off x="6550106" y="1646229"/>
            <a:ext cx="3126484" cy="400424"/>
          </a:xfrm>
          <a:prstGeom prst="rect">
            <a:avLst/>
          </a:prstGeom>
        </p:spPr>
        <p:txBody>
          <a:bodyPr/>
          <a:lstStyle/>
          <a:p>
            <a:r>
              <a:rPr lang="ro-RO" dirty="0" smtClean="0"/>
              <a:t>Effective Java – Joshua Bloch</a:t>
            </a:r>
            <a:endParaRPr lang="ro-RO" sz="16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1697" y="2623661"/>
            <a:ext cx="1970115" cy="23028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4630" y="2046653"/>
            <a:ext cx="1642002" cy="228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2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381001" y="1628776"/>
            <a:ext cx="4915205" cy="4321175"/>
          </a:xfrm>
          <a:prstGeom prst="rect">
            <a:avLst/>
          </a:prstGeom>
        </p:spPr>
        <p:txBody>
          <a:bodyPr/>
          <a:lstStyle/>
          <a:p>
            <a:r>
              <a:rPr lang="de-DE" sz="1600" dirty="0" err="1" smtClean="0"/>
              <a:t>Discutam</a:t>
            </a:r>
            <a:r>
              <a:rPr lang="de-DE" sz="1600" dirty="0" smtClean="0"/>
              <a:t> </a:t>
            </a:r>
            <a:r>
              <a:rPr lang="de-DE" sz="1600" dirty="0" err="1" smtClean="0"/>
              <a:t>materialul</a:t>
            </a:r>
            <a:r>
              <a:rPr lang="de-DE" sz="1600" dirty="0" smtClean="0"/>
              <a:t> </a:t>
            </a:r>
            <a:r>
              <a:rPr lang="de-DE" sz="1600" dirty="0" err="1" smtClean="0"/>
              <a:t>citi</a:t>
            </a:r>
            <a:r>
              <a:rPr lang="de-DE" dirty="0" err="1" smtClean="0"/>
              <a:t>t</a:t>
            </a:r>
            <a:r>
              <a:rPr lang="de-DE" dirty="0" smtClean="0"/>
              <a:t> </a:t>
            </a:r>
          </a:p>
          <a:p>
            <a:endParaRPr lang="de-DE" dirty="0"/>
          </a:p>
          <a:p>
            <a:r>
              <a:rPr lang="de-DE" dirty="0" err="1" smtClean="0"/>
              <a:t>Compar</a:t>
            </a:r>
            <a:r>
              <a:rPr lang="ro-RO" dirty="0" smtClean="0"/>
              <a:t>ăm răspunsurile la grile</a:t>
            </a:r>
            <a:endParaRPr lang="en-US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Study Group – Oracle </a:t>
            </a:r>
            <a:r>
              <a:rPr lang="de-DE" dirty="0"/>
              <a:t>Certified </a:t>
            </a:r>
            <a:r>
              <a:rPr lang="de-DE" dirty="0" err="1" smtClean="0"/>
              <a:t>Associate</a:t>
            </a:r>
            <a:r>
              <a:rPr lang="de-DE" dirty="0" smtClean="0"/>
              <a:t> – CUM?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 o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facem</a:t>
            </a:r>
            <a:r>
              <a:rPr lang="en-US" dirty="0" smtClean="0"/>
              <a:t> </a:t>
            </a:r>
            <a:r>
              <a:rPr lang="en-US" dirty="0" err="1" smtClean="0"/>
              <a:t>noi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© msg | </a:t>
            </a:r>
            <a:r>
              <a:rPr lang="en-US" dirty="0" err="1" smtClean="0"/>
              <a:t>Noiembrie</a:t>
            </a:r>
            <a:r>
              <a:rPr lang="en-US" dirty="0" smtClean="0"/>
              <a:t> 2016 | </a:t>
            </a:r>
            <a:r>
              <a:rPr lang="de-DE" dirty="0"/>
              <a:t>Study Group - Oracle Certified </a:t>
            </a:r>
            <a:r>
              <a:rPr lang="de-DE" dirty="0" err="1" smtClean="0"/>
              <a:t>Associate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8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Study Group – Oracle </a:t>
            </a:r>
            <a:r>
              <a:rPr lang="de-DE" dirty="0"/>
              <a:t>Certified </a:t>
            </a:r>
            <a:r>
              <a:rPr lang="de-DE" dirty="0" err="1" smtClean="0"/>
              <a:t>Associate</a:t>
            </a:r>
            <a:r>
              <a:rPr lang="de-DE" dirty="0" smtClean="0"/>
              <a:t> – C</a:t>
            </a:r>
            <a:r>
              <a:rPr lang="ro-RO" dirty="0"/>
              <a:t>Â</a:t>
            </a:r>
            <a:r>
              <a:rPr lang="de-DE" dirty="0" smtClean="0"/>
              <a:t>ND?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Perioada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© msg | </a:t>
            </a:r>
            <a:r>
              <a:rPr lang="en-US" dirty="0" err="1" smtClean="0"/>
              <a:t>Noiembrie</a:t>
            </a:r>
            <a:r>
              <a:rPr lang="en-US" dirty="0" smtClean="0"/>
              <a:t> 2016 | </a:t>
            </a:r>
            <a:r>
              <a:rPr lang="de-DE" dirty="0"/>
              <a:t>Study Group - Oracle Certified </a:t>
            </a:r>
            <a:r>
              <a:rPr lang="de-DE" dirty="0" err="1" smtClean="0"/>
              <a:t>Associate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90" y="1504001"/>
            <a:ext cx="3438525" cy="2409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762" y="1466243"/>
            <a:ext cx="3362325" cy="23907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865" y="4063706"/>
            <a:ext cx="3333750" cy="2362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787562" y="4644913"/>
            <a:ext cx="3268756" cy="9329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000" indent="-18000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o-RO" sz="1400" dirty="0" smtClean="0"/>
              <a:t>9 Ședințe</a:t>
            </a:r>
            <a:endParaRPr lang="ro-RO" sz="1400" dirty="0"/>
          </a:p>
          <a:p>
            <a:pPr marL="637200" lvl="1" indent="-18000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o-RO" sz="1400" dirty="0" smtClean="0"/>
              <a:t>6 Capitole</a:t>
            </a:r>
          </a:p>
          <a:p>
            <a:pPr marL="637200" lvl="1" indent="-18000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o-RO" sz="1400" dirty="0" smtClean="0"/>
              <a:t>2 Ședințe pentru test sau dicuții</a:t>
            </a:r>
            <a:endParaRPr lang="de-DE" sz="1400" dirty="0" smtClean="0"/>
          </a:p>
          <a:p>
            <a:pPr marL="180000" indent="-18000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400" dirty="0" err="1" smtClean="0"/>
              <a:t>Ora</a:t>
            </a:r>
            <a:r>
              <a:rPr lang="de-DE" sz="1400" dirty="0" smtClean="0"/>
              <a:t> 16?</a:t>
            </a:r>
            <a:endParaRPr lang="ro-RO" sz="1400" dirty="0" smtClean="0"/>
          </a:p>
        </p:txBody>
      </p:sp>
    </p:spTree>
    <p:extLst>
      <p:ext uri="{BB962C8B-B14F-4D97-AF65-F5344CB8AC3E}">
        <p14:creationId xmlns:p14="http://schemas.microsoft.com/office/powerpoint/2010/main" val="42631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gray">
          <a:xfrm>
            <a:off x="1268412" y="907775"/>
            <a:ext cx="3684589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noProof="0" dirty="0" smtClean="0">
                <a:latin typeface="+mn-lt"/>
                <a:ea typeface="ＭＳ Ｐゴシック"/>
                <a:cs typeface="ＭＳ Ｐゴシック"/>
              </a:rPr>
              <a:t>msg systems </a:t>
            </a:r>
            <a:r>
              <a:rPr lang="en-US" sz="1200" b="1" baseline="0" noProof="0" dirty="0" smtClean="0">
                <a:latin typeface="+mn-lt"/>
                <a:ea typeface="ＭＳ Ｐゴシック"/>
                <a:cs typeface="ＭＳ Ｐゴシック"/>
              </a:rPr>
              <a:t>ag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noProof="0" dirty="0" smtClean="0">
                <a:latin typeface="+mn-lt"/>
                <a:ea typeface="ＭＳ Ｐゴシック"/>
                <a:cs typeface="ＭＳ Ｐゴシック"/>
              </a:rPr>
              <a:t>Robert-</a:t>
            </a:r>
            <a:r>
              <a:rPr lang="en-US" sz="1200" noProof="0" dirty="0" err="1" smtClean="0">
                <a:latin typeface="+mn-lt"/>
                <a:ea typeface="ＭＳ Ｐゴシック"/>
                <a:cs typeface="ＭＳ Ｐゴシック"/>
              </a:rPr>
              <a:t>Buerkle</a:t>
            </a:r>
            <a:r>
              <a:rPr lang="en-US" sz="1200" noProof="0" dirty="0" smtClean="0">
                <a:latin typeface="+mn-lt"/>
                <a:ea typeface="ＭＳ Ｐゴシック"/>
                <a:cs typeface="ＭＳ Ｐゴシック"/>
              </a:rPr>
              <a:t>-Str. 1, 85737 </a:t>
            </a:r>
            <a:r>
              <a:rPr lang="en-US" sz="1200" noProof="0" dirty="0" err="1" smtClean="0">
                <a:latin typeface="+mn-lt"/>
                <a:ea typeface="ＭＳ Ｐゴシック"/>
                <a:cs typeface="ＭＳ Ｐゴシック"/>
              </a:rPr>
              <a:t>Ismaning</a:t>
            </a:r>
            <a:r>
              <a:rPr lang="en-US" sz="1200" noProof="0" dirty="0" smtClean="0">
                <a:latin typeface="+mn-lt"/>
                <a:ea typeface="ＭＳ Ｐゴシック"/>
                <a:cs typeface="ＭＳ Ｐゴシック"/>
              </a:rPr>
              <a:t>/Munich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noProof="0" dirty="0" smtClean="0">
                <a:latin typeface="+mn-lt"/>
                <a:ea typeface="ＭＳ Ｐゴシック"/>
                <a:cs typeface="ＭＳ Ｐゴシック"/>
              </a:rPr>
              <a:t>Germany</a:t>
            </a:r>
            <a:endParaRPr lang="en-US" sz="1200" b="0" noProof="0" dirty="0" smtClean="0">
              <a:latin typeface="+mn-lt"/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1200" dirty="0" smtClean="0">
              <a:latin typeface="+mn-lt"/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noProof="0" dirty="0" smtClean="0">
                <a:latin typeface="+mn-lt"/>
                <a:ea typeface="ＭＳ Ｐゴシック"/>
                <a:cs typeface="ＭＳ Ｐゴシック"/>
              </a:rPr>
              <a:t>Phone: +49 89 96101-0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200" noProof="0" dirty="0" smtClean="0">
                <a:latin typeface="+mn-lt"/>
                <a:ea typeface="ＭＳ Ｐゴシック"/>
                <a:cs typeface="ＭＳ Ｐゴシック"/>
              </a:rPr>
              <a:t>Fax: +49 89 96101-1113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noProof="0" dirty="0" smtClean="0">
                <a:latin typeface="+mn-lt"/>
                <a:ea typeface="ＭＳ Ｐゴシック"/>
                <a:cs typeface="ＭＳ Ｐゴシック"/>
              </a:rPr>
              <a:t>info@msg-systems.com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1200" b="1" noProof="0" dirty="0" smtClean="0">
              <a:latin typeface="+mn-lt"/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noProof="0" dirty="0" smtClean="0">
                <a:latin typeface="+mn-lt"/>
                <a:ea typeface="ＭＳ Ｐゴシック"/>
                <a:cs typeface="ＭＳ Ｐゴシック"/>
              </a:rPr>
              <a:t>www.msg-systems.com</a:t>
            </a:r>
            <a:endParaRPr lang="en-US" sz="1200" b="1" noProof="0" dirty="0">
              <a:latin typeface="+mn-lt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36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g systems">
  <a:themeElements>
    <a:clrScheme name="msg 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D08B01"/>
      </a:accent4>
      <a:accent5>
        <a:srgbClr val="8EA499"/>
      </a:accent5>
      <a:accent6>
        <a:srgbClr val="E8B380"/>
      </a:accent6>
      <a:hlink>
        <a:srgbClr val="60A3BC"/>
      </a:hlink>
      <a:folHlink>
        <a:srgbClr val="60A3B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000" indent="-180000">
          <a:spcBef>
            <a:spcPts val="300"/>
          </a:spcBef>
          <a:buClr>
            <a:schemeClr val="accent2"/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ster - msg systems.potx" id="{C1095432-09C5-491B-AB11-871CCB704EE8}" vid="{12C59A29-1F07-4DE6-9B09-418FCF88B042}"/>
    </a:ext>
  </a:extLst>
</a:theme>
</file>

<file path=ppt/theme/theme2.xml><?xml version="1.0" encoding="utf-8"?>
<a:theme xmlns:a="http://schemas.openxmlformats.org/drawingml/2006/main" name="Office Theme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- msg systems</Template>
  <TotalTime>0</TotalTime>
  <Words>610</Words>
  <Application>Microsoft Office PowerPoint</Application>
  <PresentationFormat>A4 Paper (210x297 mm)</PresentationFormat>
  <Paragraphs>114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Symbol</vt:lpstr>
      <vt:lpstr>Wingdings</vt:lpstr>
      <vt:lpstr>msg systems</vt:lpstr>
      <vt:lpstr>Study Group </vt:lpstr>
      <vt:lpstr>Ce inseamna certificarea si la ce ajuta?</vt:lpstr>
      <vt:lpstr>Ce inseamna certificarea si la ce ajuta?</vt:lpstr>
      <vt:lpstr>Scopul pentru care se participa?</vt:lpstr>
      <vt:lpstr>Material Bibliografic</vt:lpstr>
      <vt:lpstr>Material Bibliografic Optional</vt:lpstr>
      <vt:lpstr>Ce o sa facem noi</vt:lpstr>
      <vt:lpstr>Perioada</vt:lpstr>
      <vt:lpstr>PowerPoint Presentation</vt:lpstr>
      <vt:lpstr>PowerPoint Presentation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Group</dc:title>
  <dc:creator>Daniel Donea</dc:creator>
  <cp:lastModifiedBy>Daniel Donea</cp:lastModifiedBy>
  <cp:revision>16</cp:revision>
  <cp:lastPrinted>2014-09-03T07:52:31Z</cp:lastPrinted>
  <dcterms:created xsi:type="dcterms:W3CDTF">2016-11-17T09:15:05Z</dcterms:created>
  <dcterms:modified xsi:type="dcterms:W3CDTF">2016-11-17T14:06:02Z</dcterms:modified>
</cp:coreProperties>
</file>