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72" r:id="rId3"/>
    <p:sldId id="275" r:id="rId4"/>
    <p:sldId id="273" r:id="rId5"/>
    <p:sldId id="274" r:id="rId6"/>
    <p:sldId id="276" r:id="rId7"/>
    <p:sldId id="280" r:id="rId8"/>
    <p:sldId id="279" r:id="rId9"/>
    <p:sldId id="278" r:id="rId10"/>
    <p:sldId id="277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3" autoAdjust="0"/>
    <p:restoredTop sz="94660"/>
  </p:normalViewPr>
  <p:slideViewPr>
    <p:cSldViewPr snapToGrid="0">
      <p:cViewPr>
        <p:scale>
          <a:sx n="98" d="100"/>
          <a:sy n="98" d="100"/>
        </p:scale>
        <p:origin x="-82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672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596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21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032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1750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8561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694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941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2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44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688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724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45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205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446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324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CF49B-BAD5-49AD-A6F1-8BFBB9AAFD74}" type="datetimeFigureOut">
              <a:rPr lang="he-IL" smtClean="0"/>
              <a:t>י"ז/חשון/תשע"ח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47EE74-C439-4253-8CB0-B9AC74EE70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787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Lab22</a:t>
            </a:r>
            <a:endParaRPr lang="he-IL" b="1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איליה זלדנר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96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7664823" y="6176683"/>
            <a:ext cx="1905000" cy="457200"/>
          </a:xfrm>
        </p:spPr>
        <p:txBody>
          <a:bodyPr/>
          <a:lstStyle/>
          <a:p>
            <a:fld id="{5BDEAC1C-49F7-4E9B-95E3-3AD0A496CEE0}" type="slidenum">
              <a:rPr lang="en-US" altLang="he-IL"/>
              <a:pPr/>
              <a:t>10</a:t>
            </a:fld>
            <a:endParaRPr lang="en-US" altLang="he-IL"/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1594223" y="776008"/>
            <a:ext cx="8237538" cy="5159375"/>
            <a:chOff x="304" y="534"/>
            <a:chExt cx="5189" cy="3250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3612" y="913"/>
              <a:ext cx="81" cy="127"/>
            </a:xfrm>
            <a:custGeom>
              <a:avLst/>
              <a:gdLst>
                <a:gd name="T0" fmla="*/ 80 w 81"/>
                <a:gd name="T1" fmla="*/ 0 h 127"/>
                <a:gd name="T2" fmla="*/ 73 w 81"/>
                <a:gd name="T3" fmla="*/ 0 h 127"/>
                <a:gd name="T4" fmla="*/ 65 w 81"/>
                <a:gd name="T5" fmla="*/ 0 h 127"/>
                <a:gd name="T6" fmla="*/ 58 w 81"/>
                <a:gd name="T7" fmla="*/ 0 h 127"/>
                <a:gd name="T8" fmla="*/ 51 w 81"/>
                <a:gd name="T9" fmla="*/ 0 h 127"/>
                <a:gd name="T10" fmla="*/ 44 w 81"/>
                <a:gd name="T11" fmla="*/ 6 h 127"/>
                <a:gd name="T12" fmla="*/ 39 w 81"/>
                <a:gd name="T13" fmla="*/ 14 h 127"/>
                <a:gd name="T14" fmla="*/ 36 w 81"/>
                <a:gd name="T15" fmla="*/ 22 h 127"/>
                <a:gd name="T16" fmla="*/ 36 w 81"/>
                <a:gd name="T17" fmla="*/ 31 h 127"/>
                <a:gd name="T18" fmla="*/ 36 w 81"/>
                <a:gd name="T19" fmla="*/ 39 h 127"/>
                <a:gd name="T20" fmla="*/ 36 w 81"/>
                <a:gd name="T21" fmla="*/ 48 h 127"/>
                <a:gd name="T22" fmla="*/ 36 w 81"/>
                <a:gd name="T23" fmla="*/ 56 h 127"/>
                <a:gd name="T24" fmla="*/ 36 w 81"/>
                <a:gd name="T25" fmla="*/ 64 h 127"/>
                <a:gd name="T26" fmla="*/ 36 w 81"/>
                <a:gd name="T27" fmla="*/ 73 h 127"/>
                <a:gd name="T28" fmla="*/ 34 w 81"/>
                <a:gd name="T29" fmla="*/ 81 h 127"/>
                <a:gd name="T30" fmla="*/ 34 w 81"/>
                <a:gd name="T31" fmla="*/ 90 h 127"/>
                <a:gd name="T32" fmla="*/ 34 w 81"/>
                <a:gd name="T33" fmla="*/ 98 h 127"/>
                <a:gd name="T34" fmla="*/ 32 w 81"/>
                <a:gd name="T35" fmla="*/ 106 h 127"/>
                <a:gd name="T36" fmla="*/ 27 w 81"/>
                <a:gd name="T37" fmla="*/ 115 h 127"/>
                <a:gd name="T38" fmla="*/ 22 w 81"/>
                <a:gd name="T39" fmla="*/ 123 h 127"/>
                <a:gd name="T40" fmla="*/ 15 w 81"/>
                <a:gd name="T41" fmla="*/ 126 h 127"/>
                <a:gd name="T42" fmla="*/ 7 w 81"/>
                <a:gd name="T43" fmla="*/ 126 h 127"/>
                <a:gd name="T44" fmla="*/ 0 w 81"/>
                <a:gd name="T45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127">
                  <a:moveTo>
                    <a:pt x="80" y="0"/>
                  </a:moveTo>
                  <a:lnTo>
                    <a:pt x="73" y="0"/>
                  </a:lnTo>
                  <a:lnTo>
                    <a:pt x="65" y="0"/>
                  </a:lnTo>
                  <a:lnTo>
                    <a:pt x="58" y="0"/>
                  </a:lnTo>
                  <a:lnTo>
                    <a:pt x="51" y="0"/>
                  </a:lnTo>
                  <a:lnTo>
                    <a:pt x="44" y="6"/>
                  </a:lnTo>
                  <a:lnTo>
                    <a:pt x="39" y="14"/>
                  </a:lnTo>
                  <a:lnTo>
                    <a:pt x="36" y="22"/>
                  </a:lnTo>
                  <a:lnTo>
                    <a:pt x="36" y="31"/>
                  </a:lnTo>
                  <a:lnTo>
                    <a:pt x="36" y="39"/>
                  </a:lnTo>
                  <a:lnTo>
                    <a:pt x="36" y="48"/>
                  </a:lnTo>
                  <a:lnTo>
                    <a:pt x="36" y="56"/>
                  </a:lnTo>
                  <a:lnTo>
                    <a:pt x="36" y="64"/>
                  </a:lnTo>
                  <a:lnTo>
                    <a:pt x="36" y="73"/>
                  </a:lnTo>
                  <a:lnTo>
                    <a:pt x="34" y="81"/>
                  </a:lnTo>
                  <a:lnTo>
                    <a:pt x="34" y="90"/>
                  </a:lnTo>
                  <a:lnTo>
                    <a:pt x="34" y="98"/>
                  </a:lnTo>
                  <a:lnTo>
                    <a:pt x="32" y="106"/>
                  </a:lnTo>
                  <a:lnTo>
                    <a:pt x="27" y="115"/>
                  </a:lnTo>
                  <a:lnTo>
                    <a:pt x="22" y="123"/>
                  </a:lnTo>
                  <a:lnTo>
                    <a:pt x="15" y="126"/>
                  </a:lnTo>
                  <a:lnTo>
                    <a:pt x="7" y="126"/>
                  </a:lnTo>
                  <a:lnTo>
                    <a:pt x="0" y="12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3612" y="1044"/>
              <a:ext cx="81" cy="127"/>
            </a:xfrm>
            <a:custGeom>
              <a:avLst/>
              <a:gdLst>
                <a:gd name="T0" fmla="*/ 80 w 81"/>
                <a:gd name="T1" fmla="*/ 126 h 127"/>
                <a:gd name="T2" fmla="*/ 73 w 81"/>
                <a:gd name="T3" fmla="*/ 126 h 127"/>
                <a:gd name="T4" fmla="*/ 65 w 81"/>
                <a:gd name="T5" fmla="*/ 126 h 127"/>
                <a:gd name="T6" fmla="*/ 58 w 81"/>
                <a:gd name="T7" fmla="*/ 126 h 127"/>
                <a:gd name="T8" fmla="*/ 51 w 81"/>
                <a:gd name="T9" fmla="*/ 126 h 127"/>
                <a:gd name="T10" fmla="*/ 44 w 81"/>
                <a:gd name="T11" fmla="*/ 120 h 127"/>
                <a:gd name="T12" fmla="*/ 39 w 81"/>
                <a:gd name="T13" fmla="*/ 112 h 127"/>
                <a:gd name="T14" fmla="*/ 36 w 81"/>
                <a:gd name="T15" fmla="*/ 104 h 127"/>
                <a:gd name="T16" fmla="*/ 36 w 81"/>
                <a:gd name="T17" fmla="*/ 95 h 127"/>
                <a:gd name="T18" fmla="*/ 36 w 81"/>
                <a:gd name="T19" fmla="*/ 87 h 127"/>
                <a:gd name="T20" fmla="*/ 36 w 81"/>
                <a:gd name="T21" fmla="*/ 78 h 127"/>
                <a:gd name="T22" fmla="*/ 36 w 81"/>
                <a:gd name="T23" fmla="*/ 70 h 127"/>
                <a:gd name="T24" fmla="*/ 36 w 81"/>
                <a:gd name="T25" fmla="*/ 62 h 127"/>
                <a:gd name="T26" fmla="*/ 36 w 81"/>
                <a:gd name="T27" fmla="*/ 53 h 127"/>
                <a:gd name="T28" fmla="*/ 34 w 81"/>
                <a:gd name="T29" fmla="*/ 45 h 127"/>
                <a:gd name="T30" fmla="*/ 34 w 81"/>
                <a:gd name="T31" fmla="*/ 36 h 127"/>
                <a:gd name="T32" fmla="*/ 34 w 81"/>
                <a:gd name="T33" fmla="*/ 28 h 127"/>
                <a:gd name="T34" fmla="*/ 32 w 81"/>
                <a:gd name="T35" fmla="*/ 20 h 127"/>
                <a:gd name="T36" fmla="*/ 27 w 81"/>
                <a:gd name="T37" fmla="*/ 11 h 127"/>
                <a:gd name="T38" fmla="*/ 22 w 81"/>
                <a:gd name="T39" fmla="*/ 3 h 127"/>
                <a:gd name="T40" fmla="*/ 15 w 81"/>
                <a:gd name="T41" fmla="*/ 0 h 127"/>
                <a:gd name="T42" fmla="*/ 7 w 81"/>
                <a:gd name="T43" fmla="*/ 0 h 127"/>
                <a:gd name="T44" fmla="*/ 0 w 81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127">
                  <a:moveTo>
                    <a:pt x="80" y="126"/>
                  </a:moveTo>
                  <a:lnTo>
                    <a:pt x="73" y="126"/>
                  </a:lnTo>
                  <a:lnTo>
                    <a:pt x="65" y="126"/>
                  </a:lnTo>
                  <a:lnTo>
                    <a:pt x="58" y="126"/>
                  </a:lnTo>
                  <a:lnTo>
                    <a:pt x="51" y="126"/>
                  </a:lnTo>
                  <a:lnTo>
                    <a:pt x="44" y="120"/>
                  </a:lnTo>
                  <a:lnTo>
                    <a:pt x="39" y="112"/>
                  </a:lnTo>
                  <a:lnTo>
                    <a:pt x="36" y="104"/>
                  </a:lnTo>
                  <a:lnTo>
                    <a:pt x="36" y="95"/>
                  </a:lnTo>
                  <a:lnTo>
                    <a:pt x="36" y="87"/>
                  </a:lnTo>
                  <a:lnTo>
                    <a:pt x="36" y="78"/>
                  </a:lnTo>
                  <a:lnTo>
                    <a:pt x="36" y="70"/>
                  </a:lnTo>
                  <a:lnTo>
                    <a:pt x="36" y="62"/>
                  </a:lnTo>
                  <a:lnTo>
                    <a:pt x="36" y="53"/>
                  </a:lnTo>
                  <a:lnTo>
                    <a:pt x="34" y="45"/>
                  </a:lnTo>
                  <a:lnTo>
                    <a:pt x="34" y="36"/>
                  </a:lnTo>
                  <a:lnTo>
                    <a:pt x="34" y="28"/>
                  </a:lnTo>
                  <a:lnTo>
                    <a:pt x="32" y="20"/>
                  </a:lnTo>
                  <a:lnTo>
                    <a:pt x="27" y="11"/>
                  </a:lnTo>
                  <a:lnTo>
                    <a:pt x="22" y="3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612" y="1279"/>
              <a:ext cx="81" cy="127"/>
            </a:xfrm>
            <a:custGeom>
              <a:avLst/>
              <a:gdLst>
                <a:gd name="T0" fmla="*/ 80 w 81"/>
                <a:gd name="T1" fmla="*/ 0 h 127"/>
                <a:gd name="T2" fmla="*/ 73 w 81"/>
                <a:gd name="T3" fmla="*/ 0 h 127"/>
                <a:gd name="T4" fmla="*/ 65 w 81"/>
                <a:gd name="T5" fmla="*/ 0 h 127"/>
                <a:gd name="T6" fmla="*/ 58 w 81"/>
                <a:gd name="T7" fmla="*/ 0 h 127"/>
                <a:gd name="T8" fmla="*/ 51 w 81"/>
                <a:gd name="T9" fmla="*/ 0 h 127"/>
                <a:gd name="T10" fmla="*/ 44 w 81"/>
                <a:gd name="T11" fmla="*/ 6 h 127"/>
                <a:gd name="T12" fmla="*/ 39 w 81"/>
                <a:gd name="T13" fmla="*/ 14 h 127"/>
                <a:gd name="T14" fmla="*/ 36 w 81"/>
                <a:gd name="T15" fmla="*/ 22 h 127"/>
                <a:gd name="T16" fmla="*/ 36 w 81"/>
                <a:gd name="T17" fmla="*/ 31 h 127"/>
                <a:gd name="T18" fmla="*/ 36 w 81"/>
                <a:gd name="T19" fmla="*/ 39 h 127"/>
                <a:gd name="T20" fmla="*/ 36 w 81"/>
                <a:gd name="T21" fmla="*/ 48 h 127"/>
                <a:gd name="T22" fmla="*/ 36 w 81"/>
                <a:gd name="T23" fmla="*/ 56 h 127"/>
                <a:gd name="T24" fmla="*/ 36 w 81"/>
                <a:gd name="T25" fmla="*/ 64 h 127"/>
                <a:gd name="T26" fmla="*/ 36 w 81"/>
                <a:gd name="T27" fmla="*/ 73 h 127"/>
                <a:gd name="T28" fmla="*/ 34 w 81"/>
                <a:gd name="T29" fmla="*/ 81 h 127"/>
                <a:gd name="T30" fmla="*/ 34 w 81"/>
                <a:gd name="T31" fmla="*/ 90 h 127"/>
                <a:gd name="T32" fmla="*/ 34 w 81"/>
                <a:gd name="T33" fmla="*/ 98 h 127"/>
                <a:gd name="T34" fmla="*/ 32 w 81"/>
                <a:gd name="T35" fmla="*/ 106 h 127"/>
                <a:gd name="T36" fmla="*/ 27 w 81"/>
                <a:gd name="T37" fmla="*/ 115 h 127"/>
                <a:gd name="T38" fmla="*/ 22 w 81"/>
                <a:gd name="T39" fmla="*/ 123 h 127"/>
                <a:gd name="T40" fmla="*/ 15 w 81"/>
                <a:gd name="T41" fmla="*/ 126 h 127"/>
                <a:gd name="T42" fmla="*/ 7 w 81"/>
                <a:gd name="T43" fmla="*/ 126 h 127"/>
                <a:gd name="T44" fmla="*/ 0 w 81"/>
                <a:gd name="T45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127">
                  <a:moveTo>
                    <a:pt x="80" y="0"/>
                  </a:moveTo>
                  <a:lnTo>
                    <a:pt x="73" y="0"/>
                  </a:lnTo>
                  <a:lnTo>
                    <a:pt x="65" y="0"/>
                  </a:lnTo>
                  <a:lnTo>
                    <a:pt x="58" y="0"/>
                  </a:lnTo>
                  <a:lnTo>
                    <a:pt x="51" y="0"/>
                  </a:lnTo>
                  <a:lnTo>
                    <a:pt x="44" y="6"/>
                  </a:lnTo>
                  <a:lnTo>
                    <a:pt x="39" y="14"/>
                  </a:lnTo>
                  <a:lnTo>
                    <a:pt x="36" y="22"/>
                  </a:lnTo>
                  <a:lnTo>
                    <a:pt x="36" y="31"/>
                  </a:lnTo>
                  <a:lnTo>
                    <a:pt x="36" y="39"/>
                  </a:lnTo>
                  <a:lnTo>
                    <a:pt x="36" y="48"/>
                  </a:lnTo>
                  <a:lnTo>
                    <a:pt x="36" y="56"/>
                  </a:lnTo>
                  <a:lnTo>
                    <a:pt x="36" y="64"/>
                  </a:lnTo>
                  <a:lnTo>
                    <a:pt x="36" y="73"/>
                  </a:lnTo>
                  <a:lnTo>
                    <a:pt x="34" y="81"/>
                  </a:lnTo>
                  <a:lnTo>
                    <a:pt x="34" y="90"/>
                  </a:lnTo>
                  <a:lnTo>
                    <a:pt x="34" y="98"/>
                  </a:lnTo>
                  <a:lnTo>
                    <a:pt x="32" y="106"/>
                  </a:lnTo>
                  <a:lnTo>
                    <a:pt x="27" y="115"/>
                  </a:lnTo>
                  <a:lnTo>
                    <a:pt x="22" y="123"/>
                  </a:lnTo>
                  <a:lnTo>
                    <a:pt x="15" y="126"/>
                  </a:lnTo>
                  <a:lnTo>
                    <a:pt x="7" y="126"/>
                  </a:lnTo>
                  <a:lnTo>
                    <a:pt x="0" y="12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12" y="1411"/>
              <a:ext cx="81" cy="127"/>
            </a:xfrm>
            <a:custGeom>
              <a:avLst/>
              <a:gdLst>
                <a:gd name="T0" fmla="*/ 80 w 81"/>
                <a:gd name="T1" fmla="*/ 126 h 127"/>
                <a:gd name="T2" fmla="*/ 73 w 81"/>
                <a:gd name="T3" fmla="*/ 126 h 127"/>
                <a:gd name="T4" fmla="*/ 65 w 81"/>
                <a:gd name="T5" fmla="*/ 126 h 127"/>
                <a:gd name="T6" fmla="*/ 58 w 81"/>
                <a:gd name="T7" fmla="*/ 126 h 127"/>
                <a:gd name="T8" fmla="*/ 51 w 81"/>
                <a:gd name="T9" fmla="*/ 126 h 127"/>
                <a:gd name="T10" fmla="*/ 44 w 81"/>
                <a:gd name="T11" fmla="*/ 120 h 127"/>
                <a:gd name="T12" fmla="*/ 39 w 81"/>
                <a:gd name="T13" fmla="*/ 112 h 127"/>
                <a:gd name="T14" fmla="*/ 36 w 81"/>
                <a:gd name="T15" fmla="*/ 104 h 127"/>
                <a:gd name="T16" fmla="*/ 36 w 81"/>
                <a:gd name="T17" fmla="*/ 95 h 127"/>
                <a:gd name="T18" fmla="*/ 36 w 81"/>
                <a:gd name="T19" fmla="*/ 87 h 127"/>
                <a:gd name="T20" fmla="*/ 36 w 81"/>
                <a:gd name="T21" fmla="*/ 78 h 127"/>
                <a:gd name="T22" fmla="*/ 36 w 81"/>
                <a:gd name="T23" fmla="*/ 70 h 127"/>
                <a:gd name="T24" fmla="*/ 36 w 81"/>
                <a:gd name="T25" fmla="*/ 62 h 127"/>
                <a:gd name="T26" fmla="*/ 36 w 81"/>
                <a:gd name="T27" fmla="*/ 53 h 127"/>
                <a:gd name="T28" fmla="*/ 34 w 81"/>
                <a:gd name="T29" fmla="*/ 45 h 127"/>
                <a:gd name="T30" fmla="*/ 34 w 81"/>
                <a:gd name="T31" fmla="*/ 36 h 127"/>
                <a:gd name="T32" fmla="*/ 34 w 81"/>
                <a:gd name="T33" fmla="*/ 28 h 127"/>
                <a:gd name="T34" fmla="*/ 32 w 81"/>
                <a:gd name="T35" fmla="*/ 20 h 127"/>
                <a:gd name="T36" fmla="*/ 27 w 81"/>
                <a:gd name="T37" fmla="*/ 11 h 127"/>
                <a:gd name="T38" fmla="*/ 22 w 81"/>
                <a:gd name="T39" fmla="*/ 3 h 127"/>
                <a:gd name="T40" fmla="*/ 15 w 81"/>
                <a:gd name="T41" fmla="*/ 0 h 127"/>
                <a:gd name="T42" fmla="*/ 7 w 81"/>
                <a:gd name="T43" fmla="*/ 0 h 127"/>
                <a:gd name="T44" fmla="*/ 0 w 81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127">
                  <a:moveTo>
                    <a:pt x="80" y="126"/>
                  </a:moveTo>
                  <a:lnTo>
                    <a:pt x="73" y="126"/>
                  </a:lnTo>
                  <a:lnTo>
                    <a:pt x="65" y="126"/>
                  </a:lnTo>
                  <a:lnTo>
                    <a:pt x="58" y="126"/>
                  </a:lnTo>
                  <a:lnTo>
                    <a:pt x="51" y="126"/>
                  </a:lnTo>
                  <a:lnTo>
                    <a:pt x="44" y="120"/>
                  </a:lnTo>
                  <a:lnTo>
                    <a:pt x="39" y="112"/>
                  </a:lnTo>
                  <a:lnTo>
                    <a:pt x="36" y="104"/>
                  </a:lnTo>
                  <a:lnTo>
                    <a:pt x="36" y="95"/>
                  </a:lnTo>
                  <a:lnTo>
                    <a:pt x="36" y="87"/>
                  </a:lnTo>
                  <a:lnTo>
                    <a:pt x="36" y="78"/>
                  </a:lnTo>
                  <a:lnTo>
                    <a:pt x="36" y="70"/>
                  </a:lnTo>
                  <a:lnTo>
                    <a:pt x="36" y="62"/>
                  </a:lnTo>
                  <a:lnTo>
                    <a:pt x="36" y="53"/>
                  </a:lnTo>
                  <a:lnTo>
                    <a:pt x="34" y="45"/>
                  </a:lnTo>
                  <a:lnTo>
                    <a:pt x="34" y="36"/>
                  </a:lnTo>
                  <a:lnTo>
                    <a:pt x="34" y="28"/>
                  </a:lnTo>
                  <a:lnTo>
                    <a:pt x="32" y="20"/>
                  </a:lnTo>
                  <a:lnTo>
                    <a:pt x="27" y="11"/>
                  </a:lnTo>
                  <a:lnTo>
                    <a:pt x="22" y="3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612" y="1649"/>
              <a:ext cx="81" cy="127"/>
            </a:xfrm>
            <a:custGeom>
              <a:avLst/>
              <a:gdLst>
                <a:gd name="T0" fmla="*/ 80 w 81"/>
                <a:gd name="T1" fmla="*/ 0 h 127"/>
                <a:gd name="T2" fmla="*/ 73 w 81"/>
                <a:gd name="T3" fmla="*/ 0 h 127"/>
                <a:gd name="T4" fmla="*/ 65 w 81"/>
                <a:gd name="T5" fmla="*/ 0 h 127"/>
                <a:gd name="T6" fmla="*/ 58 w 81"/>
                <a:gd name="T7" fmla="*/ 0 h 127"/>
                <a:gd name="T8" fmla="*/ 51 w 81"/>
                <a:gd name="T9" fmla="*/ 0 h 127"/>
                <a:gd name="T10" fmla="*/ 44 w 81"/>
                <a:gd name="T11" fmla="*/ 6 h 127"/>
                <a:gd name="T12" fmla="*/ 39 w 81"/>
                <a:gd name="T13" fmla="*/ 14 h 127"/>
                <a:gd name="T14" fmla="*/ 36 w 81"/>
                <a:gd name="T15" fmla="*/ 22 h 127"/>
                <a:gd name="T16" fmla="*/ 36 w 81"/>
                <a:gd name="T17" fmla="*/ 31 h 127"/>
                <a:gd name="T18" fmla="*/ 36 w 81"/>
                <a:gd name="T19" fmla="*/ 39 h 127"/>
                <a:gd name="T20" fmla="*/ 36 w 81"/>
                <a:gd name="T21" fmla="*/ 48 h 127"/>
                <a:gd name="T22" fmla="*/ 36 w 81"/>
                <a:gd name="T23" fmla="*/ 56 h 127"/>
                <a:gd name="T24" fmla="*/ 36 w 81"/>
                <a:gd name="T25" fmla="*/ 64 h 127"/>
                <a:gd name="T26" fmla="*/ 36 w 81"/>
                <a:gd name="T27" fmla="*/ 73 h 127"/>
                <a:gd name="T28" fmla="*/ 34 w 81"/>
                <a:gd name="T29" fmla="*/ 81 h 127"/>
                <a:gd name="T30" fmla="*/ 34 w 81"/>
                <a:gd name="T31" fmla="*/ 90 h 127"/>
                <a:gd name="T32" fmla="*/ 34 w 81"/>
                <a:gd name="T33" fmla="*/ 98 h 127"/>
                <a:gd name="T34" fmla="*/ 32 w 81"/>
                <a:gd name="T35" fmla="*/ 106 h 127"/>
                <a:gd name="T36" fmla="*/ 27 w 81"/>
                <a:gd name="T37" fmla="*/ 115 h 127"/>
                <a:gd name="T38" fmla="*/ 22 w 81"/>
                <a:gd name="T39" fmla="*/ 123 h 127"/>
                <a:gd name="T40" fmla="*/ 15 w 81"/>
                <a:gd name="T41" fmla="*/ 126 h 127"/>
                <a:gd name="T42" fmla="*/ 7 w 81"/>
                <a:gd name="T43" fmla="*/ 126 h 127"/>
                <a:gd name="T44" fmla="*/ 0 w 81"/>
                <a:gd name="T45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127">
                  <a:moveTo>
                    <a:pt x="80" y="0"/>
                  </a:moveTo>
                  <a:lnTo>
                    <a:pt x="73" y="0"/>
                  </a:lnTo>
                  <a:lnTo>
                    <a:pt x="65" y="0"/>
                  </a:lnTo>
                  <a:lnTo>
                    <a:pt x="58" y="0"/>
                  </a:lnTo>
                  <a:lnTo>
                    <a:pt x="51" y="0"/>
                  </a:lnTo>
                  <a:lnTo>
                    <a:pt x="44" y="6"/>
                  </a:lnTo>
                  <a:lnTo>
                    <a:pt x="39" y="14"/>
                  </a:lnTo>
                  <a:lnTo>
                    <a:pt x="36" y="22"/>
                  </a:lnTo>
                  <a:lnTo>
                    <a:pt x="36" y="31"/>
                  </a:lnTo>
                  <a:lnTo>
                    <a:pt x="36" y="39"/>
                  </a:lnTo>
                  <a:lnTo>
                    <a:pt x="36" y="48"/>
                  </a:lnTo>
                  <a:lnTo>
                    <a:pt x="36" y="56"/>
                  </a:lnTo>
                  <a:lnTo>
                    <a:pt x="36" y="64"/>
                  </a:lnTo>
                  <a:lnTo>
                    <a:pt x="36" y="73"/>
                  </a:lnTo>
                  <a:lnTo>
                    <a:pt x="34" y="81"/>
                  </a:lnTo>
                  <a:lnTo>
                    <a:pt x="34" y="90"/>
                  </a:lnTo>
                  <a:lnTo>
                    <a:pt x="34" y="98"/>
                  </a:lnTo>
                  <a:lnTo>
                    <a:pt x="32" y="106"/>
                  </a:lnTo>
                  <a:lnTo>
                    <a:pt x="27" y="115"/>
                  </a:lnTo>
                  <a:lnTo>
                    <a:pt x="22" y="123"/>
                  </a:lnTo>
                  <a:lnTo>
                    <a:pt x="15" y="126"/>
                  </a:lnTo>
                  <a:lnTo>
                    <a:pt x="7" y="126"/>
                  </a:lnTo>
                  <a:lnTo>
                    <a:pt x="0" y="12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612" y="1781"/>
              <a:ext cx="81" cy="127"/>
            </a:xfrm>
            <a:custGeom>
              <a:avLst/>
              <a:gdLst>
                <a:gd name="T0" fmla="*/ 80 w 81"/>
                <a:gd name="T1" fmla="*/ 126 h 127"/>
                <a:gd name="T2" fmla="*/ 73 w 81"/>
                <a:gd name="T3" fmla="*/ 126 h 127"/>
                <a:gd name="T4" fmla="*/ 65 w 81"/>
                <a:gd name="T5" fmla="*/ 126 h 127"/>
                <a:gd name="T6" fmla="*/ 58 w 81"/>
                <a:gd name="T7" fmla="*/ 126 h 127"/>
                <a:gd name="T8" fmla="*/ 51 w 81"/>
                <a:gd name="T9" fmla="*/ 126 h 127"/>
                <a:gd name="T10" fmla="*/ 44 w 81"/>
                <a:gd name="T11" fmla="*/ 120 h 127"/>
                <a:gd name="T12" fmla="*/ 39 w 81"/>
                <a:gd name="T13" fmla="*/ 112 h 127"/>
                <a:gd name="T14" fmla="*/ 36 w 81"/>
                <a:gd name="T15" fmla="*/ 104 h 127"/>
                <a:gd name="T16" fmla="*/ 36 w 81"/>
                <a:gd name="T17" fmla="*/ 95 h 127"/>
                <a:gd name="T18" fmla="*/ 36 w 81"/>
                <a:gd name="T19" fmla="*/ 87 h 127"/>
                <a:gd name="T20" fmla="*/ 36 w 81"/>
                <a:gd name="T21" fmla="*/ 78 h 127"/>
                <a:gd name="T22" fmla="*/ 36 w 81"/>
                <a:gd name="T23" fmla="*/ 70 h 127"/>
                <a:gd name="T24" fmla="*/ 36 w 81"/>
                <a:gd name="T25" fmla="*/ 62 h 127"/>
                <a:gd name="T26" fmla="*/ 36 w 81"/>
                <a:gd name="T27" fmla="*/ 53 h 127"/>
                <a:gd name="T28" fmla="*/ 34 w 81"/>
                <a:gd name="T29" fmla="*/ 45 h 127"/>
                <a:gd name="T30" fmla="*/ 34 w 81"/>
                <a:gd name="T31" fmla="*/ 36 h 127"/>
                <a:gd name="T32" fmla="*/ 34 w 81"/>
                <a:gd name="T33" fmla="*/ 28 h 127"/>
                <a:gd name="T34" fmla="*/ 32 w 81"/>
                <a:gd name="T35" fmla="*/ 20 h 127"/>
                <a:gd name="T36" fmla="*/ 27 w 81"/>
                <a:gd name="T37" fmla="*/ 11 h 127"/>
                <a:gd name="T38" fmla="*/ 22 w 81"/>
                <a:gd name="T39" fmla="*/ 3 h 127"/>
                <a:gd name="T40" fmla="*/ 15 w 81"/>
                <a:gd name="T41" fmla="*/ 0 h 127"/>
                <a:gd name="T42" fmla="*/ 7 w 81"/>
                <a:gd name="T43" fmla="*/ 0 h 127"/>
                <a:gd name="T44" fmla="*/ 0 w 81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127">
                  <a:moveTo>
                    <a:pt x="80" y="126"/>
                  </a:moveTo>
                  <a:lnTo>
                    <a:pt x="73" y="126"/>
                  </a:lnTo>
                  <a:lnTo>
                    <a:pt x="65" y="126"/>
                  </a:lnTo>
                  <a:lnTo>
                    <a:pt x="58" y="126"/>
                  </a:lnTo>
                  <a:lnTo>
                    <a:pt x="51" y="126"/>
                  </a:lnTo>
                  <a:lnTo>
                    <a:pt x="44" y="120"/>
                  </a:lnTo>
                  <a:lnTo>
                    <a:pt x="39" y="112"/>
                  </a:lnTo>
                  <a:lnTo>
                    <a:pt x="36" y="104"/>
                  </a:lnTo>
                  <a:lnTo>
                    <a:pt x="36" y="95"/>
                  </a:lnTo>
                  <a:lnTo>
                    <a:pt x="36" y="87"/>
                  </a:lnTo>
                  <a:lnTo>
                    <a:pt x="36" y="78"/>
                  </a:lnTo>
                  <a:lnTo>
                    <a:pt x="36" y="70"/>
                  </a:lnTo>
                  <a:lnTo>
                    <a:pt x="36" y="62"/>
                  </a:lnTo>
                  <a:lnTo>
                    <a:pt x="36" y="53"/>
                  </a:lnTo>
                  <a:lnTo>
                    <a:pt x="34" y="45"/>
                  </a:lnTo>
                  <a:lnTo>
                    <a:pt x="34" y="36"/>
                  </a:lnTo>
                  <a:lnTo>
                    <a:pt x="34" y="28"/>
                  </a:lnTo>
                  <a:lnTo>
                    <a:pt x="32" y="20"/>
                  </a:lnTo>
                  <a:lnTo>
                    <a:pt x="27" y="11"/>
                  </a:lnTo>
                  <a:lnTo>
                    <a:pt x="22" y="3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740" y="3204"/>
              <a:ext cx="1753" cy="528"/>
            </a:xfrm>
            <a:prstGeom prst="rect">
              <a:avLst/>
            </a:prstGeom>
            <a:noFill/>
            <a:ln w="12700">
              <a:solidFill>
                <a:srgbClr val="7B00E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 dirty="0"/>
                <a:t>Mapping from the display </a:t>
              </a:r>
            </a:p>
            <a:p>
              <a:r>
                <a:rPr lang="en-US" altLang="he-IL" sz="1600" dirty="0"/>
                <a:t>memory to the screen. </a:t>
              </a:r>
            </a:p>
            <a:p>
              <a:r>
                <a:rPr lang="en-US" altLang="he-IL" sz="1600" dirty="0"/>
                <a:t>Segment B800 - Text Mode</a:t>
              </a:r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795" y="1039"/>
              <a:ext cx="2858" cy="1078"/>
              <a:chOff x="795" y="1039"/>
              <a:chExt cx="2858" cy="1078"/>
            </a:xfrm>
          </p:grpSpPr>
          <p:sp>
            <p:nvSpPr>
              <p:cNvPr id="66" name="Arc 10"/>
              <p:cNvSpPr>
                <a:spLocks/>
              </p:cNvSpPr>
              <p:nvPr/>
            </p:nvSpPr>
            <p:spPr bwMode="auto">
              <a:xfrm>
                <a:off x="1166" y="1408"/>
                <a:ext cx="2486" cy="68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568 h 21600"/>
                  <a:gd name="T2" fmla="*/ 21591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68"/>
                    </a:moveTo>
                    <a:cubicBezTo>
                      <a:pt x="17" y="9654"/>
                      <a:pt x="9677" y="4"/>
                      <a:pt x="21591" y="0"/>
                    </a:cubicBezTo>
                  </a:path>
                  <a:path w="21600" h="21600" stroke="0" extrusionOk="0">
                    <a:moveTo>
                      <a:pt x="0" y="21568"/>
                    </a:moveTo>
                    <a:cubicBezTo>
                      <a:pt x="17" y="9654"/>
                      <a:pt x="9677" y="4"/>
                      <a:pt x="21591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7" name="Arc 11"/>
              <p:cNvSpPr>
                <a:spLocks/>
              </p:cNvSpPr>
              <p:nvPr/>
            </p:nvSpPr>
            <p:spPr bwMode="auto">
              <a:xfrm>
                <a:off x="1550" y="1778"/>
                <a:ext cx="2102" cy="31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9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4"/>
                      <a:pt x="9664" y="5"/>
                      <a:pt x="21590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4"/>
                      <a:pt x="9664" y="5"/>
                      <a:pt x="2159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8" name="Arc 12"/>
              <p:cNvSpPr>
                <a:spLocks/>
              </p:cNvSpPr>
              <p:nvPr/>
            </p:nvSpPr>
            <p:spPr bwMode="auto">
              <a:xfrm>
                <a:off x="795" y="1039"/>
                <a:ext cx="2858" cy="107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580 h 21600"/>
                  <a:gd name="T2" fmla="*/ 21592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80"/>
                    </a:moveTo>
                    <a:cubicBezTo>
                      <a:pt x="11" y="9661"/>
                      <a:pt x="9673" y="4"/>
                      <a:pt x="21592" y="0"/>
                    </a:cubicBezTo>
                  </a:path>
                  <a:path w="21600" h="21600" stroke="0" extrusionOk="0">
                    <a:moveTo>
                      <a:pt x="0" y="21580"/>
                    </a:moveTo>
                    <a:cubicBezTo>
                      <a:pt x="11" y="9661"/>
                      <a:pt x="9673" y="4"/>
                      <a:pt x="21592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484" y="534"/>
              <a:ext cx="7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7B00E4"/>
                  </a:solidFill>
                </a:rPr>
                <a:t>Seg:Offset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363" y="850"/>
              <a:ext cx="9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 dirty="0">
                  <a:solidFill>
                    <a:srgbClr val="7B00E4"/>
                  </a:solidFill>
                </a:rPr>
                <a:t>B800:0 ASCII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484" y="1200"/>
              <a:ext cx="5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/>
                <a:t>B800:2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389" y="1007"/>
              <a:ext cx="9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 dirty="0">
                  <a:solidFill>
                    <a:srgbClr val="7B00E4"/>
                  </a:solidFill>
                </a:rPr>
                <a:t>B800:1 Attrib.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484" y="1386"/>
              <a:ext cx="5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/>
                <a:t>B800:3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484" y="1572"/>
              <a:ext cx="5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/>
                <a:t>B800:4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484" y="1764"/>
              <a:ext cx="5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/>
                <a:t>B800:5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484" y="1946"/>
              <a:ext cx="5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/>
                <a:t>B800:6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484" y="2130"/>
              <a:ext cx="5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/>
                <a:t>B800:7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761" y="855"/>
              <a:ext cx="692" cy="1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761" y="1040"/>
              <a:ext cx="692" cy="1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761" y="1225"/>
              <a:ext cx="692" cy="1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761" y="1409"/>
              <a:ext cx="692" cy="1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761" y="1594"/>
              <a:ext cx="692" cy="1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761" y="1779"/>
              <a:ext cx="692" cy="1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761" y="1964"/>
              <a:ext cx="692" cy="1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761" y="2148"/>
              <a:ext cx="692" cy="1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761" y="2333"/>
              <a:ext cx="693" cy="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938" y="846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FC0128"/>
                  </a:solidFill>
                </a:rPr>
                <a:t>41h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938" y="1200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FC0128"/>
                  </a:solidFill>
                </a:rPr>
                <a:t>42h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938" y="15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FC0128"/>
                  </a:solidFill>
                </a:rPr>
                <a:t>43h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938" y="1008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/>
                <a:t>07h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938" y="1380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/>
                <a:t>07h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938" y="1758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/>
                <a:t>07h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04" y="537"/>
              <a:ext cx="2369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30000"/>
                </a:spcBef>
              </a:pPr>
              <a:r>
                <a:rPr lang="en-US" altLang="he-IL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Alphanumeric format</a:t>
              </a:r>
            </a:p>
            <a:p>
              <a:pPr algn="ctr">
                <a:spcBef>
                  <a:spcPct val="30000"/>
                </a:spcBef>
              </a:pPr>
              <a:r>
                <a:rPr lang="en-US" altLang="he-IL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(Text Mode)</a:t>
              </a:r>
            </a:p>
          </p:txBody>
        </p:sp>
        <p:grpSp>
          <p:nvGrpSpPr>
            <p:cNvPr id="40" name="Group 64"/>
            <p:cNvGrpSpPr>
              <a:grpSpLocks/>
            </p:cNvGrpSpPr>
            <p:nvPr/>
          </p:nvGrpSpPr>
          <p:grpSpPr bwMode="auto">
            <a:xfrm>
              <a:off x="633" y="2121"/>
              <a:ext cx="2558" cy="1663"/>
              <a:chOff x="633" y="2121"/>
              <a:chExt cx="2558" cy="1663"/>
            </a:xfrm>
          </p:grpSpPr>
          <p:grpSp>
            <p:nvGrpSpPr>
              <p:cNvPr id="41" name="Group 56"/>
              <p:cNvGrpSpPr>
                <a:grpSpLocks/>
              </p:cNvGrpSpPr>
              <p:nvPr/>
            </p:nvGrpSpPr>
            <p:grpSpPr bwMode="auto">
              <a:xfrm>
                <a:off x="637" y="2128"/>
                <a:ext cx="2554" cy="1656"/>
                <a:chOff x="637" y="2128"/>
                <a:chExt cx="2554" cy="1656"/>
              </a:xfrm>
            </p:grpSpPr>
            <p:grpSp>
              <p:nvGrpSpPr>
                <p:cNvPr id="49" name="Group 53"/>
                <p:cNvGrpSpPr>
                  <a:grpSpLocks/>
                </p:cNvGrpSpPr>
                <p:nvPr/>
              </p:nvGrpSpPr>
              <p:grpSpPr bwMode="auto">
                <a:xfrm>
                  <a:off x="637" y="2132"/>
                  <a:ext cx="1432" cy="820"/>
                  <a:chOff x="637" y="2132"/>
                  <a:chExt cx="1432" cy="820"/>
                </a:xfrm>
              </p:grpSpPr>
              <p:grpSp>
                <p:nvGrpSpPr>
                  <p:cNvPr id="52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637" y="2132"/>
                    <a:ext cx="1432" cy="406"/>
                    <a:chOff x="637" y="2132"/>
                    <a:chExt cx="1432" cy="406"/>
                  </a:xfrm>
                </p:grpSpPr>
                <p:grpSp>
                  <p:nvGrpSpPr>
                    <p:cNvPr id="60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7" y="2132"/>
                      <a:ext cx="712" cy="406"/>
                      <a:chOff x="637" y="2132"/>
                      <a:chExt cx="712" cy="406"/>
                    </a:xfrm>
                  </p:grpSpPr>
                  <p:sp>
                    <p:nvSpPr>
                      <p:cNvPr id="64" name="Rectangle 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7" y="2132"/>
                        <a:ext cx="352" cy="40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  <p:sp>
                    <p:nvSpPr>
                      <p:cNvPr id="65" name="Rectangle 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97" y="2132"/>
                        <a:ext cx="352" cy="40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</p:grpSp>
                <p:grpSp>
                  <p:nvGrpSpPr>
                    <p:cNvPr id="61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57" y="2132"/>
                      <a:ext cx="712" cy="406"/>
                      <a:chOff x="1357" y="2132"/>
                      <a:chExt cx="712" cy="406"/>
                    </a:xfrm>
                  </p:grpSpPr>
                  <p:sp>
                    <p:nvSpPr>
                      <p:cNvPr id="62" name="Rectangle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57" y="2132"/>
                        <a:ext cx="352" cy="40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  <p:sp>
                    <p:nvSpPr>
                      <p:cNvPr id="63" name="Rectangle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17" y="2132"/>
                        <a:ext cx="352" cy="40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</p:grpSp>
              </p:grpSp>
              <p:grpSp>
                <p:nvGrpSpPr>
                  <p:cNvPr id="53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637" y="2546"/>
                    <a:ext cx="1432" cy="406"/>
                    <a:chOff x="637" y="2546"/>
                    <a:chExt cx="1432" cy="406"/>
                  </a:xfrm>
                </p:grpSpPr>
                <p:grpSp>
                  <p:nvGrpSpPr>
                    <p:cNvPr id="54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7" y="2546"/>
                      <a:ext cx="712" cy="406"/>
                      <a:chOff x="637" y="2546"/>
                      <a:chExt cx="712" cy="406"/>
                    </a:xfrm>
                  </p:grpSpPr>
                  <p:sp>
                    <p:nvSpPr>
                      <p:cNvPr id="58" name="Rectangl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7" y="2546"/>
                        <a:ext cx="352" cy="40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  <p:sp>
                    <p:nvSpPr>
                      <p:cNvPr id="59" name="Rectangle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97" y="2546"/>
                        <a:ext cx="352" cy="40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</p:grpSp>
                <p:grpSp>
                  <p:nvGrpSpPr>
                    <p:cNvPr id="55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57" y="2546"/>
                      <a:ext cx="712" cy="406"/>
                      <a:chOff x="1357" y="2546"/>
                      <a:chExt cx="712" cy="406"/>
                    </a:xfrm>
                  </p:grpSpPr>
                  <p:sp>
                    <p:nvSpPr>
                      <p:cNvPr id="56" name="Rectangle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57" y="2546"/>
                        <a:ext cx="352" cy="40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  <p:sp>
                    <p:nvSpPr>
                      <p:cNvPr id="57" name="Rectangle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17" y="2546"/>
                        <a:ext cx="352" cy="40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he-IL"/>
                      </a:p>
                    </p:txBody>
                  </p:sp>
                </p:grpSp>
              </p:grpSp>
            </p:grpSp>
            <p:sp>
              <p:nvSpPr>
                <p:cNvPr id="50" name="Line 54"/>
                <p:cNvSpPr>
                  <a:spLocks noChangeShapeType="1"/>
                </p:cNvSpPr>
                <p:nvPr/>
              </p:nvSpPr>
              <p:spPr bwMode="auto">
                <a:xfrm>
                  <a:off x="2075" y="2128"/>
                  <a:ext cx="11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51" name="Line 55"/>
                <p:cNvSpPr>
                  <a:spLocks noChangeShapeType="1"/>
                </p:cNvSpPr>
                <p:nvPr/>
              </p:nvSpPr>
              <p:spPr bwMode="auto">
                <a:xfrm>
                  <a:off x="3191" y="2128"/>
                  <a:ext cx="0" cy="16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2" name="Freeform 57"/>
              <p:cNvSpPr>
                <a:spLocks/>
              </p:cNvSpPr>
              <p:nvPr/>
            </p:nvSpPr>
            <p:spPr bwMode="auto">
              <a:xfrm>
                <a:off x="645" y="2160"/>
                <a:ext cx="2515" cy="1621"/>
              </a:xfrm>
              <a:custGeom>
                <a:avLst/>
                <a:gdLst>
                  <a:gd name="T0" fmla="*/ 1320 w 2515"/>
                  <a:gd name="T1" fmla="*/ 48 h 1621"/>
                  <a:gd name="T2" fmla="*/ 1254 w 2515"/>
                  <a:gd name="T3" fmla="*/ 114 h 1621"/>
                  <a:gd name="T4" fmla="*/ 1188 w 2515"/>
                  <a:gd name="T5" fmla="*/ 144 h 1621"/>
                  <a:gd name="T6" fmla="*/ 1050 w 2515"/>
                  <a:gd name="T7" fmla="*/ 192 h 1621"/>
                  <a:gd name="T8" fmla="*/ 984 w 2515"/>
                  <a:gd name="T9" fmla="*/ 360 h 1621"/>
                  <a:gd name="T10" fmla="*/ 912 w 2515"/>
                  <a:gd name="T11" fmla="*/ 420 h 1621"/>
                  <a:gd name="T12" fmla="*/ 774 w 2515"/>
                  <a:gd name="T13" fmla="*/ 438 h 1621"/>
                  <a:gd name="T14" fmla="*/ 654 w 2515"/>
                  <a:gd name="T15" fmla="*/ 558 h 1621"/>
                  <a:gd name="T16" fmla="*/ 576 w 2515"/>
                  <a:gd name="T17" fmla="*/ 618 h 1621"/>
                  <a:gd name="T18" fmla="*/ 486 w 2515"/>
                  <a:gd name="T19" fmla="*/ 636 h 1621"/>
                  <a:gd name="T20" fmla="*/ 408 w 2515"/>
                  <a:gd name="T21" fmla="*/ 672 h 1621"/>
                  <a:gd name="T22" fmla="*/ 360 w 2515"/>
                  <a:gd name="T23" fmla="*/ 756 h 1621"/>
                  <a:gd name="T24" fmla="*/ 258 w 2515"/>
                  <a:gd name="T25" fmla="*/ 858 h 1621"/>
                  <a:gd name="T26" fmla="*/ 162 w 2515"/>
                  <a:gd name="T27" fmla="*/ 906 h 1621"/>
                  <a:gd name="T28" fmla="*/ 90 w 2515"/>
                  <a:gd name="T29" fmla="*/ 960 h 1621"/>
                  <a:gd name="T30" fmla="*/ 30 w 2515"/>
                  <a:gd name="T31" fmla="*/ 1032 h 1621"/>
                  <a:gd name="T32" fmla="*/ 6 w 2515"/>
                  <a:gd name="T33" fmla="*/ 1110 h 1621"/>
                  <a:gd name="T34" fmla="*/ 6 w 2515"/>
                  <a:gd name="T35" fmla="*/ 1182 h 1621"/>
                  <a:gd name="T36" fmla="*/ 6 w 2515"/>
                  <a:gd name="T37" fmla="*/ 1254 h 1621"/>
                  <a:gd name="T38" fmla="*/ 18 w 2515"/>
                  <a:gd name="T39" fmla="*/ 1326 h 1621"/>
                  <a:gd name="T40" fmla="*/ 18 w 2515"/>
                  <a:gd name="T41" fmla="*/ 1398 h 1621"/>
                  <a:gd name="T42" fmla="*/ 18 w 2515"/>
                  <a:gd name="T43" fmla="*/ 1506 h 1621"/>
                  <a:gd name="T44" fmla="*/ 30 w 2515"/>
                  <a:gd name="T45" fmla="*/ 1578 h 1621"/>
                  <a:gd name="T46" fmla="*/ 72 w 2515"/>
                  <a:gd name="T47" fmla="*/ 1620 h 1621"/>
                  <a:gd name="T48" fmla="*/ 210 w 2515"/>
                  <a:gd name="T49" fmla="*/ 1620 h 1621"/>
                  <a:gd name="T50" fmla="*/ 348 w 2515"/>
                  <a:gd name="T51" fmla="*/ 1614 h 1621"/>
                  <a:gd name="T52" fmla="*/ 480 w 2515"/>
                  <a:gd name="T53" fmla="*/ 1614 h 1621"/>
                  <a:gd name="T54" fmla="*/ 690 w 2515"/>
                  <a:gd name="T55" fmla="*/ 1614 h 1621"/>
                  <a:gd name="T56" fmla="*/ 852 w 2515"/>
                  <a:gd name="T57" fmla="*/ 1614 h 1621"/>
                  <a:gd name="T58" fmla="*/ 1008 w 2515"/>
                  <a:gd name="T59" fmla="*/ 1614 h 1621"/>
                  <a:gd name="T60" fmla="*/ 1236 w 2515"/>
                  <a:gd name="T61" fmla="*/ 1620 h 1621"/>
                  <a:gd name="T62" fmla="*/ 1458 w 2515"/>
                  <a:gd name="T63" fmla="*/ 1620 h 1621"/>
                  <a:gd name="T64" fmla="*/ 1608 w 2515"/>
                  <a:gd name="T65" fmla="*/ 1620 h 1621"/>
                  <a:gd name="T66" fmla="*/ 1782 w 2515"/>
                  <a:gd name="T67" fmla="*/ 1620 h 1621"/>
                  <a:gd name="T68" fmla="*/ 1962 w 2515"/>
                  <a:gd name="T69" fmla="*/ 1620 h 1621"/>
                  <a:gd name="T70" fmla="*/ 2202 w 2515"/>
                  <a:gd name="T71" fmla="*/ 1620 h 1621"/>
                  <a:gd name="T72" fmla="*/ 2370 w 2515"/>
                  <a:gd name="T73" fmla="*/ 1620 h 1621"/>
                  <a:gd name="T74" fmla="*/ 2478 w 2515"/>
                  <a:gd name="T75" fmla="*/ 1602 h 1621"/>
                  <a:gd name="T76" fmla="*/ 2508 w 2515"/>
                  <a:gd name="T77" fmla="*/ 1554 h 1621"/>
                  <a:gd name="T78" fmla="*/ 2508 w 2515"/>
                  <a:gd name="T79" fmla="*/ 1482 h 1621"/>
                  <a:gd name="T80" fmla="*/ 2508 w 2515"/>
                  <a:gd name="T81" fmla="*/ 1404 h 1621"/>
                  <a:gd name="T82" fmla="*/ 2508 w 2515"/>
                  <a:gd name="T83" fmla="*/ 1296 h 1621"/>
                  <a:gd name="T84" fmla="*/ 2502 w 2515"/>
                  <a:gd name="T85" fmla="*/ 1134 h 1621"/>
                  <a:gd name="T86" fmla="*/ 2502 w 2515"/>
                  <a:gd name="T87" fmla="*/ 1014 h 1621"/>
                  <a:gd name="T88" fmla="*/ 2502 w 2515"/>
                  <a:gd name="T89" fmla="*/ 882 h 1621"/>
                  <a:gd name="T90" fmla="*/ 2508 w 2515"/>
                  <a:gd name="T91" fmla="*/ 768 h 1621"/>
                  <a:gd name="T92" fmla="*/ 2508 w 2515"/>
                  <a:gd name="T93" fmla="*/ 660 h 1621"/>
                  <a:gd name="T94" fmla="*/ 2508 w 2515"/>
                  <a:gd name="T95" fmla="*/ 534 h 1621"/>
                  <a:gd name="T96" fmla="*/ 2508 w 2515"/>
                  <a:gd name="T97" fmla="*/ 414 h 1621"/>
                  <a:gd name="T98" fmla="*/ 2514 w 2515"/>
                  <a:gd name="T99" fmla="*/ 234 h 1621"/>
                  <a:gd name="T100" fmla="*/ 2496 w 2515"/>
                  <a:gd name="T101" fmla="*/ 42 h 1621"/>
                  <a:gd name="T102" fmla="*/ 2424 w 2515"/>
                  <a:gd name="T103" fmla="*/ 30 h 1621"/>
                  <a:gd name="T104" fmla="*/ 2346 w 2515"/>
                  <a:gd name="T105" fmla="*/ 36 h 1621"/>
                  <a:gd name="T106" fmla="*/ 2274 w 2515"/>
                  <a:gd name="T107" fmla="*/ 36 h 1621"/>
                  <a:gd name="T108" fmla="*/ 2190 w 2515"/>
                  <a:gd name="T109" fmla="*/ 36 h 1621"/>
                  <a:gd name="T110" fmla="*/ 2070 w 2515"/>
                  <a:gd name="T111" fmla="*/ 36 h 1621"/>
                  <a:gd name="T112" fmla="*/ 1980 w 2515"/>
                  <a:gd name="T113" fmla="*/ 36 h 1621"/>
                  <a:gd name="T114" fmla="*/ 1896 w 2515"/>
                  <a:gd name="T115" fmla="*/ 36 h 1621"/>
                  <a:gd name="T116" fmla="*/ 1818 w 2515"/>
                  <a:gd name="T117" fmla="*/ 36 h 1621"/>
                  <a:gd name="T118" fmla="*/ 1740 w 2515"/>
                  <a:gd name="T119" fmla="*/ 36 h 1621"/>
                  <a:gd name="T120" fmla="*/ 1602 w 2515"/>
                  <a:gd name="T121" fmla="*/ 24 h 1621"/>
                  <a:gd name="T122" fmla="*/ 1512 w 2515"/>
                  <a:gd name="T123" fmla="*/ 24 h 1621"/>
                  <a:gd name="T124" fmla="*/ 1410 w 2515"/>
                  <a:gd name="T125" fmla="*/ 24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515" h="1621">
                    <a:moveTo>
                      <a:pt x="1362" y="0"/>
                    </a:moveTo>
                    <a:lnTo>
                      <a:pt x="1356" y="18"/>
                    </a:lnTo>
                    <a:lnTo>
                      <a:pt x="1338" y="36"/>
                    </a:lnTo>
                    <a:lnTo>
                      <a:pt x="1320" y="48"/>
                    </a:lnTo>
                    <a:lnTo>
                      <a:pt x="1302" y="66"/>
                    </a:lnTo>
                    <a:lnTo>
                      <a:pt x="1284" y="84"/>
                    </a:lnTo>
                    <a:lnTo>
                      <a:pt x="1272" y="102"/>
                    </a:lnTo>
                    <a:lnTo>
                      <a:pt x="1254" y="114"/>
                    </a:lnTo>
                    <a:lnTo>
                      <a:pt x="1242" y="132"/>
                    </a:lnTo>
                    <a:lnTo>
                      <a:pt x="1224" y="138"/>
                    </a:lnTo>
                    <a:lnTo>
                      <a:pt x="1206" y="138"/>
                    </a:lnTo>
                    <a:lnTo>
                      <a:pt x="1188" y="144"/>
                    </a:lnTo>
                    <a:lnTo>
                      <a:pt x="1164" y="162"/>
                    </a:lnTo>
                    <a:lnTo>
                      <a:pt x="1116" y="168"/>
                    </a:lnTo>
                    <a:lnTo>
                      <a:pt x="1068" y="174"/>
                    </a:lnTo>
                    <a:lnTo>
                      <a:pt x="1050" y="192"/>
                    </a:lnTo>
                    <a:lnTo>
                      <a:pt x="1026" y="252"/>
                    </a:lnTo>
                    <a:lnTo>
                      <a:pt x="1002" y="300"/>
                    </a:lnTo>
                    <a:lnTo>
                      <a:pt x="996" y="336"/>
                    </a:lnTo>
                    <a:lnTo>
                      <a:pt x="984" y="360"/>
                    </a:lnTo>
                    <a:lnTo>
                      <a:pt x="972" y="384"/>
                    </a:lnTo>
                    <a:lnTo>
                      <a:pt x="954" y="408"/>
                    </a:lnTo>
                    <a:lnTo>
                      <a:pt x="936" y="414"/>
                    </a:lnTo>
                    <a:lnTo>
                      <a:pt x="912" y="420"/>
                    </a:lnTo>
                    <a:lnTo>
                      <a:pt x="876" y="426"/>
                    </a:lnTo>
                    <a:lnTo>
                      <a:pt x="828" y="426"/>
                    </a:lnTo>
                    <a:lnTo>
                      <a:pt x="792" y="432"/>
                    </a:lnTo>
                    <a:lnTo>
                      <a:pt x="774" y="438"/>
                    </a:lnTo>
                    <a:lnTo>
                      <a:pt x="750" y="462"/>
                    </a:lnTo>
                    <a:lnTo>
                      <a:pt x="714" y="510"/>
                    </a:lnTo>
                    <a:lnTo>
                      <a:pt x="666" y="522"/>
                    </a:lnTo>
                    <a:lnTo>
                      <a:pt x="654" y="558"/>
                    </a:lnTo>
                    <a:lnTo>
                      <a:pt x="642" y="576"/>
                    </a:lnTo>
                    <a:lnTo>
                      <a:pt x="630" y="594"/>
                    </a:lnTo>
                    <a:lnTo>
                      <a:pt x="612" y="606"/>
                    </a:lnTo>
                    <a:lnTo>
                      <a:pt x="576" y="618"/>
                    </a:lnTo>
                    <a:lnTo>
                      <a:pt x="558" y="624"/>
                    </a:lnTo>
                    <a:lnTo>
                      <a:pt x="540" y="630"/>
                    </a:lnTo>
                    <a:lnTo>
                      <a:pt x="522" y="636"/>
                    </a:lnTo>
                    <a:lnTo>
                      <a:pt x="486" y="636"/>
                    </a:lnTo>
                    <a:lnTo>
                      <a:pt x="468" y="636"/>
                    </a:lnTo>
                    <a:lnTo>
                      <a:pt x="450" y="642"/>
                    </a:lnTo>
                    <a:lnTo>
                      <a:pt x="432" y="648"/>
                    </a:lnTo>
                    <a:lnTo>
                      <a:pt x="408" y="672"/>
                    </a:lnTo>
                    <a:lnTo>
                      <a:pt x="396" y="696"/>
                    </a:lnTo>
                    <a:lnTo>
                      <a:pt x="384" y="714"/>
                    </a:lnTo>
                    <a:lnTo>
                      <a:pt x="378" y="732"/>
                    </a:lnTo>
                    <a:lnTo>
                      <a:pt x="360" y="756"/>
                    </a:lnTo>
                    <a:lnTo>
                      <a:pt x="324" y="792"/>
                    </a:lnTo>
                    <a:lnTo>
                      <a:pt x="318" y="828"/>
                    </a:lnTo>
                    <a:lnTo>
                      <a:pt x="306" y="846"/>
                    </a:lnTo>
                    <a:lnTo>
                      <a:pt x="258" y="858"/>
                    </a:lnTo>
                    <a:lnTo>
                      <a:pt x="216" y="876"/>
                    </a:lnTo>
                    <a:lnTo>
                      <a:pt x="198" y="882"/>
                    </a:lnTo>
                    <a:lnTo>
                      <a:pt x="180" y="894"/>
                    </a:lnTo>
                    <a:lnTo>
                      <a:pt x="162" y="906"/>
                    </a:lnTo>
                    <a:lnTo>
                      <a:pt x="138" y="912"/>
                    </a:lnTo>
                    <a:lnTo>
                      <a:pt x="120" y="930"/>
                    </a:lnTo>
                    <a:lnTo>
                      <a:pt x="108" y="948"/>
                    </a:lnTo>
                    <a:lnTo>
                      <a:pt x="90" y="960"/>
                    </a:lnTo>
                    <a:lnTo>
                      <a:pt x="84" y="978"/>
                    </a:lnTo>
                    <a:lnTo>
                      <a:pt x="66" y="990"/>
                    </a:lnTo>
                    <a:lnTo>
                      <a:pt x="42" y="1014"/>
                    </a:lnTo>
                    <a:lnTo>
                      <a:pt x="30" y="1032"/>
                    </a:lnTo>
                    <a:lnTo>
                      <a:pt x="24" y="1050"/>
                    </a:lnTo>
                    <a:lnTo>
                      <a:pt x="18" y="1068"/>
                    </a:lnTo>
                    <a:lnTo>
                      <a:pt x="6" y="1086"/>
                    </a:lnTo>
                    <a:lnTo>
                      <a:pt x="6" y="1110"/>
                    </a:lnTo>
                    <a:lnTo>
                      <a:pt x="6" y="1128"/>
                    </a:lnTo>
                    <a:lnTo>
                      <a:pt x="6" y="1146"/>
                    </a:lnTo>
                    <a:lnTo>
                      <a:pt x="6" y="1164"/>
                    </a:lnTo>
                    <a:lnTo>
                      <a:pt x="6" y="1182"/>
                    </a:lnTo>
                    <a:lnTo>
                      <a:pt x="0" y="1200"/>
                    </a:lnTo>
                    <a:lnTo>
                      <a:pt x="0" y="1218"/>
                    </a:lnTo>
                    <a:lnTo>
                      <a:pt x="6" y="1236"/>
                    </a:lnTo>
                    <a:lnTo>
                      <a:pt x="6" y="1254"/>
                    </a:lnTo>
                    <a:lnTo>
                      <a:pt x="12" y="1272"/>
                    </a:lnTo>
                    <a:lnTo>
                      <a:pt x="18" y="1290"/>
                    </a:lnTo>
                    <a:lnTo>
                      <a:pt x="18" y="1308"/>
                    </a:lnTo>
                    <a:lnTo>
                      <a:pt x="18" y="1326"/>
                    </a:lnTo>
                    <a:lnTo>
                      <a:pt x="18" y="1344"/>
                    </a:lnTo>
                    <a:lnTo>
                      <a:pt x="18" y="1362"/>
                    </a:lnTo>
                    <a:lnTo>
                      <a:pt x="18" y="1380"/>
                    </a:lnTo>
                    <a:lnTo>
                      <a:pt x="18" y="1398"/>
                    </a:lnTo>
                    <a:lnTo>
                      <a:pt x="18" y="1422"/>
                    </a:lnTo>
                    <a:lnTo>
                      <a:pt x="18" y="1440"/>
                    </a:lnTo>
                    <a:lnTo>
                      <a:pt x="18" y="1458"/>
                    </a:lnTo>
                    <a:lnTo>
                      <a:pt x="18" y="1506"/>
                    </a:lnTo>
                    <a:lnTo>
                      <a:pt x="24" y="1524"/>
                    </a:lnTo>
                    <a:lnTo>
                      <a:pt x="30" y="1542"/>
                    </a:lnTo>
                    <a:lnTo>
                      <a:pt x="30" y="1560"/>
                    </a:lnTo>
                    <a:lnTo>
                      <a:pt x="30" y="1578"/>
                    </a:lnTo>
                    <a:lnTo>
                      <a:pt x="36" y="1596"/>
                    </a:lnTo>
                    <a:lnTo>
                      <a:pt x="36" y="1614"/>
                    </a:lnTo>
                    <a:lnTo>
                      <a:pt x="54" y="1620"/>
                    </a:lnTo>
                    <a:lnTo>
                      <a:pt x="72" y="1620"/>
                    </a:lnTo>
                    <a:lnTo>
                      <a:pt x="90" y="1620"/>
                    </a:lnTo>
                    <a:lnTo>
                      <a:pt x="138" y="1620"/>
                    </a:lnTo>
                    <a:lnTo>
                      <a:pt x="174" y="1620"/>
                    </a:lnTo>
                    <a:lnTo>
                      <a:pt x="210" y="1620"/>
                    </a:lnTo>
                    <a:lnTo>
                      <a:pt x="228" y="1620"/>
                    </a:lnTo>
                    <a:lnTo>
                      <a:pt x="276" y="1614"/>
                    </a:lnTo>
                    <a:lnTo>
                      <a:pt x="312" y="1614"/>
                    </a:lnTo>
                    <a:lnTo>
                      <a:pt x="348" y="1614"/>
                    </a:lnTo>
                    <a:lnTo>
                      <a:pt x="366" y="1614"/>
                    </a:lnTo>
                    <a:lnTo>
                      <a:pt x="438" y="1614"/>
                    </a:lnTo>
                    <a:lnTo>
                      <a:pt x="456" y="1614"/>
                    </a:lnTo>
                    <a:lnTo>
                      <a:pt x="480" y="1614"/>
                    </a:lnTo>
                    <a:lnTo>
                      <a:pt x="540" y="1614"/>
                    </a:lnTo>
                    <a:lnTo>
                      <a:pt x="588" y="1614"/>
                    </a:lnTo>
                    <a:lnTo>
                      <a:pt x="630" y="1614"/>
                    </a:lnTo>
                    <a:lnTo>
                      <a:pt x="690" y="1614"/>
                    </a:lnTo>
                    <a:lnTo>
                      <a:pt x="750" y="1614"/>
                    </a:lnTo>
                    <a:lnTo>
                      <a:pt x="768" y="1614"/>
                    </a:lnTo>
                    <a:lnTo>
                      <a:pt x="816" y="1614"/>
                    </a:lnTo>
                    <a:lnTo>
                      <a:pt x="852" y="1614"/>
                    </a:lnTo>
                    <a:lnTo>
                      <a:pt x="900" y="1614"/>
                    </a:lnTo>
                    <a:lnTo>
                      <a:pt x="918" y="1614"/>
                    </a:lnTo>
                    <a:lnTo>
                      <a:pt x="960" y="1614"/>
                    </a:lnTo>
                    <a:lnTo>
                      <a:pt x="1008" y="1614"/>
                    </a:lnTo>
                    <a:lnTo>
                      <a:pt x="1044" y="1614"/>
                    </a:lnTo>
                    <a:lnTo>
                      <a:pt x="1104" y="1614"/>
                    </a:lnTo>
                    <a:lnTo>
                      <a:pt x="1176" y="1620"/>
                    </a:lnTo>
                    <a:lnTo>
                      <a:pt x="1236" y="1620"/>
                    </a:lnTo>
                    <a:lnTo>
                      <a:pt x="1272" y="1620"/>
                    </a:lnTo>
                    <a:lnTo>
                      <a:pt x="1338" y="1620"/>
                    </a:lnTo>
                    <a:lnTo>
                      <a:pt x="1410" y="1620"/>
                    </a:lnTo>
                    <a:lnTo>
                      <a:pt x="1458" y="1620"/>
                    </a:lnTo>
                    <a:lnTo>
                      <a:pt x="1494" y="1620"/>
                    </a:lnTo>
                    <a:lnTo>
                      <a:pt x="1542" y="1620"/>
                    </a:lnTo>
                    <a:lnTo>
                      <a:pt x="1590" y="1620"/>
                    </a:lnTo>
                    <a:lnTo>
                      <a:pt x="1608" y="1620"/>
                    </a:lnTo>
                    <a:lnTo>
                      <a:pt x="1668" y="1620"/>
                    </a:lnTo>
                    <a:lnTo>
                      <a:pt x="1716" y="1620"/>
                    </a:lnTo>
                    <a:lnTo>
                      <a:pt x="1764" y="1620"/>
                    </a:lnTo>
                    <a:lnTo>
                      <a:pt x="1782" y="1620"/>
                    </a:lnTo>
                    <a:lnTo>
                      <a:pt x="1818" y="1620"/>
                    </a:lnTo>
                    <a:lnTo>
                      <a:pt x="1866" y="1620"/>
                    </a:lnTo>
                    <a:lnTo>
                      <a:pt x="1914" y="1620"/>
                    </a:lnTo>
                    <a:lnTo>
                      <a:pt x="1962" y="1620"/>
                    </a:lnTo>
                    <a:lnTo>
                      <a:pt x="2010" y="1620"/>
                    </a:lnTo>
                    <a:lnTo>
                      <a:pt x="2082" y="1620"/>
                    </a:lnTo>
                    <a:lnTo>
                      <a:pt x="2142" y="1620"/>
                    </a:lnTo>
                    <a:lnTo>
                      <a:pt x="2202" y="1620"/>
                    </a:lnTo>
                    <a:lnTo>
                      <a:pt x="2238" y="1620"/>
                    </a:lnTo>
                    <a:lnTo>
                      <a:pt x="2274" y="1620"/>
                    </a:lnTo>
                    <a:lnTo>
                      <a:pt x="2322" y="1620"/>
                    </a:lnTo>
                    <a:lnTo>
                      <a:pt x="2370" y="1620"/>
                    </a:lnTo>
                    <a:lnTo>
                      <a:pt x="2406" y="1620"/>
                    </a:lnTo>
                    <a:lnTo>
                      <a:pt x="2442" y="1614"/>
                    </a:lnTo>
                    <a:lnTo>
                      <a:pt x="2460" y="1614"/>
                    </a:lnTo>
                    <a:lnTo>
                      <a:pt x="2478" y="1602"/>
                    </a:lnTo>
                    <a:lnTo>
                      <a:pt x="2496" y="1608"/>
                    </a:lnTo>
                    <a:lnTo>
                      <a:pt x="2508" y="1590"/>
                    </a:lnTo>
                    <a:lnTo>
                      <a:pt x="2508" y="1572"/>
                    </a:lnTo>
                    <a:lnTo>
                      <a:pt x="2508" y="1554"/>
                    </a:lnTo>
                    <a:lnTo>
                      <a:pt x="2508" y="1536"/>
                    </a:lnTo>
                    <a:lnTo>
                      <a:pt x="2508" y="1518"/>
                    </a:lnTo>
                    <a:lnTo>
                      <a:pt x="2508" y="1500"/>
                    </a:lnTo>
                    <a:lnTo>
                      <a:pt x="2508" y="1482"/>
                    </a:lnTo>
                    <a:lnTo>
                      <a:pt x="2508" y="1464"/>
                    </a:lnTo>
                    <a:lnTo>
                      <a:pt x="2508" y="1446"/>
                    </a:lnTo>
                    <a:lnTo>
                      <a:pt x="2508" y="1428"/>
                    </a:lnTo>
                    <a:lnTo>
                      <a:pt x="2508" y="1404"/>
                    </a:lnTo>
                    <a:lnTo>
                      <a:pt x="2508" y="1368"/>
                    </a:lnTo>
                    <a:lnTo>
                      <a:pt x="2508" y="1332"/>
                    </a:lnTo>
                    <a:lnTo>
                      <a:pt x="2508" y="1314"/>
                    </a:lnTo>
                    <a:lnTo>
                      <a:pt x="2508" y="1296"/>
                    </a:lnTo>
                    <a:lnTo>
                      <a:pt x="2502" y="1278"/>
                    </a:lnTo>
                    <a:lnTo>
                      <a:pt x="2502" y="1230"/>
                    </a:lnTo>
                    <a:lnTo>
                      <a:pt x="2502" y="1182"/>
                    </a:lnTo>
                    <a:lnTo>
                      <a:pt x="2502" y="1134"/>
                    </a:lnTo>
                    <a:lnTo>
                      <a:pt x="2502" y="1098"/>
                    </a:lnTo>
                    <a:lnTo>
                      <a:pt x="2502" y="1062"/>
                    </a:lnTo>
                    <a:lnTo>
                      <a:pt x="2502" y="1038"/>
                    </a:lnTo>
                    <a:lnTo>
                      <a:pt x="2502" y="1014"/>
                    </a:lnTo>
                    <a:lnTo>
                      <a:pt x="2502" y="996"/>
                    </a:lnTo>
                    <a:lnTo>
                      <a:pt x="2502" y="978"/>
                    </a:lnTo>
                    <a:lnTo>
                      <a:pt x="2502" y="930"/>
                    </a:lnTo>
                    <a:lnTo>
                      <a:pt x="2502" y="882"/>
                    </a:lnTo>
                    <a:lnTo>
                      <a:pt x="2502" y="858"/>
                    </a:lnTo>
                    <a:lnTo>
                      <a:pt x="2502" y="840"/>
                    </a:lnTo>
                    <a:lnTo>
                      <a:pt x="2508" y="816"/>
                    </a:lnTo>
                    <a:lnTo>
                      <a:pt x="2508" y="768"/>
                    </a:lnTo>
                    <a:lnTo>
                      <a:pt x="2508" y="732"/>
                    </a:lnTo>
                    <a:lnTo>
                      <a:pt x="2508" y="696"/>
                    </a:lnTo>
                    <a:lnTo>
                      <a:pt x="2508" y="678"/>
                    </a:lnTo>
                    <a:lnTo>
                      <a:pt x="2508" y="660"/>
                    </a:lnTo>
                    <a:lnTo>
                      <a:pt x="2508" y="642"/>
                    </a:lnTo>
                    <a:lnTo>
                      <a:pt x="2508" y="618"/>
                    </a:lnTo>
                    <a:lnTo>
                      <a:pt x="2508" y="558"/>
                    </a:lnTo>
                    <a:lnTo>
                      <a:pt x="2508" y="534"/>
                    </a:lnTo>
                    <a:lnTo>
                      <a:pt x="2508" y="510"/>
                    </a:lnTo>
                    <a:lnTo>
                      <a:pt x="2508" y="492"/>
                    </a:lnTo>
                    <a:lnTo>
                      <a:pt x="2508" y="450"/>
                    </a:lnTo>
                    <a:lnTo>
                      <a:pt x="2508" y="414"/>
                    </a:lnTo>
                    <a:lnTo>
                      <a:pt x="2508" y="390"/>
                    </a:lnTo>
                    <a:lnTo>
                      <a:pt x="2508" y="342"/>
                    </a:lnTo>
                    <a:lnTo>
                      <a:pt x="2508" y="282"/>
                    </a:lnTo>
                    <a:lnTo>
                      <a:pt x="2514" y="234"/>
                    </a:lnTo>
                    <a:lnTo>
                      <a:pt x="2514" y="162"/>
                    </a:lnTo>
                    <a:lnTo>
                      <a:pt x="2514" y="102"/>
                    </a:lnTo>
                    <a:lnTo>
                      <a:pt x="2514" y="54"/>
                    </a:lnTo>
                    <a:lnTo>
                      <a:pt x="2496" y="42"/>
                    </a:lnTo>
                    <a:lnTo>
                      <a:pt x="2478" y="42"/>
                    </a:lnTo>
                    <a:lnTo>
                      <a:pt x="2460" y="30"/>
                    </a:lnTo>
                    <a:lnTo>
                      <a:pt x="2442" y="30"/>
                    </a:lnTo>
                    <a:lnTo>
                      <a:pt x="2424" y="30"/>
                    </a:lnTo>
                    <a:lnTo>
                      <a:pt x="2406" y="30"/>
                    </a:lnTo>
                    <a:lnTo>
                      <a:pt x="2388" y="36"/>
                    </a:lnTo>
                    <a:lnTo>
                      <a:pt x="2370" y="36"/>
                    </a:lnTo>
                    <a:lnTo>
                      <a:pt x="2346" y="36"/>
                    </a:lnTo>
                    <a:lnTo>
                      <a:pt x="2328" y="36"/>
                    </a:lnTo>
                    <a:lnTo>
                      <a:pt x="2310" y="36"/>
                    </a:lnTo>
                    <a:lnTo>
                      <a:pt x="2292" y="36"/>
                    </a:lnTo>
                    <a:lnTo>
                      <a:pt x="2274" y="36"/>
                    </a:lnTo>
                    <a:lnTo>
                      <a:pt x="2250" y="36"/>
                    </a:lnTo>
                    <a:lnTo>
                      <a:pt x="2226" y="36"/>
                    </a:lnTo>
                    <a:lnTo>
                      <a:pt x="2208" y="36"/>
                    </a:lnTo>
                    <a:lnTo>
                      <a:pt x="2190" y="36"/>
                    </a:lnTo>
                    <a:lnTo>
                      <a:pt x="2172" y="36"/>
                    </a:lnTo>
                    <a:lnTo>
                      <a:pt x="2148" y="36"/>
                    </a:lnTo>
                    <a:lnTo>
                      <a:pt x="2130" y="36"/>
                    </a:lnTo>
                    <a:lnTo>
                      <a:pt x="2070" y="36"/>
                    </a:lnTo>
                    <a:lnTo>
                      <a:pt x="2034" y="36"/>
                    </a:lnTo>
                    <a:lnTo>
                      <a:pt x="2016" y="36"/>
                    </a:lnTo>
                    <a:lnTo>
                      <a:pt x="1998" y="36"/>
                    </a:lnTo>
                    <a:lnTo>
                      <a:pt x="1980" y="36"/>
                    </a:lnTo>
                    <a:lnTo>
                      <a:pt x="1962" y="36"/>
                    </a:lnTo>
                    <a:lnTo>
                      <a:pt x="1938" y="36"/>
                    </a:lnTo>
                    <a:lnTo>
                      <a:pt x="1914" y="36"/>
                    </a:lnTo>
                    <a:lnTo>
                      <a:pt x="1896" y="36"/>
                    </a:lnTo>
                    <a:lnTo>
                      <a:pt x="1872" y="36"/>
                    </a:lnTo>
                    <a:lnTo>
                      <a:pt x="1854" y="36"/>
                    </a:lnTo>
                    <a:lnTo>
                      <a:pt x="1836" y="36"/>
                    </a:lnTo>
                    <a:lnTo>
                      <a:pt x="1818" y="36"/>
                    </a:lnTo>
                    <a:lnTo>
                      <a:pt x="1800" y="36"/>
                    </a:lnTo>
                    <a:lnTo>
                      <a:pt x="1776" y="36"/>
                    </a:lnTo>
                    <a:lnTo>
                      <a:pt x="1758" y="36"/>
                    </a:lnTo>
                    <a:lnTo>
                      <a:pt x="1740" y="36"/>
                    </a:lnTo>
                    <a:lnTo>
                      <a:pt x="1686" y="30"/>
                    </a:lnTo>
                    <a:lnTo>
                      <a:pt x="1638" y="30"/>
                    </a:lnTo>
                    <a:lnTo>
                      <a:pt x="1620" y="24"/>
                    </a:lnTo>
                    <a:lnTo>
                      <a:pt x="1602" y="24"/>
                    </a:lnTo>
                    <a:lnTo>
                      <a:pt x="1584" y="24"/>
                    </a:lnTo>
                    <a:lnTo>
                      <a:pt x="1566" y="24"/>
                    </a:lnTo>
                    <a:lnTo>
                      <a:pt x="1548" y="24"/>
                    </a:lnTo>
                    <a:lnTo>
                      <a:pt x="1512" y="24"/>
                    </a:lnTo>
                    <a:lnTo>
                      <a:pt x="1464" y="24"/>
                    </a:lnTo>
                    <a:lnTo>
                      <a:pt x="1446" y="24"/>
                    </a:lnTo>
                    <a:lnTo>
                      <a:pt x="1428" y="24"/>
                    </a:lnTo>
                    <a:lnTo>
                      <a:pt x="1410" y="24"/>
                    </a:lnTo>
                    <a:lnTo>
                      <a:pt x="1392" y="24"/>
                    </a:lnTo>
                    <a:lnTo>
                      <a:pt x="1374" y="12"/>
                    </a:lnTo>
                    <a:lnTo>
                      <a:pt x="1356" y="24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" name="Line 58"/>
              <p:cNvSpPr>
                <a:spLocks noChangeShapeType="1"/>
              </p:cNvSpPr>
              <p:nvPr/>
            </p:nvSpPr>
            <p:spPr bwMode="auto">
              <a:xfrm>
                <a:off x="635" y="2956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" name="Rectangle 59"/>
              <p:cNvSpPr>
                <a:spLocks noChangeArrowheads="1"/>
              </p:cNvSpPr>
              <p:nvPr/>
            </p:nvSpPr>
            <p:spPr bwMode="auto">
              <a:xfrm>
                <a:off x="642" y="2193"/>
                <a:ext cx="377" cy="30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33350" tIns="66675" rIns="133350" bIns="66675">
                <a:spAutoFit/>
              </a:bodyPr>
              <a:lstStyle>
                <a:lvl1pPr defTabSz="19224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663575" defTabSz="19224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325563" defTabSz="19224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989138" defTabSz="19224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19224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algn="l" defTabSz="1922463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algn="l" defTabSz="1922463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algn="l" defTabSz="1922463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algn="l" defTabSz="1922463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he-IL" sz="23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45" name="Rectangle 60"/>
              <p:cNvSpPr>
                <a:spLocks noChangeArrowheads="1"/>
              </p:cNvSpPr>
              <p:nvPr/>
            </p:nvSpPr>
            <p:spPr bwMode="auto">
              <a:xfrm>
                <a:off x="983" y="2193"/>
                <a:ext cx="359" cy="30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33350" tIns="66675" rIns="133350" bIns="66675">
                <a:spAutoFit/>
              </a:bodyPr>
              <a:lstStyle>
                <a:lvl1pPr defTabSz="19224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663575" defTabSz="19224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325563" defTabSz="19224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989138" defTabSz="19224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19224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algn="l" defTabSz="1922463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algn="l" defTabSz="1922463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algn="l" defTabSz="1922463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algn="l" defTabSz="1922463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he-IL" sz="23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46" name="Rectangle 61"/>
              <p:cNvSpPr>
                <a:spLocks noChangeArrowheads="1"/>
              </p:cNvSpPr>
              <p:nvPr/>
            </p:nvSpPr>
            <p:spPr bwMode="auto">
              <a:xfrm>
                <a:off x="1318" y="2193"/>
                <a:ext cx="377" cy="30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33350" tIns="66675" rIns="133350" bIns="66675">
                <a:spAutoFit/>
              </a:bodyPr>
              <a:lstStyle>
                <a:lvl1pPr defTabSz="19224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663575" defTabSz="19224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325563" defTabSz="19224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989138" defTabSz="19224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19224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algn="l" defTabSz="1922463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algn="l" defTabSz="1922463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algn="l" defTabSz="1922463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algn="l" defTabSz="1922463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he-IL" sz="230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47" name="Rectangle 62"/>
              <p:cNvSpPr>
                <a:spLocks noChangeArrowheads="1"/>
              </p:cNvSpPr>
              <p:nvPr/>
            </p:nvSpPr>
            <p:spPr bwMode="auto">
              <a:xfrm>
                <a:off x="1397" y="2817"/>
                <a:ext cx="105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he-IL" sz="2800">
                    <a:solidFill>
                      <a:srgbClr val="FC0128"/>
                    </a:solidFill>
                  </a:rPr>
                  <a:t>SCREEN</a:t>
                </a:r>
              </a:p>
            </p:txBody>
          </p:sp>
          <p:sp>
            <p:nvSpPr>
              <p:cNvPr id="48" name="Freeform 63"/>
              <p:cNvSpPr>
                <a:spLocks/>
              </p:cNvSpPr>
              <p:nvPr/>
            </p:nvSpPr>
            <p:spPr bwMode="auto">
              <a:xfrm>
                <a:off x="633" y="2121"/>
                <a:ext cx="1513" cy="1039"/>
              </a:xfrm>
              <a:custGeom>
                <a:avLst/>
                <a:gdLst>
                  <a:gd name="T0" fmla="*/ 1494 w 1513"/>
                  <a:gd name="T1" fmla="*/ 12 h 1039"/>
                  <a:gd name="T2" fmla="*/ 1464 w 1513"/>
                  <a:gd name="T3" fmla="*/ 48 h 1039"/>
                  <a:gd name="T4" fmla="*/ 1428 w 1513"/>
                  <a:gd name="T5" fmla="*/ 48 h 1039"/>
                  <a:gd name="T6" fmla="*/ 1392 w 1513"/>
                  <a:gd name="T7" fmla="*/ 48 h 1039"/>
                  <a:gd name="T8" fmla="*/ 1356 w 1513"/>
                  <a:gd name="T9" fmla="*/ 66 h 1039"/>
                  <a:gd name="T10" fmla="*/ 1302 w 1513"/>
                  <a:gd name="T11" fmla="*/ 78 h 1039"/>
                  <a:gd name="T12" fmla="*/ 1260 w 1513"/>
                  <a:gd name="T13" fmla="*/ 96 h 1039"/>
                  <a:gd name="T14" fmla="*/ 1188 w 1513"/>
                  <a:gd name="T15" fmla="*/ 108 h 1039"/>
                  <a:gd name="T16" fmla="*/ 1152 w 1513"/>
                  <a:gd name="T17" fmla="*/ 114 h 1039"/>
                  <a:gd name="T18" fmla="*/ 1116 w 1513"/>
                  <a:gd name="T19" fmla="*/ 126 h 1039"/>
                  <a:gd name="T20" fmla="*/ 1092 w 1513"/>
                  <a:gd name="T21" fmla="*/ 162 h 1039"/>
                  <a:gd name="T22" fmla="*/ 1056 w 1513"/>
                  <a:gd name="T23" fmla="*/ 198 h 1039"/>
                  <a:gd name="T24" fmla="*/ 1032 w 1513"/>
                  <a:gd name="T25" fmla="*/ 234 h 1039"/>
                  <a:gd name="T26" fmla="*/ 1020 w 1513"/>
                  <a:gd name="T27" fmla="*/ 282 h 1039"/>
                  <a:gd name="T28" fmla="*/ 1008 w 1513"/>
                  <a:gd name="T29" fmla="*/ 324 h 1039"/>
                  <a:gd name="T30" fmla="*/ 1002 w 1513"/>
                  <a:gd name="T31" fmla="*/ 360 h 1039"/>
                  <a:gd name="T32" fmla="*/ 984 w 1513"/>
                  <a:gd name="T33" fmla="*/ 402 h 1039"/>
                  <a:gd name="T34" fmla="*/ 954 w 1513"/>
                  <a:gd name="T35" fmla="*/ 432 h 1039"/>
                  <a:gd name="T36" fmla="*/ 882 w 1513"/>
                  <a:gd name="T37" fmla="*/ 438 h 1039"/>
                  <a:gd name="T38" fmla="*/ 846 w 1513"/>
                  <a:gd name="T39" fmla="*/ 456 h 1039"/>
                  <a:gd name="T40" fmla="*/ 804 w 1513"/>
                  <a:gd name="T41" fmla="*/ 480 h 1039"/>
                  <a:gd name="T42" fmla="*/ 768 w 1513"/>
                  <a:gd name="T43" fmla="*/ 498 h 1039"/>
                  <a:gd name="T44" fmla="*/ 726 w 1513"/>
                  <a:gd name="T45" fmla="*/ 516 h 1039"/>
                  <a:gd name="T46" fmla="*/ 684 w 1513"/>
                  <a:gd name="T47" fmla="*/ 540 h 1039"/>
                  <a:gd name="T48" fmla="*/ 648 w 1513"/>
                  <a:gd name="T49" fmla="*/ 564 h 1039"/>
                  <a:gd name="T50" fmla="*/ 606 w 1513"/>
                  <a:gd name="T51" fmla="*/ 588 h 1039"/>
                  <a:gd name="T52" fmla="*/ 570 w 1513"/>
                  <a:gd name="T53" fmla="*/ 600 h 1039"/>
                  <a:gd name="T54" fmla="*/ 534 w 1513"/>
                  <a:gd name="T55" fmla="*/ 612 h 1039"/>
                  <a:gd name="T56" fmla="*/ 498 w 1513"/>
                  <a:gd name="T57" fmla="*/ 630 h 1039"/>
                  <a:gd name="T58" fmla="*/ 462 w 1513"/>
                  <a:gd name="T59" fmla="*/ 642 h 1039"/>
                  <a:gd name="T60" fmla="*/ 432 w 1513"/>
                  <a:gd name="T61" fmla="*/ 678 h 1039"/>
                  <a:gd name="T62" fmla="*/ 402 w 1513"/>
                  <a:gd name="T63" fmla="*/ 708 h 1039"/>
                  <a:gd name="T64" fmla="*/ 372 w 1513"/>
                  <a:gd name="T65" fmla="*/ 744 h 1039"/>
                  <a:gd name="T66" fmla="*/ 348 w 1513"/>
                  <a:gd name="T67" fmla="*/ 780 h 1039"/>
                  <a:gd name="T68" fmla="*/ 330 w 1513"/>
                  <a:gd name="T69" fmla="*/ 816 h 1039"/>
                  <a:gd name="T70" fmla="*/ 306 w 1513"/>
                  <a:gd name="T71" fmla="*/ 846 h 1039"/>
                  <a:gd name="T72" fmla="*/ 276 w 1513"/>
                  <a:gd name="T73" fmla="*/ 882 h 1039"/>
                  <a:gd name="T74" fmla="*/ 234 w 1513"/>
                  <a:gd name="T75" fmla="*/ 912 h 1039"/>
                  <a:gd name="T76" fmla="*/ 198 w 1513"/>
                  <a:gd name="T77" fmla="*/ 930 h 1039"/>
                  <a:gd name="T78" fmla="*/ 168 w 1513"/>
                  <a:gd name="T79" fmla="*/ 966 h 1039"/>
                  <a:gd name="T80" fmla="*/ 138 w 1513"/>
                  <a:gd name="T81" fmla="*/ 990 h 1039"/>
                  <a:gd name="T82" fmla="*/ 102 w 1513"/>
                  <a:gd name="T83" fmla="*/ 1002 h 1039"/>
                  <a:gd name="T84" fmla="*/ 60 w 1513"/>
                  <a:gd name="T85" fmla="*/ 1014 h 1039"/>
                  <a:gd name="T86" fmla="*/ 18 w 1513"/>
                  <a:gd name="T87" fmla="*/ 1026 h 1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13" h="1039">
                    <a:moveTo>
                      <a:pt x="1512" y="0"/>
                    </a:moveTo>
                    <a:lnTo>
                      <a:pt x="1494" y="12"/>
                    </a:lnTo>
                    <a:lnTo>
                      <a:pt x="1482" y="30"/>
                    </a:lnTo>
                    <a:lnTo>
                      <a:pt x="1464" y="48"/>
                    </a:lnTo>
                    <a:lnTo>
                      <a:pt x="1446" y="48"/>
                    </a:lnTo>
                    <a:lnTo>
                      <a:pt x="1428" y="48"/>
                    </a:lnTo>
                    <a:lnTo>
                      <a:pt x="1410" y="48"/>
                    </a:lnTo>
                    <a:lnTo>
                      <a:pt x="1392" y="48"/>
                    </a:lnTo>
                    <a:lnTo>
                      <a:pt x="1374" y="54"/>
                    </a:lnTo>
                    <a:lnTo>
                      <a:pt x="1356" y="66"/>
                    </a:lnTo>
                    <a:lnTo>
                      <a:pt x="1338" y="72"/>
                    </a:lnTo>
                    <a:lnTo>
                      <a:pt x="1302" y="78"/>
                    </a:lnTo>
                    <a:lnTo>
                      <a:pt x="1284" y="90"/>
                    </a:lnTo>
                    <a:lnTo>
                      <a:pt x="1260" y="96"/>
                    </a:lnTo>
                    <a:lnTo>
                      <a:pt x="1212" y="102"/>
                    </a:lnTo>
                    <a:lnTo>
                      <a:pt x="1188" y="108"/>
                    </a:lnTo>
                    <a:lnTo>
                      <a:pt x="1170" y="108"/>
                    </a:lnTo>
                    <a:lnTo>
                      <a:pt x="1152" y="114"/>
                    </a:lnTo>
                    <a:lnTo>
                      <a:pt x="1134" y="120"/>
                    </a:lnTo>
                    <a:lnTo>
                      <a:pt x="1116" y="126"/>
                    </a:lnTo>
                    <a:lnTo>
                      <a:pt x="1104" y="144"/>
                    </a:lnTo>
                    <a:lnTo>
                      <a:pt x="1092" y="162"/>
                    </a:lnTo>
                    <a:lnTo>
                      <a:pt x="1074" y="180"/>
                    </a:lnTo>
                    <a:lnTo>
                      <a:pt x="1056" y="198"/>
                    </a:lnTo>
                    <a:lnTo>
                      <a:pt x="1038" y="216"/>
                    </a:lnTo>
                    <a:lnTo>
                      <a:pt x="1032" y="234"/>
                    </a:lnTo>
                    <a:lnTo>
                      <a:pt x="1032" y="258"/>
                    </a:lnTo>
                    <a:lnTo>
                      <a:pt x="1020" y="282"/>
                    </a:lnTo>
                    <a:lnTo>
                      <a:pt x="1014" y="306"/>
                    </a:lnTo>
                    <a:lnTo>
                      <a:pt x="1008" y="324"/>
                    </a:lnTo>
                    <a:lnTo>
                      <a:pt x="1008" y="342"/>
                    </a:lnTo>
                    <a:lnTo>
                      <a:pt x="1002" y="360"/>
                    </a:lnTo>
                    <a:lnTo>
                      <a:pt x="990" y="378"/>
                    </a:lnTo>
                    <a:lnTo>
                      <a:pt x="984" y="402"/>
                    </a:lnTo>
                    <a:lnTo>
                      <a:pt x="972" y="420"/>
                    </a:lnTo>
                    <a:lnTo>
                      <a:pt x="954" y="432"/>
                    </a:lnTo>
                    <a:lnTo>
                      <a:pt x="918" y="438"/>
                    </a:lnTo>
                    <a:lnTo>
                      <a:pt x="882" y="438"/>
                    </a:lnTo>
                    <a:lnTo>
                      <a:pt x="864" y="450"/>
                    </a:lnTo>
                    <a:lnTo>
                      <a:pt x="846" y="456"/>
                    </a:lnTo>
                    <a:lnTo>
                      <a:pt x="828" y="468"/>
                    </a:lnTo>
                    <a:lnTo>
                      <a:pt x="804" y="480"/>
                    </a:lnTo>
                    <a:lnTo>
                      <a:pt x="786" y="486"/>
                    </a:lnTo>
                    <a:lnTo>
                      <a:pt x="768" y="498"/>
                    </a:lnTo>
                    <a:lnTo>
                      <a:pt x="750" y="504"/>
                    </a:lnTo>
                    <a:lnTo>
                      <a:pt x="726" y="516"/>
                    </a:lnTo>
                    <a:lnTo>
                      <a:pt x="702" y="528"/>
                    </a:lnTo>
                    <a:lnTo>
                      <a:pt x="684" y="540"/>
                    </a:lnTo>
                    <a:lnTo>
                      <a:pt x="666" y="552"/>
                    </a:lnTo>
                    <a:lnTo>
                      <a:pt x="648" y="564"/>
                    </a:lnTo>
                    <a:lnTo>
                      <a:pt x="624" y="582"/>
                    </a:lnTo>
                    <a:lnTo>
                      <a:pt x="606" y="588"/>
                    </a:lnTo>
                    <a:lnTo>
                      <a:pt x="588" y="594"/>
                    </a:lnTo>
                    <a:lnTo>
                      <a:pt x="570" y="600"/>
                    </a:lnTo>
                    <a:lnTo>
                      <a:pt x="552" y="606"/>
                    </a:lnTo>
                    <a:lnTo>
                      <a:pt x="534" y="612"/>
                    </a:lnTo>
                    <a:lnTo>
                      <a:pt x="516" y="624"/>
                    </a:lnTo>
                    <a:lnTo>
                      <a:pt x="498" y="630"/>
                    </a:lnTo>
                    <a:lnTo>
                      <a:pt x="480" y="636"/>
                    </a:lnTo>
                    <a:lnTo>
                      <a:pt x="462" y="642"/>
                    </a:lnTo>
                    <a:lnTo>
                      <a:pt x="444" y="660"/>
                    </a:lnTo>
                    <a:lnTo>
                      <a:pt x="432" y="678"/>
                    </a:lnTo>
                    <a:lnTo>
                      <a:pt x="414" y="690"/>
                    </a:lnTo>
                    <a:lnTo>
                      <a:pt x="402" y="708"/>
                    </a:lnTo>
                    <a:lnTo>
                      <a:pt x="390" y="726"/>
                    </a:lnTo>
                    <a:lnTo>
                      <a:pt x="372" y="744"/>
                    </a:lnTo>
                    <a:lnTo>
                      <a:pt x="360" y="762"/>
                    </a:lnTo>
                    <a:lnTo>
                      <a:pt x="348" y="780"/>
                    </a:lnTo>
                    <a:lnTo>
                      <a:pt x="342" y="798"/>
                    </a:lnTo>
                    <a:lnTo>
                      <a:pt x="330" y="816"/>
                    </a:lnTo>
                    <a:lnTo>
                      <a:pt x="324" y="834"/>
                    </a:lnTo>
                    <a:lnTo>
                      <a:pt x="306" y="846"/>
                    </a:lnTo>
                    <a:lnTo>
                      <a:pt x="294" y="864"/>
                    </a:lnTo>
                    <a:lnTo>
                      <a:pt x="276" y="882"/>
                    </a:lnTo>
                    <a:lnTo>
                      <a:pt x="276" y="900"/>
                    </a:lnTo>
                    <a:lnTo>
                      <a:pt x="234" y="912"/>
                    </a:lnTo>
                    <a:lnTo>
                      <a:pt x="216" y="918"/>
                    </a:lnTo>
                    <a:lnTo>
                      <a:pt x="198" y="930"/>
                    </a:lnTo>
                    <a:lnTo>
                      <a:pt x="180" y="948"/>
                    </a:lnTo>
                    <a:lnTo>
                      <a:pt x="168" y="966"/>
                    </a:lnTo>
                    <a:lnTo>
                      <a:pt x="156" y="984"/>
                    </a:lnTo>
                    <a:lnTo>
                      <a:pt x="138" y="990"/>
                    </a:lnTo>
                    <a:lnTo>
                      <a:pt x="120" y="996"/>
                    </a:lnTo>
                    <a:lnTo>
                      <a:pt x="102" y="1002"/>
                    </a:lnTo>
                    <a:lnTo>
                      <a:pt x="78" y="1002"/>
                    </a:lnTo>
                    <a:lnTo>
                      <a:pt x="60" y="1014"/>
                    </a:lnTo>
                    <a:lnTo>
                      <a:pt x="42" y="1014"/>
                    </a:lnTo>
                    <a:lnTo>
                      <a:pt x="18" y="1026"/>
                    </a:lnTo>
                    <a:lnTo>
                      <a:pt x="0" y="1038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59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PORTS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VGA uses two ports for controlling the cursor position. </a:t>
            </a:r>
            <a:endParaRPr lang="en-US" dirty="0" smtClean="0"/>
          </a:p>
          <a:p>
            <a:pPr algn="l" rtl="0"/>
            <a:r>
              <a:rPr lang="en-US" dirty="0" smtClean="0"/>
              <a:t>Port 3D5H </a:t>
            </a:r>
            <a:r>
              <a:rPr lang="en-US" dirty="0"/>
              <a:t>is the PC Color Graphics 6845 Video CRT Control Register. </a:t>
            </a:r>
            <a:endParaRPr lang="en-US" dirty="0" smtClean="0"/>
          </a:p>
          <a:p>
            <a:pPr algn="l" rtl="0"/>
            <a:r>
              <a:rPr lang="en-US" dirty="0" smtClean="0"/>
              <a:t>Writing </a:t>
            </a:r>
            <a:r>
              <a:rPr lang="en-US" dirty="0"/>
              <a:t>to this port controls position of the cursor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 </a:t>
            </a:r>
            <a:r>
              <a:rPr lang="en-US" dirty="0"/>
              <a:t>A cursor high and a cursor low position need to be written to port </a:t>
            </a:r>
            <a:r>
              <a:rPr lang="en-US" dirty="0" smtClean="0"/>
              <a:t>3D5H. </a:t>
            </a:r>
          </a:p>
          <a:p>
            <a:pPr algn="l" rtl="0"/>
            <a:r>
              <a:rPr lang="en-US" dirty="0" smtClean="0"/>
              <a:t>Port 3D4H </a:t>
            </a:r>
            <a:r>
              <a:rPr lang="en-US" dirty="0"/>
              <a:t>(Index register) is used to specify whether the low or high position is being written to port 3D5.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65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Writing a 0x0F to the Index register (3D4) selects the cursor low position. </a:t>
            </a:r>
          </a:p>
          <a:p>
            <a:pPr algn="l" rtl="0"/>
            <a:r>
              <a:rPr lang="en-US" dirty="0"/>
              <a:t>A subsequent write to port 3D5 will set the cursor low position. </a:t>
            </a:r>
          </a:p>
          <a:p>
            <a:pPr algn="l" rtl="0"/>
            <a:r>
              <a:rPr lang="en-US" dirty="0"/>
              <a:t>Writing a 0x0E to the Index register selects the cursor high position. A subsequent write to port 3D5 will set the cursor high position.</a:t>
            </a:r>
            <a:endParaRPr lang="he-IL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96" y="4021683"/>
            <a:ext cx="3913094" cy="277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136" y="121555"/>
            <a:ext cx="5619750" cy="11430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136" y="1300443"/>
            <a:ext cx="3857625" cy="524827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67" y="5106800"/>
            <a:ext cx="46863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he-IL" b="1" dirty="0"/>
              <a:t>Memory-Mapped I/O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auto">
              <a:spcAft>
                <a:spcPts val="0"/>
              </a:spcAft>
              <a:defRPr/>
            </a:pPr>
            <a:r>
              <a:rPr lang="en-US" sz="2000" dirty="0"/>
              <a:t>Instead of having special methods for accessing the values to be read or written, just get them from memory or put them into memory.</a:t>
            </a:r>
          </a:p>
          <a:p>
            <a:pPr algn="l" rtl="0" fontAlgn="auto">
              <a:spcAft>
                <a:spcPts val="0"/>
              </a:spcAft>
              <a:defRPr/>
            </a:pPr>
            <a:r>
              <a:rPr lang="en-US" sz="2000" dirty="0"/>
              <a:t>The device is connected directly to certain main memory locations. </a:t>
            </a:r>
          </a:p>
          <a:p>
            <a:pPr algn="l" rtl="0" fontAlgn="auto">
              <a:spcAft>
                <a:spcPts val="0"/>
              </a:spcAft>
              <a:defRPr/>
            </a:pPr>
            <a:r>
              <a:rPr lang="en-US" sz="2000" dirty="0"/>
              <a:t>Two types of information to/from the device</a:t>
            </a:r>
          </a:p>
          <a:p>
            <a:pPr lvl="1" algn="l" rtl="0" fontAlgn="auto">
              <a:spcAft>
                <a:spcPts val="0"/>
              </a:spcAft>
              <a:defRPr/>
            </a:pPr>
            <a:r>
              <a:rPr lang="en-US" sz="1800" dirty="0"/>
              <a:t>Status</a:t>
            </a:r>
          </a:p>
          <a:p>
            <a:pPr lvl="1" algn="l" rtl="0" fontAlgn="auto">
              <a:spcAft>
                <a:spcPts val="0"/>
              </a:spcAft>
              <a:defRPr/>
            </a:pPr>
            <a:r>
              <a:rPr lang="en-US" sz="1800" dirty="0"/>
              <a:t>Value read/write</a:t>
            </a:r>
          </a:p>
          <a:p>
            <a:pPr algn="l"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88477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he-IL" b="1" dirty="0"/>
              <a:t>Why use Memory Mapped </a:t>
            </a:r>
            <a:r>
              <a:rPr lang="en-US" altLang="he-IL" b="1" dirty="0" smtClean="0"/>
              <a:t>I/O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altLang="he-IL" sz="2000" dirty="0"/>
              <a:t>Advantages of memory-mapped I/O:</a:t>
            </a:r>
          </a:p>
          <a:p>
            <a:pPr lvl="1" algn="l" rtl="0"/>
            <a:r>
              <a:rPr lang="en-US" altLang="he-IL" sz="1800" dirty="0"/>
              <a:t>An I/O device driver can be written entirely in C </a:t>
            </a:r>
          </a:p>
          <a:p>
            <a:pPr lvl="1" algn="l" rtl="0"/>
            <a:r>
              <a:rPr lang="en-US" altLang="he-IL" sz="1800" dirty="0"/>
              <a:t>No special protection mechanism is needed to keep user process from performing I/O. </a:t>
            </a:r>
          </a:p>
          <a:p>
            <a:pPr lvl="1" algn="l" rtl="0"/>
            <a:r>
              <a:rPr lang="en-US" altLang="he-IL" sz="1800" dirty="0"/>
              <a:t>Every instruction that can reference memory can also reference control register.</a:t>
            </a:r>
          </a:p>
          <a:p>
            <a:pPr algn="l" rtl="0"/>
            <a:r>
              <a:rPr lang="en-US" altLang="he-IL" sz="2000" dirty="0"/>
              <a:t>Disadvantages of memory-mapped I/O:</a:t>
            </a:r>
          </a:p>
          <a:p>
            <a:pPr lvl="1" algn="l" rtl="0"/>
            <a:r>
              <a:rPr lang="en-US" altLang="he-IL" sz="1800" dirty="0"/>
              <a:t>Caching a device control register would be disastrous (not reflect current device status change).</a:t>
            </a:r>
          </a:p>
          <a:p>
            <a:pPr lvl="1" algn="l" rtl="0"/>
            <a:r>
              <a:rPr lang="en-US" altLang="he-IL" sz="1800" dirty="0"/>
              <a:t>All memory modules and all I/O devices must examine all memory references.</a:t>
            </a:r>
          </a:p>
          <a:p>
            <a:pPr algn="l"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8871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auto">
              <a:spcAft>
                <a:spcPts val="0"/>
              </a:spcAft>
              <a:defRPr/>
            </a:pPr>
            <a:r>
              <a:rPr lang="en-US" sz="2000" dirty="0"/>
              <a:t>The device controller has “registers”.</a:t>
            </a:r>
          </a:p>
          <a:p>
            <a:pPr algn="l" rtl="0" fontAlgn="auto">
              <a:spcAft>
                <a:spcPts val="0"/>
              </a:spcAft>
              <a:defRPr/>
            </a:pPr>
            <a:r>
              <a:rPr lang="en-US" sz="2000" dirty="0"/>
              <a:t>These registers are given a memory address.</a:t>
            </a:r>
          </a:p>
          <a:p>
            <a:pPr algn="l" rtl="0" fontAlgn="auto">
              <a:spcAft>
                <a:spcPts val="0"/>
              </a:spcAft>
              <a:defRPr/>
            </a:pPr>
            <a:r>
              <a:rPr lang="en-US" sz="2000" dirty="0"/>
              <a:t>Recall that the processor is attached to a bus, memory is attached to the bus, I/O devices are attached to the bus.  </a:t>
            </a:r>
          </a:p>
          <a:p>
            <a:pPr lvl="1" algn="l" rtl="0" fontAlgn="auto">
              <a:spcAft>
                <a:spcPts val="0"/>
              </a:spcAft>
              <a:defRPr/>
            </a:pPr>
            <a:r>
              <a:rPr lang="en-US" sz="1800" dirty="0"/>
              <a:t>When the bus sees certain addresses, it knows they are not memory addresses, but are addresses for accessing I/O devices.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756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97" y="654050"/>
            <a:ext cx="8388350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72206" y="4996822"/>
            <a:ext cx="7959725" cy="914400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he-IL" dirty="0" smtClean="0"/>
              <a:t>(a) A single-bus architecture</a:t>
            </a:r>
          </a:p>
          <a:p>
            <a:pPr>
              <a:buFontTx/>
              <a:buNone/>
            </a:pPr>
            <a:r>
              <a:rPr lang="en-US" altLang="he-IL" dirty="0" smtClean="0"/>
              <a:t>(b) A dual-bus memory architecture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3111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he-IL" b="1" dirty="0"/>
              <a:t>Interactions in a Graphics System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06438" y="1277144"/>
            <a:ext cx="10515600" cy="4351338"/>
          </a:xfrm>
        </p:spPr>
        <p:txBody>
          <a:bodyPr>
            <a:normAutofit/>
          </a:bodyPr>
          <a:lstStyle/>
          <a:p>
            <a:pPr algn="l" rtl="0"/>
            <a:r>
              <a:rPr lang="en-US" altLang="he-IL" dirty="0">
                <a:solidFill>
                  <a:schemeClr val="tx1"/>
                </a:solidFill>
              </a:rPr>
              <a:t>An O/S (DOS, Windows, etc.) and/or Application program (word processor, game, etc.) updates information on the screen using the Video BIOS or a Video Device Driver.</a:t>
            </a:r>
            <a:endParaRPr lang="en-US" altLang="he-IL" sz="2000" dirty="0">
              <a:solidFill>
                <a:schemeClr val="tx1"/>
              </a:solidFill>
            </a:endParaRPr>
          </a:p>
          <a:p>
            <a:pPr lvl="1" algn="l" rtl="0"/>
            <a:r>
              <a:rPr lang="en-US" altLang="he-IL" sz="1800" dirty="0"/>
              <a:t>An installable Device Driver is a program that works with the O/S to translate commands that control a piece of </a:t>
            </a:r>
            <a:r>
              <a:rPr lang="en-US" altLang="he-IL" sz="1800" dirty="0" smtClean="0"/>
              <a:t>hardware, typically </a:t>
            </a:r>
            <a:r>
              <a:rPr lang="en-US" altLang="he-IL" sz="1800" dirty="0"/>
              <a:t>for extended functions not supported by standard hardware.</a:t>
            </a:r>
            <a:endParaRPr lang="he-IL" sz="1400" dirty="0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159688" y="3062196"/>
            <a:ext cx="5962650" cy="3746501"/>
            <a:chOff x="424" y="1864"/>
            <a:chExt cx="3756" cy="236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1176" y="2420"/>
              <a:ext cx="0" cy="73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60" y="1864"/>
              <a:ext cx="3520" cy="84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 rot="16200000">
              <a:off x="147" y="2184"/>
              <a:ext cx="733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3" rIns="73025" bIns="36513">
              <a:spAutoFit/>
            </a:bodyPr>
            <a:lstStyle>
              <a:lvl1pPr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65125"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731838"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096963"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463675"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920875" algn="l" defTabSz="585788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378075" algn="l" defTabSz="585788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835275" algn="l" defTabSz="585788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292475" algn="l" defTabSz="585788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 sz="1400">
                  <a:solidFill>
                    <a:schemeClr val="accent1"/>
                  </a:solidFill>
                </a:rPr>
                <a:t>SOFTWARE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847" y="1948"/>
              <a:ext cx="1195" cy="20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3" rIns="73025" bIns="36513">
              <a:spAutoFit/>
            </a:bodyPr>
            <a:lstStyle>
              <a:lvl1pPr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65125"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731838"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096963"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463675"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920875" algn="l" defTabSz="585788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378075" algn="l" defTabSz="585788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835275" algn="l" defTabSz="585788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292475" algn="l" defTabSz="585788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 sz="1600">
                  <a:solidFill>
                    <a:schemeClr val="accent1"/>
                  </a:solidFill>
                </a:rPr>
                <a:t>Operating System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909" y="1948"/>
              <a:ext cx="868" cy="20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3" rIns="73025" bIns="36513">
              <a:spAutoFit/>
            </a:bodyPr>
            <a:lstStyle>
              <a:lvl1pPr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65125"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731838"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096963"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463675"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920875" algn="l" defTabSz="585788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378075" algn="l" defTabSz="585788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835275" algn="l" defTabSz="585788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292475" algn="l" defTabSz="585788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 sz="1600">
                  <a:solidFill>
                    <a:schemeClr val="accent1"/>
                  </a:solidFill>
                </a:rPr>
                <a:t>Applications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403" y="2310"/>
              <a:ext cx="2039" cy="23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3" rIns="73025" bIns="36513">
              <a:spAutoFit/>
            </a:bodyPr>
            <a:lstStyle>
              <a:lvl1pPr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65125"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731838"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096963"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463675" defTabSz="5857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920875" algn="l" defTabSz="585788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378075" algn="l" defTabSz="585788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835275" algn="l" defTabSz="585788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292475" algn="l" defTabSz="585788" rtl="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 sz="1900" dirty="0">
                  <a:solidFill>
                    <a:schemeClr val="accent1"/>
                  </a:solidFill>
                </a:rPr>
                <a:t>BIOS / Graphics Drivers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041" y="2072"/>
              <a:ext cx="86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177" y="2421"/>
              <a:ext cx="21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712" y="2174"/>
              <a:ext cx="0" cy="13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157" y="2159"/>
              <a:ext cx="0" cy="15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445" y="2898"/>
              <a:ext cx="3735" cy="1326"/>
              <a:chOff x="445" y="2898"/>
              <a:chExt cx="3735" cy="1326"/>
            </a:xfrm>
          </p:grpSpPr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60" y="2898"/>
                <a:ext cx="3520" cy="13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 rot="16200000">
                <a:off x="156" y="3574"/>
                <a:ext cx="758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3" rIns="73025" bIns="36513">
                <a:spAutoFit/>
              </a:bodyPr>
              <a:lstStyle>
                <a:lvl1pPr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365125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731838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096963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1463675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9208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3780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8352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2924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he-IL" sz="1400">
                    <a:solidFill>
                      <a:srgbClr val="8901F3"/>
                    </a:solidFill>
                  </a:rPr>
                  <a:t>HARDWARE</a:t>
                </a: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1606" y="3230"/>
                <a:ext cx="21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736" y="3151"/>
                <a:ext cx="880" cy="179"/>
              </a:xfrm>
              <a:prstGeom prst="rect">
                <a:avLst/>
              </a:prstGeom>
              <a:noFill/>
              <a:ln w="12700">
                <a:solidFill>
                  <a:srgbClr val="7B00E4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3" rIns="73025" bIns="36513">
                <a:spAutoFit/>
              </a:bodyPr>
              <a:lstStyle>
                <a:lvl1pPr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365125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731838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096963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1463675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9208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3780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8352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2924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he-IL" sz="1300">
                    <a:solidFill>
                      <a:srgbClr val="8901F3"/>
                    </a:solidFill>
                  </a:rPr>
                  <a:t>Microprocessor</a:t>
                </a:r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785" y="3643"/>
                <a:ext cx="840" cy="179"/>
              </a:xfrm>
              <a:prstGeom prst="rect">
                <a:avLst/>
              </a:prstGeom>
              <a:noFill/>
              <a:ln w="12700">
                <a:solidFill>
                  <a:srgbClr val="7B00E4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3" rIns="73025" bIns="36513">
                <a:spAutoFit/>
              </a:bodyPr>
              <a:lstStyle>
                <a:lvl1pPr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365125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731838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096963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1463675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9208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3780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8352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2924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he-IL" sz="1300">
                    <a:solidFill>
                      <a:srgbClr val="8901F3"/>
                    </a:solidFill>
                  </a:rPr>
                  <a:t>PC RAM / ROM</a:t>
                </a: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1171" y="3332"/>
                <a:ext cx="0" cy="307"/>
              </a:xfrm>
              <a:prstGeom prst="line">
                <a:avLst/>
              </a:prstGeom>
              <a:noFill/>
              <a:ln w="25400">
                <a:solidFill>
                  <a:srgbClr val="7B00E4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1738" y="2984"/>
                <a:ext cx="2354" cy="1115"/>
              </a:xfrm>
              <a:prstGeom prst="rect">
                <a:avLst/>
              </a:prstGeom>
              <a:noFill/>
              <a:ln w="12700">
                <a:solidFill>
                  <a:srgbClr val="FC0128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1835" y="3131"/>
                <a:ext cx="1127" cy="208"/>
              </a:xfrm>
              <a:prstGeom prst="rect">
                <a:avLst/>
              </a:prstGeom>
              <a:noFill/>
              <a:ln w="12700">
                <a:solidFill>
                  <a:srgbClr val="FC012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3025" tIns="36513" rIns="73025" bIns="36513">
                <a:spAutoFit/>
              </a:bodyPr>
              <a:lstStyle>
                <a:lvl1pPr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365125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731838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096963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1463675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9208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3780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8352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2924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he-IL" sz="1600">
                    <a:solidFill>
                      <a:srgbClr val="FC0128"/>
                    </a:solidFill>
                  </a:rPr>
                  <a:t>Video Controller</a:t>
                </a:r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1892" y="3575"/>
                <a:ext cx="591" cy="362"/>
              </a:xfrm>
              <a:prstGeom prst="rect">
                <a:avLst/>
              </a:prstGeom>
              <a:noFill/>
              <a:ln w="12700">
                <a:solidFill>
                  <a:srgbClr val="FC012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3" rIns="73025" bIns="36513">
                <a:spAutoFit/>
              </a:bodyPr>
              <a:lstStyle>
                <a:lvl1pPr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365125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731838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096963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1463675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9208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3780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8352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2924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he-IL" sz="1600">
                    <a:solidFill>
                      <a:srgbClr val="FC0128"/>
                    </a:solidFill>
                  </a:rPr>
                  <a:t>Video</a:t>
                </a:r>
              </a:p>
              <a:p>
                <a:pPr algn="ctr"/>
                <a:r>
                  <a:rPr lang="en-US" altLang="he-IL" sz="1600">
                    <a:solidFill>
                      <a:srgbClr val="FC0128"/>
                    </a:solidFill>
                  </a:rPr>
                  <a:t>Memory</a:t>
                </a:r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3456" y="2999"/>
                <a:ext cx="647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3" rIns="73025" bIns="36513">
                <a:spAutoFit/>
              </a:bodyPr>
              <a:lstStyle>
                <a:lvl1pPr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365125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731838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096963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1463675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9208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3780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8352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2924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he-IL" sz="1300">
                    <a:solidFill>
                      <a:srgbClr val="FC0128"/>
                    </a:solidFill>
                  </a:rPr>
                  <a:t>Graphics</a:t>
                </a:r>
              </a:p>
              <a:p>
                <a:r>
                  <a:rPr lang="en-US" altLang="he-IL" sz="1300">
                    <a:solidFill>
                      <a:srgbClr val="FC0128"/>
                    </a:solidFill>
                  </a:rPr>
                  <a:t>Subsystem</a:t>
                </a:r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2691" y="3730"/>
                <a:ext cx="544" cy="208"/>
              </a:xfrm>
              <a:prstGeom prst="rect">
                <a:avLst/>
              </a:prstGeom>
              <a:noFill/>
              <a:ln w="12700">
                <a:solidFill>
                  <a:srgbClr val="FC012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3025" tIns="36513" rIns="73025" bIns="36513">
                <a:spAutoFit/>
              </a:bodyPr>
              <a:lstStyle>
                <a:lvl1pPr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365125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731838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096963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1463675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9208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3780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8352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2924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he-IL" sz="1600">
                    <a:solidFill>
                      <a:srgbClr val="FC0128"/>
                    </a:solidFill>
                  </a:rPr>
                  <a:t>DAC</a:t>
                </a:r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2080" y="3345"/>
                <a:ext cx="0" cy="230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2824" y="3344"/>
                <a:ext cx="0" cy="390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350" y="3369"/>
                <a:ext cx="692" cy="208"/>
              </a:xfrm>
              <a:prstGeom prst="rect">
                <a:avLst/>
              </a:prstGeom>
              <a:noFill/>
              <a:ln w="12700">
                <a:solidFill>
                  <a:srgbClr val="FC012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3025" tIns="36513" rIns="73025" bIns="36513">
                <a:spAutoFit/>
              </a:bodyPr>
              <a:lstStyle>
                <a:lvl1pPr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365125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731838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096963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1463675" defTabSz="5857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19208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3780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28352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292475" algn="l" defTabSz="585788" rtl="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he-IL" sz="1600">
                    <a:solidFill>
                      <a:srgbClr val="FC0128"/>
                    </a:solidFill>
                  </a:rPr>
                  <a:t>DISPLAY</a:t>
                </a:r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>
                <a:off x="3243" y="3835"/>
                <a:ext cx="455" cy="0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 flipV="1">
                <a:off x="3698" y="3568"/>
                <a:ext cx="0" cy="268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3355648" y="4190441"/>
            <a:ext cx="23574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he-IL" sz="2000" dirty="0">
                <a:solidFill>
                  <a:srgbClr val="063DE8"/>
                </a:solidFill>
              </a:rPr>
              <a:t>Software Interrupt 10h is used for Video BIOS routines</a:t>
            </a:r>
          </a:p>
        </p:txBody>
      </p:sp>
    </p:spTree>
    <p:extLst>
      <p:ext uri="{BB962C8B-B14F-4D97-AF65-F5344CB8AC3E}">
        <p14:creationId xmlns:p14="http://schemas.microsoft.com/office/powerpoint/2010/main" val="39176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he-IL" b="1" dirty="0"/>
              <a:t>Video Data Format Overview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he-IL" dirty="0">
                <a:solidFill>
                  <a:schemeClr val="tx1"/>
                </a:solidFill>
              </a:rPr>
              <a:t>Video Display Modes:  Video subsystems operate in multiple display modes which control certain aspects of the video operation.</a:t>
            </a:r>
          </a:p>
          <a:p>
            <a:pPr lvl="1" algn="l" rtl="0"/>
            <a:r>
              <a:rPr lang="en-US" altLang="he-IL" dirty="0">
                <a:solidFill>
                  <a:schemeClr val="tx1"/>
                </a:solidFill>
              </a:rPr>
              <a:t>Text OR Graphics:</a:t>
            </a:r>
          </a:p>
          <a:p>
            <a:pPr lvl="2" algn="l" rtl="0"/>
            <a:r>
              <a:rPr lang="en-US" altLang="he-IL" dirty="0">
                <a:solidFill>
                  <a:schemeClr val="tx1"/>
                </a:solidFill>
              </a:rPr>
              <a:t>Text modes display </a:t>
            </a:r>
            <a:r>
              <a:rPr lang="en-US" altLang="he-IL" u="sng" dirty="0">
                <a:solidFill>
                  <a:schemeClr val="tx1"/>
                </a:solidFill>
              </a:rPr>
              <a:t>alphanumeric</a:t>
            </a:r>
            <a:r>
              <a:rPr lang="en-US" altLang="he-IL" dirty="0">
                <a:solidFill>
                  <a:schemeClr val="tx1"/>
                </a:solidFill>
              </a:rPr>
              <a:t> characters only.</a:t>
            </a:r>
          </a:p>
          <a:p>
            <a:pPr lvl="2" algn="l" rtl="0"/>
            <a:r>
              <a:rPr lang="en-US" altLang="he-IL" dirty="0">
                <a:solidFill>
                  <a:schemeClr val="tx1"/>
                </a:solidFill>
              </a:rPr>
              <a:t>Graphics modes are bit-mapped (All Points Addressable)  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55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he-IL" dirty="0"/>
              <a:t>The information written to the video buffer by the microprocessor is represented on the screen as a pattern of illuminated dots called pixels.</a:t>
            </a:r>
          </a:p>
          <a:p>
            <a:pPr lvl="1" algn="l" rtl="0"/>
            <a:r>
              <a:rPr lang="en-US" altLang="he-IL" dirty="0"/>
              <a:t>The microprocessor writes information to the video hardware’s display buffer in either alphanumeric or graphics format.</a:t>
            </a:r>
          </a:p>
          <a:p>
            <a:pPr algn="l" rtl="0"/>
            <a:r>
              <a:rPr lang="en-US" altLang="he-IL" dirty="0"/>
              <a:t>Each location on the video screen maps to a location in the display RAM. </a:t>
            </a:r>
          </a:p>
          <a:p>
            <a:pPr lvl="1" algn="l" rtl="0"/>
            <a:r>
              <a:rPr lang="en-US" altLang="he-IL" dirty="0" smtClean="0"/>
              <a:t>The </a:t>
            </a:r>
            <a:r>
              <a:rPr lang="en-US" altLang="he-IL" dirty="0"/>
              <a:t>first location of the display buffer maps to the top, leftmost point on the screen.</a:t>
            </a:r>
          </a:p>
          <a:p>
            <a:pPr lvl="1" algn="l" rtl="0"/>
            <a:r>
              <a:rPr lang="en-US" altLang="he-IL" dirty="0"/>
              <a:t>As memory addresses increase, the screen location move from left to right &amp; top to bottom.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4930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he-IL" b="1" dirty="0"/>
              <a:t>Alphanumeric format: (Text Mode)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/>
            <a:r>
              <a:rPr lang="en-US" altLang="he-IL" sz="1800" dirty="0"/>
              <a:t>The microprocessor writes each symbol (letter, number, </a:t>
            </a:r>
            <a:r>
              <a:rPr lang="en-US" altLang="he-IL" sz="1800" dirty="0" err="1"/>
              <a:t>etc</a:t>
            </a:r>
            <a:r>
              <a:rPr lang="en-US" altLang="he-IL" sz="1800" dirty="0"/>
              <a:t>) as a series of 2 bytes (character &amp; attribute) into the Video Memory.</a:t>
            </a:r>
          </a:p>
          <a:p>
            <a:pPr lvl="2" algn="l" rtl="0"/>
            <a:r>
              <a:rPr lang="en-US" altLang="he-IL" sz="1800" dirty="0"/>
              <a:t>The first byte represents the character’s ASCII value</a:t>
            </a:r>
          </a:p>
          <a:p>
            <a:pPr lvl="2" algn="l" rtl="0"/>
            <a:r>
              <a:rPr lang="en-US" altLang="he-IL" sz="1800" dirty="0"/>
              <a:t>The second byte represents the character’s attribute (i.e. color, foreground/background, blinking, intensity)</a:t>
            </a:r>
          </a:p>
          <a:p>
            <a:pPr lvl="1" algn="l" rtl="0"/>
            <a:r>
              <a:rPr lang="en-US" altLang="he-IL" sz="1800" dirty="0"/>
              <a:t>Video hardware translates the character &amp; attribute bytes to the necessary series of dots.</a:t>
            </a:r>
          </a:p>
          <a:p>
            <a:pPr lvl="1" algn="l" rtl="0"/>
            <a:r>
              <a:rPr lang="en-US" altLang="he-IL" sz="1800" dirty="0"/>
              <a:t>Characters are painted on the screen in a matrix of dots called a character box or character cell.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22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</TotalTime>
  <Words>714</Words>
  <Application>Microsoft Office PowerPoint</Application>
  <PresentationFormat>Custom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עשן מתפתל</vt:lpstr>
      <vt:lpstr>Lab22</vt:lpstr>
      <vt:lpstr>Memory-Mapped I/O</vt:lpstr>
      <vt:lpstr>Why use Memory Mapped I/O</vt:lpstr>
      <vt:lpstr>PowerPoint Presentation</vt:lpstr>
      <vt:lpstr>PowerPoint Presentation</vt:lpstr>
      <vt:lpstr>Interactions in a Graphics System</vt:lpstr>
      <vt:lpstr>Video Data Format Overview</vt:lpstr>
      <vt:lpstr>PowerPoint Presentation</vt:lpstr>
      <vt:lpstr>Alphanumeric format: (Text Mode) </vt:lpstr>
      <vt:lpstr>PowerPoint Presentation</vt:lpstr>
      <vt:lpstr>PORTS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</dc:title>
  <dc:creator>איליה זלדנר</dc:creator>
  <cp:lastModifiedBy>Windows User</cp:lastModifiedBy>
  <cp:revision>20</cp:revision>
  <dcterms:created xsi:type="dcterms:W3CDTF">2016-10-15T03:54:20Z</dcterms:created>
  <dcterms:modified xsi:type="dcterms:W3CDTF">2017-11-06T04:03:02Z</dcterms:modified>
</cp:coreProperties>
</file>