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5" r:id="rId3"/>
    <p:sldId id="264" r:id="rId4"/>
    <p:sldId id="263" r:id="rId5"/>
    <p:sldId id="257" r:id="rId6"/>
    <p:sldId id="258" r:id="rId7"/>
    <p:sldId id="268" r:id="rId8"/>
    <p:sldId id="267" r:id="rId9"/>
    <p:sldId id="259" r:id="rId10"/>
    <p:sldId id="260" r:id="rId11"/>
    <p:sldId id="261" r:id="rId12"/>
    <p:sldId id="262" r:id="rId13"/>
    <p:sldId id="269" r:id="rId14"/>
    <p:sldId id="271" r:id="rId15"/>
    <p:sldId id="270"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3"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404809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9919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8500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273588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387400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243284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296441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238316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351072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09540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2DCF49B-BAD5-49AD-A6F1-8BFBB9AAFD74}" type="datetimeFigureOut">
              <a:rPr lang="he-IL" smtClean="0"/>
              <a:t>כ"ו/אדר/תשע"ז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263411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2DCF49B-BAD5-49AD-A6F1-8BFBB9AAFD74}" type="datetimeFigureOut">
              <a:rPr lang="he-IL" smtClean="0"/>
              <a:t>כ"ו/אדר/תשע"ז</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A47EE74-C439-4253-8CB0-B9AC74EE702D}" type="slidenum">
              <a:rPr lang="he-IL" smtClean="0"/>
              <a:t>‹#›</a:t>
            </a:fld>
            <a:endParaRPr lang="he-IL"/>
          </a:p>
        </p:txBody>
      </p:sp>
    </p:spTree>
    <p:extLst>
      <p:ext uri="{BB962C8B-B14F-4D97-AF65-F5344CB8AC3E}">
        <p14:creationId xmlns:p14="http://schemas.microsoft.com/office/powerpoint/2010/main" val="262281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b="1" dirty="0" smtClean="0"/>
              <a:t>Lab2</a:t>
            </a:r>
            <a:endParaRPr lang="he-IL" b="1" dirty="0"/>
          </a:p>
        </p:txBody>
      </p:sp>
      <p:sp>
        <p:nvSpPr>
          <p:cNvPr id="3" name="כותרת משנה 2"/>
          <p:cNvSpPr>
            <a:spLocks noGrp="1"/>
          </p:cNvSpPr>
          <p:nvPr>
            <p:ph type="subTitle" idx="1"/>
          </p:nvPr>
        </p:nvSpPr>
        <p:spPr/>
        <p:txBody>
          <a:bodyPr/>
          <a:lstStyle/>
          <a:p>
            <a:r>
              <a:rPr lang="he-IL" dirty="0" smtClean="0"/>
              <a:t>איליה זלדנר</a:t>
            </a:r>
            <a:endParaRPr lang="he-IL" dirty="0"/>
          </a:p>
        </p:txBody>
      </p:sp>
    </p:spTree>
    <p:extLst>
      <p:ext uri="{BB962C8B-B14F-4D97-AF65-F5344CB8AC3E}">
        <p14:creationId xmlns:p14="http://schemas.microsoft.com/office/powerpoint/2010/main" val="3739643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b="1" dirty="0" smtClean="0"/>
              <a:t>OUT(Output </a:t>
            </a:r>
            <a:r>
              <a:rPr lang="en-US" b="1" dirty="0"/>
              <a:t>to </a:t>
            </a:r>
            <a:r>
              <a:rPr lang="en-US" b="1" dirty="0" smtClean="0"/>
              <a:t>Port)</a:t>
            </a:r>
            <a:endParaRPr lang="he-IL" dirty="0"/>
          </a:p>
        </p:txBody>
      </p:sp>
      <p:sp>
        <p:nvSpPr>
          <p:cNvPr id="3" name="מציין מיקום תוכן 2"/>
          <p:cNvSpPr>
            <a:spLocks noGrp="1"/>
          </p:cNvSpPr>
          <p:nvPr>
            <p:ph idx="1"/>
          </p:nvPr>
        </p:nvSpPr>
        <p:spPr/>
        <p:txBody>
          <a:bodyPr>
            <a:normAutofit lnSpcReduction="10000"/>
          </a:bodyPr>
          <a:lstStyle/>
          <a:p>
            <a:endParaRPr lang="en-US" dirty="0" smtClean="0"/>
          </a:p>
          <a:p>
            <a:endParaRPr lang="en-US" dirty="0" smtClean="0"/>
          </a:p>
          <a:p>
            <a:endParaRPr lang="en-US" dirty="0"/>
          </a:p>
          <a:p>
            <a:pPr algn="l" rtl="0"/>
            <a:r>
              <a:rPr lang="en-US" b="1" dirty="0" smtClean="0"/>
              <a:t>Description :</a:t>
            </a:r>
            <a:r>
              <a:rPr lang="en-US" dirty="0"/>
              <a:t> Copies the value from the second operand (source operand) to the I/O port specified with the destination operand (first operand). The source operand can be register AL, AX, or EAX, depending on the size of the port being accessed (8, 16, or 32 bits, respectively); the destination operand can be a byte-immediate or the DX register. Using a byte immediate allows I/O port addresses 0 to 255 to be accessed; using the DX register as a source operand allows I/O ports from 0 to 65,535 to be accessed.</a:t>
            </a:r>
          </a:p>
          <a:p>
            <a:pPr algn="l" rtl="0"/>
            <a:endParaRPr lang="he-IL" dirty="0"/>
          </a:p>
        </p:txBody>
      </p:sp>
      <p:graphicFrame>
        <p:nvGraphicFramePr>
          <p:cNvPr id="14" name="טבלה 13"/>
          <p:cNvGraphicFramePr>
            <a:graphicFrameLocks noGrp="1"/>
          </p:cNvGraphicFramePr>
          <p:nvPr>
            <p:extLst>
              <p:ext uri="{D42A27DB-BD31-4B8C-83A1-F6EECF244321}">
                <p14:modId xmlns:p14="http://schemas.microsoft.com/office/powerpoint/2010/main" val="3528602164"/>
              </p:ext>
            </p:extLst>
          </p:nvPr>
        </p:nvGraphicFramePr>
        <p:xfrm>
          <a:off x="887505" y="1305258"/>
          <a:ext cx="11304495" cy="1832390"/>
        </p:xfrm>
        <a:graphic>
          <a:graphicData uri="http://schemas.openxmlformats.org/drawingml/2006/table">
            <a:tbl>
              <a:tblPr firstRow="1" firstCol="1" bandRow="1">
                <a:tableStyleId>{5C22544A-7EE6-4342-B048-85BDC9FD1C3A}</a:tableStyleId>
              </a:tblPr>
              <a:tblGrid>
                <a:gridCol w="3768165"/>
                <a:gridCol w="3768165"/>
                <a:gridCol w="3768165"/>
              </a:tblGrid>
              <a:tr h="261770">
                <a:tc>
                  <a:txBody>
                    <a:bodyPr/>
                    <a:lstStyle/>
                    <a:p>
                      <a:pPr algn="l" rtl="0">
                        <a:lnSpc>
                          <a:spcPct val="107000"/>
                        </a:lnSpc>
                        <a:spcAft>
                          <a:spcPts val="0"/>
                        </a:spcAft>
                      </a:pPr>
                      <a:r>
                        <a:rPr lang="en-US" sz="1200" dirty="0">
                          <a:effectLst/>
                        </a:rPr>
                        <a:t>Opcode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a:effectLst/>
                        </a:rPr>
                        <a:t>Mnemonic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r>
              <a:tr h="261770">
                <a:tc>
                  <a:txBody>
                    <a:bodyPr/>
                    <a:lstStyle/>
                    <a:p>
                      <a:pPr algn="l" rtl="0">
                        <a:lnSpc>
                          <a:spcPct val="107000"/>
                        </a:lnSpc>
                        <a:spcAft>
                          <a:spcPts val="0"/>
                        </a:spcAft>
                      </a:pPr>
                      <a:r>
                        <a:rPr lang="en-US" sz="1200">
                          <a:effectLst/>
                        </a:rPr>
                        <a:t>E6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imm8,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byte in AL to I/O port address 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61770">
                <a:tc>
                  <a:txBody>
                    <a:bodyPr/>
                    <a:lstStyle/>
                    <a:p>
                      <a:pPr algn="l" rtl="0">
                        <a:lnSpc>
                          <a:spcPct val="107000"/>
                        </a:lnSpc>
                        <a:spcAft>
                          <a:spcPts val="0"/>
                        </a:spcAft>
                      </a:pPr>
                      <a:r>
                        <a:rPr lang="en-US" sz="1200">
                          <a:effectLst/>
                        </a:rPr>
                        <a:t>E7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imm8, 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word in AX to I/O port address 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61770">
                <a:tc>
                  <a:txBody>
                    <a:bodyPr/>
                    <a:lstStyle/>
                    <a:p>
                      <a:pPr algn="l" rtl="0">
                        <a:lnSpc>
                          <a:spcPct val="107000"/>
                        </a:lnSpc>
                        <a:spcAft>
                          <a:spcPts val="0"/>
                        </a:spcAft>
                      </a:pPr>
                      <a:r>
                        <a:rPr lang="en-US" sz="1200">
                          <a:effectLst/>
                        </a:rPr>
                        <a:t>E7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imm8, EAX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doubleword in EAX to I/O port address 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61770">
                <a:tc>
                  <a:txBody>
                    <a:bodyPr/>
                    <a:lstStyle/>
                    <a:p>
                      <a:pPr algn="l" rtl="0">
                        <a:lnSpc>
                          <a:spcPct val="107000"/>
                        </a:lnSpc>
                        <a:spcAft>
                          <a:spcPts val="0"/>
                        </a:spcAft>
                      </a:pPr>
                      <a:r>
                        <a:rPr lang="en-US" sz="1200">
                          <a:effectLst/>
                        </a:rPr>
                        <a:t>EE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DX,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byte in AL to I/O port address in 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61770">
                <a:tc>
                  <a:txBody>
                    <a:bodyPr/>
                    <a:lstStyle/>
                    <a:p>
                      <a:pPr algn="l" rtl="0">
                        <a:lnSpc>
                          <a:spcPct val="107000"/>
                        </a:lnSpc>
                        <a:spcAft>
                          <a:spcPts val="0"/>
                        </a:spcAft>
                      </a:pPr>
                      <a:r>
                        <a:rPr lang="en-US" sz="1200">
                          <a:effectLst/>
                        </a:rPr>
                        <a:t>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DX, 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word in AX to I/O port address in 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61770">
                <a:tc>
                  <a:txBody>
                    <a:bodyPr/>
                    <a:lstStyle/>
                    <a:p>
                      <a:pPr algn="l" rtl="0">
                        <a:lnSpc>
                          <a:spcPct val="107000"/>
                        </a:lnSpc>
                        <a:spcAft>
                          <a:spcPts val="0"/>
                        </a:spcAft>
                      </a:pPr>
                      <a:r>
                        <a:rPr lang="en-US" sz="1200">
                          <a:effectLst/>
                        </a:rPr>
                        <a:t>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DX, EAX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Output </a:t>
                      </a:r>
                      <a:r>
                        <a:rPr lang="en-US" sz="1200" dirty="0" err="1">
                          <a:effectLst/>
                        </a:rPr>
                        <a:t>doubleword</a:t>
                      </a:r>
                      <a:r>
                        <a:rPr lang="en-US" sz="1200" dirty="0">
                          <a:effectLst/>
                        </a:rPr>
                        <a:t> in EAX to I/O port address in DX.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15107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smtClean="0"/>
              <a:t>Port</a:t>
            </a:r>
            <a:r>
              <a:rPr lang="en-US" dirty="0"/>
              <a:t> </a:t>
            </a:r>
            <a:endParaRPr lang="he-IL" dirty="0"/>
          </a:p>
        </p:txBody>
      </p:sp>
      <p:sp>
        <p:nvSpPr>
          <p:cNvPr id="3" name="מציין מיקום תוכן 2"/>
          <p:cNvSpPr>
            <a:spLocks noGrp="1"/>
          </p:cNvSpPr>
          <p:nvPr>
            <p:ph idx="1"/>
          </p:nvPr>
        </p:nvSpPr>
        <p:spPr/>
        <p:txBody>
          <a:bodyPr/>
          <a:lstStyle/>
          <a:p>
            <a:pPr algn="l" rtl="0"/>
            <a:r>
              <a:rPr lang="en-US" altLang="he-IL" dirty="0"/>
              <a:t>External devices are almost always connected not directly to the system bus but to an INTERFACE.</a:t>
            </a:r>
          </a:p>
          <a:p>
            <a:pPr algn="l" rtl="0"/>
            <a:r>
              <a:rPr lang="en-US" altLang="he-IL" dirty="0"/>
              <a:t>Registers in the interface allow for a wide range  of possibilities for the designer to determine how it is to interface to the bus.</a:t>
            </a:r>
          </a:p>
          <a:p>
            <a:pPr algn="l" rtl="0"/>
            <a:r>
              <a:rPr lang="en-US" altLang="he-IL" dirty="0" smtClean="0"/>
              <a:t>To </a:t>
            </a:r>
            <a:r>
              <a:rPr lang="en-US" altLang="he-IL" dirty="0"/>
              <a:t>avoid confusion  with the main registers in the 8086, peripheral interface chip registers are usually referred to as PORTS.</a:t>
            </a:r>
          </a:p>
          <a:p>
            <a:pPr algn="l" rtl="0"/>
            <a:endParaRPr lang="he-IL" dirty="0"/>
          </a:p>
        </p:txBody>
      </p:sp>
    </p:spTree>
    <p:extLst>
      <p:ext uri="{BB962C8B-B14F-4D97-AF65-F5344CB8AC3E}">
        <p14:creationId xmlns:p14="http://schemas.microsoft.com/office/powerpoint/2010/main" val="310788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smtClean="0"/>
              <a:t>Interface Ports</a:t>
            </a:r>
            <a:endParaRPr lang="he-IL" b="1" dirty="0"/>
          </a:p>
        </p:txBody>
      </p:sp>
      <p:sp>
        <p:nvSpPr>
          <p:cNvPr id="3" name="מציין מיקום תוכן 2"/>
          <p:cNvSpPr>
            <a:spLocks noGrp="1"/>
          </p:cNvSpPr>
          <p:nvPr>
            <p:ph idx="1"/>
          </p:nvPr>
        </p:nvSpPr>
        <p:spPr/>
        <p:txBody>
          <a:bodyPr/>
          <a:lstStyle/>
          <a:p>
            <a:pPr algn="l" rtl="0">
              <a:lnSpc>
                <a:spcPct val="80000"/>
              </a:lnSpc>
            </a:pPr>
            <a:r>
              <a:rPr lang="en-US" altLang="he-IL" dirty="0"/>
              <a:t>Typically consists of three registers</a:t>
            </a:r>
          </a:p>
          <a:p>
            <a:pPr lvl="1" algn="l" rtl="0">
              <a:lnSpc>
                <a:spcPct val="80000"/>
              </a:lnSpc>
            </a:pPr>
            <a:r>
              <a:rPr lang="en-US" altLang="he-IL" b="1" i="1" dirty="0"/>
              <a:t>Control Port</a:t>
            </a:r>
            <a:r>
              <a:rPr lang="en-US" altLang="he-IL" dirty="0"/>
              <a:t> - the setting of which will determine if the interface is to send or receive.</a:t>
            </a:r>
          </a:p>
          <a:p>
            <a:pPr lvl="1" algn="l" rtl="0">
              <a:lnSpc>
                <a:spcPct val="80000"/>
              </a:lnSpc>
            </a:pPr>
            <a:r>
              <a:rPr lang="en-US" altLang="he-IL" b="1" i="1" dirty="0"/>
              <a:t>Data Port</a:t>
            </a:r>
            <a:r>
              <a:rPr lang="en-US" altLang="he-IL" dirty="0"/>
              <a:t> – for the data element to be transmitted or to hold a data element received.</a:t>
            </a:r>
          </a:p>
          <a:p>
            <a:pPr lvl="1" algn="l" rtl="0">
              <a:lnSpc>
                <a:spcPct val="80000"/>
              </a:lnSpc>
            </a:pPr>
            <a:r>
              <a:rPr lang="en-US" altLang="he-IL" b="1" i="1" dirty="0"/>
              <a:t>Status Port</a:t>
            </a:r>
            <a:r>
              <a:rPr lang="en-US" altLang="he-IL" dirty="0"/>
              <a:t> – used to obtain information such as “printer out of paper, don’t send any more data” or, for a serial transmission, “all the bits of the data element haven’t yet been received”</a:t>
            </a:r>
          </a:p>
          <a:p>
            <a:pPr lvl="1" algn="l" rtl="0">
              <a:lnSpc>
                <a:spcPct val="80000"/>
              </a:lnSpc>
            </a:pPr>
            <a:r>
              <a:rPr lang="en-US" altLang="he-IL" dirty="0"/>
              <a:t>Simple interfaces may have status and control combined into one port;  sophisticated ports may have multiple control and status ports. </a:t>
            </a:r>
          </a:p>
          <a:p>
            <a:pPr algn="l" rtl="0"/>
            <a:endParaRPr lang="he-IL" dirty="0"/>
          </a:p>
        </p:txBody>
      </p:sp>
    </p:spTree>
    <p:extLst>
      <p:ext uri="{BB962C8B-B14F-4D97-AF65-F5344CB8AC3E}">
        <p14:creationId xmlns:p14="http://schemas.microsoft.com/office/powerpoint/2010/main" val="85080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smtClean="0"/>
              <a:t>Scan Code </a:t>
            </a:r>
            <a:endParaRPr lang="he-IL" b="1" dirty="0"/>
          </a:p>
        </p:txBody>
      </p:sp>
      <p:sp>
        <p:nvSpPr>
          <p:cNvPr id="3" name="מציין מיקום תוכן 2"/>
          <p:cNvSpPr>
            <a:spLocks noGrp="1"/>
          </p:cNvSpPr>
          <p:nvPr>
            <p:ph idx="1"/>
          </p:nvPr>
        </p:nvSpPr>
        <p:spPr/>
        <p:txBody>
          <a:bodyPr>
            <a:normAutofit fontScale="92500" lnSpcReduction="10000"/>
          </a:bodyPr>
          <a:lstStyle/>
          <a:p>
            <a:pPr algn="l" rtl="0"/>
            <a:r>
              <a:rPr lang="en-US" altLang="he-IL" dirty="0" smtClean="0"/>
              <a:t>For Each Key Scan Code comes Twice once the Key press and once for key release </a:t>
            </a:r>
          </a:p>
          <a:p>
            <a:pPr algn="l" rtl="0"/>
            <a:r>
              <a:rPr lang="en-US" altLang="he-IL" dirty="0" smtClean="0"/>
              <a:t>Both Scan code are differ in one bit </a:t>
            </a:r>
          </a:p>
          <a:p>
            <a:pPr algn="l" rtl="0"/>
            <a:r>
              <a:rPr lang="en-US" altLang="he-IL" dirty="0" smtClean="0"/>
              <a:t>The lower seven bit contain the key number </a:t>
            </a:r>
          </a:p>
          <a:p>
            <a:pPr algn="l" rtl="0"/>
            <a:r>
              <a:rPr lang="en-US" altLang="he-IL" dirty="0" smtClean="0"/>
              <a:t>While the Most Significant bit is clear in the Press code and Set in the Release Code </a:t>
            </a:r>
          </a:p>
          <a:p>
            <a:pPr algn="l" rtl="0"/>
            <a:r>
              <a:rPr lang="en-US" altLang="he-IL" dirty="0" smtClean="0"/>
              <a:t>If we write Capital A so we First Press Shift Key the Scan Code is Sent then We Pressed A Scan Code is Sent then the Release code of A &amp; release code of Shift Key and Interrupt Handler Understand That Sequence Should Result in ASCII Code of A</a:t>
            </a:r>
          </a:p>
          <a:p>
            <a:pPr algn="l" rtl="0"/>
            <a:r>
              <a:rPr lang="en-US" altLang="he-IL" dirty="0" smtClean="0"/>
              <a:t>Interrupt handler REMEMBER the Sequence .</a:t>
            </a:r>
          </a:p>
          <a:p>
            <a:pPr algn="l" rtl="0"/>
            <a:endParaRPr lang="he-IL" dirty="0"/>
          </a:p>
        </p:txBody>
      </p:sp>
    </p:spTree>
    <p:extLst>
      <p:ext uri="{BB962C8B-B14F-4D97-AF65-F5344CB8AC3E}">
        <p14:creationId xmlns:p14="http://schemas.microsoft.com/office/powerpoint/2010/main" val="390124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smtClean="0"/>
              <a:t>Keyboard Port</a:t>
            </a:r>
            <a:endParaRPr lang="he-IL" b="1" dirty="0"/>
          </a:p>
        </p:txBody>
      </p:sp>
      <p:sp>
        <p:nvSpPr>
          <p:cNvPr id="3" name="מציין מיקום תוכן 2"/>
          <p:cNvSpPr>
            <a:spLocks noGrp="1"/>
          </p:cNvSpPr>
          <p:nvPr>
            <p:ph idx="1"/>
          </p:nvPr>
        </p:nvSpPr>
        <p:spPr/>
        <p:txBody>
          <a:bodyPr/>
          <a:lstStyle/>
          <a:p>
            <a:pPr algn="l" rtl="0"/>
            <a:r>
              <a:rPr lang="en-US" altLang="he-IL" dirty="0" smtClean="0"/>
              <a:t>The Keyboard Port is 60 the Keyboard Generate IRQ 1 when Ever Key is Pressed so if we Hooked INT 9 inside the it read Port 60so we can tell Which Key is Pressed </a:t>
            </a:r>
          </a:p>
          <a:p>
            <a:pPr algn="l" rtl="0"/>
            <a:r>
              <a:rPr lang="en-US" dirty="0" smtClean="0"/>
              <a:t>PC keyboard:  interrupt driven – Cannot run in polled mode: no status port</a:t>
            </a:r>
            <a:endParaRPr lang="en-US" altLang="he-IL" dirty="0" smtClean="0"/>
          </a:p>
          <a:p>
            <a:pPr algn="l" rtl="0"/>
            <a:r>
              <a:rPr lang="en-US" dirty="0" smtClean="0"/>
              <a:t>2 interrelated 8255 PPI (Parallel Peripheral Interface) ports: </a:t>
            </a:r>
          </a:p>
          <a:p>
            <a:pPr lvl="1" algn="l" rtl="0"/>
            <a:r>
              <a:rPr lang="en-US" dirty="0" smtClean="0"/>
              <a:t>Data Port (Port PA) : I/O address 60H </a:t>
            </a:r>
          </a:p>
          <a:p>
            <a:pPr lvl="1" algn="l" rtl="0"/>
            <a:r>
              <a:rPr lang="en-US" dirty="0" smtClean="0"/>
              <a:t>Control Port (Port PB) : I/O address 61H</a:t>
            </a:r>
            <a:endParaRPr lang="en-US" altLang="he-IL" dirty="0" smtClean="0"/>
          </a:p>
          <a:p>
            <a:pPr algn="l" rtl="0"/>
            <a:r>
              <a:rPr lang="en-US" dirty="0" smtClean="0"/>
              <a:t>Keyboard will not send next scan code until previous one “acknowledged” </a:t>
            </a:r>
            <a:endParaRPr lang="he-IL" dirty="0"/>
          </a:p>
        </p:txBody>
      </p:sp>
    </p:spTree>
    <p:extLst>
      <p:ext uri="{BB962C8B-B14F-4D97-AF65-F5344CB8AC3E}">
        <p14:creationId xmlns:p14="http://schemas.microsoft.com/office/powerpoint/2010/main" val="311403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rtl="0"/>
            <a:r>
              <a:rPr lang="en-US" altLang="he-IL" b="1" dirty="0"/>
              <a:t>Keyboard and its controller</a:t>
            </a:r>
          </a:p>
        </p:txBody>
      </p:sp>
      <p:sp>
        <p:nvSpPr>
          <p:cNvPr id="4100" name="Rectangle 4"/>
          <p:cNvSpPr>
            <a:spLocks noChangeArrowheads="1"/>
          </p:cNvSpPr>
          <p:nvPr/>
        </p:nvSpPr>
        <p:spPr bwMode="auto">
          <a:xfrm>
            <a:off x="3657600" y="3124200"/>
            <a:ext cx="6477000" cy="2209800"/>
          </a:xfrm>
          <a:prstGeom prst="rect">
            <a:avLst/>
          </a:prstGeom>
          <a:solidFill>
            <a:srgbClr val="A0FC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400" b="1"/>
              <a:t>Keyboard Controller</a:t>
            </a:r>
          </a:p>
        </p:txBody>
      </p:sp>
      <p:sp>
        <p:nvSpPr>
          <p:cNvPr id="4101" name="Rectangle 5"/>
          <p:cNvSpPr>
            <a:spLocks noChangeArrowheads="1"/>
          </p:cNvSpPr>
          <p:nvPr/>
        </p:nvSpPr>
        <p:spPr bwMode="auto">
          <a:xfrm>
            <a:off x="4495800" y="1447800"/>
            <a:ext cx="4724400" cy="6096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400" b="1"/>
              <a:t>CPU</a:t>
            </a:r>
          </a:p>
        </p:txBody>
      </p:sp>
      <p:sp>
        <p:nvSpPr>
          <p:cNvPr id="4102" name="Rectangle 6"/>
          <p:cNvSpPr>
            <a:spLocks noChangeArrowheads="1"/>
          </p:cNvSpPr>
          <p:nvPr/>
        </p:nvSpPr>
        <p:spPr bwMode="auto">
          <a:xfrm>
            <a:off x="3048000" y="1447800"/>
            <a:ext cx="9906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000" b="1"/>
              <a:t>PIC</a:t>
            </a:r>
          </a:p>
        </p:txBody>
      </p:sp>
      <p:sp>
        <p:nvSpPr>
          <p:cNvPr id="4104" name="Line 8"/>
          <p:cNvSpPr>
            <a:spLocks noChangeShapeType="1"/>
          </p:cNvSpPr>
          <p:nvPr/>
        </p:nvSpPr>
        <p:spPr bwMode="auto">
          <a:xfrm>
            <a:off x="4114800" y="2743200"/>
            <a:ext cx="62484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08" name="Text Box 12"/>
          <p:cNvSpPr txBox="1">
            <a:spLocks noChangeArrowheads="1"/>
          </p:cNvSpPr>
          <p:nvPr/>
        </p:nvSpPr>
        <p:spPr bwMode="auto">
          <a:xfrm>
            <a:off x="9330760" y="2667000"/>
            <a:ext cx="5180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t>bus</a:t>
            </a:r>
          </a:p>
        </p:txBody>
      </p:sp>
      <p:sp>
        <p:nvSpPr>
          <p:cNvPr id="4110" name="Rectangle 14"/>
          <p:cNvSpPr>
            <a:spLocks noChangeArrowheads="1"/>
          </p:cNvSpPr>
          <p:nvPr/>
        </p:nvSpPr>
        <p:spPr bwMode="auto">
          <a:xfrm>
            <a:off x="7239000" y="6096000"/>
            <a:ext cx="2209800" cy="457200"/>
          </a:xfrm>
          <a:prstGeom prst="rect">
            <a:avLst/>
          </a:prstGeom>
          <a:solidFill>
            <a:srgbClr val="A0FC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KEYBOARD</a:t>
            </a:r>
          </a:p>
        </p:txBody>
      </p:sp>
      <p:sp>
        <p:nvSpPr>
          <p:cNvPr id="4111" name="Rectangle 15"/>
          <p:cNvSpPr>
            <a:spLocks noChangeArrowheads="1"/>
          </p:cNvSpPr>
          <p:nvPr/>
        </p:nvSpPr>
        <p:spPr bwMode="auto">
          <a:xfrm>
            <a:off x="4114800" y="6096000"/>
            <a:ext cx="22098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PS/2 MOUSE</a:t>
            </a:r>
          </a:p>
        </p:txBody>
      </p:sp>
      <p:sp>
        <p:nvSpPr>
          <p:cNvPr id="4114" name="Rectangle 18"/>
          <p:cNvSpPr>
            <a:spLocks noChangeArrowheads="1"/>
          </p:cNvSpPr>
          <p:nvPr/>
        </p:nvSpPr>
        <p:spPr bwMode="auto">
          <a:xfrm>
            <a:off x="4419600" y="4800600"/>
            <a:ext cx="1676400" cy="381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output port</a:t>
            </a:r>
          </a:p>
        </p:txBody>
      </p:sp>
      <p:sp>
        <p:nvSpPr>
          <p:cNvPr id="4117" name="Line 21"/>
          <p:cNvSpPr>
            <a:spLocks noChangeShapeType="1"/>
          </p:cNvSpPr>
          <p:nvPr/>
        </p:nvSpPr>
        <p:spPr bwMode="auto">
          <a:xfrm flipV="1">
            <a:off x="3810000" y="2057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18" name="Line 22"/>
          <p:cNvSpPr>
            <a:spLocks noChangeShapeType="1"/>
          </p:cNvSpPr>
          <p:nvPr/>
        </p:nvSpPr>
        <p:spPr bwMode="auto">
          <a:xfrm>
            <a:off x="4038600" y="1828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19" name="Rectangle 23"/>
          <p:cNvSpPr>
            <a:spLocks noChangeArrowheads="1"/>
          </p:cNvSpPr>
          <p:nvPr/>
        </p:nvSpPr>
        <p:spPr bwMode="auto">
          <a:xfrm>
            <a:off x="1981200" y="3124200"/>
            <a:ext cx="1447800" cy="2209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TIMER</a:t>
            </a:r>
          </a:p>
        </p:txBody>
      </p:sp>
      <p:sp>
        <p:nvSpPr>
          <p:cNvPr id="4121" name="Line 25"/>
          <p:cNvSpPr>
            <a:spLocks noChangeShapeType="1"/>
          </p:cNvSpPr>
          <p:nvPr/>
        </p:nvSpPr>
        <p:spPr bwMode="auto">
          <a:xfrm flipV="1">
            <a:off x="3276600" y="2057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5" name="Rectangle 29"/>
          <p:cNvSpPr>
            <a:spLocks noChangeArrowheads="1"/>
          </p:cNvSpPr>
          <p:nvPr/>
        </p:nvSpPr>
        <p:spPr bwMode="auto">
          <a:xfrm>
            <a:off x="86106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output buffer</a:t>
            </a:r>
          </a:p>
        </p:txBody>
      </p:sp>
      <p:sp>
        <p:nvSpPr>
          <p:cNvPr id="4123" name="Rectangle 27"/>
          <p:cNvSpPr>
            <a:spLocks noChangeArrowheads="1"/>
          </p:cNvSpPr>
          <p:nvPr/>
        </p:nvSpPr>
        <p:spPr bwMode="auto">
          <a:xfrm>
            <a:off x="53340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status reg</a:t>
            </a:r>
          </a:p>
        </p:txBody>
      </p:sp>
      <p:sp>
        <p:nvSpPr>
          <p:cNvPr id="4122" name="Rectangle 26"/>
          <p:cNvSpPr>
            <a:spLocks noChangeArrowheads="1"/>
          </p:cNvSpPr>
          <p:nvPr/>
        </p:nvSpPr>
        <p:spPr bwMode="auto">
          <a:xfrm>
            <a:off x="38100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control reg</a:t>
            </a:r>
          </a:p>
        </p:txBody>
      </p:sp>
      <p:sp>
        <p:nvSpPr>
          <p:cNvPr id="4126" name="Line 30"/>
          <p:cNvSpPr>
            <a:spLocks noChangeShapeType="1"/>
          </p:cNvSpPr>
          <p:nvPr/>
        </p:nvSpPr>
        <p:spPr bwMode="auto">
          <a:xfrm flipV="1">
            <a:off x="5562600" y="2057400"/>
            <a:ext cx="0" cy="12192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7" name="Line 31"/>
          <p:cNvSpPr>
            <a:spLocks noChangeShapeType="1"/>
          </p:cNvSpPr>
          <p:nvPr/>
        </p:nvSpPr>
        <p:spPr bwMode="auto">
          <a:xfrm flipV="1">
            <a:off x="4876800" y="2057400"/>
            <a:ext cx="0" cy="121920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8" name="Line 32"/>
          <p:cNvSpPr>
            <a:spLocks noChangeShapeType="1"/>
          </p:cNvSpPr>
          <p:nvPr/>
        </p:nvSpPr>
        <p:spPr bwMode="auto">
          <a:xfrm flipV="1">
            <a:off x="8229600" y="2057400"/>
            <a:ext cx="0" cy="121920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9" name="Line 33"/>
          <p:cNvSpPr>
            <a:spLocks noChangeShapeType="1"/>
          </p:cNvSpPr>
          <p:nvPr/>
        </p:nvSpPr>
        <p:spPr bwMode="auto">
          <a:xfrm flipV="1">
            <a:off x="8839200" y="2057400"/>
            <a:ext cx="0" cy="12192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0" name="Line 34"/>
          <p:cNvSpPr>
            <a:spLocks noChangeShapeType="1"/>
          </p:cNvSpPr>
          <p:nvPr/>
        </p:nvSpPr>
        <p:spPr bwMode="auto">
          <a:xfrm>
            <a:off x="6858000" y="2057400"/>
            <a:ext cx="0" cy="6858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1" name="Line 35"/>
          <p:cNvSpPr>
            <a:spLocks noChangeShapeType="1"/>
          </p:cNvSpPr>
          <p:nvPr/>
        </p:nvSpPr>
        <p:spPr bwMode="auto">
          <a:xfrm>
            <a:off x="9906000" y="2057400"/>
            <a:ext cx="0" cy="6858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3" name="Line 37"/>
          <p:cNvSpPr>
            <a:spLocks noChangeShapeType="1"/>
          </p:cNvSpPr>
          <p:nvPr/>
        </p:nvSpPr>
        <p:spPr bwMode="auto">
          <a:xfrm>
            <a:off x="5029200" y="5181600"/>
            <a:ext cx="0" cy="990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6" name="Line 40"/>
          <p:cNvSpPr>
            <a:spLocks noChangeShapeType="1"/>
          </p:cNvSpPr>
          <p:nvPr/>
        </p:nvSpPr>
        <p:spPr bwMode="auto">
          <a:xfrm>
            <a:off x="5715000" y="5181600"/>
            <a:ext cx="2057400" cy="990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9" name="Text Box 43"/>
          <p:cNvSpPr txBox="1">
            <a:spLocks noChangeArrowheads="1"/>
          </p:cNvSpPr>
          <p:nvPr/>
        </p:nvSpPr>
        <p:spPr bwMode="auto">
          <a:xfrm>
            <a:off x="43115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0x64</a:t>
            </a:r>
          </a:p>
        </p:txBody>
      </p:sp>
      <p:sp>
        <p:nvSpPr>
          <p:cNvPr id="4140" name="Text Box 44"/>
          <p:cNvSpPr txBox="1">
            <a:spLocks noChangeArrowheads="1"/>
          </p:cNvSpPr>
          <p:nvPr/>
        </p:nvSpPr>
        <p:spPr bwMode="auto">
          <a:xfrm>
            <a:off x="55307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0x64</a:t>
            </a:r>
          </a:p>
        </p:txBody>
      </p:sp>
      <p:sp>
        <p:nvSpPr>
          <p:cNvPr id="4141" name="Text Box 45"/>
          <p:cNvSpPr txBox="1">
            <a:spLocks noChangeArrowheads="1"/>
          </p:cNvSpPr>
          <p:nvPr/>
        </p:nvSpPr>
        <p:spPr bwMode="auto">
          <a:xfrm>
            <a:off x="76643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0x60</a:t>
            </a:r>
          </a:p>
        </p:txBody>
      </p:sp>
      <p:sp>
        <p:nvSpPr>
          <p:cNvPr id="4142" name="Text Box 46"/>
          <p:cNvSpPr txBox="1">
            <a:spLocks noChangeArrowheads="1"/>
          </p:cNvSpPr>
          <p:nvPr/>
        </p:nvSpPr>
        <p:spPr bwMode="auto">
          <a:xfrm>
            <a:off x="88073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0x60</a:t>
            </a:r>
          </a:p>
        </p:txBody>
      </p:sp>
      <p:sp>
        <p:nvSpPr>
          <p:cNvPr id="4124" name="Rectangle 28"/>
          <p:cNvSpPr>
            <a:spLocks noChangeArrowheads="1"/>
          </p:cNvSpPr>
          <p:nvPr/>
        </p:nvSpPr>
        <p:spPr bwMode="auto">
          <a:xfrm>
            <a:off x="70866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input buffer</a:t>
            </a:r>
          </a:p>
        </p:txBody>
      </p:sp>
      <p:sp>
        <p:nvSpPr>
          <p:cNvPr id="4116" name="Rectangle 20"/>
          <p:cNvSpPr>
            <a:spLocks noChangeArrowheads="1"/>
          </p:cNvSpPr>
          <p:nvPr/>
        </p:nvSpPr>
        <p:spPr bwMode="auto">
          <a:xfrm>
            <a:off x="7467600" y="4800600"/>
            <a:ext cx="1676400" cy="381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input port</a:t>
            </a:r>
          </a:p>
        </p:txBody>
      </p:sp>
      <p:sp>
        <p:nvSpPr>
          <p:cNvPr id="4103" name="Rectangle 7"/>
          <p:cNvSpPr>
            <a:spLocks noChangeArrowheads="1"/>
          </p:cNvSpPr>
          <p:nvPr/>
        </p:nvSpPr>
        <p:spPr bwMode="auto">
          <a:xfrm>
            <a:off x="9448800" y="1447800"/>
            <a:ext cx="8382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RAM</a:t>
            </a:r>
          </a:p>
        </p:txBody>
      </p:sp>
      <p:sp>
        <p:nvSpPr>
          <p:cNvPr id="4143" name="Line 47"/>
          <p:cNvSpPr>
            <a:spLocks noChangeShapeType="1"/>
          </p:cNvSpPr>
          <p:nvPr/>
        </p:nvSpPr>
        <p:spPr bwMode="auto">
          <a:xfrm flipH="1">
            <a:off x="5715000" y="5181600"/>
            <a:ext cx="2209800" cy="91440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4" name="Line 38"/>
          <p:cNvSpPr>
            <a:spLocks noChangeShapeType="1"/>
          </p:cNvSpPr>
          <p:nvPr/>
        </p:nvSpPr>
        <p:spPr bwMode="auto">
          <a:xfrm flipV="1">
            <a:off x="8305800" y="5105400"/>
            <a:ext cx="0" cy="990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44" name="Rectangle 48"/>
          <p:cNvSpPr>
            <a:spLocks noChangeArrowheads="1"/>
          </p:cNvSpPr>
          <p:nvPr/>
        </p:nvSpPr>
        <p:spPr bwMode="auto">
          <a:xfrm>
            <a:off x="1752600" y="1447800"/>
            <a:ext cx="9906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000" b="1"/>
              <a:t>PIC</a:t>
            </a:r>
          </a:p>
        </p:txBody>
      </p:sp>
      <p:sp>
        <p:nvSpPr>
          <p:cNvPr id="4145" name="Line 49"/>
          <p:cNvSpPr>
            <a:spLocks noChangeShapeType="1"/>
          </p:cNvSpPr>
          <p:nvPr/>
        </p:nvSpPr>
        <p:spPr bwMode="auto">
          <a:xfrm>
            <a:off x="2743200" y="1752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46" name="Text Box 50"/>
          <p:cNvSpPr txBox="1">
            <a:spLocks noChangeArrowheads="1"/>
          </p:cNvSpPr>
          <p:nvPr/>
        </p:nvSpPr>
        <p:spPr bwMode="auto">
          <a:xfrm>
            <a:off x="3155023" y="1905000"/>
            <a:ext cx="3914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sz="800" b="1"/>
              <a:t>IRQ0</a:t>
            </a:r>
          </a:p>
        </p:txBody>
      </p:sp>
      <p:sp>
        <p:nvSpPr>
          <p:cNvPr id="4147" name="Text Box 51"/>
          <p:cNvSpPr txBox="1">
            <a:spLocks noChangeArrowheads="1"/>
          </p:cNvSpPr>
          <p:nvPr/>
        </p:nvSpPr>
        <p:spPr bwMode="auto">
          <a:xfrm>
            <a:off x="3688423" y="1905000"/>
            <a:ext cx="3914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sz="800" b="1"/>
              <a:t>IRQ1</a:t>
            </a:r>
          </a:p>
        </p:txBody>
      </p:sp>
      <p:sp>
        <p:nvSpPr>
          <p:cNvPr id="4148" name="Text Box 52"/>
          <p:cNvSpPr txBox="1">
            <a:spLocks noChangeArrowheads="1"/>
          </p:cNvSpPr>
          <p:nvPr/>
        </p:nvSpPr>
        <p:spPr bwMode="auto">
          <a:xfrm>
            <a:off x="3002623" y="1676400"/>
            <a:ext cx="3914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sz="800" b="1"/>
              <a:t>IRQ2</a:t>
            </a:r>
          </a:p>
        </p:txBody>
      </p:sp>
    </p:spTree>
    <p:extLst>
      <p:ext uri="{BB962C8B-B14F-4D97-AF65-F5344CB8AC3E}">
        <p14:creationId xmlns:p14="http://schemas.microsoft.com/office/powerpoint/2010/main" val="121680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smtClean="0"/>
              <a:t>Interrupt Vector Table</a:t>
            </a:r>
            <a:endParaRPr lang="he-IL" b="1" dirty="0"/>
          </a:p>
        </p:txBody>
      </p:sp>
      <p:sp>
        <p:nvSpPr>
          <p:cNvPr id="3" name="מציין מיקום תוכן 2"/>
          <p:cNvSpPr>
            <a:spLocks noGrp="1"/>
          </p:cNvSpPr>
          <p:nvPr>
            <p:ph idx="1"/>
          </p:nvPr>
        </p:nvSpPr>
        <p:spPr/>
        <p:txBody>
          <a:bodyPr/>
          <a:lstStyle/>
          <a:p>
            <a:pPr algn="l" rtl="0">
              <a:lnSpc>
                <a:spcPct val="80000"/>
              </a:lnSpc>
            </a:pPr>
            <a:r>
              <a:rPr lang="en-US" altLang="zh-TW" sz="2600" dirty="0"/>
              <a:t>In Interrupt Vector Table in 00000h-003FFh (1KB)</a:t>
            </a:r>
          </a:p>
          <a:p>
            <a:pPr algn="l" rtl="0">
              <a:lnSpc>
                <a:spcPct val="80000"/>
              </a:lnSpc>
            </a:pPr>
            <a:r>
              <a:rPr lang="en-US" altLang="zh-TW" sz="2600" dirty="0"/>
              <a:t>For the execution of INT 00-FF</a:t>
            </a:r>
          </a:p>
          <a:p>
            <a:pPr algn="l" rtl="0">
              <a:lnSpc>
                <a:spcPct val="80000"/>
              </a:lnSpc>
            </a:pPr>
            <a:r>
              <a:rPr lang="en-US" altLang="zh-TW" sz="2600" dirty="0"/>
              <a:t>Each INT uses a 4-byte vector (CS:IP):</a:t>
            </a:r>
          </a:p>
          <a:p>
            <a:pPr lvl="1" algn="l" rtl="0">
              <a:lnSpc>
                <a:spcPct val="80000"/>
              </a:lnSpc>
            </a:pPr>
            <a:r>
              <a:rPr lang="en-US" altLang="zh-TW" sz="2600" dirty="0"/>
              <a:t>2 bytes for IP</a:t>
            </a:r>
          </a:p>
          <a:p>
            <a:pPr lvl="1" algn="l" rtl="0">
              <a:lnSpc>
                <a:spcPct val="80000"/>
              </a:lnSpc>
            </a:pPr>
            <a:r>
              <a:rPr lang="en-US" altLang="zh-TW" sz="2600" dirty="0"/>
              <a:t>2 bytes for CS</a:t>
            </a:r>
          </a:p>
          <a:p>
            <a:pPr algn="l" rtl="0">
              <a:lnSpc>
                <a:spcPct val="80000"/>
              </a:lnSpc>
            </a:pPr>
            <a:r>
              <a:rPr lang="en-US" altLang="zh-TW" sz="2600" dirty="0"/>
              <a:t>Actual code (Service Routine) is in CS:IP</a:t>
            </a:r>
          </a:p>
          <a:p>
            <a:pPr algn="l" rtl="0">
              <a:lnSpc>
                <a:spcPct val="80000"/>
              </a:lnSpc>
            </a:pPr>
            <a:r>
              <a:rPr lang="en-US" altLang="zh-TW" sz="2600" dirty="0"/>
              <a:t>IRET at the end of INT Service Routine</a:t>
            </a:r>
          </a:p>
          <a:p>
            <a:pPr algn="l" rtl="0"/>
            <a:endParaRPr lang="he-IL" dirty="0"/>
          </a:p>
        </p:txBody>
      </p:sp>
    </p:spTree>
    <p:extLst>
      <p:ext uri="{BB962C8B-B14F-4D97-AF65-F5344CB8AC3E}">
        <p14:creationId xmlns:p14="http://schemas.microsoft.com/office/powerpoint/2010/main" val="70326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smtClean="0">
                <a:ea typeface="新細明體" pitchFamily="18" charset="-120"/>
              </a:rPr>
              <a:t>Interrupt Vectoring Process</a:t>
            </a:r>
            <a:endParaRPr lang="he-IL" b="1" dirty="0"/>
          </a:p>
        </p:txBody>
      </p:sp>
      <p:sp>
        <p:nvSpPr>
          <p:cNvPr id="3" name="מציין מיקום תוכן 2"/>
          <p:cNvSpPr>
            <a:spLocks noGrp="1"/>
          </p:cNvSpPr>
          <p:nvPr>
            <p:ph idx="1"/>
          </p:nvPr>
        </p:nvSpPr>
        <p:spPr/>
        <p:txBody>
          <a:bodyPr/>
          <a:lstStyle/>
          <a:p>
            <a:endParaRPr lang="he-IL"/>
          </a:p>
        </p:txBody>
      </p:sp>
      <p:graphicFrame>
        <p:nvGraphicFramePr>
          <p:cNvPr id="4" name="Object 3"/>
          <p:cNvGraphicFramePr>
            <a:graphicFrameLocks noChangeAspect="1"/>
          </p:cNvGraphicFramePr>
          <p:nvPr>
            <p:extLst>
              <p:ext uri="{D42A27DB-BD31-4B8C-83A1-F6EECF244321}">
                <p14:modId xmlns:p14="http://schemas.microsoft.com/office/powerpoint/2010/main" val="1180676491"/>
              </p:ext>
            </p:extLst>
          </p:nvPr>
        </p:nvGraphicFramePr>
        <p:xfrm>
          <a:off x="1358526" y="1761284"/>
          <a:ext cx="9309474" cy="5023659"/>
        </p:xfrm>
        <a:graphic>
          <a:graphicData uri="http://schemas.openxmlformats.org/presentationml/2006/ole">
            <mc:AlternateContent xmlns:mc="http://schemas.openxmlformats.org/markup-compatibility/2006">
              <mc:Choice xmlns:v="urn:schemas-microsoft-com:vml" Requires="v">
                <p:oleObj spid="_x0000_s4101" name="VISIO" r:id="rId3" imgW="4314240" imgH="2261520" progId="Visio.Drawing.6">
                  <p:embed/>
                </p:oleObj>
              </mc:Choice>
              <mc:Fallback>
                <p:oleObj name="VISIO" r:id="rId3" imgW="4314240" imgH="22615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810" r="-952"/>
                      <a:stretch>
                        <a:fillRect/>
                      </a:stretch>
                    </p:blipFill>
                    <p:spPr bwMode="auto">
                      <a:xfrm>
                        <a:off x="1358526" y="1761284"/>
                        <a:ext cx="9309474" cy="502365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14857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normAutofit fontScale="92500" lnSpcReduction="10000"/>
          </a:bodyPr>
          <a:lstStyle/>
          <a:p>
            <a:pPr algn="l" rtl="0">
              <a:buFont typeface="Wingdings" panose="05000000000000000000" pitchFamily="2" charset="2"/>
              <a:buNone/>
            </a:pPr>
            <a:r>
              <a:rPr lang="en-US" altLang="zh-TW" dirty="0"/>
              <a:t>Step 1:</a:t>
            </a:r>
          </a:p>
          <a:p>
            <a:pPr lvl="1" algn="l" rtl="0"/>
            <a:r>
              <a:rPr lang="en-US" altLang="zh-TW" sz="2800" dirty="0"/>
              <a:t>The operand of INT is multiplied by 4 to locate the matching interrupt vector table entry</a:t>
            </a:r>
          </a:p>
          <a:p>
            <a:pPr algn="l" rtl="0">
              <a:buFont typeface="Wingdings" panose="05000000000000000000" pitchFamily="2" charset="2"/>
              <a:buNone/>
            </a:pPr>
            <a:r>
              <a:rPr lang="en-US" altLang="zh-TW" dirty="0"/>
              <a:t>Step 2:</a:t>
            </a:r>
          </a:p>
          <a:p>
            <a:pPr lvl="1" algn="l" rtl="0"/>
            <a:r>
              <a:rPr lang="en-US" altLang="zh-TW" sz="2800" dirty="0"/>
              <a:t>CPU pushes flags and a 32-bit return address on stack, disables hardware interrupts, and calls using the address stored at location (10h * 4) in the interrupt vector table (F000:F065)</a:t>
            </a:r>
          </a:p>
          <a:p>
            <a:pPr algn="l" rtl="0">
              <a:buFont typeface="Wingdings" panose="05000000000000000000" pitchFamily="2" charset="2"/>
              <a:buNone/>
            </a:pPr>
            <a:r>
              <a:rPr lang="en-US" altLang="zh-TW" dirty="0"/>
              <a:t>Step 3:</a:t>
            </a:r>
          </a:p>
          <a:p>
            <a:pPr lvl="1" algn="l" rtl="0"/>
            <a:r>
              <a:rPr lang="en-US" altLang="zh-TW" sz="2800" dirty="0"/>
              <a:t>Interrupt handler executes until IRET is reached</a:t>
            </a:r>
          </a:p>
          <a:p>
            <a:pPr algn="l" rtl="0">
              <a:buFont typeface="Wingdings" panose="05000000000000000000" pitchFamily="2" charset="2"/>
              <a:buNone/>
            </a:pPr>
            <a:r>
              <a:rPr lang="en-US" altLang="zh-TW" dirty="0"/>
              <a:t>Step 4:</a:t>
            </a:r>
          </a:p>
          <a:p>
            <a:pPr lvl="1" algn="l" rtl="0"/>
            <a:r>
              <a:rPr lang="en-US" altLang="zh-TW" sz="2800" dirty="0"/>
              <a:t>Pop the stack and return to application program</a:t>
            </a:r>
          </a:p>
          <a:p>
            <a:pPr algn="l" rtl="0"/>
            <a:endParaRPr lang="he-IL" dirty="0"/>
          </a:p>
        </p:txBody>
      </p:sp>
    </p:spTree>
    <p:extLst>
      <p:ext uri="{BB962C8B-B14F-4D97-AF65-F5344CB8AC3E}">
        <p14:creationId xmlns:p14="http://schemas.microsoft.com/office/powerpoint/2010/main" val="731052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smtClean="0"/>
              <a:t>STI (</a:t>
            </a:r>
            <a:r>
              <a:rPr lang="en-US" b="1" dirty="0"/>
              <a:t>Set Interrupt </a:t>
            </a:r>
            <a:r>
              <a:rPr lang="en-US" b="1" dirty="0" smtClean="0"/>
              <a:t>Flag)</a:t>
            </a:r>
            <a:endParaRPr lang="he-IL" dirty="0"/>
          </a:p>
        </p:txBody>
      </p:sp>
      <p:sp>
        <p:nvSpPr>
          <p:cNvPr id="3" name="מציין מיקום תוכן 2"/>
          <p:cNvSpPr>
            <a:spLocks noGrp="1"/>
          </p:cNvSpPr>
          <p:nvPr>
            <p:ph idx="1"/>
          </p:nvPr>
        </p:nvSpPr>
        <p:spPr/>
        <p:txBody>
          <a:bodyPr>
            <a:normAutofit lnSpcReduction="10000"/>
          </a:bodyPr>
          <a:lstStyle/>
          <a:p>
            <a:pPr algn="l" rtl="0"/>
            <a:r>
              <a:rPr lang="en-US" b="1" dirty="0" smtClean="0"/>
              <a:t>Opcode : </a:t>
            </a:r>
            <a:r>
              <a:rPr lang="en-US" dirty="0" smtClean="0"/>
              <a:t>FB</a:t>
            </a:r>
          </a:p>
          <a:p>
            <a:pPr algn="l" rtl="0"/>
            <a:r>
              <a:rPr lang="en-US" b="1" dirty="0" smtClean="0"/>
              <a:t>Description : </a:t>
            </a:r>
            <a:r>
              <a:rPr lang="en-US" dirty="0" smtClean="0">
                <a:effectLst/>
                <a:latin typeface="Arial" panose="020B0604020202020204" pitchFamily="34" charset="0"/>
              </a:rPr>
              <a:t>Set interrupt flag; external, </a:t>
            </a:r>
            <a:r>
              <a:rPr lang="en-US" dirty="0" err="1" smtClean="0">
                <a:effectLst/>
                <a:latin typeface="Arial" panose="020B0604020202020204" pitchFamily="34" charset="0"/>
              </a:rPr>
              <a:t>maskable</a:t>
            </a:r>
            <a:r>
              <a:rPr lang="en-US" dirty="0" smtClean="0">
                <a:effectLst/>
                <a:latin typeface="Arial" panose="020B0604020202020204" pitchFamily="34" charset="0"/>
              </a:rPr>
              <a:t> interrupts enabled at the end of the next instruction.</a:t>
            </a:r>
          </a:p>
          <a:p>
            <a:pPr algn="l" rtl="0"/>
            <a:r>
              <a:rPr lang="en-US" dirty="0"/>
              <a:t>If protected-mode virtual interrupts are not enabled, </a:t>
            </a:r>
            <a:r>
              <a:rPr lang="en-US" b="1" dirty="0"/>
              <a:t>STI</a:t>
            </a:r>
            <a:r>
              <a:rPr lang="en-US" dirty="0"/>
              <a:t> sets the interrupt flag (</a:t>
            </a:r>
            <a:r>
              <a:rPr lang="en-US" b="1" dirty="0"/>
              <a:t>IF</a:t>
            </a:r>
            <a:r>
              <a:rPr lang="en-US" dirty="0"/>
              <a:t>) in the EFLAGS register. After the </a:t>
            </a:r>
            <a:r>
              <a:rPr lang="en-US" b="1" dirty="0"/>
              <a:t>IF</a:t>
            </a:r>
            <a:r>
              <a:rPr lang="en-US" dirty="0"/>
              <a:t> flag is set, the processor begins responding to external, </a:t>
            </a:r>
            <a:r>
              <a:rPr lang="en-US" dirty="0" err="1"/>
              <a:t>maskable</a:t>
            </a:r>
            <a:r>
              <a:rPr lang="en-US" dirty="0"/>
              <a:t> interrupts after the next instruction is executed. The delayed effect of this instruction is provided to allow interrupts to be enabled just before returning from a procedure (or subroutine). For instance, if an </a:t>
            </a:r>
            <a:r>
              <a:rPr lang="en-US" b="1" dirty="0"/>
              <a:t>STI</a:t>
            </a:r>
            <a:r>
              <a:rPr lang="en-US" dirty="0"/>
              <a:t> instruction is followed by an </a:t>
            </a:r>
            <a:r>
              <a:rPr lang="en-US" b="1" dirty="0"/>
              <a:t>RET</a:t>
            </a:r>
            <a:r>
              <a:rPr lang="en-US" dirty="0"/>
              <a:t> instruction, the </a:t>
            </a:r>
            <a:r>
              <a:rPr lang="en-US" b="1" dirty="0"/>
              <a:t>RET</a:t>
            </a:r>
            <a:r>
              <a:rPr lang="en-US" dirty="0"/>
              <a:t> instruction is allowed to execute before external interrupts are recognized.</a:t>
            </a:r>
          </a:p>
          <a:p>
            <a:pPr algn="l" rtl="0"/>
            <a:endParaRPr lang="en-US" dirty="0" smtClean="0">
              <a:effectLst/>
              <a:latin typeface="Arial" panose="020B0604020202020204" pitchFamily="34" charset="0"/>
            </a:endParaRPr>
          </a:p>
          <a:p>
            <a:pPr algn="l" rtl="0"/>
            <a:endParaRPr lang="en-US" dirty="0" smtClean="0">
              <a:effectLst/>
              <a:latin typeface="Arial" panose="020B0604020202020204" pitchFamily="34" charset="0"/>
            </a:endParaRPr>
          </a:p>
          <a:p>
            <a:pPr algn="l" rtl="0"/>
            <a:endParaRPr lang="he-IL" dirty="0"/>
          </a:p>
        </p:txBody>
      </p:sp>
    </p:spTree>
    <p:extLst>
      <p:ext uri="{BB962C8B-B14F-4D97-AF65-F5344CB8AC3E}">
        <p14:creationId xmlns:p14="http://schemas.microsoft.com/office/powerpoint/2010/main" val="392454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smtClean="0"/>
              <a:t>CLI(</a:t>
            </a:r>
            <a:r>
              <a:rPr lang="en-US" b="1" dirty="0"/>
              <a:t>Clear Interrupt </a:t>
            </a:r>
            <a:r>
              <a:rPr lang="en-US" b="1" dirty="0" smtClean="0"/>
              <a:t>Flag)</a:t>
            </a:r>
            <a:endParaRPr lang="he-IL" dirty="0"/>
          </a:p>
        </p:txBody>
      </p:sp>
      <p:sp>
        <p:nvSpPr>
          <p:cNvPr id="3" name="מציין מיקום תוכן 2"/>
          <p:cNvSpPr>
            <a:spLocks noGrp="1"/>
          </p:cNvSpPr>
          <p:nvPr>
            <p:ph idx="1"/>
          </p:nvPr>
        </p:nvSpPr>
        <p:spPr/>
        <p:txBody>
          <a:bodyPr>
            <a:normAutofit/>
          </a:bodyPr>
          <a:lstStyle/>
          <a:p>
            <a:pPr algn="l" rtl="0"/>
            <a:r>
              <a:rPr lang="en-US" b="1" dirty="0" smtClean="0"/>
              <a:t>Opcode : </a:t>
            </a:r>
            <a:r>
              <a:rPr lang="en-US" dirty="0"/>
              <a:t>FA</a:t>
            </a:r>
            <a:endParaRPr lang="en-US" dirty="0" smtClean="0"/>
          </a:p>
          <a:p>
            <a:pPr algn="l" rtl="0"/>
            <a:r>
              <a:rPr lang="en-US" b="1" dirty="0" smtClean="0"/>
              <a:t>Description : </a:t>
            </a:r>
            <a:r>
              <a:rPr lang="en-US" dirty="0"/>
              <a:t>Clear interrupt flag; interrupts disabled when interrupt flag cleared</a:t>
            </a:r>
            <a:r>
              <a:rPr lang="en-US" dirty="0" smtClean="0"/>
              <a:t>.</a:t>
            </a:r>
          </a:p>
          <a:p>
            <a:pPr algn="l" rtl="0"/>
            <a:r>
              <a:rPr lang="en-US" dirty="0"/>
              <a:t>If protected-mode virtual interrupts are not enabled, CLI clears the IF flag in the EFLAGS register. No other flags are affected. Clearing the IF flag causes the processor to ignore </a:t>
            </a:r>
            <a:r>
              <a:rPr lang="en-US" dirty="0" err="1"/>
              <a:t>maskable</a:t>
            </a:r>
            <a:r>
              <a:rPr lang="en-US" dirty="0"/>
              <a:t> external interrupts. The IF flag and the CLI and STI instruction have no affect on the generation of exceptions and NMI interrupts.</a:t>
            </a:r>
          </a:p>
          <a:p>
            <a:pPr marL="0" indent="0" algn="l" rtl="0">
              <a:buNone/>
            </a:pPr>
            <a:endParaRPr lang="en-US" dirty="0" smtClean="0"/>
          </a:p>
          <a:p>
            <a:pPr algn="l" rtl="0"/>
            <a:endParaRPr lang="en-US" b="1" dirty="0" smtClean="0"/>
          </a:p>
          <a:p>
            <a:pPr marL="0" indent="0" algn="l" rtl="0">
              <a:buNone/>
            </a:pPr>
            <a:endParaRPr lang="he-IL" dirty="0"/>
          </a:p>
        </p:txBody>
      </p:sp>
    </p:spTree>
    <p:extLst>
      <p:ext uri="{BB962C8B-B14F-4D97-AF65-F5344CB8AC3E}">
        <p14:creationId xmlns:p14="http://schemas.microsoft.com/office/powerpoint/2010/main" val="117473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smtClean="0"/>
              <a:t>How the </a:t>
            </a:r>
            <a:r>
              <a:rPr lang="en-US" altLang="zh-TW" b="1" dirty="0"/>
              <a:t>k</a:t>
            </a:r>
            <a:r>
              <a:rPr lang="en-US" altLang="zh-TW" b="1" dirty="0" smtClean="0"/>
              <a:t>eyboard works</a:t>
            </a:r>
            <a:endParaRPr lang="he-IL" b="1" dirty="0"/>
          </a:p>
        </p:txBody>
      </p:sp>
      <p:sp>
        <p:nvSpPr>
          <p:cNvPr id="3" name="מציין מיקום תוכן 2"/>
          <p:cNvSpPr>
            <a:spLocks noGrp="1"/>
          </p:cNvSpPr>
          <p:nvPr>
            <p:ph idx="1"/>
          </p:nvPr>
        </p:nvSpPr>
        <p:spPr/>
        <p:txBody>
          <a:bodyPr/>
          <a:lstStyle/>
          <a:p>
            <a:pPr algn="l" rtl="0"/>
            <a:r>
              <a:rPr lang="en-US" altLang="zh-TW" dirty="0" smtClean="0"/>
              <a:t>Keyboard controller chip sends an 8-bit scan code to the keyboard serial input port</a:t>
            </a:r>
          </a:p>
          <a:p>
            <a:pPr algn="l" rtl="0"/>
            <a:r>
              <a:rPr lang="en-US" altLang="zh-TW" dirty="0" smtClean="0"/>
              <a:t>Interrupt triggered, INT 9h routine executes</a:t>
            </a:r>
          </a:p>
          <a:p>
            <a:pPr algn="l" rtl="0"/>
            <a:r>
              <a:rPr lang="en-US" altLang="zh-TW" dirty="0" smtClean="0"/>
              <a:t>Scan code and ASCII code inserted into keyboard </a:t>
            </a:r>
            <a:r>
              <a:rPr lang="en-US" altLang="zh-TW" dirty="0" err="1" smtClean="0"/>
              <a:t>typeahead</a:t>
            </a:r>
            <a:r>
              <a:rPr lang="en-US" altLang="zh-TW" dirty="0" smtClean="0"/>
              <a:t> buffer</a:t>
            </a:r>
          </a:p>
          <a:p>
            <a:pPr algn="l" rtl="0"/>
            <a:endParaRPr lang="en-US" altLang="zh-TW" dirty="0" smtClean="0"/>
          </a:p>
          <a:p>
            <a:pPr algn="l" rtl="0"/>
            <a:endParaRPr lang="he-IL" dirty="0"/>
          </a:p>
        </p:txBody>
      </p:sp>
      <p:graphicFrame>
        <p:nvGraphicFramePr>
          <p:cNvPr id="4" name="Object 4"/>
          <p:cNvGraphicFramePr>
            <a:graphicFrameLocks noChangeAspect="1"/>
          </p:cNvGraphicFramePr>
          <p:nvPr>
            <p:extLst>
              <p:ext uri="{D42A27DB-BD31-4B8C-83A1-F6EECF244321}">
                <p14:modId xmlns:p14="http://schemas.microsoft.com/office/powerpoint/2010/main" val="161383593"/>
              </p:ext>
            </p:extLst>
          </p:nvPr>
        </p:nvGraphicFramePr>
        <p:xfrm>
          <a:off x="917762" y="3739328"/>
          <a:ext cx="6424332" cy="2998302"/>
        </p:xfrm>
        <a:graphic>
          <a:graphicData uri="http://schemas.openxmlformats.org/presentationml/2006/ole">
            <mc:AlternateContent xmlns:mc="http://schemas.openxmlformats.org/markup-compatibility/2006">
              <mc:Choice xmlns:v="urn:schemas-microsoft-com:vml" Requires="v">
                <p:oleObj spid="_x0000_s5124" name="VISIO" r:id="rId3" imgW="3649320" imgH="1676520" progId="Visio.Drawing.6">
                  <p:embed/>
                </p:oleObj>
              </mc:Choice>
              <mc:Fallback>
                <p:oleObj name="VISIO" r:id="rId3" imgW="3649320" imgH="16765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389" r="-2777" b="-5859"/>
                      <a:stretch>
                        <a:fillRect/>
                      </a:stretch>
                    </p:blipFill>
                    <p:spPr bwMode="auto">
                      <a:xfrm>
                        <a:off x="917762" y="3739328"/>
                        <a:ext cx="6424332" cy="2998302"/>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2029684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smtClean="0"/>
              <a:t>Keyboard Flags</a:t>
            </a:r>
            <a:endParaRPr lang="he-IL" b="1" dirty="0"/>
          </a:p>
        </p:txBody>
      </p:sp>
      <p:sp>
        <p:nvSpPr>
          <p:cNvPr id="3" name="מציין מיקום תוכן 2"/>
          <p:cNvSpPr>
            <a:spLocks noGrp="1"/>
          </p:cNvSpPr>
          <p:nvPr>
            <p:ph idx="1"/>
          </p:nvPr>
        </p:nvSpPr>
        <p:spPr/>
        <p:txBody>
          <a:bodyPr/>
          <a:lstStyle/>
          <a:p>
            <a:r>
              <a:rPr lang="en-US" altLang="zh-TW" b="1" dirty="0" smtClean="0"/>
              <a:t>16-bits, located at 0040:0017h – 0018h</a:t>
            </a:r>
          </a:p>
          <a:p>
            <a:endParaRPr lang="he-IL"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67" y="1969294"/>
            <a:ext cx="5040313"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513" y="2628900"/>
            <a:ext cx="4968875" cy="354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1431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smtClean="0"/>
              <a:t>IN(</a:t>
            </a:r>
            <a:r>
              <a:rPr lang="en-US" b="1" dirty="0"/>
              <a:t>Input from </a:t>
            </a:r>
            <a:r>
              <a:rPr lang="en-US" b="1" dirty="0" smtClean="0"/>
              <a:t>Port)</a:t>
            </a:r>
            <a:endParaRPr lang="he-IL" dirty="0"/>
          </a:p>
        </p:txBody>
      </p:sp>
      <p:sp>
        <p:nvSpPr>
          <p:cNvPr id="5" name="מציין מיקום תוכן 4"/>
          <p:cNvSpPr>
            <a:spLocks noGrp="1"/>
          </p:cNvSpPr>
          <p:nvPr>
            <p:ph idx="1"/>
          </p:nvPr>
        </p:nvSpPr>
        <p:spPr/>
        <p:txBody>
          <a:bodyPr>
            <a:normAutofit fontScale="92500" lnSpcReduction="20000"/>
          </a:bodyPr>
          <a:lstStyle/>
          <a:p>
            <a:pPr algn="l" rtl="0"/>
            <a:endParaRPr lang="en-US" dirty="0" smtClean="0"/>
          </a:p>
          <a:p>
            <a:pPr algn="l" rtl="0"/>
            <a:endParaRPr lang="en-US" dirty="0"/>
          </a:p>
          <a:p>
            <a:pPr algn="l" rtl="0"/>
            <a:endParaRPr lang="en-US" dirty="0" smtClean="0"/>
          </a:p>
          <a:p>
            <a:pPr algn="l" rtl="0"/>
            <a:endParaRPr lang="en-US" dirty="0"/>
          </a:p>
          <a:p>
            <a:pPr marL="0" indent="0" algn="l" rtl="0">
              <a:buNone/>
            </a:pPr>
            <a:endParaRPr lang="en-US" dirty="0"/>
          </a:p>
          <a:p>
            <a:pPr algn="l" rtl="0"/>
            <a:r>
              <a:rPr lang="en-US" b="1" dirty="0" smtClean="0"/>
              <a:t>Description : </a:t>
            </a:r>
            <a:r>
              <a:rPr lang="en-US" dirty="0"/>
              <a:t>Copies the value from the I/O port specified with the second operand (source operand) to the destination operand (first operand). The source operand can be a byte-immediate or the DX register; the destination operand can be register AL, AX, or EAX, depending on the size of the port being accessed (8, 16, or 32 bits, respectively). Using the DX register as a source operand allows I/O port addresses from 0 to 65,535 to be accessed; using a byte immediate allows I/O port addresses 0 to 255 to be accessed</a:t>
            </a:r>
            <a:r>
              <a:rPr lang="en-US" dirty="0" smtClean="0"/>
              <a:t>.</a:t>
            </a:r>
            <a:endParaRPr lang="en-US" dirty="0"/>
          </a:p>
        </p:txBody>
      </p:sp>
      <p:graphicFrame>
        <p:nvGraphicFramePr>
          <p:cNvPr id="6" name="מציין מיקום תוכן 3"/>
          <p:cNvGraphicFramePr>
            <a:graphicFrameLocks/>
          </p:cNvGraphicFramePr>
          <p:nvPr>
            <p:extLst>
              <p:ext uri="{D42A27DB-BD31-4B8C-83A1-F6EECF244321}">
                <p14:modId xmlns:p14="http://schemas.microsoft.com/office/powerpoint/2010/main" val="1508136653"/>
              </p:ext>
            </p:extLst>
          </p:nvPr>
        </p:nvGraphicFramePr>
        <p:xfrm>
          <a:off x="739587" y="1559859"/>
          <a:ext cx="10959354" cy="1972803"/>
        </p:xfrm>
        <a:graphic>
          <a:graphicData uri="http://schemas.openxmlformats.org/drawingml/2006/table">
            <a:tbl>
              <a:tblPr firstRow="1" firstCol="1" bandRow="1">
                <a:tableStyleId>{5C22544A-7EE6-4342-B048-85BDC9FD1C3A}</a:tableStyleId>
              </a:tblPr>
              <a:tblGrid>
                <a:gridCol w="3653118"/>
                <a:gridCol w="3653118"/>
                <a:gridCol w="3653118"/>
              </a:tblGrid>
              <a:tr h="281829">
                <a:tc>
                  <a:txBody>
                    <a:bodyPr/>
                    <a:lstStyle/>
                    <a:p>
                      <a:pPr algn="l" rtl="0">
                        <a:lnSpc>
                          <a:spcPct val="107000"/>
                        </a:lnSpc>
                        <a:spcAft>
                          <a:spcPts val="0"/>
                        </a:spcAft>
                      </a:pPr>
                      <a:r>
                        <a:rPr lang="en-US" sz="1200" dirty="0">
                          <a:effectLst/>
                        </a:rPr>
                        <a:t>Opcode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a:effectLst/>
                        </a:rPr>
                        <a:t>Mnemonic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dirty="0">
                          <a:effectLst/>
                        </a:rPr>
                        <a:t>Description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r>
              <a:tr h="281829">
                <a:tc>
                  <a:txBody>
                    <a:bodyPr/>
                    <a:lstStyle/>
                    <a:p>
                      <a:pPr algn="l" rtl="0">
                        <a:lnSpc>
                          <a:spcPct val="107000"/>
                        </a:lnSpc>
                        <a:spcAft>
                          <a:spcPts val="0"/>
                        </a:spcAft>
                      </a:pPr>
                      <a:r>
                        <a:rPr lang="en-US" sz="1200">
                          <a:effectLst/>
                        </a:rPr>
                        <a:t>E4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AL,imm8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byte from imm8 I/O port address into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81829">
                <a:tc>
                  <a:txBody>
                    <a:bodyPr/>
                    <a:lstStyle/>
                    <a:p>
                      <a:pPr algn="l" rtl="0">
                        <a:lnSpc>
                          <a:spcPct val="107000"/>
                        </a:lnSpc>
                        <a:spcAft>
                          <a:spcPts val="0"/>
                        </a:spcAft>
                      </a:pPr>
                      <a:r>
                        <a:rPr lang="en-US" sz="1200">
                          <a:effectLst/>
                        </a:rPr>
                        <a:t>E5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AX,imm8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Input byte from imm8 I/O port address into AX.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81829">
                <a:tc>
                  <a:txBody>
                    <a:bodyPr/>
                    <a:lstStyle/>
                    <a:p>
                      <a:pPr algn="l" rtl="0">
                        <a:lnSpc>
                          <a:spcPct val="107000"/>
                        </a:lnSpc>
                        <a:spcAft>
                          <a:spcPts val="0"/>
                        </a:spcAft>
                      </a:pPr>
                      <a:r>
                        <a:rPr lang="en-US" sz="1200">
                          <a:effectLst/>
                        </a:rPr>
                        <a:t>E5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EAX,imm8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byte from imm8 I/O port address into EAX.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81829">
                <a:tc>
                  <a:txBody>
                    <a:bodyPr/>
                    <a:lstStyle/>
                    <a:p>
                      <a:pPr algn="l" rtl="0">
                        <a:lnSpc>
                          <a:spcPct val="107000"/>
                        </a:lnSpc>
                        <a:spcAft>
                          <a:spcPts val="0"/>
                        </a:spcAft>
                      </a:pPr>
                      <a:r>
                        <a:rPr lang="en-US" sz="1200">
                          <a:effectLst/>
                        </a:rPr>
                        <a:t>EC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AL,DX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byte from I/O port in DX into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81829">
                <a:tc>
                  <a:txBody>
                    <a:bodyPr/>
                    <a:lstStyle/>
                    <a:p>
                      <a:pPr algn="l" rtl="0">
                        <a:lnSpc>
                          <a:spcPct val="107000"/>
                        </a:lnSpc>
                        <a:spcAft>
                          <a:spcPts val="0"/>
                        </a:spcAft>
                      </a:pPr>
                      <a:r>
                        <a:rPr lang="en-US" sz="1200">
                          <a:effectLst/>
                        </a:rPr>
                        <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AX,DX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word from I/O port in DX into 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281829">
                <a:tc>
                  <a:txBody>
                    <a:bodyPr/>
                    <a:lstStyle/>
                    <a:p>
                      <a:pPr algn="l" rtl="0">
                        <a:lnSpc>
                          <a:spcPct val="107000"/>
                        </a:lnSpc>
                        <a:spcAft>
                          <a:spcPts val="0"/>
                        </a:spcAft>
                      </a:pPr>
                      <a:r>
                        <a:rPr lang="en-US" sz="1200">
                          <a:effectLst/>
                        </a:rPr>
                        <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IN EAX,DX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Input </a:t>
                      </a:r>
                      <a:r>
                        <a:rPr lang="en-US" sz="1200" dirty="0" err="1">
                          <a:effectLst/>
                        </a:rPr>
                        <a:t>doubleword</a:t>
                      </a:r>
                      <a:r>
                        <a:rPr lang="en-US" sz="1200" dirty="0">
                          <a:effectLst/>
                        </a:rPr>
                        <a:t> from I/O port in DX into EAX.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284710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1190</Words>
  <Application>Microsoft Office PowerPoint</Application>
  <PresentationFormat>מסך רחב</PresentationFormat>
  <Paragraphs>136</Paragraphs>
  <Slides>15</Slides>
  <Notes>0</Notes>
  <HiddenSlides>0</HiddenSlides>
  <MMClips>0</MMClips>
  <ScaleCrop>false</ScaleCrop>
  <HeadingPairs>
    <vt:vector size="8" baseType="variant">
      <vt:variant>
        <vt:lpstr>גופנים בשימוש</vt:lpstr>
      </vt:variant>
      <vt:variant>
        <vt:i4>6</vt:i4>
      </vt:variant>
      <vt:variant>
        <vt:lpstr>ערכת נושא</vt:lpstr>
      </vt:variant>
      <vt:variant>
        <vt:i4>1</vt:i4>
      </vt:variant>
      <vt:variant>
        <vt:lpstr>שרתי OLE מוטבעים</vt:lpstr>
      </vt:variant>
      <vt:variant>
        <vt:i4>1</vt:i4>
      </vt:variant>
      <vt:variant>
        <vt:lpstr>כותרות שקופיות</vt:lpstr>
      </vt:variant>
      <vt:variant>
        <vt:i4>15</vt:i4>
      </vt:variant>
    </vt:vector>
  </HeadingPairs>
  <TitlesOfParts>
    <vt:vector size="23" baseType="lpstr">
      <vt:lpstr>Arial</vt:lpstr>
      <vt:lpstr>Calibri</vt:lpstr>
      <vt:lpstr>Calibri Light</vt:lpstr>
      <vt:lpstr>新細明體</vt:lpstr>
      <vt:lpstr>Times New Roman</vt:lpstr>
      <vt:lpstr>Wingdings</vt:lpstr>
      <vt:lpstr>ערכת נושא Office</vt:lpstr>
      <vt:lpstr>VISIO</vt:lpstr>
      <vt:lpstr>Lab2</vt:lpstr>
      <vt:lpstr>Interrupt Vector Table</vt:lpstr>
      <vt:lpstr>Interrupt Vectoring Process</vt:lpstr>
      <vt:lpstr>מצגת של PowerPoint</vt:lpstr>
      <vt:lpstr>STI (Set Interrupt Flag)</vt:lpstr>
      <vt:lpstr>CLI(Clear Interrupt Flag)</vt:lpstr>
      <vt:lpstr>How the keyboard works</vt:lpstr>
      <vt:lpstr>Keyboard Flags</vt:lpstr>
      <vt:lpstr>IN(Input from Port)</vt:lpstr>
      <vt:lpstr>OUT(Output to Port)</vt:lpstr>
      <vt:lpstr>Port </vt:lpstr>
      <vt:lpstr>Interface Ports</vt:lpstr>
      <vt:lpstr>Scan Code </vt:lpstr>
      <vt:lpstr>Keyboard Port</vt:lpstr>
      <vt:lpstr>Keyboard and its controller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dc:title>
  <dc:creator>איליה זלדנר</dc:creator>
  <cp:lastModifiedBy>איליה זלדנר</cp:lastModifiedBy>
  <cp:revision>14</cp:revision>
  <dcterms:created xsi:type="dcterms:W3CDTF">2016-10-15T03:54:20Z</dcterms:created>
  <dcterms:modified xsi:type="dcterms:W3CDTF">2017-03-24T14:02:34Z</dcterms:modified>
</cp:coreProperties>
</file>