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5"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A39E89-EF1C-4817-9586-F6286DF92F26}" type="datetimeFigureOut">
              <a:rPr lang="en-GB" smtClean="0"/>
              <a:t>31/05/2020</a:t>
            </a:fld>
            <a:endParaRPr lang="en-GB"/>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CA2891-3AFB-43E0-8AD4-374531A9EFE1}" type="slidenum">
              <a:rPr lang="en-GB" smtClean="0"/>
              <a:t>‹N›</a:t>
            </a:fld>
            <a:endParaRPr lang="en-GB"/>
          </a:p>
        </p:txBody>
      </p:sp>
    </p:spTree>
    <p:extLst>
      <p:ext uri="{BB962C8B-B14F-4D97-AF65-F5344CB8AC3E}">
        <p14:creationId xmlns:p14="http://schemas.microsoft.com/office/powerpoint/2010/main" val="4008976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GB"/>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GB"/>
          </a:p>
        </p:txBody>
      </p:sp>
      <p:sp>
        <p:nvSpPr>
          <p:cNvPr id="4" name="Segnaposto data 3"/>
          <p:cNvSpPr>
            <a:spLocks noGrp="1"/>
          </p:cNvSpPr>
          <p:nvPr>
            <p:ph type="dt" sz="half" idx="10"/>
          </p:nvPr>
        </p:nvSpPr>
        <p:spPr/>
        <p:txBody>
          <a:bodyPr/>
          <a:lstStyle/>
          <a:p>
            <a:fld id="{06381CD4-4A27-4928-9B17-720A95AE1852}" type="datetime1">
              <a:rPr lang="en-GB" smtClean="0"/>
              <a:t>31/05/2020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72419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0B2F80DE-B22C-463D-91BA-BE304AAC99E7}" type="datetime1">
              <a:rPr lang="en-GB" smtClean="0"/>
              <a:t>31/05/2020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11939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en-GB"/>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EBB740F8-4527-45A3-9FC5-6D057FC0C1E4}" type="datetime1">
              <a:rPr lang="en-GB" smtClean="0"/>
              <a:t>31/05/2020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1710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10"/>
          </p:nvPr>
        </p:nvSpPr>
        <p:spPr/>
        <p:txBody>
          <a:bodyPr/>
          <a:lstStyle/>
          <a:p>
            <a:fld id="{65B56AC9-9332-4AD2-9291-7DB5D6B41395}" type="datetime1">
              <a:rPr lang="en-GB" smtClean="0"/>
              <a:t>31/05/2020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8870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E5FAD961-703D-44FC-9F6F-50EF5418B75E}" type="datetime1">
              <a:rPr lang="en-GB" smtClean="0"/>
              <a:t>31/05/2020</a:t>
            </a:fld>
            <a:endParaRPr lang="en-GB"/>
          </a:p>
        </p:txBody>
      </p:sp>
      <p:sp>
        <p:nvSpPr>
          <p:cNvPr id="5" name="Segnaposto piè di pagina 4"/>
          <p:cNvSpPr>
            <a:spLocks noGrp="1"/>
          </p:cNvSpPr>
          <p:nvPr>
            <p:ph type="ftr" sz="quarter" idx="11"/>
          </p:nvPr>
        </p:nvSpPr>
        <p:spPr/>
        <p:txBody>
          <a:bodyPr/>
          <a:lstStyle/>
          <a:p>
            <a:endParaRPr lang="en-GB"/>
          </a:p>
        </p:txBody>
      </p:sp>
      <p:sp>
        <p:nvSpPr>
          <p:cNvPr id="6" name="Segnaposto numero diapositiva 5"/>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61050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data 4"/>
          <p:cNvSpPr>
            <a:spLocks noGrp="1"/>
          </p:cNvSpPr>
          <p:nvPr>
            <p:ph type="dt" sz="half" idx="10"/>
          </p:nvPr>
        </p:nvSpPr>
        <p:spPr/>
        <p:txBody>
          <a:bodyPr/>
          <a:lstStyle/>
          <a:p>
            <a:fld id="{9104A53D-1069-487F-A48E-C94BE58B60A9}" type="datetime1">
              <a:rPr lang="en-GB" smtClean="0"/>
              <a:t>31/05/2020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2999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en-GB"/>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7" name="Segnaposto data 6"/>
          <p:cNvSpPr>
            <a:spLocks noGrp="1"/>
          </p:cNvSpPr>
          <p:nvPr>
            <p:ph type="dt" sz="half" idx="10"/>
          </p:nvPr>
        </p:nvSpPr>
        <p:spPr/>
        <p:txBody>
          <a:bodyPr/>
          <a:lstStyle/>
          <a:p>
            <a:fld id="{55AA1396-FDCB-49AB-99A7-004F40F5E913}" type="datetime1">
              <a:rPr lang="en-GB" smtClean="0"/>
              <a:t>31/05/2020</a:t>
            </a:fld>
            <a:endParaRPr lang="en-GB"/>
          </a:p>
        </p:txBody>
      </p:sp>
      <p:sp>
        <p:nvSpPr>
          <p:cNvPr id="8" name="Segnaposto piè di pagina 7"/>
          <p:cNvSpPr>
            <a:spLocks noGrp="1"/>
          </p:cNvSpPr>
          <p:nvPr>
            <p:ph type="ftr" sz="quarter" idx="11"/>
          </p:nvPr>
        </p:nvSpPr>
        <p:spPr/>
        <p:txBody>
          <a:bodyPr/>
          <a:lstStyle/>
          <a:p>
            <a:endParaRPr lang="en-GB"/>
          </a:p>
        </p:txBody>
      </p:sp>
      <p:sp>
        <p:nvSpPr>
          <p:cNvPr id="9" name="Segnaposto numero diapositiva 8"/>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0192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GB"/>
          </a:p>
        </p:txBody>
      </p:sp>
      <p:sp>
        <p:nvSpPr>
          <p:cNvPr id="3" name="Segnaposto data 2"/>
          <p:cNvSpPr>
            <a:spLocks noGrp="1"/>
          </p:cNvSpPr>
          <p:nvPr>
            <p:ph type="dt" sz="half" idx="10"/>
          </p:nvPr>
        </p:nvSpPr>
        <p:spPr/>
        <p:txBody>
          <a:bodyPr/>
          <a:lstStyle/>
          <a:p>
            <a:fld id="{AA844C83-273D-440D-AEC2-975739B0AC4C}" type="datetime1">
              <a:rPr lang="en-GB" smtClean="0"/>
              <a:t>31/05/2020</a:t>
            </a:fld>
            <a:endParaRPr lang="en-GB"/>
          </a:p>
        </p:txBody>
      </p:sp>
      <p:sp>
        <p:nvSpPr>
          <p:cNvPr id="4" name="Segnaposto piè di pagina 3"/>
          <p:cNvSpPr>
            <a:spLocks noGrp="1"/>
          </p:cNvSpPr>
          <p:nvPr>
            <p:ph type="ftr" sz="quarter" idx="11"/>
          </p:nvPr>
        </p:nvSpPr>
        <p:spPr/>
        <p:txBody>
          <a:bodyPr/>
          <a:lstStyle/>
          <a:p>
            <a:endParaRPr lang="en-GB"/>
          </a:p>
        </p:txBody>
      </p:sp>
      <p:sp>
        <p:nvSpPr>
          <p:cNvPr id="5" name="Segnaposto numero diapositiva 4"/>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806661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EF1EC228-C825-4D72-8ABC-4B5AD5D763E4}" type="datetime1">
              <a:rPr lang="en-GB" smtClean="0"/>
              <a:t>31/05/2020</a:t>
            </a:fld>
            <a:endParaRPr lang="en-GB"/>
          </a:p>
        </p:txBody>
      </p:sp>
      <p:sp>
        <p:nvSpPr>
          <p:cNvPr id="3" name="Segnaposto piè di pagina 2"/>
          <p:cNvSpPr>
            <a:spLocks noGrp="1"/>
          </p:cNvSpPr>
          <p:nvPr>
            <p:ph type="ftr" sz="quarter" idx="11"/>
          </p:nvPr>
        </p:nvSpPr>
        <p:spPr/>
        <p:txBody>
          <a:bodyPr/>
          <a:lstStyle/>
          <a:p>
            <a:endParaRPr lang="en-GB"/>
          </a:p>
        </p:txBody>
      </p:sp>
      <p:sp>
        <p:nvSpPr>
          <p:cNvPr id="4" name="Segnaposto numero diapositiva 3"/>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116303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GB"/>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5AF1F501-AF97-4107-AC29-E52A7E542B8E}" type="datetime1">
              <a:rPr lang="en-GB" smtClean="0"/>
              <a:t>31/05/2020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2152092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GB"/>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02ACC729-20FB-4B64-925D-F3338D47539F}" type="datetime1">
              <a:rPr lang="en-GB" smtClean="0"/>
              <a:t>31/05/2020</a:t>
            </a:fld>
            <a:endParaRPr lang="en-GB"/>
          </a:p>
        </p:txBody>
      </p:sp>
      <p:sp>
        <p:nvSpPr>
          <p:cNvPr id="6" name="Segnaposto piè di pagina 5"/>
          <p:cNvSpPr>
            <a:spLocks noGrp="1"/>
          </p:cNvSpPr>
          <p:nvPr>
            <p:ph type="ftr" sz="quarter" idx="11"/>
          </p:nvPr>
        </p:nvSpPr>
        <p:spPr/>
        <p:txBody>
          <a:bodyPr/>
          <a:lstStyle/>
          <a:p>
            <a:endParaRPr lang="en-GB"/>
          </a:p>
        </p:txBody>
      </p:sp>
      <p:sp>
        <p:nvSpPr>
          <p:cNvPr id="7" name="Segnaposto numero diapositiva 6"/>
          <p:cNvSpPr>
            <a:spLocks noGrp="1"/>
          </p:cNvSpPr>
          <p:nvPr>
            <p:ph type="sldNum" sz="quarter" idx="12"/>
          </p:nvPr>
        </p:nvSpPr>
        <p:spPr/>
        <p:txBody>
          <a:bodyPr/>
          <a:lstStyle/>
          <a:p>
            <a:fld id="{63766DE3-D9A9-4CE7-B273-2573933E321F}" type="slidenum">
              <a:rPr lang="en-GB" smtClean="0"/>
              <a:t>‹N›</a:t>
            </a:fld>
            <a:endParaRPr lang="en-GB"/>
          </a:p>
        </p:txBody>
      </p:sp>
    </p:spTree>
    <p:extLst>
      <p:ext uri="{BB962C8B-B14F-4D97-AF65-F5344CB8AC3E}">
        <p14:creationId xmlns:p14="http://schemas.microsoft.com/office/powerpoint/2010/main" val="3300550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en-GB"/>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GB"/>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E26F8-27EE-4B36-A5F8-797730206C11}" type="datetime1">
              <a:rPr lang="en-GB" smtClean="0"/>
              <a:t>31/05/2020</a:t>
            </a:fld>
            <a:endParaRPr lang="en-GB"/>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766DE3-D9A9-4CE7-B273-2573933E321F}" type="slidenum">
              <a:rPr lang="en-GB" smtClean="0"/>
              <a:t>‹N›</a:t>
            </a:fld>
            <a:endParaRPr lang="en-GB"/>
          </a:p>
        </p:txBody>
      </p:sp>
    </p:spTree>
    <p:extLst>
      <p:ext uri="{BB962C8B-B14F-4D97-AF65-F5344CB8AC3E}">
        <p14:creationId xmlns:p14="http://schemas.microsoft.com/office/powerpoint/2010/main" val="63368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daniele3b/diana-threshold" TargetMode="External"/><Relationship Id="rId3" Type="http://schemas.openxmlformats.org/officeDocument/2006/relationships/image" Target="../media/image21.jpeg"/><Relationship Id="rId7" Type="http://schemas.openxmlformats.org/officeDocument/2006/relationships/hyperlink" Target="https://github.com/daniele3b/Progetto-Diana"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3.jpeg"/><Relationship Id="rId10" Type="http://schemas.openxmlformats.org/officeDocument/2006/relationships/image" Target="../media/image25.png"/><Relationship Id="rId4" Type="http://schemas.openxmlformats.org/officeDocument/2006/relationships/image" Target="../media/image22.jpeg"/><Relationship Id="rId9" Type="http://schemas.openxmlformats.org/officeDocument/2006/relationships/hyperlink" Target="https://github.com/daniele3b/diana_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0" y="1052736"/>
            <a:ext cx="9144000" cy="5805264"/>
          </a:xfrm>
          <a:prstGeom prst="rect">
            <a:avLst/>
          </a:prstGeom>
          <a:ln>
            <a:noFill/>
          </a:ln>
          <a:effectLst>
            <a:softEdge rad="112500"/>
          </a:effectLst>
        </p:spPr>
      </p:pic>
      <p:sp>
        <p:nvSpPr>
          <p:cNvPr id="2" name="Rettangolo 1"/>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3" descr="C:\Users\mario\Desktop\diana_app\src\asset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Users\mario\Desktop\diana_app\src\assets\isola.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6096" y="1844824"/>
            <a:ext cx="2955777" cy="325128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5956974" y="6093295"/>
            <a:ext cx="2990691" cy="584775"/>
          </a:xfrm>
          <a:prstGeom prst="rect">
            <a:avLst/>
          </a:prstGeom>
          <a:noFill/>
        </p:spPr>
        <p:txBody>
          <a:bodyPr wrap="none" rtlCol="0">
            <a:spAutoFit/>
          </a:bodyPr>
          <a:lstStyle/>
          <a:p>
            <a:r>
              <a:rPr lang="it-IT" sz="1600" dirty="0" smtClean="0"/>
              <a:t>Mario Cavaiola  - Daniele </a:t>
            </a:r>
            <a:r>
              <a:rPr lang="it-IT" sz="1600" dirty="0" err="1" smtClean="0"/>
              <a:t>Bufalieri</a:t>
            </a:r>
            <a:endParaRPr lang="it-IT" sz="1600" dirty="0" smtClean="0"/>
          </a:p>
          <a:p>
            <a:r>
              <a:rPr lang="it-IT" sz="1600" dirty="0" smtClean="0"/>
              <a:t>Ivan </a:t>
            </a:r>
            <a:r>
              <a:rPr lang="it-IT" sz="1600" dirty="0" err="1" smtClean="0"/>
              <a:t>Giacomoni</a:t>
            </a:r>
            <a:r>
              <a:rPr lang="it-IT" sz="1600" dirty="0" smtClean="0"/>
              <a:t> - Luca </a:t>
            </a:r>
            <a:r>
              <a:rPr lang="it-IT" sz="1600" dirty="0" err="1" smtClean="0"/>
              <a:t>Andolfi</a:t>
            </a:r>
            <a:endParaRPr lang="en-GB" sz="1600" dirty="0"/>
          </a:p>
        </p:txBody>
      </p:sp>
      <p:sp>
        <p:nvSpPr>
          <p:cNvPr id="7" name="CasellaDiTesto 6"/>
          <p:cNvSpPr txBox="1"/>
          <p:nvPr/>
        </p:nvSpPr>
        <p:spPr>
          <a:xfrm>
            <a:off x="756925" y="1452357"/>
            <a:ext cx="4439328" cy="523220"/>
          </a:xfrm>
          <a:prstGeom prst="rect">
            <a:avLst/>
          </a:prstGeom>
          <a:noFill/>
        </p:spPr>
        <p:txBody>
          <a:bodyPr wrap="square" rtlCol="0">
            <a:spAutoFit/>
          </a:bodyPr>
          <a:lstStyle/>
          <a:p>
            <a:r>
              <a:rPr lang="it-IT" sz="2800" dirty="0" smtClean="0">
                <a:latin typeface="Adobe Fan Heiti Std B" pitchFamily="34" charset="-128"/>
                <a:ea typeface="Adobe Fan Heiti Std B" pitchFamily="34" charset="-128"/>
              </a:rPr>
              <a:t>BENVENUTO SU DIANA!</a:t>
            </a:r>
            <a:endParaRPr lang="en-GB" sz="2800" dirty="0">
              <a:latin typeface="Adobe Fan Heiti Std B" pitchFamily="34" charset="-128"/>
              <a:ea typeface="Adobe Fan Heiti Std B" pitchFamily="34" charset="-128"/>
            </a:endParaRPr>
          </a:p>
        </p:txBody>
      </p:sp>
      <p:sp>
        <p:nvSpPr>
          <p:cNvPr id="9" name="CasellaDiTesto 8"/>
          <p:cNvSpPr txBox="1"/>
          <p:nvPr/>
        </p:nvSpPr>
        <p:spPr>
          <a:xfrm>
            <a:off x="251520" y="1992579"/>
            <a:ext cx="4893840" cy="1754326"/>
          </a:xfrm>
          <a:prstGeom prst="rect">
            <a:avLst/>
          </a:prstGeom>
          <a:noFill/>
        </p:spPr>
        <p:txBody>
          <a:bodyPr wrap="none" rtlCol="0">
            <a:spAutoFit/>
          </a:bodyPr>
          <a:lstStyle/>
          <a:p>
            <a:r>
              <a:rPr lang="it-IT" dirty="0" smtClean="0"/>
              <a:t>Diana è uno strumento dedicato alla salvaguardia </a:t>
            </a:r>
          </a:p>
          <a:p>
            <a:r>
              <a:rPr lang="it-IT" dirty="0" smtClean="0"/>
              <a:t>dell’ambiente nei comuni italiani e nelle province, </a:t>
            </a:r>
          </a:p>
          <a:p>
            <a:r>
              <a:rPr lang="it-IT" dirty="0" smtClean="0"/>
              <a:t>nel nostro caso Roma. </a:t>
            </a:r>
          </a:p>
          <a:p>
            <a:r>
              <a:rPr lang="it-IT" dirty="0" smtClean="0"/>
              <a:t>Il nostro obiettivo è fornire una piattaforma utile </a:t>
            </a:r>
          </a:p>
          <a:p>
            <a:r>
              <a:rPr lang="it-IT" dirty="0" smtClean="0"/>
              <a:t>per forze di polizia o forestali per monitorare la </a:t>
            </a:r>
          </a:p>
          <a:p>
            <a:r>
              <a:rPr lang="it-IT" dirty="0" smtClean="0"/>
              <a:t>salute ambientale delle nostre città.</a:t>
            </a:r>
            <a:endParaRPr lang="en-GB" dirty="0"/>
          </a:p>
        </p:txBody>
      </p:sp>
      <p:pic>
        <p:nvPicPr>
          <p:cNvPr id="1029" name="Picture 5" descr="C:\Users\mario\Desktop\diana_app\src\assets\menu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940" y="3645024"/>
            <a:ext cx="903376" cy="1128050"/>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p:cNvSpPr txBox="1"/>
          <p:nvPr/>
        </p:nvSpPr>
        <p:spPr>
          <a:xfrm>
            <a:off x="1259631" y="3916661"/>
            <a:ext cx="6192688" cy="584775"/>
          </a:xfrm>
          <a:prstGeom prst="rect">
            <a:avLst/>
          </a:prstGeom>
          <a:noFill/>
        </p:spPr>
        <p:txBody>
          <a:bodyPr wrap="square" rtlCol="0">
            <a:spAutoFit/>
          </a:bodyPr>
          <a:lstStyle/>
          <a:p>
            <a:r>
              <a:rPr lang="it-IT" sz="1600" dirty="0" smtClean="0"/>
              <a:t>Analizziamo dati in tempo reale riguardanti </a:t>
            </a:r>
          </a:p>
          <a:p>
            <a:r>
              <a:rPr lang="it-IT" sz="1600" dirty="0" smtClean="0"/>
              <a:t>Agenti Chimici, Traffico, Meteo e Raggi UV.</a:t>
            </a:r>
            <a:endParaRPr lang="en-GB" sz="1600" dirty="0"/>
          </a:p>
        </p:txBody>
      </p:sp>
      <p:pic>
        <p:nvPicPr>
          <p:cNvPr id="1030" name="Picture 6" descr="C:\Users\mario\Desktop\diana_app\src\assets\menu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5644" y="4739709"/>
            <a:ext cx="733699" cy="920945"/>
          </a:xfrm>
          <a:prstGeom prst="rect">
            <a:avLst/>
          </a:prstGeom>
          <a:noFill/>
          <a:extLst>
            <a:ext uri="{909E8E84-426E-40DD-AFC4-6F175D3DCCD1}">
              <a14:hiddenFill xmlns:a14="http://schemas.microsoft.com/office/drawing/2010/main">
                <a:solidFill>
                  <a:srgbClr val="FFFFFF"/>
                </a:solidFill>
              </a14:hiddenFill>
            </a:ext>
          </a:extLst>
        </p:spPr>
      </p:pic>
      <p:sp>
        <p:nvSpPr>
          <p:cNvPr id="11" name="CasellaDiTesto 10"/>
          <p:cNvSpPr txBox="1"/>
          <p:nvPr/>
        </p:nvSpPr>
        <p:spPr>
          <a:xfrm>
            <a:off x="1242823" y="4941838"/>
            <a:ext cx="3938001" cy="584775"/>
          </a:xfrm>
          <a:prstGeom prst="rect">
            <a:avLst/>
          </a:prstGeom>
          <a:noFill/>
        </p:spPr>
        <p:txBody>
          <a:bodyPr wrap="none" rtlCol="0">
            <a:spAutoFit/>
          </a:bodyPr>
          <a:lstStyle/>
          <a:p>
            <a:r>
              <a:rPr lang="it-IT" sz="1600" dirty="0" smtClean="0"/>
              <a:t>Gestiamo le segnalazioni dei cittadini iscritti </a:t>
            </a:r>
            <a:endParaRPr lang="it-IT" sz="1600" dirty="0"/>
          </a:p>
          <a:p>
            <a:r>
              <a:rPr lang="it-IT" sz="1600" dirty="0" smtClean="0"/>
              <a:t>e gli annunci degli operatori alla cittadinanza.</a:t>
            </a:r>
            <a:endParaRPr lang="en-GB" sz="1600" dirty="0"/>
          </a:p>
        </p:txBody>
      </p:sp>
      <p:pic>
        <p:nvPicPr>
          <p:cNvPr id="1031" name="Picture 7" descr="C:\Users\mario\Desktop\diana_app\src\assets\menu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462" y="5660654"/>
            <a:ext cx="864332" cy="1079296"/>
          </a:xfrm>
          <a:prstGeom prst="rect">
            <a:avLst/>
          </a:prstGeom>
          <a:noFill/>
          <a:extLst>
            <a:ext uri="{909E8E84-426E-40DD-AFC4-6F175D3DCCD1}">
              <a14:hiddenFill xmlns:a14="http://schemas.microsoft.com/office/drawing/2010/main">
                <a:solidFill>
                  <a:srgbClr val="FFFFFF"/>
                </a:solidFill>
              </a14:hiddenFill>
            </a:ext>
          </a:extLst>
        </p:spPr>
      </p:pic>
      <p:sp>
        <p:nvSpPr>
          <p:cNvPr id="12" name="CasellaDiTesto 11"/>
          <p:cNvSpPr txBox="1"/>
          <p:nvPr/>
        </p:nvSpPr>
        <p:spPr>
          <a:xfrm>
            <a:off x="1242823" y="5907914"/>
            <a:ext cx="3804118" cy="584775"/>
          </a:xfrm>
          <a:prstGeom prst="rect">
            <a:avLst/>
          </a:prstGeom>
          <a:noFill/>
        </p:spPr>
        <p:txBody>
          <a:bodyPr wrap="none" rtlCol="0">
            <a:spAutoFit/>
          </a:bodyPr>
          <a:lstStyle/>
          <a:p>
            <a:r>
              <a:rPr lang="it-IT" sz="1600" dirty="0" smtClean="0"/>
              <a:t>Forniamo strumenti di supporto allo studio </a:t>
            </a:r>
          </a:p>
          <a:p>
            <a:r>
              <a:rPr lang="it-IT" sz="1600" dirty="0" smtClean="0"/>
              <a:t>del fenomeno per analisti del settore.</a:t>
            </a:r>
            <a:endParaRPr lang="en-GB" sz="1600" dirty="0"/>
          </a:p>
        </p:txBody>
      </p:sp>
      <p:sp>
        <p:nvSpPr>
          <p:cNvPr id="13" name="Segnaposto numero diapositiva 12"/>
          <p:cNvSpPr>
            <a:spLocks noGrp="1"/>
          </p:cNvSpPr>
          <p:nvPr>
            <p:ph type="sldNum" sz="quarter" idx="12"/>
          </p:nvPr>
        </p:nvSpPr>
        <p:spPr/>
        <p:txBody>
          <a:bodyPr/>
          <a:lstStyle/>
          <a:p>
            <a:fld id="{63766DE3-D9A9-4CE7-B273-2573933E321F}" type="slidenum">
              <a:rPr lang="en-GB" smtClean="0"/>
              <a:t>1</a:t>
            </a:fld>
            <a:endParaRPr lang="en-GB" dirty="0"/>
          </a:p>
        </p:txBody>
      </p:sp>
    </p:spTree>
    <p:extLst>
      <p:ext uri="{BB962C8B-B14F-4D97-AF65-F5344CB8AC3E}">
        <p14:creationId xmlns:p14="http://schemas.microsoft.com/office/powerpoint/2010/main" val="263236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mario\Desktop\VARIE PER DIANA\finale\FINALECONLUC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660" y="894965"/>
            <a:ext cx="7560840" cy="4869463"/>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162332" y="5445224"/>
            <a:ext cx="8821496" cy="1323439"/>
          </a:xfrm>
          <a:prstGeom prst="rect">
            <a:avLst/>
          </a:prstGeom>
          <a:noFill/>
        </p:spPr>
        <p:txBody>
          <a:bodyPr wrap="square" rtlCol="0">
            <a:spAutoFit/>
          </a:bodyPr>
          <a:lstStyle/>
          <a:p>
            <a:r>
              <a:rPr lang="it-IT" sz="1600" dirty="0" smtClean="0">
                <a:ea typeface="Adobe Fan Heiti Std B" pitchFamily="34" charset="-128"/>
              </a:rPr>
              <a:t>Nel sistema si contraddistinguono tre tipi di </a:t>
            </a:r>
            <a:r>
              <a:rPr lang="it-IT" sz="1600" dirty="0" err="1" smtClean="0">
                <a:ea typeface="Adobe Fan Heiti Std B" pitchFamily="34" charset="-128"/>
              </a:rPr>
              <a:t>user</a:t>
            </a:r>
            <a:r>
              <a:rPr lang="it-IT" sz="1600" dirty="0" smtClean="0">
                <a:ea typeface="Adobe Fan Heiti Std B" pitchFamily="34" charset="-128"/>
              </a:rPr>
              <a:t>: Cittadino, Operatore e </a:t>
            </a:r>
            <a:r>
              <a:rPr lang="it-IT" sz="1600" dirty="0" err="1" smtClean="0">
                <a:ea typeface="Adobe Fan Heiti Std B" pitchFamily="34" charset="-128"/>
              </a:rPr>
              <a:t>Superuser</a:t>
            </a:r>
            <a:r>
              <a:rPr lang="it-IT" sz="1600" dirty="0" smtClean="0">
                <a:ea typeface="Adobe Fan Heiti Std B" pitchFamily="34" charset="-128"/>
              </a:rPr>
              <a:t>. Il cittadino può registrarsi tramite compilazione di un </a:t>
            </a:r>
            <a:r>
              <a:rPr lang="it-IT" sz="1600" dirty="0" err="1" smtClean="0">
                <a:ea typeface="Adobe Fan Heiti Std B" pitchFamily="34" charset="-128"/>
              </a:rPr>
              <a:t>form</a:t>
            </a:r>
            <a:r>
              <a:rPr lang="it-IT" sz="1600" dirty="0" smtClean="0">
                <a:ea typeface="Adobe Fan Heiti Std B" pitchFamily="34" charset="-128"/>
              </a:rPr>
              <a:t> o tramite Google e ha accesso alla Dashboard nella quale può visualizzare i dati in tempo reale di Agenti Chimici, Previsioni Meteo, Raggi UV, Traffico ed inviare Segnalazioni agli operatori. L’operatore deve essere registrato dall’</a:t>
            </a:r>
            <a:r>
              <a:rPr lang="it-IT" sz="1600" dirty="0" err="1" smtClean="0">
                <a:ea typeface="Adobe Fan Heiti Std B" pitchFamily="34" charset="-128"/>
              </a:rPr>
              <a:t>Admin</a:t>
            </a:r>
            <a:r>
              <a:rPr lang="it-IT" sz="1600" dirty="0" smtClean="0">
                <a:ea typeface="Adobe Fan Heiti Std B" pitchFamily="34" charset="-128"/>
              </a:rPr>
              <a:t> ed ha accesso a funzionalità di analisi dei dati aggiuntive nonché a dati aggiunti come il Traffico Aereo e può aggiungere Annunci.</a:t>
            </a:r>
            <a:endParaRPr lang="en-GB" sz="1200" dirty="0">
              <a:latin typeface="Adobe Fan Heiti Std B" pitchFamily="34" charset="-128"/>
              <a:ea typeface="Adobe Fan Heiti Std B" pitchFamily="34" charset="-128"/>
            </a:endParaRPr>
          </a:p>
        </p:txBody>
      </p:sp>
      <p:sp>
        <p:nvSpPr>
          <p:cNvPr id="6" name="Segnaposto numero diapositiva 5"/>
          <p:cNvSpPr>
            <a:spLocks noGrp="1"/>
          </p:cNvSpPr>
          <p:nvPr>
            <p:ph type="sldNum" sz="quarter" idx="12"/>
          </p:nvPr>
        </p:nvSpPr>
        <p:spPr/>
        <p:txBody>
          <a:bodyPr/>
          <a:lstStyle/>
          <a:p>
            <a:fld id="{63766DE3-D9A9-4CE7-B273-2573933E321F}" type="slidenum">
              <a:rPr lang="en-GB" smtClean="0"/>
              <a:t>2</a:t>
            </a:fld>
            <a:endParaRPr lang="en-GB"/>
          </a:p>
        </p:txBody>
      </p:sp>
    </p:spTree>
    <p:extLst>
      <p:ext uri="{BB962C8B-B14F-4D97-AF65-F5344CB8AC3E}">
        <p14:creationId xmlns:p14="http://schemas.microsoft.com/office/powerpoint/2010/main" val="520783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2"/>
          </p:nvPr>
        </p:nvSpPr>
        <p:spPr/>
        <p:txBody>
          <a:bodyPr/>
          <a:lstStyle/>
          <a:p>
            <a:fld id="{63766DE3-D9A9-4CE7-B273-2573933E321F}" type="slidenum">
              <a:rPr lang="en-GB" smtClean="0"/>
              <a:t>3</a:t>
            </a:fld>
            <a:endParaRPr lang="en-GB"/>
          </a:p>
        </p:txBody>
      </p:sp>
      <p:sp>
        <p:nvSpPr>
          <p:cNvPr id="5" name="Rettangolo 4"/>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mario\Downloads\dashboard (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696" y="1196752"/>
            <a:ext cx="5179294" cy="260781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C:\Users\mario\Downloads\dashboard (1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67533" y="4005064"/>
            <a:ext cx="5279489" cy="259228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6156176" y="2269827"/>
            <a:ext cx="1827488" cy="461665"/>
          </a:xfrm>
          <a:prstGeom prst="rect">
            <a:avLst/>
          </a:prstGeom>
          <a:noFill/>
        </p:spPr>
        <p:txBody>
          <a:bodyPr wrap="none" rtlCol="0">
            <a:spAutoFit/>
          </a:bodyPr>
          <a:lstStyle/>
          <a:p>
            <a:r>
              <a:rPr lang="it-IT" sz="2400" b="1" dirty="0" smtClean="0"/>
              <a:t>DASHBOARD</a:t>
            </a:r>
            <a:endParaRPr lang="en-GB" sz="2400" b="1" dirty="0"/>
          </a:p>
        </p:txBody>
      </p:sp>
      <p:sp>
        <p:nvSpPr>
          <p:cNvPr id="9" name="CasellaDiTesto 8"/>
          <p:cNvSpPr txBox="1"/>
          <p:nvPr/>
        </p:nvSpPr>
        <p:spPr>
          <a:xfrm>
            <a:off x="420696" y="5070375"/>
            <a:ext cx="2460097" cy="461665"/>
          </a:xfrm>
          <a:prstGeom prst="rect">
            <a:avLst/>
          </a:prstGeom>
          <a:noFill/>
        </p:spPr>
        <p:txBody>
          <a:bodyPr wrap="none" rtlCol="0">
            <a:spAutoFit/>
          </a:bodyPr>
          <a:lstStyle/>
          <a:p>
            <a:r>
              <a:rPr lang="it-IT" sz="2400" b="1" dirty="0" smtClean="0"/>
              <a:t>MENU AVANZATO</a:t>
            </a:r>
            <a:endParaRPr lang="en-GB" sz="2400" b="1" dirty="0"/>
          </a:p>
        </p:txBody>
      </p:sp>
    </p:spTree>
    <p:extLst>
      <p:ext uri="{BB962C8B-B14F-4D97-AF65-F5344CB8AC3E}">
        <p14:creationId xmlns:p14="http://schemas.microsoft.com/office/powerpoint/2010/main" val="1255546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mario\Downloads\dash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1268759"/>
            <a:ext cx="4031368" cy="4456115"/>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994819" y="1064317"/>
            <a:ext cx="2253566" cy="461665"/>
          </a:xfrm>
          <a:prstGeom prst="rect">
            <a:avLst/>
          </a:prstGeom>
          <a:noFill/>
        </p:spPr>
        <p:txBody>
          <a:bodyPr wrap="none" rtlCol="0">
            <a:spAutoFit/>
          </a:bodyPr>
          <a:lstStyle/>
          <a:p>
            <a:r>
              <a:rPr lang="it-IT" sz="2400" b="1" dirty="0" smtClean="0"/>
              <a:t>AGENTI CHIMICI</a:t>
            </a:r>
            <a:endParaRPr lang="en-GB" sz="2400" b="1" dirty="0"/>
          </a:p>
        </p:txBody>
      </p:sp>
      <p:sp>
        <p:nvSpPr>
          <p:cNvPr id="6" name="CasellaDiTesto 5"/>
          <p:cNvSpPr txBox="1"/>
          <p:nvPr/>
        </p:nvSpPr>
        <p:spPr>
          <a:xfrm>
            <a:off x="179512" y="1499887"/>
            <a:ext cx="4536504" cy="2985433"/>
          </a:xfrm>
          <a:prstGeom prst="rect">
            <a:avLst/>
          </a:prstGeom>
          <a:noFill/>
        </p:spPr>
        <p:txBody>
          <a:bodyPr wrap="square" rtlCol="0">
            <a:spAutoFit/>
          </a:bodyPr>
          <a:lstStyle/>
          <a:p>
            <a:r>
              <a:rPr lang="it-IT" sz="1600" dirty="0" smtClean="0"/>
              <a:t>I dati degli agenti chimici, ottenuti tramite API di un servizio esterno:</a:t>
            </a:r>
          </a:p>
          <a:p>
            <a:pPr marL="171450" indent="-171450">
              <a:buFont typeface="Arial" panose="020B0604020202020204" pitchFamily="34" charset="0"/>
              <a:buChar char="•"/>
            </a:pPr>
            <a:r>
              <a:rPr lang="it-IT" sz="1600" dirty="0" smtClean="0"/>
              <a:t>Sono accessibili agli Utenti dalla Dashboard tramite mappa interattiva selezionando la stazione di interesse, ottenendo sia i dati in tempo reale sia una media relativa agli storici della stazione selezionata.</a:t>
            </a:r>
          </a:p>
          <a:p>
            <a:pPr marL="171450" indent="-171450">
              <a:buFont typeface="Arial" panose="020B0604020202020204" pitchFamily="34" charset="0"/>
              <a:buChar char="•"/>
            </a:pPr>
            <a:r>
              <a:rPr lang="it-IT" sz="1600" dirty="0" smtClean="0"/>
              <a:t>Sono scaricabili dagli Operatori nel menù avanzato in formato JSON e XML filtrando per interesse.</a:t>
            </a:r>
          </a:p>
          <a:p>
            <a:pPr marL="171450" indent="-171450">
              <a:buFont typeface="Arial" panose="020B0604020202020204" pitchFamily="34" charset="0"/>
              <a:buChar char="•"/>
            </a:pPr>
            <a:r>
              <a:rPr lang="it-IT" sz="1600" dirty="0" smtClean="0"/>
              <a:t>Sono visionabili con grafici dagli Operatori per studiarne l’andamento.</a:t>
            </a:r>
          </a:p>
          <a:p>
            <a:pPr marL="171450" indent="-171450">
              <a:buFont typeface="Arial" panose="020B0604020202020204" pitchFamily="34" charset="0"/>
              <a:buChar char="•"/>
            </a:pPr>
            <a:endParaRPr lang="en-GB" sz="1200" dirty="0"/>
          </a:p>
        </p:txBody>
      </p:sp>
      <p:pic>
        <p:nvPicPr>
          <p:cNvPr id="3075" name="Picture 3" descr="C:\Users\mario\Downloads\dashboard (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834" y="4293096"/>
            <a:ext cx="2237925" cy="23762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mario\Downloads\dashboard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99293" y="4293096"/>
            <a:ext cx="2260883" cy="2376264"/>
          </a:xfrm>
          <a:prstGeom prst="rect">
            <a:avLst/>
          </a:prstGeom>
          <a:noFill/>
          <a:extLst>
            <a:ext uri="{909E8E84-426E-40DD-AFC4-6F175D3DCCD1}">
              <a14:hiddenFill xmlns:a14="http://schemas.microsoft.com/office/drawing/2010/main">
                <a:solidFill>
                  <a:srgbClr val="FFFFFF"/>
                </a:solidFill>
              </a14:hiddenFill>
            </a:ext>
          </a:extLst>
        </p:spPr>
      </p:pic>
      <p:sp>
        <p:nvSpPr>
          <p:cNvPr id="7" name="Segnaposto numero diapositiva 6"/>
          <p:cNvSpPr>
            <a:spLocks noGrp="1"/>
          </p:cNvSpPr>
          <p:nvPr>
            <p:ph type="sldNum" sz="quarter" idx="12"/>
          </p:nvPr>
        </p:nvSpPr>
        <p:spPr/>
        <p:txBody>
          <a:bodyPr/>
          <a:lstStyle/>
          <a:p>
            <a:fld id="{63766DE3-D9A9-4CE7-B273-2573933E321F}" type="slidenum">
              <a:rPr lang="en-GB" smtClean="0"/>
              <a:t>4</a:t>
            </a:fld>
            <a:endParaRPr lang="en-GB"/>
          </a:p>
        </p:txBody>
      </p:sp>
    </p:spTree>
    <p:extLst>
      <p:ext uri="{BB962C8B-B14F-4D97-AF65-F5344CB8AC3E}">
        <p14:creationId xmlns:p14="http://schemas.microsoft.com/office/powerpoint/2010/main" val="2637905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683568" y="1196752"/>
            <a:ext cx="2679516" cy="461665"/>
          </a:xfrm>
          <a:prstGeom prst="rect">
            <a:avLst/>
          </a:prstGeom>
          <a:noFill/>
        </p:spPr>
        <p:txBody>
          <a:bodyPr wrap="none" rtlCol="0">
            <a:spAutoFit/>
          </a:bodyPr>
          <a:lstStyle/>
          <a:p>
            <a:r>
              <a:rPr lang="it-IT" sz="2400" b="1" dirty="0" smtClean="0"/>
              <a:t>METEO E RAGGI UV</a:t>
            </a:r>
            <a:endParaRPr lang="en-GB" sz="2400" b="1" dirty="0"/>
          </a:p>
        </p:txBody>
      </p:sp>
      <p:pic>
        <p:nvPicPr>
          <p:cNvPr id="6146" name="Picture 2" descr="C:\Users\mario\Downloads\dashboard (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300" y="2996952"/>
            <a:ext cx="2579632" cy="1450897"/>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442338" y="1703017"/>
            <a:ext cx="3841629" cy="1077218"/>
          </a:xfrm>
          <a:prstGeom prst="rect">
            <a:avLst/>
          </a:prstGeom>
          <a:noFill/>
        </p:spPr>
        <p:txBody>
          <a:bodyPr wrap="square" rtlCol="0">
            <a:spAutoFit/>
          </a:bodyPr>
          <a:lstStyle/>
          <a:p>
            <a:r>
              <a:rPr lang="it-IT" sz="1600" dirty="0" smtClean="0"/>
              <a:t>Meteo e Raggi UV sono visibili nella </a:t>
            </a:r>
            <a:r>
              <a:rPr lang="it-IT" sz="1600" dirty="0"/>
              <a:t>D</a:t>
            </a:r>
            <a:r>
              <a:rPr lang="it-IT" sz="1600" dirty="0" smtClean="0"/>
              <a:t>ashboard dai Cittadini. Per gli operatori sono strumenti utili per studiare la correlazione con gli Agenti O3.</a:t>
            </a:r>
            <a:endParaRPr lang="en-GB" sz="1600" dirty="0"/>
          </a:p>
        </p:txBody>
      </p:sp>
      <p:pic>
        <p:nvPicPr>
          <p:cNvPr id="6147" name="Picture 3" descr="C:\Users\mario\Downloads\dashboard (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591320"/>
            <a:ext cx="2597420" cy="147829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mario\Downloads\dashboard (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6057" y="5105968"/>
            <a:ext cx="1449171" cy="1628543"/>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5854747" y="1196752"/>
            <a:ext cx="1482457" cy="461665"/>
          </a:xfrm>
          <a:prstGeom prst="rect">
            <a:avLst/>
          </a:prstGeom>
          <a:noFill/>
        </p:spPr>
        <p:txBody>
          <a:bodyPr wrap="none" rtlCol="0">
            <a:spAutoFit/>
          </a:bodyPr>
          <a:lstStyle/>
          <a:p>
            <a:r>
              <a:rPr lang="it-IT" sz="2400" b="1" dirty="0" smtClean="0"/>
              <a:t>TRAFFICO</a:t>
            </a:r>
            <a:r>
              <a:rPr lang="it-IT" dirty="0" smtClean="0"/>
              <a:t> </a:t>
            </a:r>
          </a:p>
        </p:txBody>
      </p:sp>
      <p:sp>
        <p:nvSpPr>
          <p:cNvPr id="8" name="Segnaposto numero diapositiva 7"/>
          <p:cNvSpPr>
            <a:spLocks noGrp="1"/>
          </p:cNvSpPr>
          <p:nvPr>
            <p:ph type="sldNum" sz="quarter" idx="12"/>
          </p:nvPr>
        </p:nvSpPr>
        <p:spPr/>
        <p:txBody>
          <a:bodyPr/>
          <a:lstStyle/>
          <a:p>
            <a:fld id="{63766DE3-D9A9-4CE7-B273-2573933E321F}" type="slidenum">
              <a:rPr lang="en-GB" smtClean="0"/>
              <a:t>5</a:t>
            </a:fld>
            <a:endParaRPr lang="en-GB"/>
          </a:p>
        </p:txBody>
      </p:sp>
      <p:sp>
        <p:nvSpPr>
          <p:cNvPr id="9" name="CasellaDiTesto 8"/>
          <p:cNvSpPr txBox="1"/>
          <p:nvPr/>
        </p:nvSpPr>
        <p:spPr>
          <a:xfrm>
            <a:off x="4701160" y="1658417"/>
            <a:ext cx="4392487" cy="1077218"/>
          </a:xfrm>
          <a:prstGeom prst="rect">
            <a:avLst/>
          </a:prstGeom>
          <a:noFill/>
        </p:spPr>
        <p:txBody>
          <a:bodyPr wrap="square" rtlCol="0">
            <a:spAutoFit/>
          </a:bodyPr>
          <a:lstStyle/>
          <a:p>
            <a:r>
              <a:rPr lang="it-IT" sz="1600" dirty="0" smtClean="0"/>
              <a:t>I dati del traffico, uno dei principali fattori di inquinamento, sono accessibili dall’Operatore nel menù Avanzato, il quale può filtrare la ricerca per indirizzo o per zone.</a:t>
            </a:r>
            <a:endParaRPr lang="en-GB" dirty="0"/>
          </a:p>
        </p:txBody>
      </p:sp>
      <p:sp>
        <p:nvSpPr>
          <p:cNvPr id="10" name="CasellaDiTesto 9"/>
          <p:cNvSpPr txBox="1"/>
          <p:nvPr/>
        </p:nvSpPr>
        <p:spPr>
          <a:xfrm>
            <a:off x="4975147" y="5008865"/>
            <a:ext cx="2362057" cy="461665"/>
          </a:xfrm>
          <a:prstGeom prst="rect">
            <a:avLst/>
          </a:prstGeom>
          <a:noFill/>
        </p:spPr>
        <p:txBody>
          <a:bodyPr wrap="none" rtlCol="0">
            <a:spAutoFit/>
          </a:bodyPr>
          <a:lstStyle/>
          <a:p>
            <a:r>
              <a:rPr lang="it-IT" sz="2400" b="1" dirty="0" smtClean="0"/>
              <a:t>TRAFFICO AEREO</a:t>
            </a:r>
            <a:endParaRPr lang="en-GB" sz="2400" b="1" dirty="0"/>
          </a:p>
        </p:txBody>
      </p:sp>
      <p:sp>
        <p:nvSpPr>
          <p:cNvPr id="11" name="CasellaDiTesto 10"/>
          <p:cNvSpPr txBox="1"/>
          <p:nvPr/>
        </p:nvSpPr>
        <p:spPr>
          <a:xfrm>
            <a:off x="4975147" y="5458912"/>
            <a:ext cx="3510479" cy="864096"/>
          </a:xfrm>
          <a:prstGeom prst="rect">
            <a:avLst/>
          </a:prstGeom>
          <a:noFill/>
        </p:spPr>
        <p:txBody>
          <a:bodyPr wrap="square" rtlCol="0">
            <a:spAutoFit/>
          </a:bodyPr>
          <a:lstStyle/>
          <a:p>
            <a:r>
              <a:rPr lang="it-IT" sz="1600" dirty="0" smtClean="0"/>
              <a:t>Dati accessibili dall’Operatore tramite il bottone apposito sulla mappa interattiva.</a:t>
            </a:r>
            <a:endParaRPr lang="en-GB" sz="1600" dirty="0"/>
          </a:p>
        </p:txBody>
      </p:sp>
      <p:pic>
        <p:nvPicPr>
          <p:cNvPr id="6150" name="Picture 6" descr="C:\Users\mario\Desktop\diana_app\src\assets\aereoNer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8823" y="5095712"/>
            <a:ext cx="299620" cy="2996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mario\Downloads\WhatsApp Image 2020-05-30 at 15.11.25 (1).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936" y="2749235"/>
            <a:ext cx="4931250" cy="2199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9141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3203847" y="1130591"/>
            <a:ext cx="2097369" cy="461665"/>
          </a:xfrm>
          <a:prstGeom prst="rect">
            <a:avLst/>
          </a:prstGeom>
          <a:noFill/>
        </p:spPr>
        <p:txBody>
          <a:bodyPr wrap="none" rtlCol="0">
            <a:spAutoFit/>
          </a:bodyPr>
          <a:lstStyle/>
          <a:p>
            <a:r>
              <a:rPr lang="it-IT" sz="2400" b="1" dirty="0" smtClean="0"/>
              <a:t>SEGNALAZIONI</a:t>
            </a:r>
            <a:endParaRPr lang="en-GB" sz="2400" b="1" dirty="0"/>
          </a:p>
        </p:txBody>
      </p:sp>
      <p:pic>
        <p:nvPicPr>
          <p:cNvPr id="4098" name="Picture 2" descr="C:\Users\mario\Downloads\dashboard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58" y="2880231"/>
            <a:ext cx="6125785" cy="3709128"/>
          </a:xfrm>
          <a:prstGeom prst="rect">
            <a:avLst/>
          </a:prstGeom>
          <a:noFill/>
          <a:extLst>
            <a:ext uri="{909E8E84-426E-40DD-AFC4-6F175D3DCCD1}">
              <a14:hiddenFill xmlns:a14="http://schemas.microsoft.com/office/drawing/2010/main">
                <a:solidFill>
                  <a:srgbClr val="FFFFFF"/>
                </a:solidFill>
              </a14:hiddenFill>
            </a:ext>
          </a:extLst>
        </p:spPr>
      </p:pic>
      <p:sp>
        <p:nvSpPr>
          <p:cNvPr id="7" name="CasellaDiTesto 6"/>
          <p:cNvSpPr txBox="1"/>
          <p:nvPr/>
        </p:nvSpPr>
        <p:spPr>
          <a:xfrm>
            <a:off x="178432" y="1556792"/>
            <a:ext cx="8965568" cy="1323439"/>
          </a:xfrm>
          <a:prstGeom prst="rect">
            <a:avLst/>
          </a:prstGeom>
          <a:noFill/>
        </p:spPr>
        <p:txBody>
          <a:bodyPr wrap="square" rtlCol="0">
            <a:spAutoFit/>
          </a:bodyPr>
          <a:lstStyle/>
          <a:p>
            <a:r>
              <a:rPr lang="it-IT" sz="1600" dirty="0" smtClean="0"/>
              <a:t>Le segnalazioni sono il punto di contatto tra cittadini ed operatori. Dalla Dashboard i cittadini possono inviare un massimo di tre segnalazioni al giorno per notificare eventi dannosi per l’ambiente agli operatori. Gli operatori saranno responsabili della gestione delle segnalazioni e del loro stato. Essi inoltre potranno accedere allo storico delle segnalazioni per studiarne il punto di vista statistico anche con l’utilizzo di opportuni filtri.</a:t>
            </a:r>
            <a:endParaRPr lang="en-GB" sz="1600" dirty="0"/>
          </a:p>
        </p:txBody>
      </p:sp>
      <p:sp>
        <p:nvSpPr>
          <p:cNvPr id="8" name="Segnaposto numero diapositiva 7"/>
          <p:cNvSpPr>
            <a:spLocks noGrp="1"/>
          </p:cNvSpPr>
          <p:nvPr>
            <p:ph type="sldNum" sz="quarter" idx="12"/>
          </p:nvPr>
        </p:nvSpPr>
        <p:spPr/>
        <p:txBody>
          <a:bodyPr/>
          <a:lstStyle/>
          <a:p>
            <a:fld id="{63766DE3-D9A9-4CE7-B273-2573933E321F}" type="slidenum">
              <a:rPr lang="en-GB" smtClean="0"/>
              <a:t>6</a:t>
            </a:fld>
            <a:endParaRPr lang="en-GB"/>
          </a:p>
        </p:txBody>
      </p:sp>
    </p:spTree>
    <p:extLst>
      <p:ext uri="{BB962C8B-B14F-4D97-AF65-F5344CB8AC3E}">
        <p14:creationId xmlns:p14="http://schemas.microsoft.com/office/powerpoint/2010/main" val="2084870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3491880" y="1052736"/>
            <a:ext cx="1422184" cy="461665"/>
          </a:xfrm>
          <a:prstGeom prst="rect">
            <a:avLst/>
          </a:prstGeom>
          <a:noFill/>
        </p:spPr>
        <p:txBody>
          <a:bodyPr wrap="none" rtlCol="0">
            <a:spAutoFit/>
          </a:bodyPr>
          <a:lstStyle/>
          <a:p>
            <a:r>
              <a:rPr lang="it-IT" sz="2400" b="1" dirty="0" smtClean="0"/>
              <a:t>ANNUNCI</a:t>
            </a:r>
            <a:endParaRPr lang="en-GB" sz="2400" b="1" dirty="0"/>
          </a:p>
        </p:txBody>
      </p:sp>
      <p:sp>
        <p:nvSpPr>
          <p:cNvPr id="7" name="CasellaDiTesto 6"/>
          <p:cNvSpPr txBox="1"/>
          <p:nvPr/>
        </p:nvSpPr>
        <p:spPr>
          <a:xfrm>
            <a:off x="502928" y="1443034"/>
            <a:ext cx="8064896" cy="1077218"/>
          </a:xfrm>
          <a:prstGeom prst="rect">
            <a:avLst/>
          </a:prstGeom>
          <a:noFill/>
        </p:spPr>
        <p:txBody>
          <a:bodyPr wrap="square" rtlCol="0">
            <a:spAutoFit/>
          </a:bodyPr>
          <a:lstStyle/>
          <a:p>
            <a:r>
              <a:rPr lang="it-IT" sz="1600" dirty="0" smtClean="0"/>
              <a:t>Gli annunci sono inviati dagli operatori nel menu Avanzato per notificare i cittadini di un noto evento, come per esempio le zone verdi per ridurre la circolazione di veicoli. Nel momento della pubblicazione dell’annuncio ogni iscritto alla piattaforma riceverà una mail con le informazioni indicate dagli operatori.</a:t>
            </a:r>
            <a:endParaRPr lang="en-GB" sz="1600" dirty="0"/>
          </a:p>
        </p:txBody>
      </p:sp>
      <p:pic>
        <p:nvPicPr>
          <p:cNvPr id="5122" name="Picture 2" descr="C:\Users\mario\Downloads\dashboard (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552260"/>
            <a:ext cx="3353406" cy="3916677"/>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ario\Downloads\dashboard (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3140968"/>
            <a:ext cx="5035650" cy="2551510"/>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numero diapositiva 7"/>
          <p:cNvSpPr>
            <a:spLocks noGrp="1"/>
          </p:cNvSpPr>
          <p:nvPr>
            <p:ph type="sldNum" sz="quarter" idx="12"/>
          </p:nvPr>
        </p:nvSpPr>
        <p:spPr/>
        <p:txBody>
          <a:bodyPr/>
          <a:lstStyle/>
          <a:p>
            <a:fld id="{63766DE3-D9A9-4CE7-B273-2573933E321F}" type="slidenum">
              <a:rPr lang="en-GB" smtClean="0"/>
              <a:t>7</a:t>
            </a:fld>
            <a:endParaRPr lang="en-GB"/>
          </a:p>
        </p:txBody>
      </p:sp>
    </p:spTree>
    <p:extLst>
      <p:ext uri="{BB962C8B-B14F-4D97-AF65-F5344CB8AC3E}">
        <p14:creationId xmlns:p14="http://schemas.microsoft.com/office/powerpoint/2010/main" val="16572590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1080" y="0"/>
            <a:ext cx="9144000" cy="105273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3" descr="C:\Users\mario\Desktop\diana_app\src\asset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49778"/>
            <a:ext cx="2016224" cy="753179"/>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numero diapositiva 1"/>
          <p:cNvSpPr>
            <a:spLocks noGrp="1"/>
          </p:cNvSpPr>
          <p:nvPr>
            <p:ph type="sldNum" sz="quarter" idx="12"/>
          </p:nvPr>
        </p:nvSpPr>
        <p:spPr/>
        <p:txBody>
          <a:bodyPr/>
          <a:lstStyle/>
          <a:p>
            <a:fld id="{63766DE3-D9A9-4CE7-B273-2573933E321F}" type="slidenum">
              <a:rPr lang="en-GB" smtClean="0"/>
              <a:t>8</a:t>
            </a:fld>
            <a:endParaRPr lang="en-GB"/>
          </a:p>
        </p:txBody>
      </p:sp>
      <p:pic>
        <p:nvPicPr>
          <p:cNvPr id="8194" name="Picture 2" descr="C:\Users\mario\Downloads\dashboard (1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81" y="1196753"/>
            <a:ext cx="1978040" cy="2602542"/>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mario\Downloads\dashboard (1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95736" y="1196754"/>
            <a:ext cx="1737882" cy="260254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Users\mario\Downloads\dashboard (13).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1752" y="3905996"/>
            <a:ext cx="1721898" cy="2602542"/>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descr="C:\Users\mario\Downloads\dashboard (14).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2519" y="3902548"/>
            <a:ext cx="2078524" cy="2835370"/>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4355976" y="1211618"/>
            <a:ext cx="4320480" cy="2616101"/>
          </a:xfrm>
          <a:prstGeom prst="rect">
            <a:avLst/>
          </a:prstGeom>
          <a:noFill/>
        </p:spPr>
        <p:txBody>
          <a:bodyPr wrap="square" rtlCol="0">
            <a:spAutoFit/>
          </a:bodyPr>
          <a:lstStyle/>
          <a:p>
            <a:r>
              <a:rPr lang="it-IT" sz="2000" b="1" dirty="0" smtClean="0"/>
              <a:t>Dettagli tecnici</a:t>
            </a:r>
          </a:p>
          <a:p>
            <a:r>
              <a:rPr lang="it-IT" sz="1600" dirty="0" smtClean="0"/>
              <a:t>Abbiamo utilizzato:</a:t>
            </a:r>
          </a:p>
          <a:p>
            <a:pPr marL="285750" indent="-285750">
              <a:buFont typeface="Arial" panose="020B0604020202020204" pitchFamily="34" charset="0"/>
              <a:buChar char="•"/>
            </a:pPr>
            <a:r>
              <a:rPr lang="it-IT" sz="1600" dirty="0" err="1" smtClean="0"/>
              <a:t>Swagger</a:t>
            </a:r>
            <a:r>
              <a:rPr lang="it-IT" sz="1600" dirty="0" smtClean="0"/>
              <a:t> per la documentazione delle API</a:t>
            </a:r>
          </a:p>
          <a:p>
            <a:pPr marL="285750" indent="-285750">
              <a:buFont typeface="Arial" panose="020B0604020202020204" pitchFamily="34" charset="0"/>
              <a:buChar char="•"/>
            </a:pPr>
            <a:r>
              <a:rPr lang="it-IT" sz="1600" dirty="0" err="1" smtClean="0"/>
              <a:t>Oauth</a:t>
            </a:r>
            <a:r>
              <a:rPr lang="it-IT" sz="1600" dirty="0" smtClean="0"/>
              <a:t> per l’accesso con Google</a:t>
            </a:r>
          </a:p>
          <a:p>
            <a:pPr marL="285750" indent="-285750">
              <a:buFont typeface="Arial" panose="020B0604020202020204" pitchFamily="34" charset="0"/>
              <a:buChar char="•"/>
            </a:pPr>
            <a:r>
              <a:rPr lang="it-IT" sz="1600" dirty="0" smtClean="0"/>
              <a:t>AMQP per la comunicazione col server Diana </a:t>
            </a:r>
            <a:r>
              <a:rPr lang="it-IT" sz="1600" dirty="0" err="1" smtClean="0"/>
              <a:t>Threshold</a:t>
            </a:r>
            <a:r>
              <a:rPr lang="it-IT" sz="1600" dirty="0" smtClean="0"/>
              <a:t> per individuare le criticità nei dati degli Agenti Chimici</a:t>
            </a:r>
          </a:p>
          <a:p>
            <a:pPr marL="285750" indent="-285750">
              <a:buFont typeface="Arial" panose="020B0604020202020204" pitchFamily="34" charset="0"/>
              <a:buChar char="•"/>
            </a:pPr>
            <a:r>
              <a:rPr lang="en-GB" sz="1600" dirty="0" smtClean="0">
                <a:hlinkClick r:id="rId7"/>
              </a:rPr>
              <a:t>https</a:t>
            </a:r>
            <a:r>
              <a:rPr lang="en-GB" sz="1600" dirty="0">
                <a:hlinkClick r:id="rId7"/>
              </a:rPr>
              <a:t>://</a:t>
            </a:r>
            <a:r>
              <a:rPr lang="en-GB" sz="1600" dirty="0" smtClean="0">
                <a:hlinkClick r:id="rId7"/>
              </a:rPr>
              <a:t>github.com/daniele3b/Progetto-Diana</a:t>
            </a:r>
            <a:endParaRPr lang="en-GB" sz="1600" dirty="0"/>
          </a:p>
          <a:p>
            <a:pPr marL="285750" indent="-285750">
              <a:buFont typeface="Arial" panose="020B0604020202020204" pitchFamily="34" charset="0"/>
              <a:buChar char="•"/>
            </a:pPr>
            <a:r>
              <a:rPr lang="en-GB" sz="1600" dirty="0">
                <a:hlinkClick r:id="rId8"/>
              </a:rPr>
              <a:t>https://</a:t>
            </a:r>
            <a:r>
              <a:rPr lang="en-GB" sz="1600" dirty="0" smtClean="0">
                <a:hlinkClick r:id="rId8"/>
              </a:rPr>
              <a:t>github.com/daniele3b/diana-threshold</a:t>
            </a:r>
            <a:endParaRPr lang="en-GB" sz="1600" dirty="0" smtClean="0"/>
          </a:p>
          <a:p>
            <a:pPr marL="285750" indent="-285750">
              <a:buFont typeface="Arial" panose="020B0604020202020204" pitchFamily="34" charset="0"/>
              <a:buChar char="•"/>
            </a:pPr>
            <a:r>
              <a:rPr lang="en-GB" sz="1600" dirty="0">
                <a:hlinkClick r:id="rId9"/>
              </a:rPr>
              <a:t>https://github.com/daniele3b/diana_app</a:t>
            </a:r>
            <a:endParaRPr lang="en-GB" sz="1600" dirty="0" smtClean="0"/>
          </a:p>
        </p:txBody>
      </p:sp>
      <p:pic>
        <p:nvPicPr>
          <p:cNvPr id="1026" name="Picture 2" descr="C:\Users\mario\Downloads\Immagine (4).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39952" y="4152251"/>
            <a:ext cx="2051888" cy="233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218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509</Words>
  <Application>Microsoft Office PowerPoint</Application>
  <PresentationFormat>Presentazione su schermo (4:3)</PresentationFormat>
  <Paragraphs>49</Paragraphs>
  <Slides>8</Slides>
  <Notes>0</Notes>
  <HiddenSlides>0</HiddenSlides>
  <MMClips>0</MMClips>
  <ScaleCrop>false</ScaleCrop>
  <HeadingPairs>
    <vt:vector size="4" baseType="variant">
      <vt:variant>
        <vt:lpstr>Tema</vt:lpstr>
      </vt:variant>
      <vt:variant>
        <vt:i4>1</vt:i4>
      </vt:variant>
      <vt:variant>
        <vt:lpstr>Titoli diapositive</vt:lpstr>
      </vt:variant>
      <vt:variant>
        <vt:i4>8</vt:i4>
      </vt:variant>
    </vt:vector>
  </HeadingPairs>
  <TitlesOfParts>
    <vt:vector size="9"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mario</dc:creator>
  <cp:lastModifiedBy>mario</cp:lastModifiedBy>
  <cp:revision>22</cp:revision>
  <dcterms:created xsi:type="dcterms:W3CDTF">2020-05-29T15:43:57Z</dcterms:created>
  <dcterms:modified xsi:type="dcterms:W3CDTF">2020-05-31T15:14:41Z</dcterms:modified>
</cp:coreProperties>
</file>