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7" r:id="rId10"/>
    <p:sldId id="264" r:id="rId11"/>
    <p:sldId id="268" r:id="rId12"/>
    <p:sldId id="272" r:id="rId13"/>
    <p:sldId id="269" r:id="rId14"/>
    <p:sldId id="271" r:id="rId15"/>
    <p:sldId id="270" r:id="rId1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1" d="100"/>
          <a:sy n="81" d="100"/>
        </p:scale>
        <p:origin x="-834" y="234"/>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5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E6F1FC-8902-40D5-BDE4-73E086848A71}" type="datetimeFigureOut">
              <a:rPr lang="it-IT" smtClean="0"/>
              <a:t>25/10/2012</a:t>
            </a:fld>
            <a:endParaRPr lang="it-IT" dirty="0"/>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5CC7EC-F754-46A3-87D8-01D4A047064B}" type="slidenum">
              <a:rPr lang="it-IT" smtClean="0"/>
              <a:t>‹N›</a:t>
            </a:fld>
            <a:endParaRPr lang="it-IT" dirty="0"/>
          </a:p>
        </p:txBody>
      </p:sp>
    </p:spTree>
    <p:extLst>
      <p:ext uri="{BB962C8B-B14F-4D97-AF65-F5344CB8AC3E}">
        <p14:creationId xmlns:p14="http://schemas.microsoft.com/office/powerpoint/2010/main" val="2360853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375CC7EC-F754-46A3-87D8-01D4A047064B}" type="slidenum">
              <a:rPr lang="it-IT" smtClean="0"/>
              <a:t>1</a:t>
            </a:fld>
            <a:endParaRPr lang="it-IT" dirty="0"/>
          </a:p>
        </p:txBody>
      </p:sp>
    </p:spTree>
    <p:extLst>
      <p:ext uri="{BB962C8B-B14F-4D97-AF65-F5344CB8AC3E}">
        <p14:creationId xmlns:p14="http://schemas.microsoft.com/office/powerpoint/2010/main" val="106947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it-IT" smtClean="0"/>
              <a:t>Fare clic per modificare lo stile del titolo</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it-IT" dirty="0" smtClean="0"/>
              <a:t>Daniele Biasini</a:t>
            </a:r>
            <a:endParaRPr lang="it-IT" dirty="0"/>
          </a:p>
        </p:txBody>
      </p:sp>
      <p:sp>
        <p:nvSpPr>
          <p:cNvPr id="5" name="Footer Placeholder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lide Number Placeholder 5"/>
          <p:cNvSpPr>
            <a:spLocks noGrp="1"/>
          </p:cNvSpPr>
          <p:nvPr>
            <p:ph type="sldNum" sz="quarter" idx="12"/>
          </p:nvPr>
        </p:nvSpPr>
        <p:spPr/>
        <p:txBody>
          <a:bodyPr/>
          <a:lstStyle/>
          <a:p>
            <a:fld id="{1CA0D162-B23F-493C-85CF-DBD9E5585EAB}" type="slidenum">
              <a:rPr lang="it-IT" smtClean="0"/>
              <a:t>‹N›</a:t>
            </a:fld>
            <a:endParaRPr lang="it-IT"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r>
              <a:rPr lang="it-IT" dirty="0" smtClean="0"/>
              <a:t>Daniele Biasini</a:t>
            </a:r>
            <a:endParaRPr lang="it-IT" dirty="0"/>
          </a:p>
        </p:txBody>
      </p:sp>
      <p:sp>
        <p:nvSpPr>
          <p:cNvPr id="5" name="Footer Placeholder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lide Number Placeholder 5"/>
          <p:cNvSpPr>
            <a:spLocks noGrp="1"/>
          </p:cNvSpPr>
          <p:nvPr>
            <p:ph type="sldNum" sz="quarter" idx="12"/>
          </p:nvPr>
        </p:nvSpPr>
        <p:spPr/>
        <p:txBody>
          <a:bodyPr/>
          <a:lstStyle/>
          <a:p>
            <a:fld id="{1CA0D162-B23F-493C-85CF-DBD9E5585EAB}" type="slidenum">
              <a:rPr lang="it-IT" smtClean="0"/>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r>
              <a:rPr lang="it-IT" dirty="0" smtClean="0"/>
              <a:t>Daniele Biasini</a:t>
            </a:r>
            <a:endParaRPr lang="it-IT" dirty="0"/>
          </a:p>
        </p:txBody>
      </p:sp>
      <p:sp>
        <p:nvSpPr>
          <p:cNvPr id="5" name="Footer Placeholder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lide Number Placeholder 5"/>
          <p:cNvSpPr>
            <a:spLocks noGrp="1"/>
          </p:cNvSpPr>
          <p:nvPr>
            <p:ph type="sldNum" sz="quarter" idx="12"/>
          </p:nvPr>
        </p:nvSpPr>
        <p:spPr/>
        <p:txBody>
          <a:bodyPr/>
          <a:lstStyle/>
          <a:p>
            <a:fld id="{1CA0D162-B23F-493C-85CF-DBD9E5585EAB}" type="slidenum">
              <a:rPr lang="it-IT" smtClean="0"/>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r>
              <a:rPr lang="it-IT" dirty="0" smtClean="0"/>
              <a:t>Daniele Biasini</a:t>
            </a:r>
            <a:endParaRPr lang="it-IT" dirty="0"/>
          </a:p>
        </p:txBody>
      </p:sp>
      <p:sp>
        <p:nvSpPr>
          <p:cNvPr id="5" name="Footer Placeholder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lide Number Placeholder 5"/>
          <p:cNvSpPr>
            <a:spLocks noGrp="1"/>
          </p:cNvSpPr>
          <p:nvPr>
            <p:ph type="sldNum" sz="quarter" idx="12"/>
          </p:nvPr>
        </p:nvSpPr>
        <p:spPr/>
        <p:txBody>
          <a:bodyPr/>
          <a:lstStyle/>
          <a:p>
            <a:fld id="{1CA0D162-B23F-493C-85CF-DBD9E5585EAB}" type="slidenum">
              <a:rPr lang="it-IT" smtClean="0"/>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r>
              <a:rPr lang="it-IT" dirty="0" smtClean="0"/>
              <a:t>Daniele Biasini</a:t>
            </a:r>
            <a:endParaRPr lang="it-IT" dirty="0"/>
          </a:p>
        </p:txBody>
      </p:sp>
      <p:sp>
        <p:nvSpPr>
          <p:cNvPr id="5" name="Footer Placeholder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lide Number Placeholder 5"/>
          <p:cNvSpPr>
            <a:spLocks noGrp="1"/>
          </p:cNvSpPr>
          <p:nvPr>
            <p:ph type="sldNum" sz="quarter" idx="12"/>
          </p:nvPr>
        </p:nvSpPr>
        <p:spPr/>
        <p:txBody>
          <a:bodyPr/>
          <a:lstStyle/>
          <a:p>
            <a:fld id="{1CA0D162-B23F-493C-85CF-DBD9E5585EAB}" type="slidenum">
              <a:rPr lang="it-IT" smtClean="0"/>
              <a:t>‹N›</a:t>
            </a:fld>
            <a:endParaRPr lang="it-IT"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r>
              <a:rPr lang="it-IT" dirty="0" smtClean="0"/>
              <a:t>Daniele Biasini</a:t>
            </a:r>
            <a:endParaRPr lang="it-IT" dirty="0"/>
          </a:p>
        </p:txBody>
      </p:sp>
      <p:sp>
        <p:nvSpPr>
          <p:cNvPr id="6" name="Footer Placeholder 5"/>
          <p:cNvSpPr>
            <a:spLocks noGrp="1"/>
          </p:cNvSpPr>
          <p:nvPr>
            <p:ph type="ftr" sz="quarter" idx="11"/>
          </p:nvPr>
        </p:nvSpPr>
        <p:spPr/>
        <p:txBody>
          <a:bodyPr/>
          <a:lstStyle/>
          <a:p>
            <a:r>
              <a:rPr lang="it-IT" dirty="0" smtClean="0"/>
              <a:t>Ingegneria delle Tecnologie di Internet   2011/2012</a:t>
            </a:r>
            <a:endParaRPr lang="it-IT" dirty="0"/>
          </a:p>
        </p:txBody>
      </p:sp>
      <p:sp>
        <p:nvSpPr>
          <p:cNvPr id="7" name="Slide Number Placeholder 6"/>
          <p:cNvSpPr>
            <a:spLocks noGrp="1"/>
          </p:cNvSpPr>
          <p:nvPr>
            <p:ph type="sldNum" sz="quarter" idx="12"/>
          </p:nvPr>
        </p:nvSpPr>
        <p:spPr/>
        <p:txBody>
          <a:bodyPr/>
          <a:lstStyle/>
          <a:p>
            <a:fld id="{1CA0D162-B23F-493C-85CF-DBD9E5585EAB}" type="slidenum">
              <a:rPr lang="it-IT" smtClean="0"/>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r>
              <a:rPr lang="it-IT" dirty="0" smtClean="0"/>
              <a:t>Daniele Biasini</a:t>
            </a:r>
            <a:endParaRPr lang="it-IT" dirty="0"/>
          </a:p>
        </p:txBody>
      </p:sp>
      <p:sp>
        <p:nvSpPr>
          <p:cNvPr id="8" name="Footer Placeholder 7"/>
          <p:cNvSpPr>
            <a:spLocks noGrp="1"/>
          </p:cNvSpPr>
          <p:nvPr>
            <p:ph type="ftr" sz="quarter" idx="11"/>
          </p:nvPr>
        </p:nvSpPr>
        <p:spPr/>
        <p:txBody>
          <a:bodyPr/>
          <a:lstStyle/>
          <a:p>
            <a:r>
              <a:rPr lang="it-IT" dirty="0" smtClean="0"/>
              <a:t>Ingegneria delle Tecnologie di Internet   2011/2012</a:t>
            </a:r>
            <a:endParaRPr lang="it-IT" dirty="0"/>
          </a:p>
        </p:txBody>
      </p:sp>
      <p:sp>
        <p:nvSpPr>
          <p:cNvPr id="9" name="Slide Number Placeholder 8"/>
          <p:cNvSpPr>
            <a:spLocks noGrp="1"/>
          </p:cNvSpPr>
          <p:nvPr>
            <p:ph type="sldNum" sz="quarter" idx="12"/>
          </p:nvPr>
        </p:nvSpPr>
        <p:spPr/>
        <p:txBody>
          <a:bodyPr/>
          <a:lstStyle/>
          <a:p>
            <a:fld id="{1CA0D162-B23F-493C-85CF-DBD9E5585EAB}" type="slidenum">
              <a:rPr lang="it-IT" smtClean="0"/>
              <a:t>‹N›</a:t>
            </a:fld>
            <a:endParaRPr lang="it-IT"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Date Placeholder 2"/>
          <p:cNvSpPr>
            <a:spLocks noGrp="1"/>
          </p:cNvSpPr>
          <p:nvPr>
            <p:ph type="dt" sz="half" idx="10"/>
          </p:nvPr>
        </p:nvSpPr>
        <p:spPr/>
        <p:txBody>
          <a:bodyPr/>
          <a:lstStyle/>
          <a:p>
            <a:r>
              <a:rPr lang="it-IT" dirty="0" smtClean="0"/>
              <a:t>Daniele Biasini</a:t>
            </a:r>
            <a:endParaRPr lang="it-IT" dirty="0"/>
          </a:p>
        </p:txBody>
      </p:sp>
      <p:sp>
        <p:nvSpPr>
          <p:cNvPr id="4" name="Footer Placeholder 3"/>
          <p:cNvSpPr>
            <a:spLocks noGrp="1"/>
          </p:cNvSpPr>
          <p:nvPr>
            <p:ph type="ftr" sz="quarter" idx="11"/>
          </p:nvPr>
        </p:nvSpPr>
        <p:spPr/>
        <p:txBody>
          <a:bodyPr/>
          <a:lstStyle/>
          <a:p>
            <a:r>
              <a:rPr lang="it-IT" dirty="0" smtClean="0"/>
              <a:t>Ingegneria delle Tecnologie di Internet   2011/2012</a:t>
            </a:r>
            <a:endParaRPr lang="it-IT" dirty="0"/>
          </a:p>
        </p:txBody>
      </p:sp>
      <p:sp>
        <p:nvSpPr>
          <p:cNvPr id="5" name="Slide Number Placeholder 4"/>
          <p:cNvSpPr>
            <a:spLocks noGrp="1"/>
          </p:cNvSpPr>
          <p:nvPr>
            <p:ph type="sldNum" sz="quarter" idx="12"/>
          </p:nvPr>
        </p:nvSpPr>
        <p:spPr/>
        <p:txBody>
          <a:bodyPr/>
          <a:lstStyle/>
          <a:p>
            <a:fld id="{1CA0D162-B23F-493C-85CF-DBD9E5585EAB}" type="slidenum">
              <a:rPr lang="it-IT" smtClean="0"/>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it-IT" dirty="0" smtClean="0"/>
              <a:t>Daniele Biasini</a:t>
            </a:r>
            <a:endParaRPr lang="it-IT" dirty="0"/>
          </a:p>
        </p:txBody>
      </p:sp>
      <p:sp>
        <p:nvSpPr>
          <p:cNvPr id="3" name="Footer Placeholder 2"/>
          <p:cNvSpPr>
            <a:spLocks noGrp="1"/>
          </p:cNvSpPr>
          <p:nvPr>
            <p:ph type="ftr" sz="quarter" idx="11"/>
          </p:nvPr>
        </p:nvSpPr>
        <p:spPr/>
        <p:txBody>
          <a:bodyPr/>
          <a:lstStyle/>
          <a:p>
            <a:r>
              <a:rPr lang="it-IT" dirty="0" smtClean="0"/>
              <a:t>Ingegneria delle Tecnologie di Internet   2011/2012</a:t>
            </a:r>
            <a:endParaRPr lang="it-IT" dirty="0"/>
          </a:p>
        </p:txBody>
      </p:sp>
      <p:sp>
        <p:nvSpPr>
          <p:cNvPr id="4" name="Slide Number Placeholder 3"/>
          <p:cNvSpPr>
            <a:spLocks noGrp="1"/>
          </p:cNvSpPr>
          <p:nvPr>
            <p:ph type="sldNum" sz="quarter" idx="12"/>
          </p:nvPr>
        </p:nvSpPr>
        <p:spPr/>
        <p:txBody>
          <a:bodyPr/>
          <a:lstStyle/>
          <a:p>
            <a:fld id="{1CA0D162-B23F-493C-85CF-DBD9E5585EAB}" type="slidenum">
              <a:rPr lang="it-IT" smtClean="0"/>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r>
              <a:rPr lang="it-IT" dirty="0" smtClean="0"/>
              <a:t>Daniele Biasini</a:t>
            </a:r>
            <a:endParaRPr lang="it-IT" dirty="0"/>
          </a:p>
        </p:txBody>
      </p:sp>
      <p:sp>
        <p:nvSpPr>
          <p:cNvPr id="6" name="Footer Placeholder 5"/>
          <p:cNvSpPr>
            <a:spLocks noGrp="1"/>
          </p:cNvSpPr>
          <p:nvPr>
            <p:ph type="ftr" sz="quarter" idx="11"/>
          </p:nvPr>
        </p:nvSpPr>
        <p:spPr/>
        <p:txBody>
          <a:bodyPr/>
          <a:lstStyle/>
          <a:p>
            <a:r>
              <a:rPr lang="it-IT" dirty="0" smtClean="0"/>
              <a:t>Ingegneria delle Tecnologie di Internet   2011/2012</a:t>
            </a:r>
            <a:endParaRPr lang="it-IT" dirty="0"/>
          </a:p>
        </p:txBody>
      </p:sp>
      <p:sp>
        <p:nvSpPr>
          <p:cNvPr id="7" name="Slide Number Placeholder 6"/>
          <p:cNvSpPr>
            <a:spLocks noGrp="1"/>
          </p:cNvSpPr>
          <p:nvPr>
            <p:ph type="sldNum" sz="quarter" idx="12"/>
          </p:nvPr>
        </p:nvSpPr>
        <p:spPr/>
        <p:txBody>
          <a:bodyPr/>
          <a:lstStyle/>
          <a:p>
            <a:fld id="{1CA0D162-B23F-493C-85CF-DBD9E5585EAB}" type="slidenum">
              <a:rPr lang="it-IT" smtClean="0"/>
              <a:t>‹N›</a:t>
            </a:fld>
            <a:endParaRPr lang="it-IT"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smtClean="0"/>
              <a:t>Fare clic sull'icona per inserire un'immagine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r>
              <a:rPr lang="it-IT" dirty="0" smtClean="0"/>
              <a:t>Daniele Biasini</a:t>
            </a:r>
            <a:endParaRPr lang="it-IT" dirty="0"/>
          </a:p>
        </p:txBody>
      </p:sp>
      <p:sp>
        <p:nvSpPr>
          <p:cNvPr id="6" name="Footer Placeholder 5"/>
          <p:cNvSpPr>
            <a:spLocks noGrp="1"/>
          </p:cNvSpPr>
          <p:nvPr>
            <p:ph type="ftr" sz="quarter" idx="11"/>
          </p:nvPr>
        </p:nvSpPr>
        <p:spPr/>
        <p:txBody>
          <a:bodyPr/>
          <a:lstStyle/>
          <a:p>
            <a:r>
              <a:rPr lang="it-IT" dirty="0" smtClean="0"/>
              <a:t>Ingegneria delle Tecnologie di Internet   2011/2012</a:t>
            </a:r>
            <a:endParaRPr lang="it-IT" dirty="0"/>
          </a:p>
        </p:txBody>
      </p:sp>
      <p:sp>
        <p:nvSpPr>
          <p:cNvPr id="7" name="Slide Number Placeholder 6"/>
          <p:cNvSpPr>
            <a:spLocks noGrp="1"/>
          </p:cNvSpPr>
          <p:nvPr>
            <p:ph type="sldNum" sz="quarter" idx="12"/>
          </p:nvPr>
        </p:nvSpPr>
        <p:spPr/>
        <p:txBody>
          <a:bodyPr/>
          <a:lstStyle/>
          <a:p>
            <a:fld id="{1CA0D162-B23F-493C-85CF-DBD9E5585EAB}" type="slidenum">
              <a:rPr lang="it-IT" smtClean="0"/>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r>
              <a:rPr lang="it-IT" dirty="0" smtClean="0"/>
              <a:t>Daniele Biasini</a:t>
            </a:r>
            <a:endParaRPr lang="it-IT"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it-IT" dirty="0" smtClean="0"/>
              <a:t>Ingegneria delle Tecnologie di Internet   2011/2012</a:t>
            </a:r>
            <a:endParaRPr lang="it-IT"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CA0D162-B23F-493C-85CF-DBD9E5585EAB}" type="slidenum">
              <a:rPr lang="it-IT" smtClean="0"/>
              <a:t>‹N›</a:t>
            </a:fld>
            <a:endParaRPr lang="it-IT"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754732" y="4580102"/>
            <a:ext cx="7848600" cy="1927225"/>
          </a:xfrm>
        </p:spPr>
        <p:txBody>
          <a:bodyPr/>
          <a:lstStyle/>
          <a:p>
            <a:pPr algn="ctr"/>
            <a:r>
              <a:rPr lang="it-IT" sz="4400" cap="none" dirty="0">
                <a:latin typeface="Bitstream Vera Sans" pitchFamily="34" charset="0"/>
              </a:rPr>
              <a:t>Analisi di copertura</a:t>
            </a:r>
            <a:br>
              <a:rPr lang="it-IT" sz="4400" cap="none" dirty="0">
                <a:latin typeface="Bitstream Vera Sans" pitchFamily="34" charset="0"/>
              </a:rPr>
            </a:br>
            <a:r>
              <a:rPr lang="it-IT" sz="4400" cap="none" dirty="0">
                <a:latin typeface="Bitstream Vera Sans" pitchFamily="34" charset="0"/>
              </a:rPr>
              <a:t> di una rete di UAV </a:t>
            </a:r>
            <a:br>
              <a:rPr lang="it-IT" sz="4400" cap="none" dirty="0">
                <a:latin typeface="Bitstream Vera Sans" pitchFamily="34" charset="0"/>
              </a:rPr>
            </a:br>
            <a:r>
              <a:rPr lang="it-IT" sz="4400" cap="none" dirty="0">
                <a:latin typeface="Bitstream Vera Sans" pitchFamily="34" charset="0"/>
              </a:rPr>
              <a:t>basata sull’impiego di</a:t>
            </a:r>
            <a:br>
              <a:rPr lang="it-IT" sz="4400" cap="none" dirty="0">
                <a:latin typeface="Bitstream Vera Sans" pitchFamily="34" charset="0"/>
              </a:rPr>
            </a:br>
            <a:r>
              <a:rPr lang="it-IT" sz="4400" cap="none" dirty="0">
                <a:latin typeface="Bitstream Vera Sans" pitchFamily="34" charset="0"/>
              </a:rPr>
              <a:t>tecnologie LTE</a:t>
            </a:r>
            <a:endParaRPr lang="it-IT" sz="4400" dirty="0">
              <a:latin typeface="Bitstream Vera Sans" pitchFamily="34" charset="0"/>
            </a:endParaRPr>
          </a:p>
        </p:txBody>
      </p:sp>
      <p:sp>
        <p:nvSpPr>
          <p:cNvPr id="3" name="Sottotitolo 2"/>
          <p:cNvSpPr>
            <a:spLocks noGrp="1"/>
          </p:cNvSpPr>
          <p:nvPr>
            <p:ph type="subTitle" idx="1"/>
          </p:nvPr>
        </p:nvSpPr>
        <p:spPr>
          <a:xfrm>
            <a:off x="684684" y="1699782"/>
            <a:ext cx="3886200" cy="1752600"/>
          </a:xfrm>
        </p:spPr>
        <p:txBody>
          <a:bodyPr>
            <a:normAutofit/>
          </a:bodyPr>
          <a:lstStyle/>
          <a:p>
            <a:endParaRPr lang="it-IT" sz="1700" dirty="0" smtClean="0">
              <a:latin typeface="Bitstream Vera Sans" pitchFamily="34" charset="0"/>
            </a:endParaRPr>
          </a:p>
          <a:p>
            <a:r>
              <a:rPr lang="it-IT" sz="1700" dirty="0" smtClean="0">
                <a:latin typeface="Bitstream Vera Sans" pitchFamily="34" charset="0"/>
              </a:rPr>
              <a:t>Candidato</a:t>
            </a:r>
            <a:r>
              <a:rPr lang="it-IT" sz="1700" dirty="0">
                <a:latin typeface="Bitstream Vera Sans" pitchFamily="34" charset="0"/>
              </a:rPr>
              <a:t>:</a:t>
            </a:r>
          </a:p>
          <a:p>
            <a:r>
              <a:rPr lang="it-IT" sz="1700" dirty="0">
                <a:latin typeface="Bitstream Vera Sans" pitchFamily="34" charset="0"/>
              </a:rPr>
              <a:t>Daniele </a:t>
            </a:r>
            <a:r>
              <a:rPr lang="it-IT" sz="1700" dirty="0" smtClean="0">
                <a:latin typeface="Bitstream Vera Sans" pitchFamily="34" charset="0"/>
              </a:rPr>
              <a:t>Biasini</a:t>
            </a:r>
            <a:endParaRPr lang="it-IT" sz="1700" dirty="0">
              <a:latin typeface="Bitstream Vera Sans" pitchFamily="34" charset="0"/>
            </a:endParaRPr>
          </a:p>
        </p:txBody>
      </p:sp>
      <p:sp>
        <p:nvSpPr>
          <p:cNvPr id="4" name="Sottotitolo 2"/>
          <p:cNvSpPr txBox="1">
            <a:spLocks/>
          </p:cNvSpPr>
          <p:nvPr/>
        </p:nvSpPr>
        <p:spPr>
          <a:xfrm>
            <a:off x="6156176" y="1628800"/>
            <a:ext cx="2454297" cy="1752600"/>
          </a:xfrm>
          <a:prstGeom prst="rect">
            <a:avLst/>
          </a:prstGeom>
        </p:spPr>
        <p:txBody>
          <a:bodyPr vert="horz" lIns="91440" tIns="45720" rIns="91440" bIns="45720" rtlCol="0">
            <a:normAutofit fontScale="85000" lnSpcReduction="10000"/>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endParaRPr lang="it-IT" sz="2000" dirty="0" smtClean="0">
              <a:latin typeface="Bitstream Vera Sans" pitchFamily="34" charset="0"/>
            </a:endParaRPr>
          </a:p>
          <a:p>
            <a:r>
              <a:rPr lang="it-IT" sz="2000" dirty="0" smtClean="0">
                <a:latin typeface="Bitstream Vera Sans" pitchFamily="34" charset="0"/>
              </a:rPr>
              <a:t>Relatore:</a:t>
            </a:r>
          </a:p>
          <a:p>
            <a:r>
              <a:rPr lang="it-IT" sz="2000" dirty="0" smtClean="0">
                <a:latin typeface="Bitstream Vera Sans" pitchFamily="34" charset="0"/>
              </a:rPr>
              <a:t>Franco </a:t>
            </a:r>
            <a:r>
              <a:rPr lang="it-IT" sz="2000" dirty="0" err="1" smtClean="0">
                <a:latin typeface="Bitstream Vera Sans" pitchFamily="34" charset="0"/>
              </a:rPr>
              <a:t>Mazzenga</a:t>
            </a:r>
            <a:endParaRPr lang="it-IT" sz="2000" dirty="0" smtClean="0">
              <a:latin typeface="Bitstream Vera Sans" pitchFamily="34" charset="0"/>
            </a:endParaRPr>
          </a:p>
          <a:p>
            <a:endParaRPr lang="it-IT" sz="2000" dirty="0" smtClean="0">
              <a:latin typeface="Bitstream Vera Sans" pitchFamily="34" charset="0"/>
            </a:endParaRPr>
          </a:p>
          <a:p>
            <a:r>
              <a:rPr lang="it-IT" sz="2000" dirty="0" smtClean="0">
                <a:latin typeface="Bitstream Vera Sans" pitchFamily="34" charset="0"/>
              </a:rPr>
              <a:t>Co-Relatore:</a:t>
            </a:r>
          </a:p>
          <a:p>
            <a:r>
              <a:rPr lang="it-IT" sz="2000" dirty="0" smtClean="0">
                <a:latin typeface="Bitstream Vera Sans" pitchFamily="34" charset="0"/>
              </a:rPr>
              <a:t>Romeo Giuliano</a:t>
            </a:r>
            <a:endParaRPr lang="it-IT" sz="2000" dirty="0">
              <a:latin typeface="Bitstream Vera Sans" pitchFamily="34" charset="0"/>
            </a:endParaRP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902" y="582764"/>
            <a:ext cx="1204055" cy="1188000"/>
          </a:xfrm>
          <a:prstGeom prst="rect">
            <a:avLst/>
          </a:prstGeom>
        </p:spPr>
      </p:pic>
      <p:sp>
        <p:nvSpPr>
          <p:cNvPr id="6" name="CasellaDiTesto 5"/>
          <p:cNvSpPr txBox="1"/>
          <p:nvPr/>
        </p:nvSpPr>
        <p:spPr>
          <a:xfrm>
            <a:off x="2628900" y="601213"/>
            <a:ext cx="4198650" cy="1169551"/>
          </a:xfrm>
          <a:prstGeom prst="rect">
            <a:avLst/>
          </a:prstGeom>
          <a:noFill/>
        </p:spPr>
        <p:txBody>
          <a:bodyPr wrap="none" rtlCol="0">
            <a:spAutoFit/>
          </a:bodyPr>
          <a:lstStyle/>
          <a:p>
            <a:pPr algn="ctr"/>
            <a:r>
              <a:rPr lang="it-IT" sz="1400" dirty="0" smtClean="0">
                <a:latin typeface="Bitstream Vera Sans" pitchFamily="34" charset="0"/>
              </a:rPr>
              <a:t>Universit</a:t>
            </a:r>
            <a:r>
              <a:rPr lang="it-IT" sz="1400" dirty="0">
                <a:latin typeface="Bitstream Vera Sans" pitchFamily="34" charset="0"/>
              </a:rPr>
              <a:t>à</a:t>
            </a:r>
            <a:r>
              <a:rPr lang="it-IT" sz="1400" dirty="0" smtClean="0">
                <a:latin typeface="Bitstream Vera Sans" pitchFamily="34" charset="0"/>
              </a:rPr>
              <a:t> degli Studi di Roma Tor Vergata</a:t>
            </a:r>
          </a:p>
          <a:p>
            <a:pPr algn="ctr"/>
            <a:r>
              <a:rPr lang="it-IT" sz="1400" dirty="0" smtClean="0">
                <a:latin typeface="Bitstream Vera Sans" pitchFamily="34" charset="0"/>
              </a:rPr>
              <a:t>Facolt</a:t>
            </a:r>
            <a:r>
              <a:rPr lang="it-IT" sz="1400" dirty="0">
                <a:latin typeface="Bitstream Vera Sans" pitchFamily="34" charset="0"/>
              </a:rPr>
              <a:t>à</a:t>
            </a:r>
            <a:r>
              <a:rPr lang="it-IT" sz="1400" dirty="0" smtClean="0">
                <a:latin typeface="Bitstream Vera Sans" pitchFamily="34" charset="0"/>
              </a:rPr>
              <a:t> di Ingegneria</a:t>
            </a:r>
          </a:p>
          <a:p>
            <a:endParaRPr lang="it-IT" sz="1400" dirty="0" smtClean="0">
              <a:latin typeface="Bitstream Vera Sans" pitchFamily="34" charset="0"/>
            </a:endParaRPr>
          </a:p>
          <a:p>
            <a:pPr algn="ctr"/>
            <a:r>
              <a:rPr lang="it-IT" sz="1400" dirty="0" smtClean="0">
                <a:latin typeface="Bitstream Vera Sans" pitchFamily="34" charset="0"/>
              </a:rPr>
              <a:t>Corso di Laurea Triennale in Ingegneria delle</a:t>
            </a:r>
          </a:p>
          <a:p>
            <a:pPr algn="ctr"/>
            <a:r>
              <a:rPr lang="it-IT" sz="1400" dirty="0" smtClean="0">
                <a:latin typeface="Bitstream Vera Sans" pitchFamily="34" charset="0"/>
              </a:rPr>
              <a:t>Tecnologie di Internet</a:t>
            </a:r>
            <a:endParaRPr lang="it-IT" sz="1400" dirty="0">
              <a:latin typeface="Bitstream Vera Sans" pitchFamily="34" charset="0"/>
            </a:endParaRPr>
          </a:p>
        </p:txBody>
      </p:sp>
      <p:cxnSp>
        <p:nvCxnSpPr>
          <p:cNvPr id="8" name="Connettore 1 7"/>
          <p:cNvCxnSpPr/>
          <p:nvPr/>
        </p:nvCxnSpPr>
        <p:spPr>
          <a:xfrm>
            <a:off x="2748005" y="1178792"/>
            <a:ext cx="39604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egnaposto piè di pagina 6"/>
          <p:cNvSpPr>
            <a:spLocks noGrp="1"/>
          </p:cNvSpPr>
          <p:nvPr>
            <p:ph type="ftr" sz="quarter" idx="11"/>
          </p:nvPr>
        </p:nvSpPr>
        <p:spPr/>
        <p:txBody>
          <a:bodyPr/>
          <a:lstStyle/>
          <a:p>
            <a:r>
              <a:rPr lang="it-IT" dirty="0" smtClean="0"/>
              <a:t>Ingegneria delle Tecnologie di Internet   2011/2012</a:t>
            </a:r>
            <a:endParaRPr lang="it-IT" dirty="0"/>
          </a:p>
        </p:txBody>
      </p:sp>
      <p:sp>
        <p:nvSpPr>
          <p:cNvPr id="9" name="Segnaposto numero diapositiva 8"/>
          <p:cNvSpPr>
            <a:spLocks noGrp="1"/>
          </p:cNvSpPr>
          <p:nvPr>
            <p:ph type="sldNum" sz="quarter" idx="12"/>
          </p:nvPr>
        </p:nvSpPr>
        <p:spPr/>
        <p:txBody>
          <a:bodyPr/>
          <a:lstStyle/>
          <a:p>
            <a:fld id="{1CA0D162-B23F-493C-85CF-DBD9E5585EAB}" type="slidenum">
              <a:rPr lang="it-IT" smtClean="0"/>
              <a:t>1</a:t>
            </a:fld>
            <a:endParaRPr lang="it-IT" dirty="0"/>
          </a:p>
        </p:txBody>
      </p:sp>
      <p:sp>
        <p:nvSpPr>
          <p:cNvPr id="10" name="Segnaposto data 9"/>
          <p:cNvSpPr>
            <a:spLocks noGrp="1"/>
          </p:cNvSpPr>
          <p:nvPr>
            <p:ph type="dt" sz="half" idx="10"/>
          </p:nvPr>
        </p:nvSpPr>
        <p:spPr/>
        <p:txBody>
          <a:bodyPr/>
          <a:lstStyle/>
          <a:p>
            <a:r>
              <a:rPr lang="it-IT" dirty="0" smtClean="0"/>
              <a:t>Daniele Biasini</a:t>
            </a:r>
            <a:endParaRPr lang="it-IT" dirty="0"/>
          </a:p>
        </p:txBody>
      </p:sp>
    </p:spTree>
    <p:extLst>
      <p:ext uri="{BB962C8B-B14F-4D97-AF65-F5344CB8AC3E}">
        <p14:creationId xmlns:p14="http://schemas.microsoft.com/office/powerpoint/2010/main" val="29981015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latin typeface="Bitstream Vera Sans" pitchFamily="34" charset="0"/>
              </a:rPr>
              <a:t>Risultati</a:t>
            </a:r>
            <a:endParaRPr lang="it-IT" dirty="0">
              <a:latin typeface="Bitstream Vera Sans" pitchFamily="34" charset="0"/>
            </a:endParaRPr>
          </a:p>
        </p:txBody>
      </p:sp>
      <p:sp>
        <p:nvSpPr>
          <p:cNvPr id="3" name="Segnaposto contenuto 2"/>
          <p:cNvSpPr>
            <a:spLocks noGrp="1"/>
          </p:cNvSpPr>
          <p:nvPr>
            <p:ph idx="1"/>
          </p:nvPr>
        </p:nvSpPr>
        <p:spPr>
          <a:xfrm>
            <a:off x="107504" y="1600200"/>
            <a:ext cx="8928992" cy="5141168"/>
          </a:xfrm>
        </p:spPr>
        <p:txBody>
          <a:bodyPr/>
          <a:lstStyle/>
          <a:p>
            <a:r>
              <a:rPr lang="it-IT" dirty="0" smtClean="0">
                <a:latin typeface="Bitstream Vera Sans" pitchFamily="34" charset="0"/>
              </a:rPr>
              <a:t>Scenario: Campus Universitario di Tor Vergata</a:t>
            </a:r>
            <a:endParaRPr lang="it-IT" dirty="0">
              <a:latin typeface="Bitstream Vera Sans" pitchFamily="34" charset="0"/>
            </a:endParaRPr>
          </a:p>
        </p:txBody>
      </p:sp>
      <p:sp>
        <p:nvSpPr>
          <p:cNvPr id="5" name="Segnaposto piè di pagina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10</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graphicFrame>
        <p:nvGraphicFramePr>
          <p:cNvPr id="9" name="Tabella 8"/>
          <p:cNvGraphicFramePr>
            <a:graphicFrameLocks noGrp="1"/>
          </p:cNvGraphicFramePr>
          <p:nvPr>
            <p:extLst>
              <p:ext uri="{D42A27DB-BD31-4B8C-83A1-F6EECF244321}">
                <p14:modId xmlns:p14="http://schemas.microsoft.com/office/powerpoint/2010/main" val="3975412357"/>
              </p:ext>
            </p:extLst>
          </p:nvPr>
        </p:nvGraphicFramePr>
        <p:xfrm>
          <a:off x="1764634" y="2423160"/>
          <a:ext cx="5614733" cy="2011680"/>
        </p:xfrm>
        <a:graphic>
          <a:graphicData uri="http://schemas.openxmlformats.org/drawingml/2006/table">
            <a:tbl>
              <a:tblPr firstRow="1" bandRow="1">
                <a:tableStyleId>{5C22544A-7EE6-4342-B048-85BDC9FD1C3A}</a:tableStyleId>
              </a:tblPr>
              <a:tblGrid>
                <a:gridCol w="1427543"/>
                <a:gridCol w="1198880"/>
                <a:gridCol w="1494155"/>
                <a:gridCol w="1494155"/>
              </a:tblGrid>
              <a:tr h="612000">
                <a:tc>
                  <a:txBody>
                    <a:bodyPr/>
                    <a:lstStyle/>
                    <a:p>
                      <a:pPr algn="ctr"/>
                      <a:r>
                        <a:rPr lang="it-IT" dirty="0" smtClean="0"/>
                        <a:t>Potenza </a:t>
                      </a:r>
                    </a:p>
                    <a:p>
                      <a:pPr algn="ctr"/>
                      <a:r>
                        <a:rPr lang="it-IT" dirty="0" smtClean="0"/>
                        <a:t>Trasmessa</a:t>
                      </a:r>
                    </a:p>
                    <a:p>
                      <a:pPr algn="ctr"/>
                      <a:r>
                        <a:rPr lang="it-IT" dirty="0" smtClean="0"/>
                        <a:t>(dBm)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Raggio </a:t>
                      </a:r>
                    </a:p>
                    <a:p>
                      <a:pPr algn="ctr"/>
                      <a:r>
                        <a:rPr lang="it-IT" dirty="0" smtClean="0"/>
                        <a:t>medio</a:t>
                      </a:r>
                    </a:p>
                    <a:p>
                      <a:pPr algn="ctr"/>
                      <a:r>
                        <a:rPr lang="it-IT" dirty="0" smtClean="0"/>
                        <a:t>(m)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Raggio 50° </a:t>
                      </a:r>
                    </a:p>
                    <a:p>
                      <a:pPr algn="ctr"/>
                      <a:r>
                        <a:rPr lang="it-IT" dirty="0" smtClean="0"/>
                        <a:t>percentile</a:t>
                      </a:r>
                    </a:p>
                    <a:p>
                      <a:pPr algn="ctr"/>
                      <a:r>
                        <a:rPr lang="it-IT" dirty="0" smtClean="0"/>
                        <a:t>(m)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Raggio 75° </a:t>
                      </a:r>
                    </a:p>
                    <a:p>
                      <a:pPr algn="ctr"/>
                      <a:r>
                        <a:rPr lang="it-IT" dirty="0" smtClean="0"/>
                        <a:t>percentile</a:t>
                      </a:r>
                    </a:p>
                    <a:p>
                      <a:pPr algn="ctr"/>
                      <a:r>
                        <a:rPr lang="it-IT" dirty="0" smtClean="0"/>
                        <a:t>(m)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36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smtClean="0"/>
                        <a:t>46</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388.3664</a:t>
                      </a:r>
                      <a:endParaRPr lang="it-IT"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405.1234</a:t>
                      </a:r>
                      <a:endParaRPr lang="it-IT"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490.1020</a:t>
                      </a:r>
                      <a:endParaRPr lang="it-IT"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r>
              <a:tr h="35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smtClean="0"/>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386.0185</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403.1129</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487.5705</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4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smtClean="0"/>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384.704</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401.5283</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488.3646</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49713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1268"/>
            <a:ext cx="9144000" cy="4995465"/>
          </a:xfrm>
          <a:prstGeom prst="rect">
            <a:avLst/>
          </a:prstGeom>
        </p:spPr>
      </p:pic>
      <p:sp>
        <p:nvSpPr>
          <p:cNvPr id="5" name="Segnaposto piè di pagina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11</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sp>
        <p:nvSpPr>
          <p:cNvPr id="8" name="CasellaDiTesto 7"/>
          <p:cNvSpPr txBox="1"/>
          <p:nvPr/>
        </p:nvSpPr>
        <p:spPr>
          <a:xfrm>
            <a:off x="1256413" y="6488668"/>
            <a:ext cx="6631174" cy="369332"/>
          </a:xfrm>
          <a:prstGeom prst="rect">
            <a:avLst/>
          </a:prstGeom>
          <a:noFill/>
        </p:spPr>
        <p:txBody>
          <a:bodyPr wrap="none" rtlCol="0">
            <a:spAutoFit/>
          </a:bodyPr>
          <a:lstStyle/>
          <a:p>
            <a:r>
              <a:rPr lang="it-IT" dirty="0" smtClean="0"/>
              <a:t>Attenuazione area Tor Vergata con Potenza Trasmessa 46dBm.</a:t>
            </a:r>
            <a:endParaRPr lang="it-IT" dirty="0"/>
          </a:p>
        </p:txBody>
      </p:sp>
      <p:sp>
        <p:nvSpPr>
          <p:cNvPr id="2" name="Freccia a destra con strisce 1"/>
          <p:cNvSpPr/>
          <p:nvPr/>
        </p:nvSpPr>
        <p:spPr>
          <a:xfrm flipH="1">
            <a:off x="8244408" y="1832357"/>
            <a:ext cx="576064" cy="288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p:cNvSpPr txBox="1"/>
          <p:nvPr/>
        </p:nvSpPr>
        <p:spPr>
          <a:xfrm>
            <a:off x="8316416" y="1556792"/>
            <a:ext cx="893193" cy="307777"/>
          </a:xfrm>
          <a:prstGeom prst="rect">
            <a:avLst/>
          </a:prstGeom>
          <a:noFill/>
        </p:spPr>
        <p:txBody>
          <a:bodyPr wrap="none" rtlCol="0">
            <a:spAutoFit/>
          </a:bodyPr>
          <a:lstStyle/>
          <a:p>
            <a:r>
              <a:rPr lang="it-IT" sz="1400" dirty="0" err="1" smtClean="0"/>
              <a:t>Att</a:t>
            </a:r>
            <a:r>
              <a:rPr lang="it-IT" sz="1400" dirty="0" smtClean="0"/>
              <a:t>. MAX</a:t>
            </a:r>
            <a:endParaRPr lang="it-IT" sz="1400" dirty="0"/>
          </a:p>
        </p:txBody>
      </p:sp>
    </p:spTree>
    <p:extLst>
      <p:ext uri="{BB962C8B-B14F-4D97-AF65-F5344CB8AC3E}">
        <p14:creationId xmlns:p14="http://schemas.microsoft.com/office/powerpoint/2010/main" val="1155259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latin typeface="Bitstream Vera Sans" pitchFamily="34" charset="0"/>
              </a:rPr>
              <a:t>Risultati</a:t>
            </a:r>
            <a:endParaRPr lang="it-IT" dirty="0">
              <a:latin typeface="Bitstream Vera Sans" pitchFamily="34" charset="0"/>
            </a:endParaRPr>
          </a:p>
        </p:txBody>
      </p:sp>
      <p:sp>
        <p:nvSpPr>
          <p:cNvPr id="3" name="Segnaposto contenuto 2"/>
          <p:cNvSpPr>
            <a:spLocks noGrp="1"/>
          </p:cNvSpPr>
          <p:nvPr>
            <p:ph idx="1"/>
          </p:nvPr>
        </p:nvSpPr>
        <p:spPr>
          <a:xfrm>
            <a:off x="107504" y="1600200"/>
            <a:ext cx="8928992" cy="5141168"/>
          </a:xfrm>
        </p:spPr>
        <p:txBody>
          <a:bodyPr/>
          <a:lstStyle/>
          <a:p>
            <a:r>
              <a:rPr lang="it-IT" dirty="0" smtClean="0">
                <a:latin typeface="Bitstream Vera Sans" pitchFamily="34" charset="0"/>
              </a:rPr>
              <a:t>Scenario Colle Oppio</a:t>
            </a:r>
          </a:p>
          <a:p>
            <a:endParaRPr lang="it-IT" dirty="0">
              <a:latin typeface="Bitstream Vera Sans" pitchFamily="34" charset="0"/>
            </a:endParaRPr>
          </a:p>
        </p:txBody>
      </p:sp>
      <p:sp>
        <p:nvSpPr>
          <p:cNvPr id="5" name="Segnaposto piè di pagina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12</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graphicFrame>
        <p:nvGraphicFramePr>
          <p:cNvPr id="10" name="Tabella 9"/>
          <p:cNvGraphicFramePr>
            <a:graphicFrameLocks noGrp="1"/>
          </p:cNvGraphicFramePr>
          <p:nvPr>
            <p:extLst>
              <p:ext uri="{D42A27DB-BD31-4B8C-83A1-F6EECF244321}">
                <p14:modId xmlns:p14="http://schemas.microsoft.com/office/powerpoint/2010/main" val="4130885607"/>
              </p:ext>
            </p:extLst>
          </p:nvPr>
        </p:nvGraphicFramePr>
        <p:xfrm>
          <a:off x="1764634" y="2423160"/>
          <a:ext cx="5614733" cy="2011680"/>
        </p:xfrm>
        <a:graphic>
          <a:graphicData uri="http://schemas.openxmlformats.org/drawingml/2006/table">
            <a:tbl>
              <a:tblPr firstRow="1" bandRow="1">
                <a:tableStyleId>{5C22544A-7EE6-4342-B048-85BDC9FD1C3A}</a:tableStyleId>
              </a:tblPr>
              <a:tblGrid>
                <a:gridCol w="1427543"/>
                <a:gridCol w="1198880"/>
                <a:gridCol w="1494155"/>
                <a:gridCol w="1494155"/>
              </a:tblGrid>
              <a:tr h="432048">
                <a:tc>
                  <a:txBody>
                    <a:bodyPr/>
                    <a:lstStyle/>
                    <a:p>
                      <a:pPr algn="ctr"/>
                      <a:r>
                        <a:rPr lang="it-IT" dirty="0" smtClean="0"/>
                        <a:t>Potenza </a:t>
                      </a:r>
                    </a:p>
                    <a:p>
                      <a:pPr algn="ctr"/>
                      <a:r>
                        <a:rPr lang="it-IT" dirty="0" smtClean="0"/>
                        <a:t>Trasmessa</a:t>
                      </a:r>
                    </a:p>
                    <a:p>
                      <a:pPr algn="ctr"/>
                      <a:r>
                        <a:rPr lang="it-IT" dirty="0" smtClean="0"/>
                        <a:t>(dBm)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Raggio </a:t>
                      </a:r>
                    </a:p>
                    <a:p>
                      <a:pPr algn="ctr"/>
                      <a:r>
                        <a:rPr lang="it-IT" dirty="0" smtClean="0"/>
                        <a:t>medio</a:t>
                      </a:r>
                    </a:p>
                    <a:p>
                      <a:pPr algn="ctr"/>
                      <a:r>
                        <a:rPr lang="it-IT" dirty="0" smtClean="0"/>
                        <a:t>(m)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Raggio 50° </a:t>
                      </a:r>
                    </a:p>
                    <a:p>
                      <a:pPr algn="ctr"/>
                      <a:r>
                        <a:rPr lang="it-IT" dirty="0" smtClean="0"/>
                        <a:t>percentile</a:t>
                      </a:r>
                    </a:p>
                    <a:p>
                      <a:pPr algn="ctr"/>
                      <a:r>
                        <a:rPr lang="it-IT" dirty="0" smtClean="0"/>
                        <a:t>(m)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Raggio 75° </a:t>
                      </a:r>
                    </a:p>
                    <a:p>
                      <a:pPr algn="ctr"/>
                      <a:r>
                        <a:rPr lang="it-IT" dirty="0" smtClean="0"/>
                        <a:t>percentile</a:t>
                      </a:r>
                    </a:p>
                    <a:p>
                      <a:pPr algn="ctr"/>
                      <a:r>
                        <a:rPr lang="it-IT" dirty="0" smtClean="0"/>
                        <a:t>(m)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36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smtClean="0"/>
                        <a:t>46</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363.9597</a:t>
                      </a:r>
                      <a:endParaRPr lang="it-IT"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374.7332</a:t>
                      </a:r>
                      <a:endParaRPr lang="it-IT"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470.1064</a:t>
                      </a:r>
                      <a:endParaRPr lang="it-IT"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r>
              <a:tr h="35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smtClean="0"/>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282.0619</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277.3310</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375.0333</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4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smtClean="0"/>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256.2801</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254.9510</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346.0943</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983265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 y="931534"/>
            <a:ext cx="9143026" cy="4994933"/>
          </a:xfrm>
          <a:prstGeom prst="rect">
            <a:avLst/>
          </a:prstGeom>
        </p:spPr>
      </p:pic>
      <p:sp>
        <p:nvSpPr>
          <p:cNvPr id="5" name="Segnaposto piè di pagina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13</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sp>
        <p:nvSpPr>
          <p:cNvPr id="8" name="CasellaDiTesto 7"/>
          <p:cNvSpPr txBox="1"/>
          <p:nvPr/>
        </p:nvSpPr>
        <p:spPr>
          <a:xfrm>
            <a:off x="1241569" y="6488668"/>
            <a:ext cx="6660862" cy="369332"/>
          </a:xfrm>
          <a:prstGeom prst="rect">
            <a:avLst/>
          </a:prstGeom>
          <a:noFill/>
        </p:spPr>
        <p:txBody>
          <a:bodyPr wrap="none" rtlCol="0">
            <a:spAutoFit/>
          </a:bodyPr>
          <a:lstStyle/>
          <a:p>
            <a:r>
              <a:rPr lang="it-IT" dirty="0" smtClean="0"/>
              <a:t>Attenuazione area Colle Oppio con Potenza Trasmessa 46dBm.</a:t>
            </a:r>
            <a:endParaRPr lang="it-IT" dirty="0"/>
          </a:p>
        </p:txBody>
      </p:sp>
      <p:sp>
        <p:nvSpPr>
          <p:cNvPr id="9" name="Freccia a destra con strisce 8"/>
          <p:cNvSpPr/>
          <p:nvPr/>
        </p:nvSpPr>
        <p:spPr>
          <a:xfrm flipH="1">
            <a:off x="8244408" y="3416533"/>
            <a:ext cx="576064" cy="288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8316416" y="3140968"/>
            <a:ext cx="893193" cy="307777"/>
          </a:xfrm>
          <a:prstGeom prst="rect">
            <a:avLst/>
          </a:prstGeom>
          <a:noFill/>
        </p:spPr>
        <p:txBody>
          <a:bodyPr wrap="none" rtlCol="0">
            <a:spAutoFit/>
          </a:bodyPr>
          <a:lstStyle/>
          <a:p>
            <a:r>
              <a:rPr lang="it-IT" sz="1400" dirty="0" err="1" smtClean="0"/>
              <a:t>Att</a:t>
            </a:r>
            <a:r>
              <a:rPr lang="it-IT" sz="1400" dirty="0" smtClean="0"/>
              <a:t>. MAX</a:t>
            </a:r>
            <a:endParaRPr lang="it-IT" sz="1400" dirty="0"/>
          </a:p>
        </p:txBody>
      </p:sp>
    </p:spTree>
    <p:extLst>
      <p:ext uri="{BB962C8B-B14F-4D97-AF65-F5344CB8AC3E}">
        <p14:creationId xmlns:p14="http://schemas.microsoft.com/office/powerpoint/2010/main" val="3325928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latin typeface="Bitstream Vera Sans" pitchFamily="34" charset="0"/>
              </a:rPr>
              <a:t>Risultati</a:t>
            </a:r>
            <a:endParaRPr lang="it-IT" dirty="0">
              <a:latin typeface="Bitstream Vera Sans" pitchFamily="34" charset="0"/>
            </a:endParaRPr>
          </a:p>
        </p:txBody>
      </p:sp>
      <p:sp>
        <p:nvSpPr>
          <p:cNvPr id="3" name="Segnaposto contenuto 2"/>
          <p:cNvSpPr>
            <a:spLocks noGrp="1"/>
          </p:cNvSpPr>
          <p:nvPr>
            <p:ph idx="1"/>
          </p:nvPr>
        </p:nvSpPr>
        <p:spPr>
          <a:xfrm>
            <a:off x="107504" y="1600200"/>
            <a:ext cx="8928992" cy="5141168"/>
          </a:xfrm>
        </p:spPr>
        <p:txBody>
          <a:bodyPr/>
          <a:lstStyle/>
          <a:p>
            <a:r>
              <a:rPr lang="it-IT" dirty="0" smtClean="0">
                <a:latin typeface="Bitstream Vera Sans" pitchFamily="34" charset="0"/>
              </a:rPr>
              <a:t>Scenario Pantheon</a:t>
            </a:r>
            <a:endParaRPr lang="it-IT" dirty="0">
              <a:latin typeface="Bitstream Vera Sans" pitchFamily="34" charset="0"/>
            </a:endParaRPr>
          </a:p>
        </p:txBody>
      </p:sp>
      <p:sp>
        <p:nvSpPr>
          <p:cNvPr id="5" name="Segnaposto piè di pagina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14</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graphicFrame>
        <p:nvGraphicFramePr>
          <p:cNvPr id="9" name="Tabella 8"/>
          <p:cNvGraphicFramePr>
            <a:graphicFrameLocks noGrp="1"/>
          </p:cNvGraphicFramePr>
          <p:nvPr>
            <p:extLst>
              <p:ext uri="{D42A27DB-BD31-4B8C-83A1-F6EECF244321}">
                <p14:modId xmlns:p14="http://schemas.microsoft.com/office/powerpoint/2010/main" val="345004390"/>
              </p:ext>
            </p:extLst>
          </p:nvPr>
        </p:nvGraphicFramePr>
        <p:xfrm>
          <a:off x="1764634" y="2423160"/>
          <a:ext cx="5614733" cy="2011680"/>
        </p:xfrm>
        <a:graphic>
          <a:graphicData uri="http://schemas.openxmlformats.org/drawingml/2006/table">
            <a:tbl>
              <a:tblPr firstRow="1" bandRow="1">
                <a:tableStyleId>{5C22544A-7EE6-4342-B048-85BDC9FD1C3A}</a:tableStyleId>
              </a:tblPr>
              <a:tblGrid>
                <a:gridCol w="1427543"/>
                <a:gridCol w="1198880"/>
                <a:gridCol w="1494155"/>
                <a:gridCol w="1494155"/>
              </a:tblGrid>
              <a:tr h="432048">
                <a:tc>
                  <a:txBody>
                    <a:bodyPr/>
                    <a:lstStyle/>
                    <a:p>
                      <a:pPr algn="ctr"/>
                      <a:r>
                        <a:rPr lang="it-IT" dirty="0" smtClean="0"/>
                        <a:t>Potenza </a:t>
                      </a:r>
                    </a:p>
                    <a:p>
                      <a:pPr algn="ctr"/>
                      <a:r>
                        <a:rPr lang="it-IT" dirty="0" smtClean="0"/>
                        <a:t>Trasmessa</a:t>
                      </a:r>
                    </a:p>
                    <a:p>
                      <a:pPr algn="ctr"/>
                      <a:r>
                        <a:rPr lang="it-IT" dirty="0" smtClean="0"/>
                        <a:t>(dBm)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Raggio </a:t>
                      </a:r>
                    </a:p>
                    <a:p>
                      <a:pPr algn="ctr"/>
                      <a:r>
                        <a:rPr lang="it-IT" dirty="0" smtClean="0"/>
                        <a:t>medio</a:t>
                      </a:r>
                    </a:p>
                    <a:p>
                      <a:pPr algn="ctr"/>
                      <a:r>
                        <a:rPr lang="it-IT" dirty="0" smtClean="0"/>
                        <a:t>(m)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Raggio 50° </a:t>
                      </a:r>
                    </a:p>
                    <a:p>
                      <a:pPr algn="ctr"/>
                      <a:r>
                        <a:rPr lang="it-IT" dirty="0" smtClean="0"/>
                        <a:t>percentile</a:t>
                      </a:r>
                    </a:p>
                    <a:p>
                      <a:pPr algn="ctr"/>
                      <a:r>
                        <a:rPr lang="it-IT" dirty="0" smtClean="0"/>
                        <a:t>(m)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Raggio 75° </a:t>
                      </a:r>
                    </a:p>
                    <a:p>
                      <a:pPr algn="ctr"/>
                      <a:r>
                        <a:rPr lang="it-IT" dirty="0" smtClean="0"/>
                        <a:t>percentile</a:t>
                      </a:r>
                    </a:p>
                    <a:p>
                      <a:pPr algn="ctr"/>
                      <a:r>
                        <a:rPr lang="it-IT" dirty="0" smtClean="0"/>
                        <a:t>(m)</a:t>
                      </a:r>
                      <a:endParaRPr lang="it-IT"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36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smtClean="0"/>
                        <a:t>46</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348.2113</a:t>
                      </a:r>
                      <a:endParaRPr lang="it-IT"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360.3471</a:t>
                      </a:r>
                      <a:endParaRPr lang="it-IT"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453.3693</a:t>
                      </a:r>
                      <a:endParaRPr lang="it-IT"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r>
              <a:tr h="35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smtClean="0"/>
                        <a:t>24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294.3916</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297.4685</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393.8591</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4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dirty="0" smtClean="0"/>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242.1427</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215.0581</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338.0089</a:t>
                      </a:r>
                      <a:endParaRPr lang="it-IT"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1822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1267"/>
            <a:ext cx="9144001" cy="4995466"/>
          </a:xfrm>
          <a:prstGeom prst="rect">
            <a:avLst/>
          </a:prstGeom>
        </p:spPr>
      </p:pic>
      <p:sp>
        <p:nvSpPr>
          <p:cNvPr id="5" name="Segnaposto piè di pagina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15</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sp>
        <p:nvSpPr>
          <p:cNvPr id="8" name="CasellaDiTesto 7"/>
          <p:cNvSpPr txBox="1"/>
          <p:nvPr/>
        </p:nvSpPr>
        <p:spPr>
          <a:xfrm>
            <a:off x="1318513" y="6488668"/>
            <a:ext cx="6506974" cy="369332"/>
          </a:xfrm>
          <a:prstGeom prst="rect">
            <a:avLst/>
          </a:prstGeom>
          <a:noFill/>
        </p:spPr>
        <p:txBody>
          <a:bodyPr wrap="none" rtlCol="0">
            <a:spAutoFit/>
          </a:bodyPr>
          <a:lstStyle/>
          <a:p>
            <a:r>
              <a:rPr lang="it-IT" dirty="0" smtClean="0"/>
              <a:t>Attenuazione area Pantheon con Potenza Trasmessa 46dBm.</a:t>
            </a:r>
            <a:endParaRPr lang="it-IT" dirty="0"/>
          </a:p>
        </p:txBody>
      </p:sp>
      <p:sp>
        <p:nvSpPr>
          <p:cNvPr id="9" name="Freccia a destra con strisce 8"/>
          <p:cNvSpPr/>
          <p:nvPr/>
        </p:nvSpPr>
        <p:spPr>
          <a:xfrm flipH="1">
            <a:off x="8244408" y="3704565"/>
            <a:ext cx="576064" cy="2880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8316416" y="3429000"/>
            <a:ext cx="893193" cy="307777"/>
          </a:xfrm>
          <a:prstGeom prst="rect">
            <a:avLst/>
          </a:prstGeom>
          <a:noFill/>
        </p:spPr>
        <p:txBody>
          <a:bodyPr wrap="none" rtlCol="0">
            <a:spAutoFit/>
          </a:bodyPr>
          <a:lstStyle/>
          <a:p>
            <a:r>
              <a:rPr lang="it-IT" sz="1400" dirty="0" err="1" smtClean="0"/>
              <a:t>Att</a:t>
            </a:r>
            <a:r>
              <a:rPr lang="it-IT" sz="1400" dirty="0" smtClean="0"/>
              <a:t>. MAX</a:t>
            </a:r>
            <a:endParaRPr lang="it-IT" sz="1400" dirty="0"/>
          </a:p>
        </p:txBody>
      </p:sp>
    </p:spTree>
    <p:extLst>
      <p:ext uri="{BB962C8B-B14F-4D97-AF65-F5344CB8AC3E}">
        <p14:creationId xmlns:p14="http://schemas.microsoft.com/office/powerpoint/2010/main" val="3917432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7504" y="404664"/>
            <a:ext cx="8928992" cy="2304256"/>
          </a:xfrm>
        </p:spPr>
        <p:txBody>
          <a:bodyPr>
            <a:normAutofit lnSpcReduction="10000"/>
          </a:bodyPr>
          <a:lstStyle/>
          <a:p>
            <a:r>
              <a:rPr lang="it-IT" sz="2000" dirty="0" smtClean="0">
                <a:latin typeface="Bitstream Vera Sans" pitchFamily="34" charset="0"/>
              </a:rPr>
              <a:t>Nelle situazioni di emergenza la </a:t>
            </a:r>
            <a:r>
              <a:rPr lang="it-IT" sz="2000" dirty="0">
                <a:latin typeface="Bitstream Vera Sans" pitchFamily="34" charset="0"/>
              </a:rPr>
              <a:t>mancanza di comunicazione tra le </a:t>
            </a:r>
            <a:r>
              <a:rPr lang="it-IT" sz="2000" dirty="0" smtClean="0">
                <a:latin typeface="Bitstream Vera Sans" pitchFamily="34" charset="0"/>
              </a:rPr>
              <a:t>parti </a:t>
            </a:r>
            <a:r>
              <a:rPr lang="it-IT" sz="2000" dirty="0">
                <a:latin typeface="Bitstream Vera Sans" pitchFamily="34" charset="0"/>
              </a:rPr>
              <a:t>coinvolte </a:t>
            </a:r>
            <a:r>
              <a:rPr lang="it-IT" sz="2000" dirty="0" smtClean="0">
                <a:latin typeface="Bitstream Vera Sans" pitchFamily="34" charset="0"/>
              </a:rPr>
              <a:t>è un serio ostacolo allo svolgimento delle operazioni </a:t>
            </a:r>
            <a:r>
              <a:rPr lang="it-IT" sz="2000" dirty="0">
                <a:latin typeface="Bitstream Vera Sans" pitchFamily="34" charset="0"/>
              </a:rPr>
              <a:t>di </a:t>
            </a:r>
            <a:r>
              <a:rPr lang="it-IT" sz="2000" dirty="0" smtClean="0">
                <a:latin typeface="Bitstream Vera Sans" pitchFamily="34" charset="0"/>
              </a:rPr>
              <a:t>soccorso.</a:t>
            </a:r>
          </a:p>
          <a:p>
            <a:endParaRPr lang="it-IT" sz="2000" dirty="0" smtClean="0">
              <a:latin typeface="Bitstream Vera Sans" pitchFamily="34" charset="0"/>
            </a:endParaRPr>
          </a:p>
          <a:p>
            <a:r>
              <a:rPr lang="it-IT" sz="2000" dirty="0" smtClean="0">
                <a:latin typeface="Bitstream Vera Sans" pitchFamily="34" charset="0"/>
              </a:rPr>
              <a:t>È quindi importante riuscire a realizzare/ripristinare in tempi rapidi una </a:t>
            </a:r>
            <a:r>
              <a:rPr lang="it-IT" sz="2000" dirty="0">
                <a:latin typeface="Bitstream Vera Sans" pitchFamily="34" charset="0"/>
              </a:rPr>
              <a:t>rete di </a:t>
            </a:r>
            <a:r>
              <a:rPr lang="it-IT" sz="2000" dirty="0" smtClean="0">
                <a:latin typeface="Bitstream Vera Sans" pitchFamily="34" charset="0"/>
              </a:rPr>
              <a:t>telecomunicazione a supporto degli operatori dell’emergenza.</a:t>
            </a:r>
          </a:p>
        </p:txBody>
      </p:sp>
      <p:sp>
        <p:nvSpPr>
          <p:cNvPr id="4" name="Segnaposto contenuto 2"/>
          <p:cNvSpPr txBox="1">
            <a:spLocks/>
          </p:cNvSpPr>
          <p:nvPr/>
        </p:nvSpPr>
        <p:spPr>
          <a:xfrm>
            <a:off x="107504" y="5085184"/>
            <a:ext cx="8928992" cy="1656184"/>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it-IT" sz="2000" dirty="0" smtClean="0">
              <a:latin typeface="Bitstream Vera Sans" pitchFamily="34" charset="0"/>
            </a:endParaRPr>
          </a:p>
          <a:p>
            <a:r>
              <a:rPr lang="it-IT" sz="2000" dirty="0" smtClean="0">
                <a:latin typeface="Bitstream Vera Sans" pitchFamily="34" charset="0"/>
              </a:rPr>
              <a:t>In questo contesto si inserisce l’idea di poter creare/ripristinare una rete per comunicazioni usando UAV, (aeromobili pilotati da remoto), in grado di trasportare una serie di apparecchiature come un apparato LTE.</a:t>
            </a:r>
          </a:p>
          <a:p>
            <a:endParaRPr lang="it-IT" sz="2000" dirty="0" smtClean="0">
              <a:latin typeface="Bitstream Vera Sans"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03" y="2343520"/>
            <a:ext cx="3889394" cy="2885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egnaposto piè di pagina 1"/>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2</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spTree>
    <p:extLst>
      <p:ext uri="{BB962C8B-B14F-4D97-AF65-F5344CB8AC3E}">
        <p14:creationId xmlns:p14="http://schemas.microsoft.com/office/powerpoint/2010/main" val="2294047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Bitstream Vera Sans" pitchFamily="34" charset="0"/>
              </a:rPr>
              <a:t>UAV</a:t>
            </a:r>
            <a:endParaRPr lang="it-IT" dirty="0">
              <a:latin typeface="Bitstream Vera Sans" pitchFamily="34" charset="0"/>
            </a:endParaRPr>
          </a:p>
        </p:txBody>
      </p:sp>
      <p:sp>
        <p:nvSpPr>
          <p:cNvPr id="3" name="Segnaposto contenuto 2"/>
          <p:cNvSpPr>
            <a:spLocks noGrp="1"/>
          </p:cNvSpPr>
          <p:nvPr>
            <p:ph idx="1"/>
          </p:nvPr>
        </p:nvSpPr>
        <p:spPr>
          <a:xfrm>
            <a:off x="107504" y="1600200"/>
            <a:ext cx="8928992" cy="5141168"/>
          </a:xfrm>
        </p:spPr>
        <p:txBody>
          <a:bodyPr>
            <a:normAutofit/>
          </a:bodyPr>
          <a:lstStyle/>
          <a:p>
            <a:r>
              <a:rPr lang="it-IT" sz="1800" dirty="0" smtClean="0">
                <a:latin typeface="Bitstream Vera Sans" pitchFamily="34" charset="0"/>
              </a:rPr>
              <a:t>Velivoli senza pilota</a:t>
            </a:r>
            <a:r>
              <a:rPr lang="it-IT" sz="1800" dirty="0">
                <a:latin typeface="Bitstream Vera Sans" pitchFamily="34" charset="0"/>
              </a:rPr>
              <a:t>, </a:t>
            </a:r>
            <a:r>
              <a:rPr lang="it-IT" sz="1800" dirty="0" smtClean="0">
                <a:latin typeface="Bitstream Vera Sans" pitchFamily="34" charset="0"/>
              </a:rPr>
              <a:t>che possono </a:t>
            </a:r>
            <a:r>
              <a:rPr lang="it-IT" sz="1800" dirty="0">
                <a:latin typeface="Bitstream Vera Sans" pitchFamily="34" charset="0"/>
              </a:rPr>
              <a:t>essere </a:t>
            </a:r>
            <a:r>
              <a:rPr lang="it-IT" sz="1800" dirty="0" smtClean="0">
                <a:latin typeface="Bitstream Vera Sans" pitchFamily="34" charset="0"/>
              </a:rPr>
              <a:t>controllati </a:t>
            </a:r>
            <a:r>
              <a:rPr lang="it-IT" sz="1800" dirty="0">
                <a:latin typeface="Bitstream Vera Sans" pitchFamily="34" charset="0"/>
              </a:rPr>
              <a:t>da remoto o </a:t>
            </a:r>
            <a:r>
              <a:rPr lang="it-IT" sz="1800" dirty="0" smtClean="0">
                <a:latin typeface="Bitstream Vera Sans" pitchFamily="34" charset="0"/>
              </a:rPr>
              <a:t>volare autonomamente </a:t>
            </a:r>
            <a:r>
              <a:rPr lang="it-IT" sz="1800" dirty="0">
                <a:latin typeface="Bitstream Vera Sans" pitchFamily="34" charset="0"/>
              </a:rPr>
              <a:t>secondo un itinerario prestabilito</a:t>
            </a:r>
            <a:r>
              <a:rPr lang="it-IT" sz="1800" dirty="0" smtClean="0">
                <a:latin typeface="Bitstream Vera Sans" pitchFamily="34" charset="0"/>
              </a:rPr>
              <a:t>.</a:t>
            </a:r>
          </a:p>
          <a:p>
            <a:endParaRPr lang="it-IT" sz="1800" dirty="0" smtClean="0">
              <a:latin typeface="Bitstream Vera Sans" pitchFamily="34" charset="0"/>
            </a:endParaRPr>
          </a:p>
          <a:p>
            <a:r>
              <a:rPr lang="it-IT" sz="1800" dirty="0" smtClean="0">
                <a:latin typeface="Bitstream Vera Sans" pitchFamily="34" charset="0"/>
              </a:rPr>
              <a:t>Possono essere impiegati con successo nelle missioni </a:t>
            </a:r>
            <a:r>
              <a:rPr lang="it-IT" sz="1800" i="1" dirty="0" err="1" smtClean="0">
                <a:latin typeface="Bitstream Vera Sans" pitchFamily="34" charset="0"/>
              </a:rPr>
              <a:t>dull</a:t>
            </a:r>
            <a:r>
              <a:rPr lang="it-IT" sz="1800" i="1" dirty="0">
                <a:latin typeface="Bitstream Vera Sans" pitchFamily="34" charset="0"/>
              </a:rPr>
              <a:t>, dirty and </a:t>
            </a:r>
            <a:r>
              <a:rPr lang="it-IT" sz="1800" i="1" dirty="0" err="1">
                <a:latin typeface="Bitstream Vera Sans" pitchFamily="34" charset="0"/>
              </a:rPr>
              <a:t>dangerous</a:t>
            </a:r>
            <a:r>
              <a:rPr lang="it-IT" sz="1800" dirty="0">
                <a:latin typeface="Bitstream Vera Sans" pitchFamily="34" charset="0"/>
              </a:rPr>
              <a:t> </a:t>
            </a:r>
            <a:r>
              <a:rPr lang="it-IT" sz="1800" dirty="0" smtClean="0">
                <a:latin typeface="Bitstream Vera Sans" pitchFamily="34" charset="0"/>
              </a:rPr>
              <a:t>(noiose</a:t>
            </a:r>
            <a:r>
              <a:rPr lang="it-IT" sz="1800" dirty="0">
                <a:latin typeface="Bitstream Vera Sans" pitchFamily="34" charset="0"/>
              </a:rPr>
              <a:t>, sporche e pericolose</a:t>
            </a:r>
            <a:r>
              <a:rPr lang="it-IT" sz="1800" dirty="0" smtClean="0">
                <a:latin typeface="Bitstream Vera Sans" pitchFamily="34" charset="0"/>
              </a:rPr>
              <a:t>).</a:t>
            </a:r>
            <a:endParaRPr lang="it-IT" sz="1800" dirty="0" smtClean="0">
              <a:latin typeface="Bitstream Vera Sans" pitchFamily="34" charset="0"/>
            </a:endParaRPr>
          </a:p>
          <a:p>
            <a:endParaRPr lang="it-IT" sz="1800" dirty="0" smtClean="0">
              <a:latin typeface="Bitstream Vera Sans" pitchFamily="34" charset="0"/>
            </a:endParaRPr>
          </a:p>
          <a:p>
            <a:r>
              <a:rPr lang="it-IT" sz="1800" dirty="0" smtClean="0">
                <a:latin typeface="Bitstream Vera Sans" pitchFamily="34" charset="0"/>
              </a:rPr>
              <a:t>Nel presente lavoro di tesi gli UAV trasportano apparati di telecomunicazione a uso civile come LTE e sono usati per realizzare una rete di telecomunicazione da dispiegarsi nell’area della </a:t>
            </a:r>
            <a:r>
              <a:rPr lang="it-IT" sz="1800" dirty="0" smtClean="0">
                <a:latin typeface="Bitstream Vera Sans" pitchFamily="34" charset="0"/>
              </a:rPr>
              <a:t>emergenza.</a:t>
            </a:r>
            <a:endParaRPr lang="it-IT" sz="1800" dirty="0">
              <a:latin typeface="Bitstream Vera Sans" pitchFamily="34"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4395936"/>
            <a:ext cx="3456384" cy="2304256"/>
          </a:xfrm>
          <a:prstGeom prst="rect">
            <a:avLst/>
          </a:prstGeom>
        </p:spPr>
      </p:pic>
      <p:sp>
        <p:nvSpPr>
          <p:cNvPr id="5" name="Segnaposto piè di pagina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3</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spTree>
    <p:extLst>
      <p:ext uri="{BB962C8B-B14F-4D97-AF65-F5344CB8AC3E}">
        <p14:creationId xmlns:p14="http://schemas.microsoft.com/office/powerpoint/2010/main" val="1325153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Bitstream Vera Sans" pitchFamily="34" charset="0"/>
              </a:rPr>
              <a:t>LTE</a:t>
            </a:r>
            <a:endParaRPr lang="it-IT" dirty="0">
              <a:latin typeface="Bitstream Vera Sans" pitchFamily="34" charset="0"/>
            </a:endParaRPr>
          </a:p>
        </p:txBody>
      </p:sp>
      <p:sp>
        <p:nvSpPr>
          <p:cNvPr id="3" name="Segnaposto contenuto 2"/>
          <p:cNvSpPr>
            <a:spLocks noGrp="1"/>
          </p:cNvSpPr>
          <p:nvPr>
            <p:ph idx="1"/>
          </p:nvPr>
        </p:nvSpPr>
        <p:spPr>
          <a:xfrm>
            <a:off x="107504" y="1600200"/>
            <a:ext cx="8928992" cy="5141168"/>
          </a:xfrm>
        </p:spPr>
        <p:txBody>
          <a:bodyPr>
            <a:normAutofit/>
          </a:bodyPr>
          <a:lstStyle/>
          <a:p>
            <a:r>
              <a:rPr lang="it-IT" sz="2000" dirty="0" smtClean="0">
                <a:latin typeface="Bitstream Vera Sans" pitchFamily="34" charset="0"/>
              </a:rPr>
              <a:t>LTE (Long </a:t>
            </a:r>
            <a:r>
              <a:rPr lang="it-IT" sz="2000" dirty="0" err="1" smtClean="0">
                <a:latin typeface="Bitstream Vera Sans" pitchFamily="34" charset="0"/>
              </a:rPr>
              <a:t>Term</a:t>
            </a:r>
            <a:r>
              <a:rPr lang="it-IT" sz="2000" dirty="0" smtClean="0">
                <a:latin typeface="Bitstream Vera Sans" pitchFamily="34" charset="0"/>
              </a:rPr>
              <a:t> </a:t>
            </a:r>
            <a:r>
              <a:rPr lang="it-IT" sz="2000" dirty="0" err="1" smtClean="0">
                <a:latin typeface="Bitstream Vera Sans" pitchFamily="34" charset="0"/>
              </a:rPr>
              <a:t>Evolution</a:t>
            </a:r>
            <a:r>
              <a:rPr lang="it-IT" sz="2000" dirty="0" smtClean="0">
                <a:latin typeface="Bitstream Vera Sans" pitchFamily="34" charset="0"/>
              </a:rPr>
              <a:t>) tecnologia 4G</a:t>
            </a:r>
            <a:endParaRPr lang="it-IT" sz="2000" dirty="0">
              <a:latin typeface="Bitstream Vera Sans" pitchFamily="34" charset="0"/>
            </a:endParaRPr>
          </a:p>
          <a:p>
            <a:r>
              <a:rPr lang="it-IT" sz="2000" dirty="0" smtClean="0">
                <a:latin typeface="Bitstream Vera Sans" pitchFamily="34" charset="0"/>
              </a:rPr>
              <a:t>Progettata </a:t>
            </a:r>
            <a:r>
              <a:rPr lang="it-IT" sz="2000" dirty="0">
                <a:latin typeface="Bitstream Vera Sans" pitchFamily="34" charset="0"/>
              </a:rPr>
              <a:t>per </a:t>
            </a:r>
            <a:r>
              <a:rPr lang="it-IT" sz="2000" dirty="0" smtClean="0">
                <a:latin typeface="Bitstream Vera Sans" pitchFamily="34" charset="0"/>
              </a:rPr>
              <a:t>aumentare </a:t>
            </a:r>
            <a:r>
              <a:rPr lang="it-IT" sz="2000" dirty="0">
                <a:latin typeface="Bitstream Vera Sans" pitchFamily="34" charset="0"/>
              </a:rPr>
              <a:t>la </a:t>
            </a:r>
            <a:r>
              <a:rPr lang="it-IT" sz="2000" dirty="0" smtClean="0">
                <a:latin typeface="Bitstream Vera Sans" pitchFamily="34" charset="0"/>
              </a:rPr>
              <a:t>capacità                                                        delle reti telefoniche mobili e offrire                                                  servizi a banda larga.</a:t>
            </a:r>
          </a:p>
          <a:p>
            <a:endParaRPr lang="it-IT" sz="2200" dirty="0" smtClean="0">
              <a:latin typeface="Bitstream Vera Sans" pitchFamily="34" charset="0"/>
            </a:endParaRPr>
          </a:p>
          <a:p>
            <a:endParaRPr lang="it-IT" sz="2200" dirty="0">
              <a:latin typeface="Bitstream Vera Sans" pitchFamily="34" charset="0"/>
            </a:endParaRPr>
          </a:p>
          <a:p>
            <a:endParaRPr lang="it-IT" sz="2000" dirty="0" smtClean="0">
              <a:latin typeface="Bitstream Vera Sans" pitchFamily="34" charset="0"/>
            </a:endParaRPr>
          </a:p>
          <a:p>
            <a:r>
              <a:rPr lang="it-IT" sz="2000" dirty="0" smtClean="0">
                <a:latin typeface="Bitstream Vera Sans" pitchFamily="34" charset="0"/>
              </a:rPr>
              <a:t>Principali innovazioni rispetto alle tecnologie precedenti:</a:t>
            </a:r>
          </a:p>
          <a:p>
            <a:pPr lvl="1"/>
            <a:r>
              <a:rPr lang="it-IT" sz="1600" dirty="0" smtClean="0">
                <a:latin typeface="Bitstream Vera Sans" pitchFamily="34" charset="0"/>
              </a:rPr>
              <a:t>Riduzione del costo </a:t>
            </a:r>
            <a:r>
              <a:rPr lang="it-IT" sz="1600" dirty="0">
                <a:latin typeface="Bitstream Vera Sans" pitchFamily="34" charset="0"/>
              </a:rPr>
              <a:t>per bit.</a:t>
            </a:r>
          </a:p>
          <a:p>
            <a:pPr lvl="1"/>
            <a:r>
              <a:rPr lang="it-IT" sz="1600" dirty="0" smtClean="0">
                <a:latin typeface="Bitstream Vera Sans" pitchFamily="34" charset="0"/>
              </a:rPr>
              <a:t>Fornitura </a:t>
            </a:r>
            <a:r>
              <a:rPr lang="it-IT" sz="1600" dirty="0">
                <a:latin typeface="Bitstream Vera Sans" pitchFamily="34" charset="0"/>
              </a:rPr>
              <a:t>di più servizi a costi inferiori e con migliore </a:t>
            </a:r>
            <a:r>
              <a:rPr lang="it-IT" sz="1600" dirty="0" smtClean="0">
                <a:latin typeface="Bitstream Vera Sans" pitchFamily="34" charset="0"/>
              </a:rPr>
              <a:t>esperienza </a:t>
            </a:r>
            <a:r>
              <a:rPr lang="it-IT" sz="1600" dirty="0">
                <a:latin typeface="Bitstream Vera Sans" pitchFamily="34" charset="0"/>
              </a:rPr>
              <a:t>utente.</a:t>
            </a:r>
          </a:p>
          <a:p>
            <a:pPr lvl="1"/>
            <a:r>
              <a:rPr lang="it-IT" sz="1600" dirty="0" smtClean="0">
                <a:latin typeface="Bitstream Vera Sans" pitchFamily="34" charset="0"/>
              </a:rPr>
              <a:t>Flessibilità </a:t>
            </a:r>
            <a:r>
              <a:rPr lang="it-IT" sz="1600" dirty="0">
                <a:latin typeface="Bitstream Vera Sans" pitchFamily="34" charset="0"/>
              </a:rPr>
              <a:t>nell’utilizzo di bande frequenza nuove o esistenti.</a:t>
            </a:r>
          </a:p>
          <a:p>
            <a:pPr lvl="1"/>
            <a:r>
              <a:rPr lang="it-IT" sz="1600" dirty="0" smtClean="0">
                <a:latin typeface="Bitstream Vera Sans" pitchFamily="34" charset="0"/>
              </a:rPr>
              <a:t>Architettura </a:t>
            </a:r>
            <a:r>
              <a:rPr lang="it-IT" sz="1600" dirty="0">
                <a:latin typeface="Bitstream Vera Sans" pitchFamily="34" charset="0"/>
              </a:rPr>
              <a:t>semplificata.</a:t>
            </a:r>
          </a:p>
          <a:p>
            <a:pPr lvl="1"/>
            <a:r>
              <a:rPr lang="it-IT" sz="1600" dirty="0" smtClean="0">
                <a:latin typeface="Bitstream Vera Sans" pitchFamily="34" charset="0"/>
              </a:rPr>
              <a:t>Ragionevole </a:t>
            </a:r>
            <a:r>
              <a:rPr lang="it-IT" sz="1600" dirty="0">
                <a:latin typeface="Bitstream Vera Sans" pitchFamily="34" charset="0"/>
              </a:rPr>
              <a:t>consumo energetico del terminale. </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692696"/>
            <a:ext cx="2987824" cy="2837548"/>
          </a:xfrm>
          <a:prstGeom prst="rect">
            <a:avLst/>
          </a:prstGeom>
        </p:spPr>
      </p:pic>
      <p:sp>
        <p:nvSpPr>
          <p:cNvPr id="4" name="Segnaposto piè di pagina 3"/>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4</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spTree>
    <p:extLst>
      <p:ext uri="{BB962C8B-B14F-4D97-AF65-F5344CB8AC3E}">
        <p14:creationId xmlns:p14="http://schemas.microsoft.com/office/powerpoint/2010/main" val="1536234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Bitstream Vera Sans" pitchFamily="34" charset="0"/>
              </a:rPr>
              <a:t>Analisi di copertura</a:t>
            </a:r>
            <a:endParaRPr lang="it-IT" dirty="0">
              <a:latin typeface="Bitstream Vera Sans" pitchFamily="34" charset="0"/>
            </a:endParaRPr>
          </a:p>
        </p:txBody>
      </p:sp>
      <p:sp>
        <p:nvSpPr>
          <p:cNvPr id="3" name="Segnaposto contenuto 2"/>
          <p:cNvSpPr>
            <a:spLocks noGrp="1"/>
          </p:cNvSpPr>
          <p:nvPr>
            <p:ph idx="1"/>
          </p:nvPr>
        </p:nvSpPr>
        <p:spPr>
          <a:xfrm>
            <a:off x="107504" y="1600200"/>
            <a:ext cx="8928992" cy="5141168"/>
          </a:xfrm>
        </p:spPr>
        <p:txBody>
          <a:bodyPr/>
          <a:lstStyle/>
          <a:p>
            <a:r>
              <a:rPr lang="it-IT" dirty="0" smtClean="0">
                <a:latin typeface="Bitstream Vera Sans" pitchFamily="34" charset="0"/>
              </a:rPr>
              <a:t>Area di simulazione</a:t>
            </a:r>
          </a:p>
          <a:p>
            <a:pPr lvl="1"/>
            <a:r>
              <a:rPr lang="it-IT" dirty="0" smtClean="0">
                <a:latin typeface="Bitstream Vera Sans" pitchFamily="34" charset="0"/>
              </a:rPr>
              <a:t>Area a diverse densità urbane                                                                                 di 1 km</a:t>
            </a:r>
            <a:r>
              <a:rPr lang="it-IT" baseline="30000" dirty="0" smtClean="0">
                <a:latin typeface="Bitstream Vera Sans" pitchFamily="34" charset="0"/>
              </a:rPr>
              <a:t>2</a:t>
            </a:r>
            <a:endParaRPr lang="it-IT" dirty="0">
              <a:latin typeface="Bitstream Vera Sans" pitchFamily="34" charset="0"/>
            </a:endParaRPr>
          </a:p>
          <a:p>
            <a:endParaRPr lang="it-IT" dirty="0" smtClean="0">
              <a:latin typeface="Bitstream Vera Sans" pitchFamily="34" charset="0"/>
            </a:endParaRPr>
          </a:p>
          <a:p>
            <a:endParaRPr lang="it-IT" dirty="0">
              <a:latin typeface="Bitstream Vera Sans" pitchFamily="34" charset="0"/>
            </a:endParaRPr>
          </a:p>
          <a:p>
            <a:endParaRPr lang="it-IT" dirty="0" smtClean="0">
              <a:latin typeface="Bitstream Vera Sans" pitchFamily="34" charset="0"/>
            </a:endParaRPr>
          </a:p>
          <a:p>
            <a:r>
              <a:rPr lang="it-IT" dirty="0" smtClean="0">
                <a:latin typeface="Bitstream Vera Sans" pitchFamily="34" charset="0"/>
              </a:rPr>
              <a:t>Modello tridimensionale                                                               del terreno</a:t>
            </a:r>
          </a:p>
          <a:p>
            <a:pPr lvl="1"/>
            <a:r>
              <a:rPr lang="it-IT" dirty="0" smtClean="0">
                <a:latin typeface="Bitstream Vera Sans" pitchFamily="34" charset="0"/>
              </a:rPr>
              <a:t>E’ stato possibile ottenere il                                                                                Digital Terrain Model (DTM)                                                                           dell’area interessata.</a:t>
            </a:r>
            <a:endParaRPr lang="it-IT" dirty="0">
              <a:latin typeface="Bitstream Vera Sans" pitchFamily="34"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700808"/>
            <a:ext cx="3456384" cy="180884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5" y="3180571"/>
            <a:ext cx="3996058" cy="3677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egnaposto piè di pagina 4"/>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5</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spTree>
    <p:extLst>
      <p:ext uri="{BB962C8B-B14F-4D97-AF65-F5344CB8AC3E}">
        <p14:creationId xmlns:p14="http://schemas.microsoft.com/office/powerpoint/2010/main" val="3221402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7504" y="404664"/>
            <a:ext cx="8928992" cy="6336704"/>
          </a:xfrm>
        </p:spPr>
        <p:txBody>
          <a:bodyPr/>
          <a:lstStyle/>
          <a:p>
            <a:r>
              <a:rPr lang="it-IT" dirty="0" smtClean="0">
                <a:latin typeface="Bitstream Vera Sans" pitchFamily="34" charset="0"/>
              </a:rPr>
              <a:t>Modello della mappa</a:t>
            </a:r>
          </a:p>
          <a:p>
            <a:endParaRPr lang="it-IT" u="sng" dirty="0" smtClean="0">
              <a:latin typeface="Bitstream Vera Sans" pitchFamily="34" charset="0"/>
            </a:endParaRPr>
          </a:p>
          <a:p>
            <a:pPr lvl="1"/>
            <a:r>
              <a:rPr lang="it-IT" dirty="0" smtClean="0">
                <a:latin typeface="Bitstream Vera Sans" pitchFamily="34" charset="0"/>
              </a:rPr>
              <a:t>Dalle mappe di Google Maps è stato ottenuto un modello degli ostacoli presenti nell’area.</a:t>
            </a:r>
            <a:endParaRPr lang="it-IT" dirty="0">
              <a:latin typeface="Bitstream Vera Sans" pitchFamily="34" charset="0"/>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2720650"/>
            <a:ext cx="3380318" cy="3380318"/>
          </a:xfrm>
          <a:prstGeom prst="rect">
            <a:avLst/>
          </a:prstGeom>
        </p:spPr>
      </p:pic>
      <p:pic>
        <p:nvPicPr>
          <p:cNvPr id="6" name="Immagine 5"/>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27584" y="2720649"/>
            <a:ext cx="3273445" cy="3273445"/>
          </a:xfrm>
          <a:prstGeom prst="rect">
            <a:avLst/>
          </a:prstGeom>
        </p:spPr>
      </p:pic>
      <p:sp>
        <p:nvSpPr>
          <p:cNvPr id="2" name="Freccia a destra 1"/>
          <p:cNvSpPr/>
          <p:nvPr/>
        </p:nvSpPr>
        <p:spPr>
          <a:xfrm>
            <a:off x="3851920" y="3943827"/>
            <a:ext cx="1152128" cy="792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it-IT" dirty="0"/>
          </a:p>
        </p:txBody>
      </p:sp>
      <p:sp>
        <p:nvSpPr>
          <p:cNvPr id="4" name="Segnaposto piè di pagina 3"/>
          <p:cNvSpPr>
            <a:spLocks noGrp="1"/>
          </p:cNvSpPr>
          <p:nvPr>
            <p:ph type="ftr" sz="quarter" idx="11"/>
          </p:nvPr>
        </p:nvSpPr>
        <p:spPr/>
        <p:txBody>
          <a:bodyPr/>
          <a:lstStyle/>
          <a:p>
            <a:r>
              <a:rPr lang="it-IT" dirty="0" smtClean="0"/>
              <a:t>Ingegneria delle Tecnologie di Internet   2011/2012</a:t>
            </a:r>
            <a:endParaRPr lang="it-IT" dirty="0"/>
          </a:p>
        </p:txBody>
      </p:sp>
      <p:sp>
        <p:nvSpPr>
          <p:cNvPr id="7" name="Segnaposto numero diapositiva 6"/>
          <p:cNvSpPr>
            <a:spLocks noGrp="1"/>
          </p:cNvSpPr>
          <p:nvPr>
            <p:ph type="sldNum" sz="quarter" idx="12"/>
          </p:nvPr>
        </p:nvSpPr>
        <p:spPr/>
        <p:txBody>
          <a:bodyPr/>
          <a:lstStyle/>
          <a:p>
            <a:fld id="{1CA0D162-B23F-493C-85CF-DBD9E5585EAB}" type="slidenum">
              <a:rPr lang="it-IT" smtClean="0"/>
              <a:t>6</a:t>
            </a:fld>
            <a:endParaRPr lang="it-IT" dirty="0"/>
          </a:p>
        </p:txBody>
      </p:sp>
      <p:sp>
        <p:nvSpPr>
          <p:cNvPr id="8" name="Segnaposto data 7"/>
          <p:cNvSpPr>
            <a:spLocks noGrp="1"/>
          </p:cNvSpPr>
          <p:nvPr>
            <p:ph type="dt" sz="half" idx="10"/>
          </p:nvPr>
        </p:nvSpPr>
        <p:spPr/>
        <p:txBody>
          <a:bodyPr/>
          <a:lstStyle/>
          <a:p>
            <a:r>
              <a:rPr lang="it-IT" dirty="0" smtClean="0"/>
              <a:t>Daniele Biasini</a:t>
            </a:r>
            <a:endParaRPr lang="it-IT" dirty="0"/>
          </a:p>
        </p:txBody>
      </p:sp>
    </p:spTree>
    <p:extLst>
      <p:ext uri="{BB962C8B-B14F-4D97-AF65-F5344CB8AC3E}">
        <p14:creationId xmlns:p14="http://schemas.microsoft.com/office/powerpoint/2010/main" val="4021416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7504" y="404664"/>
            <a:ext cx="8928992" cy="6336704"/>
          </a:xfrm>
        </p:spPr>
        <p:txBody>
          <a:bodyPr/>
          <a:lstStyle/>
          <a:p>
            <a:r>
              <a:rPr lang="it-IT" b="1" dirty="0" smtClean="0">
                <a:latin typeface="Bitstream Vera Sans" pitchFamily="34" charset="0"/>
              </a:rPr>
              <a:t>Modello degli ostacoli</a:t>
            </a:r>
          </a:p>
          <a:p>
            <a:pPr lvl="1"/>
            <a:r>
              <a:rPr lang="it-IT" dirty="0" smtClean="0">
                <a:latin typeface="Bitstream Vera Sans" pitchFamily="34" charset="0"/>
              </a:rPr>
              <a:t>Sono stati combinati i modelli del terreno (DTM) e il modello degli ostacoli per ottenere la distribuzione degli ostacoli nell’area.</a:t>
            </a:r>
          </a:p>
          <a:p>
            <a:pPr lvl="1"/>
            <a:r>
              <a:rPr lang="it-IT" dirty="0" smtClean="0">
                <a:latin typeface="Bitstream Vera Sans" pitchFamily="34" charset="0"/>
              </a:rPr>
              <a:t>Per simulare la presenza degli ostacoli, sono state assegnate altezze e dimensioni secondo un modello casuale per riprodurre lo scenario urbano. </a:t>
            </a:r>
          </a:p>
          <a:p>
            <a:pPr lvl="1"/>
            <a:r>
              <a:rPr lang="it-IT" dirty="0" smtClean="0">
                <a:latin typeface="Bitstream Vera Sans" pitchFamily="34" charset="0"/>
              </a:rPr>
              <a:t>I parametri del modello sono stati ottenuti andando a prelevare alcuni valori di altezza degli ostacoli in modo casuale per ciascuna specifica area.                                                                        Sono state ottenute le                                                         distribuzioni sperimentali                                                                 dei parametri di altezza                                                                     usate poi per la                                                                        generazione aleatoria                                                                             degli ostacoli.  </a:t>
            </a:r>
            <a:endParaRPr lang="it-IT" dirty="0">
              <a:latin typeface="Bitstream Vera Sans" pitchFamily="34" charset="0"/>
            </a:endParaRPr>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656" y="3140968"/>
            <a:ext cx="5281343" cy="3976675"/>
          </a:xfrm>
          <a:prstGeom prst="rect">
            <a:avLst/>
          </a:prstGeom>
        </p:spPr>
      </p:pic>
      <p:sp>
        <p:nvSpPr>
          <p:cNvPr id="2" name="Segnaposto piè di pagina 1"/>
          <p:cNvSpPr>
            <a:spLocks noGrp="1"/>
          </p:cNvSpPr>
          <p:nvPr>
            <p:ph type="ftr" sz="quarter" idx="11"/>
          </p:nvPr>
        </p:nvSpPr>
        <p:spPr/>
        <p:txBody>
          <a:bodyPr/>
          <a:lstStyle/>
          <a:p>
            <a:r>
              <a:rPr lang="it-IT" dirty="0" smtClean="0"/>
              <a:t>Ingegneria delle Tecnologie di Internet   2011/2012</a:t>
            </a:r>
            <a:endParaRPr lang="it-IT" dirty="0"/>
          </a:p>
        </p:txBody>
      </p:sp>
      <p:sp>
        <p:nvSpPr>
          <p:cNvPr id="4" name="Segnaposto numero diapositiva 3"/>
          <p:cNvSpPr>
            <a:spLocks noGrp="1"/>
          </p:cNvSpPr>
          <p:nvPr>
            <p:ph type="sldNum" sz="quarter" idx="12"/>
          </p:nvPr>
        </p:nvSpPr>
        <p:spPr/>
        <p:txBody>
          <a:bodyPr/>
          <a:lstStyle/>
          <a:p>
            <a:fld id="{1CA0D162-B23F-493C-85CF-DBD9E5585EAB}" type="slidenum">
              <a:rPr lang="it-IT" smtClean="0"/>
              <a:t>7</a:t>
            </a:fld>
            <a:endParaRPr lang="it-IT" dirty="0"/>
          </a:p>
        </p:txBody>
      </p:sp>
      <p:sp>
        <p:nvSpPr>
          <p:cNvPr id="5" name="Segnaposto data 4"/>
          <p:cNvSpPr>
            <a:spLocks noGrp="1"/>
          </p:cNvSpPr>
          <p:nvPr>
            <p:ph type="dt" sz="half" idx="10"/>
          </p:nvPr>
        </p:nvSpPr>
        <p:spPr/>
        <p:txBody>
          <a:bodyPr/>
          <a:lstStyle/>
          <a:p>
            <a:r>
              <a:rPr lang="it-IT" dirty="0" smtClean="0"/>
              <a:t>Daniele Biasini</a:t>
            </a:r>
            <a:endParaRPr lang="it-IT" dirty="0"/>
          </a:p>
        </p:txBody>
      </p:sp>
    </p:spTree>
    <p:extLst>
      <p:ext uri="{BB962C8B-B14F-4D97-AF65-F5344CB8AC3E}">
        <p14:creationId xmlns:p14="http://schemas.microsoft.com/office/powerpoint/2010/main" val="2211240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7504" y="404664"/>
            <a:ext cx="8928992" cy="6336704"/>
          </a:xfrm>
        </p:spPr>
        <p:txBody>
          <a:bodyPr/>
          <a:lstStyle/>
          <a:p>
            <a:r>
              <a:rPr lang="it-IT" dirty="0" smtClean="0">
                <a:latin typeface="Bitstream Vera Sans" pitchFamily="34" charset="0"/>
              </a:rPr>
              <a:t>Copertura dell’area</a:t>
            </a:r>
          </a:p>
          <a:p>
            <a:pPr lvl="1"/>
            <a:r>
              <a:rPr lang="it-IT" dirty="0" smtClean="0">
                <a:latin typeface="Bitstream Vera Sans" pitchFamily="34" charset="0"/>
              </a:rPr>
              <a:t>Diffrazione dovuta alla                                                          presenza di ostacoli multipli</a:t>
            </a:r>
          </a:p>
          <a:p>
            <a:pPr lvl="1"/>
            <a:endParaRPr lang="it-IT" dirty="0" smtClean="0">
              <a:latin typeface="Bitstream Vera Sans" pitchFamily="34" charset="0"/>
            </a:endParaRPr>
          </a:p>
          <a:p>
            <a:pPr marL="548640" lvl="2" indent="0">
              <a:buNone/>
            </a:pPr>
            <a:r>
              <a:rPr lang="it-IT" dirty="0" smtClean="0">
                <a:latin typeface="Bitstream Vera Sans" pitchFamily="34" charset="0"/>
              </a:rPr>
              <a:t>Il modello tridimensionale mostra                                                               come il segnale possa attenuarsi                                                                     a causa di ostacoli </a:t>
            </a:r>
            <a:r>
              <a:rPr lang="it-IT" dirty="0" smtClean="0">
                <a:latin typeface="Bitstream Vera Sans" pitchFamily="34" charset="0"/>
              </a:rPr>
              <a:t>multipli.</a:t>
            </a:r>
            <a:endParaRPr lang="it-IT" dirty="0" smtClean="0">
              <a:latin typeface="Bitstream Vera Sans" pitchFamily="34" charset="0"/>
            </a:endParaRPr>
          </a:p>
          <a:p>
            <a:endParaRPr lang="it-IT" dirty="0" smtClean="0">
              <a:latin typeface="Bitstream Vera Sans" pitchFamily="34" charset="0"/>
            </a:endParaRPr>
          </a:p>
          <a:p>
            <a:endParaRPr lang="it-IT" dirty="0">
              <a:latin typeface="Bitstream Vera Sans" pitchFamily="34" charset="0"/>
            </a:endParaRPr>
          </a:p>
          <a:p>
            <a:endParaRPr lang="it-IT" dirty="0">
              <a:latin typeface="Bitstream Vera Sans" pitchFamily="34" charset="0"/>
            </a:endParaRPr>
          </a:p>
          <a:p>
            <a:pPr lvl="1"/>
            <a:r>
              <a:rPr lang="it-IT" dirty="0" smtClean="0">
                <a:latin typeface="Bitstream Vera Sans" pitchFamily="34" charset="0"/>
              </a:rPr>
              <a:t>Raggio medio di copertura</a:t>
            </a:r>
          </a:p>
          <a:p>
            <a:pPr lvl="1"/>
            <a:endParaRPr lang="it-IT" dirty="0">
              <a:latin typeface="Bitstream Vera Sans" pitchFamily="34" charset="0"/>
            </a:endParaRPr>
          </a:p>
          <a:p>
            <a:pPr lvl="2"/>
            <a:r>
              <a:rPr lang="it-IT" dirty="0" smtClean="0">
                <a:latin typeface="Bitstream Vera Sans" pitchFamily="34" charset="0"/>
              </a:rPr>
              <a:t>Rappresenta una stima dell’area                                                           coperta dal velivolo.</a:t>
            </a:r>
            <a:endParaRPr lang="it-IT" dirty="0">
              <a:latin typeface="Bitstream Vera Sans" pitchFamily="34" charset="0"/>
            </a:endParaRPr>
          </a:p>
          <a:p>
            <a:endParaRPr lang="it-IT" dirty="0">
              <a:latin typeface="Bitstream Vera Sans" pitchFamily="34"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078" y="1052736"/>
            <a:ext cx="4439922" cy="2779391"/>
          </a:xfrm>
          <a:prstGeom prst="rect">
            <a:avLst/>
          </a:prstGeom>
        </p:spPr>
      </p:pic>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1" y="3933056"/>
            <a:ext cx="2341605" cy="2299397"/>
          </a:xfrm>
          <a:prstGeom prst="rect">
            <a:avLst/>
          </a:prstGeom>
        </p:spPr>
      </p:pic>
      <p:sp>
        <p:nvSpPr>
          <p:cNvPr id="2" name="Segnaposto piè di pagina 1"/>
          <p:cNvSpPr>
            <a:spLocks noGrp="1"/>
          </p:cNvSpPr>
          <p:nvPr>
            <p:ph type="ftr" sz="quarter" idx="11"/>
          </p:nvPr>
        </p:nvSpPr>
        <p:spPr/>
        <p:txBody>
          <a:bodyPr/>
          <a:lstStyle/>
          <a:p>
            <a:r>
              <a:rPr lang="it-IT" dirty="0" smtClean="0"/>
              <a:t>Ingegneria delle Tecnologie di Internet   2011/2012</a:t>
            </a:r>
            <a:endParaRPr lang="it-IT" dirty="0"/>
          </a:p>
        </p:txBody>
      </p:sp>
      <p:sp>
        <p:nvSpPr>
          <p:cNvPr id="6" name="Segnaposto numero diapositiva 5"/>
          <p:cNvSpPr>
            <a:spLocks noGrp="1"/>
          </p:cNvSpPr>
          <p:nvPr>
            <p:ph type="sldNum" sz="quarter" idx="12"/>
          </p:nvPr>
        </p:nvSpPr>
        <p:spPr/>
        <p:txBody>
          <a:bodyPr/>
          <a:lstStyle/>
          <a:p>
            <a:fld id="{1CA0D162-B23F-493C-85CF-DBD9E5585EAB}" type="slidenum">
              <a:rPr lang="it-IT" smtClean="0"/>
              <a:t>8</a:t>
            </a:fld>
            <a:endParaRPr lang="it-IT" dirty="0"/>
          </a:p>
        </p:txBody>
      </p:sp>
      <p:sp>
        <p:nvSpPr>
          <p:cNvPr id="7" name="Segnaposto data 6"/>
          <p:cNvSpPr>
            <a:spLocks noGrp="1"/>
          </p:cNvSpPr>
          <p:nvPr>
            <p:ph type="dt" sz="half" idx="10"/>
          </p:nvPr>
        </p:nvSpPr>
        <p:spPr/>
        <p:txBody>
          <a:bodyPr/>
          <a:lstStyle/>
          <a:p>
            <a:r>
              <a:rPr lang="it-IT" dirty="0" smtClean="0"/>
              <a:t>Daniele Biasini</a:t>
            </a:r>
            <a:endParaRPr lang="it-IT" dirty="0"/>
          </a:p>
        </p:txBody>
      </p:sp>
    </p:spTree>
    <p:extLst>
      <p:ext uri="{BB962C8B-B14F-4D97-AF65-F5344CB8AC3E}">
        <p14:creationId xmlns:p14="http://schemas.microsoft.com/office/powerpoint/2010/main" val="2616674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7504" y="404664"/>
            <a:ext cx="8928992" cy="6336704"/>
          </a:xfrm>
        </p:spPr>
        <p:txBody>
          <a:bodyPr/>
          <a:lstStyle/>
          <a:p>
            <a:r>
              <a:rPr lang="it-IT" dirty="0" smtClean="0">
                <a:latin typeface="Bitstream Vera Sans" pitchFamily="34" charset="0"/>
              </a:rPr>
              <a:t>Attenuazione massima</a:t>
            </a:r>
          </a:p>
          <a:p>
            <a:endParaRPr lang="it-IT" dirty="0">
              <a:latin typeface="Bitstream Vera Sans" pitchFamily="34" charset="0"/>
            </a:endParaRPr>
          </a:p>
          <a:p>
            <a:pPr lvl="1"/>
            <a:r>
              <a:rPr lang="it-IT" dirty="0" smtClean="0">
                <a:latin typeface="Bitstream Vera Sans" pitchFamily="34" charset="0"/>
              </a:rPr>
              <a:t>Il calcolo dell’attenuazione massima                                            permette di capire la potenza minima                                                    in grado di riconoscere il ricevitore.</a:t>
            </a:r>
          </a:p>
          <a:p>
            <a:pPr lvl="1"/>
            <a:endParaRPr lang="it-IT" dirty="0" smtClean="0">
              <a:latin typeface="Bitstream Vera Sans" pitchFamily="34" charset="0"/>
            </a:endParaRPr>
          </a:p>
          <a:p>
            <a:pPr lvl="1"/>
            <a:endParaRPr lang="it-IT" dirty="0">
              <a:latin typeface="Bitstream Vera Sans" pitchFamily="34" charset="0"/>
            </a:endParaRPr>
          </a:p>
          <a:p>
            <a:pPr lvl="1"/>
            <a:r>
              <a:rPr lang="it-IT" dirty="0" smtClean="0">
                <a:latin typeface="Bitstream Vera Sans" pitchFamily="34" charset="0"/>
              </a:rPr>
              <a:t>Le simulazioni sono state effettuate                                                    con tre diverse potenze che hanno                                                portato a tre  differenti attenuazioni                                            massime:</a:t>
            </a:r>
          </a:p>
          <a:p>
            <a:pPr lvl="2"/>
            <a:endParaRPr lang="it-IT" dirty="0" smtClean="0">
              <a:latin typeface="Bitstream Vera Sans" pitchFamily="34" charset="0"/>
            </a:endParaRPr>
          </a:p>
          <a:p>
            <a:pPr lvl="2"/>
            <a:endParaRPr lang="it-IT" dirty="0" smtClean="0">
              <a:latin typeface="Bitstream Vera Sans" pitchFamily="34"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476672"/>
            <a:ext cx="3150100" cy="4997755"/>
          </a:xfrm>
          <a:prstGeom prst="rect">
            <a:avLst/>
          </a:prstGeom>
        </p:spPr>
      </p:pic>
      <p:graphicFrame>
        <p:nvGraphicFramePr>
          <p:cNvPr id="5" name="Tabella 4"/>
          <p:cNvGraphicFramePr>
            <a:graphicFrameLocks noGrp="1"/>
          </p:cNvGraphicFramePr>
          <p:nvPr>
            <p:extLst>
              <p:ext uri="{D42A27DB-BD31-4B8C-83A1-F6EECF244321}">
                <p14:modId xmlns:p14="http://schemas.microsoft.com/office/powerpoint/2010/main" val="1628779837"/>
              </p:ext>
            </p:extLst>
          </p:nvPr>
        </p:nvGraphicFramePr>
        <p:xfrm>
          <a:off x="539552" y="4293096"/>
          <a:ext cx="5090224" cy="1752600"/>
        </p:xfrm>
        <a:graphic>
          <a:graphicData uri="http://schemas.openxmlformats.org/drawingml/2006/table">
            <a:tbl>
              <a:tblPr firstRow="1" bandRow="1">
                <a:tableStyleId>{5C22544A-7EE6-4342-B048-85BDC9FD1C3A}</a:tableStyleId>
              </a:tblPr>
              <a:tblGrid>
                <a:gridCol w="2367344"/>
                <a:gridCol w="2722880"/>
              </a:tblGrid>
              <a:tr h="370840">
                <a:tc>
                  <a:txBody>
                    <a:bodyPr/>
                    <a:lstStyle/>
                    <a:p>
                      <a:pPr algn="ctr"/>
                      <a:r>
                        <a:rPr lang="it-IT" dirty="0" smtClean="0"/>
                        <a:t>Potenza</a:t>
                      </a:r>
                      <a:r>
                        <a:rPr lang="it-IT" baseline="0" dirty="0" smtClean="0"/>
                        <a:t> Trasmessa</a:t>
                      </a:r>
                    </a:p>
                    <a:p>
                      <a:pPr algn="ctr"/>
                      <a:r>
                        <a:rPr lang="it-IT" baseline="0" dirty="0" smtClean="0"/>
                        <a:t>(</a:t>
                      </a:r>
                      <a:r>
                        <a:rPr lang="it-IT" baseline="0" dirty="0" err="1" smtClean="0"/>
                        <a:t>dBm</a:t>
                      </a:r>
                      <a:r>
                        <a:rPr lang="it-IT" baseline="0" dirty="0" smtClean="0"/>
                        <a:t>)</a:t>
                      </a:r>
                      <a:endParaRPr lang="it-I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it-IT" dirty="0" smtClean="0"/>
                        <a:t>Attenuazione massima</a:t>
                      </a:r>
                    </a:p>
                    <a:p>
                      <a:pPr algn="ctr"/>
                      <a:r>
                        <a:rPr lang="it-IT" dirty="0" smtClean="0"/>
                        <a:t>(</a:t>
                      </a:r>
                      <a:r>
                        <a:rPr lang="it-IT" dirty="0" err="1" smtClean="0"/>
                        <a:t>dBm</a:t>
                      </a:r>
                      <a:r>
                        <a:rPr lang="it-IT" dirty="0" smtClean="0"/>
                        <a:t>)</a:t>
                      </a:r>
                      <a:endParaRPr lang="it-I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pPr algn="ctr"/>
                      <a:r>
                        <a:rPr lang="it-IT" dirty="0" smtClean="0"/>
                        <a:t>46</a:t>
                      </a:r>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it-IT" dirty="0" smtClean="0"/>
                        <a:t>163.5 </a:t>
                      </a:r>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370840">
                <a:tc>
                  <a:txBody>
                    <a:bodyPr/>
                    <a:lstStyle/>
                    <a:p>
                      <a:pPr algn="ctr"/>
                      <a:r>
                        <a:rPr lang="it-IT" dirty="0" smtClean="0"/>
                        <a:t>24</a:t>
                      </a:r>
                      <a:endParaRPr lang="it-IT"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141.5</a:t>
                      </a:r>
                      <a:r>
                        <a:rPr lang="it-IT" baseline="0" dirty="0" smtClean="0"/>
                        <a:t> (pico cella)</a:t>
                      </a:r>
                      <a:endParaRPr lang="it-IT"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it-IT" dirty="0" smtClean="0"/>
                        <a:t>20</a:t>
                      </a:r>
                      <a:endParaRPr lang="it-IT"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it-IT" dirty="0" smtClean="0"/>
                        <a:t>137.5 (</a:t>
                      </a:r>
                      <a:r>
                        <a:rPr lang="it-IT" dirty="0" err="1" smtClean="0"/>
                        <a:t>femto</a:t>
                      </a:r>
                      <a:r>
                        <a:rPr lang="it-IT" baseline="0" dirty="0" smtClean="0"/>
                        <a:t> cella)</a:t>
                      </a:r>
                      <a:endParaRPr lang="it-IT"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6" name="Segnaposto piè di pagina 5"/>
          <p:cNvSpPr>
            <a:spLocks noGrp="1"/>
          </p:cNvSpPr>
          <p:nvPr>
            <p:ph type="ftr" sz="quarter" idx="11"/>
          </p:nvPr>
        </p:nvSpPr>
        <p:spPr/>
        <p:txBody>
          <a:bodyPr/>
          <a:lstStyle/>
          <a:p>
            <a:r>
              <a:rPr lang="it-IT" dirty="0" smtClean="0"/>
              <a:t>Ingegneria delle Tecnologie di Internet   2011/2012</a:t>
            </a:r>
            <a:endParaRPr lang="it-IT" dirty="0"/>
          </a:p>
        </p:txBody>
      </p:sp>
      <p:sp>
        <p:nvSpPr>
          <p:cNvPr id="7" name="Segnaposto numero diapositiva 6"/>
          <p:cNvSpPr>
            <a:spLocks noGrp="1"/>
          </p:cNvSpPr>
          <p:nvPr>
            <p:ph type="sldNum" sz="quarter" idx="12"/>
          </p:nvPr>
        </p:nvSpPr>
        <p:spPr/>
        <p:txBody>
          <a:bodyPr/>
          <a:lstStyle/>
          <a:p>
            <a:fld id="{1CA0D162-B23F-493C-85CF-DBD9E5585EAB}" type="slidenum">
              <a:rPr lang="it-IT" smtClean="0"/>
              <a:t>9</a:t>
            </a:fld>
            <a:endParaRPr lang="it-IT" dirty="0"/>
          </a:p>
        </p:txBody>
      </p:sp>
      <p:sp>
        <p:nvSpPr>
          <p:cNvPr id="8" name="Segnaposto data 7"/>
          <p:cNvSpPr>
            <a:spLocks noGrp="1"/>
          </p:cNvSpPr>
          <p:nvPr>
            <p:ph type="dt" sz="half" idx="10"/>
          </p:nvPr>
        </p:nvSpPr>
        <p:spPr/>
        <p:txBody>
          <a:bodyPr/>
          <a:lstStyle/>
          <a:p>
            <a:r>
              <a:rPr lang="it-IT" dirty="0" smtClean="0"/>
              <a:t>Daniele Biasini</a:t>
            </a:r>
            <a:endParaRPr lang="it-IT" dirty="0"/>
          </a:p>
        </p:txBody>
      </p:sp>
    </p:spTree>
    <p:extLst>
      <p:ext uri="{BB962C8B-B14F-4D97-AF65-F5344CB8AC3E}">
        <p14:creationId xmlns:p14="http://schemas.microsoft.com/office/powerpoint/2010/main" val="8671642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iaro">
  <a:themeElements>
    <a:clrScheme name="Chiar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o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ar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TotalTime>
  <Words>784</Words>
  <Application>Microsoft Office PowerPoint</Application>
  <PresentationFormat>Presentazione su schermo (4:3)</PresentationFormat>
  <Paragraphs>209</Paragraphs>
  <Slides>15</Slides>
  <Notes>1</Notes>
  <HiddenSlides>0</HiddenSlides>
  <MMClips>0</MMClips>
  <ScaleCrop>false</ScaleCrop>
  <HeadingPairs>
    <vt:vector size="4" baseType="variant">
      <vt:variant>
        <vt:lpstr>Tema</vt:lpstr>
      </vt:variant>
      <vt:variant>
        <vt:i4>1</vt:i4>
      </vt:variant>
      <vt:variant>
        <vt:lpstr>Titoli diapositive</vt:lpstr>
      </vt:variant>
      <vt:variant>
        <vt:i4>15</vt:i4>
      </vt:variant>
    </vt:vector>
  </HeadingPairs>
  <TitlesOfParts>
    <vt:vector size="16" baseType="lpstr">
      <vt:lpstr>Chiaro</vt:lpstr>
      <vt:lpstr>Analisi di copertura  di una rete di UAV  basata sull’impiego di tecnologie LTE</vt:lpstr>
      <vt:lpstr>Presentazione standard di PowerPoint</vt:lpstr>
      <vt:lpstr>UAV</vt:lpstr>
      <vt:lpstr>LTE</vt:lpstr>
      <vt:lpstr>Analisi di copertura</vt:lpstr>
      <vt:lpstr>Presentazione standard di PowerPoint</vt:lpstr>
      <vt:lpstr>Presentazione standard di PowerPoint</vt:lpstr>
      <vt:lpstr>Presentazione standard di PowerPoint</vt:lpstr>
      <vt:lpstr>Presentazione standard di PowerPoint</vt:lpstr>
      <vt:lpstr>Risultati</vt:lpstr>
      <vt:lpstr>Presentazione standard di PowerPoint</vt:lpstr>
      <vt:lpstr>Risultati</vt:lpstr>
      <vt:lpstr>Presentazione standard di PowerPoint</vt:lpstr>
      <vt:lpstr>Risultati</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 di copertura  di una rete di UAV  basata sull’impiego di tecnologie LTE</dc:title>
  <dc:creator>Daniele</dc:creator>
  <cp:lastModifiedBy>Daniele</cp:lastModifiedBy>
  <cp:revision>44</cp:revision>
  <dcterms:created xsi:type="dcterms:W3CDTF">2012-10-21T14:36:07Z</dcterms:created>
  <dcterms:modified xsi:type="dcterms:W3CDTF">2012-10-25T13:38:26Z</dcterms:modified>
</cp:coreProperties>
</file>