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72" r:id="rId13"/>
    <p:sldId id="269" r:id="rId14"/>
    <p:sldId id="271" r:id="rId15"/>
    <p:sldId id="270" r:id="rId16"/>
    <p:sldId id="273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6F1FC-8902-40D5-BDE4-73E086848A71}" type="datetimeFigureOut">
              <a:rPr lang="it-IT" smtClean="0"/>
              <a:t>24/10/2012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C7EC-F754-46A3-87D8-01D4A047064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085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CC7EC-F754-46A3-87D8-01D4A047064B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947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CA0D162-B23F-493C-85CF-DBD9E5585EAB}" type="slidenum">
              <a:rPr lang="it-IT" smtClean="0"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4732" y="4580102"/>
            <a:ext cx="7848600" cy="1927225"/>
          </a:xfrm>
        </p:spPr>
        <p:txBody>
          <a:bodyPr/>
          <a:lstStyle/>
          <a:p>
            <a:pPr algn="ctr"/>
            <a:r>
              <a:rPr lang="it-IT" sz="4400" cap="none" dirty="0">
                <a:latin typeface="Bitstream Vera Sans" pitchFamily="34" charset="0"/>
              </a:rPr>
              <a:t>Analisi di copertura</a:t>
            </a:r>
            <a:br>
              <a:rPr lang="it-IT" sz="4400" cap="none" dirty="0">
                <a:latin typeface="Bitstream Vera Sans" pitchFamily="34" charset="0"/>
              </a:rPr>
            </a:br>
            <a:r>
              <a:rPr lang="it-IT" sz="4400" cap="none" dirty="0">
                <a:latin typeface="Bitstream Vera Sans" pitchFamily="34" charset="0"/>
              </a:rPr>
              <a:t> di una rete di UAV </a:t>
            </a:r>
            <a:br>
              <a:rPr lang="it-IT" sz="4400" cap="none" dirty="0">
                <a:latin typeface="Bitstream Vera Sans" pitchFamily="34" charset="0"/>
              </a:rPr>
            </a:br>
            <a:r>
              <a:rPr lang="it-IT" sz="4400" cap="none" dirty="0">
                <a:latin typeface="Bitstream Vera Sans" pitchFamily="34" charset="0"/>
              </a:rPr>
              <a:t>basata sull’impiego di</a:t>
            </a:r>
            <a:br>
              <a:rPr lang="it-IT" sz="4400" cap="none" dirty="0">
                <a:latin typeface="Bitstream Vera Sans" pitchFamily="34" charset="0"/>
              </a:rPr>
            </a:br>
            <a:r>
              <a:rPr lang="it-IT" sz="4400" cap="none" dirty="0">
                <a:latin typeface="Bitstream Vera Sans" pitchFamily="34" charset="0"/>
              </a:rPr>
              <a:t>tecnologie LTE</a:t>
            </a:r>
            <a:endParaRPr lang="it-IT" sz="4400" dirty="0">
              <a:latin typeface="Bitstream Vera Sans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684" y="1699782"/>
            <a:ext cx="3886200" cy="1752600"/>
          </a:xfrm>
        </p:spPr>
        <p:txBody>
          <a:bodyPr>
            <a:normAutofit/>
          </a:bodyPr>
          <a:lstStyle/>
          <a:p>
            <a:endParaRPr lang="it-IT" sz="2000" dirty="0" smtClean="0">
              <a:latin typeface="Bitstream Vera Sans" pitchFamily="34" charset="0"/>
            </a:endParaRPr>
          </a:p>
          <a:p>
            <a:r>
              <a:rPr lang="it-IT" sz="2000" dirty="0" smtClean="0">
                <a:latin typeface="Bitstream Vera Sans" pitchFamily="34" charset="0"/>
              </a:rPr>
              <a:t>Candidato</a:t>
            </a:r>
            <a:r>
              <a:rPr lang="it-IT" sz="2000" dirty="0">
                <a:latin typeface="Bitstream Vera Sans" pitchFamily="34" charset="0"/>
              </a:rPr>
              <a:t>:</a:t>
            </a:r>
          </a:p>
          <a:p>
            <a:r>
              <a:rPr lang="it-IT" sz="2000" dirty="0">
                <a:latin typeface="Bitstream Vera Sans" pitchFamily="34" charset="0"/>
              </a:rPr>
              <a:t>Daniele </a:t>
            </a:r>
            <a:r>
              <a:rPr lang="it-IT" sz="2000" dirty="0" smtClean="0">
                <a:latin typeface="Bitstream Vera Sans" pitchFamily="34" charset="0"/>
              </a:rPr>
              <a:t>Biasini</a:t>
            </a:r>
            <a:endParaRPr lang="it-IT" sz="2000" dirty="0">
              <a:latin typeface="Bitstream Vera Sans" pitchFamily="34" charset="0"/>
            </a:endParaRPr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6156176" y="1628800"/>
            <a:ext cx="245429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 smtClean="0">
              <a:latin typeface="Bitstream Vera Sans" pitchFamily="34" charset="0"/>
            </a:endParaRPr>
          </a:p>
          <a:p>
            <a:r>
              <a:rPr lang="it-IT" sz="2000" dirty="0" smtClean="0">
                <a:latin typeface="Bitstream Vera Sans" pitchFamily="34" charset="0"/>
              </a:rPr>
              <a:t>Relatore:</a:t>
            </a:r>
          </a:p>
          <a:p>
            <a:r>
              <a:rPr lang="it-IT" sz="2000" dirty="0" smtClean="0">
                <a:latin typeface="Bitstream Vera Sans" pitchFamily="34" charset="0"/>
              </a:rPr>
              <a:t>Franco Mazzenga</a:t>
            </a:r>
            <a:endParaRPr lang="it-IT" sz="2000" dirty="0">
              <a:latin typeface="Bitstream Vera Sans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02" y="582764"/>
            <a:ext cx="1204055" cy="1188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628900" y="601213"/>
            <a:ext cx="41986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smtClean="0">
                <a:latin typeface="Bitstream Vera Sans" pitchFamily="34" charset="0"/>
              </a:rPr>
              <a:t>Universit</a:t>
            </a:r>
            <a:r>
              <a:rPr lang="it-IT" sz="1400" dirty="0">
                <a:latin typeface="Bitstream Vera Sans" pitchFamily="34" charset="0"/>
              </a:rPr>
              <a:t>à</a:t>
            </a:r>
            <a:r>
              <a:rPr lang="it-IT" sz="1400" dirty="0" smtClean="0">
                <a:latin typeface="Bitstream Vera Sans" pitchFamily="34" charset="0"/>
              </a:rPr>
              <a:t> degli Studi di Roma Tor Vergata</a:t>
            </a:r>
          </a:p>
          <a:p>
            <a:pPr algn="ctr"/>
            <a:r>
              <a:rPr lang="it-IT" sz="1400" dirty="0" smtClean="0">
                <a:latin typeface="Bitstream Vera Sans" pitchFamily="34" charset="0"/>
              </a:rPr>
              <a:t>Facolt</a:t>
            </a:r>
            <a:r>
              <a:rPr lang="it-IT" sz="1400" dirty="0">
                <a:latin typeface="Bitstream Vera Sans" pitchFamily="34" charset="0"/>
              </a:rPr>
              <a:t>à</a:t>
            </a:r>
            <a:r>
              <a:rPr lang="it-IT" sz="1400" dirty="0" smtClean="0">
                <a:latin typeface="Bitstream Vera Sans" pitchFamily="34" charset="0"/>
              </a:rPr>
              <a:t> di Ingegneria</a:t>
            </a:r>
          </a:p>
          <a:p>
            <a:endParaRPr lang="it-IT" sz="1400" dirty="0" smtClean="0">
              <a:latin typeface="Bitstream Vera Sans" pitchFamily="34" charset="0"/>
            </a:endParaRPr>
          </a:p>
          <a:p>
            <a:pPr algn="ctr"/>
            <a:r>
              <a:rPr lang="it-IT" sz="1400" dirty="0" smtClean="0">
                <a:latin typeface="Bitstream Vera Sans" pitchFamily="34" charset="0"/>
              </a:rPr>
              <a:t>Corso di Laurea Triennale in Ingegneria delle</a:t>
            </a:r>
          </a:p>
          <a:p>
            <a:pPr algn="ctr"/>
            <a:r>
              <a:rPr lang="it-IT" sz="1400" dirty="0" smtClean="0">
                <a:latin typeface="Bitstream Vera Sans" pitchFamily="34" charset="0"/>
              </a:rPr>
              <a:t>Tecnologie di Internet</a:t>
            </a:r>
            <a:endParaRPr lang="it-IT" sz="1400" dirty="0">
              <a:latin typeface="Bitstream Vera Sans" pitchFamily="34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2748005" y="117879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1</a:t>
            </a:fld>
            <a:endParaRPr lang="it-IT" dirty="0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81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Bitstream Vera Sans" pitchFamily="34" charset="0"/>
              </a:rPr>
              <a:t>Risultati</a:t>
            </a:r>
            <a:endParaRPr lang="it-IT" dirty="0">
              <a:latin typeface="Bitstream Vera Sans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/>
          <a:lstStyle/>
          <a:p>
            <a:r>
              <a:rPr lang="it-IT" dirty="0" smtClean="0">
                <a:latin typeface="Bitstream Vera Sans" pitchFamily="34" charset="0"/>
              </a:rPr>
              <a:t>Università di Tor Vergata</a:t>
            </a:r>
            <a:endParaRPr lang="it-IT" dirty="0">
              <a:latin typeface="Bitstream Vera Sans" pitchFamily="34" charset="0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10</a:t>
            </a:fld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49751"/>
              </p:ext>
            </p:extLst>
          </p:nvPr>
        </p:nvGraphicFramePr>
        <p:xfrm>
          <a:off x="1222661" y="2560320"/>
          <a:ext cx="669867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344"/>
                <a:gridCol w="1757680"/>
                <a:gridCol w="2573655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Potenza </a:t>
                      </a:r>
                      <a:r>
                        <a:rPr lang="it-IT" dirty="0" smtClean="0"/>
                        <a:t>Trasmessa</a:t>
                      </a:r>
                    </a:p>
                    <a:p>
                      <a:pPr algn="ctr"/>
                      <a:r>
                        <a:rPr lang="it-IT" dirty="0" smtClean="0"/>
                        <a:t>(dBm)</a:t>
                      </a:r>
                      <a:endParaRPr lang="it-IT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Raggio </a:t>
                      </a:r>
                      <a:r>
                        <a:rPr lang="it-IT" dirty="0" smtClean="0"/>
                        <a:t>medio</a:t>
                      </a:r>
                    </a:p>
                    <a:p>
                      <a:pPr algn="ctr"/>
                      <a:r>
                        <a:rPr lang="it-IT" dirty="0" smtClean="0"/>
                        <a:t>(m)</a:t>
                      </a:r>
                      <a:endParaRPr lang="it-IT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Raggio 80° </a:t>
                      </a:r>
                      <a:r>
                        <a:rPr lang="it-IT" dirty="0" smtClean="0"/>
                        <a:t>percentile</a:t>
                      </a:r>
                    </a:p>
                    <a:p>
                      <a:pPr algn="ctr"/>
                      <a:r>
                        <a:rPr lang="it-IT" dirty="0" smtClean="0"/>
                        <a:t>(m)</a:t>
                      </a:r>
                      <a:endParaRPr lang="it-IT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46</a:t>
                      </a:r>
                      <a:endParaRPr lang="it-IT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388.3664</a:t>
                      </a:r>
                      <a:endParaRPr lang="it-IT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506.1867</a:t>
                      </a:r>
                      <a:endParaRPr lang="it-IT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24</a:t>
                      </a:r>
                      <a:endParaRPr lang="it-IT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386.0185</a:t>
                      </a:r>
                      <a:endParaRPr lang="it-IT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504.2321</a:t>
                      </a:r>
                      <a:endParaRPr lang="it-IT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20</a:t>
                      </a:r>
                      <a:endParaRPr lang="it-IT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384.704</a:t>
                      </a:r>
                      <a:endParaRPr lang="it-IT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503.3140</a:t>
                      </a:r>
                      <a:endParaRPr lang="it-IT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268"/>
            <a:ext cx="9144000" cy="4995465"/>
          </a:xfrm>
          <a:prstGeom prst="rect">
            <a:avLst/>
          </a:prstGeom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11</a:t>
            </a:fld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256413" y="6488668"/>
            <a:ext cx="663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Attenuazione area Tor Vergata con Potenza Trasmessa 46dBm.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2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Bitstream Vera Sans" pitchFamily="34" charset="0"/>
              </a:rPr>
              <a:t>Risultati</a:t>
            </a:r>
            <a:endParaRPr lang="it-IT" dirty="0">
              <a:latin typeface="Bitstream Vera Sans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/>
          <a:lstStyle/>
          <a:p>
            <a:r>
              <a:rPr lang="it-IT" dirty="0">
                <a:latin typeface="Bitstream Vera Sans" pitchFamily="34" charset="0"/>
              </a:rPr>
              <a:t>Colle </a:t>
            </a:r>
            <a:r>
              <a:rPr lang="it-IT" dirty="0" smtClean="0">
                <a:latin typeface="Bitstream Vera Sans" pitchFamily="34" charset="0"/>
              </a:rPr>
              <a:t>Oppio</a:t>
            </a:r>
          </a:p>
          <a:p>
            <a:endParaRPr lang="it-IT" dirty="0">
              <a:latin typeface="Bitstream Vera Sans" pitchFamily="34" charset="0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12</a:t>
            </a:fld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97078"/>
              </p:ext>
            </p:extLst>
          </p:nvPr>
        </p:nvGraphicFramePr>
        <p:xfrm>
          <a:off x="1222661" y="2560320"/>
          <a:ext cx="669867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344"/>
                <a:gridCol w="1757680"/>
                <a:gridCol w="2573655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Potenza Trasmessa</a:t>
                      </a:r>
                    </a:p>
                    <a:p>
                      <a:pPr algn="ctr"/>
                      <a:r>
                        <a:rPr lang="it-IT" dirty="0" smtClean="0"/>
                        <a:t>(dBm)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Raggio medio</a:t>
                      </a:r>
                    </a:p>
                    <a:p>
                      <a:pPr algn="ctr"/>
                      <a:r>
                        <a:rPr lang="it-IT" dirty="0" smtClean="0"/>
                        <a:t>(m)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Raggio 80° percentile</a:t>
                      </a:r>
                    </a:p>
                    <a:p>
                      <a:pPr algn="ctr"/>
                      <a:r>
                        <a:rPr lang="it-IT" dirty="0" smtClean="0"/>
                        <a:t>(m)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363.9597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490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282.0619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392.0459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256.2801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365.2773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2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" y="931534"/>
            <a:ext cx="9143026" cy="4994933"/>
          </a:xfrm>
          <a:prstGeom prst="rect">
            <a:avLst/>
          </a:prstGeom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13</a:t>
            </a:fld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241569" y="6488668"/>
            <a:ext cx="666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Attenuazione area Colle Oppio con Potenza Trasmessa 46dBm.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9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Bitstream Vera Sans" pitchFamily="34" charset="0"/>
              </a:rPr>
              <a:t>Risultati</a:t>
            </a:r>
            <a:endParaRPr lang="it-IT" dirty="0">
              <a:latin typeface="Bitstream Vera Sans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/>
          <a:lstStyle/>
          <a:p>
            <a:r>
              <a:rPr lang="it-IT" dirty="0">
                <a:latin typeface="Bitstream Vera Sans" pitchFamily="34" charset="0"/>
              </a:rPr>
              <a:t>Pantheon</a:t>
            </a:r>
            <a:endParaRPr lang="it-IT" dirty="0">
              <a:latin typeface="Bitstream Vera Sans" pitchFamily="34" charset="0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14</a:t>
            </a:fld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37383"/>
              </p:ext>
            </p:extLst>
          </p:nvPr>
        </p:nvGraphicFramePr>
        <p:xfrm>
          <a:off x="1222661" y="2560320"/>
          <a:ext cx="669867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344"/>
                <a:gridCol w="1757680"/>
                <a:gridCol w="2573655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Potenza Trasmessa</a:t>
                      </a:r>
                    </a:p>
                    <a:p>
                      <a:pPr algn="ctr"/>
                      <a:r>
                        <a:rPr lang="it-IT" dirty="0" smtClean="0"/>
                        <a:t>(dBm)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Raggio medio</a:t>
                      </a:r>
                    </a:p>
                    <a:p>
                      <a:pPr algn="ctr"/>
                      <a:r>
                        <a:rPr lang="it-IT" dirty="0" smtClean="0"/>
                        <a:t>(m)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Raggio 80° percentile</a:t>
                      </a:r>
                    </a:p>
                    <a:p>
                      <a:pPr algn="ctr"/>
                      <a:r>
                        <a:rPr lang="it-IT" dirty="0" smtClean="0"/>
                        <a:t>(m)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348.2113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 473.0486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294.3916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408.0747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242.1427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 371.9339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2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267"/>
            <a:ext cx="9144001" cy="4995466"/>
          </a:xfrm>
          <a:prstGeom prst="rect">
            <a:avLst/>
          </a:prstGeom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15</a:t>
            </a:fld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318513" y="6488668"/>
            <a:ext cx="650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Attenuazione area Pantheon con Potenza Trasmessa 46dBm.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74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Daniele Biasini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16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786354" y="2967335"/>
            <a:ext cx="7571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it-IT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Grazie per l’attenzione</a:t>
            </a:r>
            <a:endParaRPr lang="it-IT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607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2304256"/>
          </a:xfrm>
        </p:spPr>
        <p:txBody>
          <a:bodyPr>
            <a:normAutofit/>
          </a:bodyPr>
          <a:lstStyle/>
          <a:p>
            <a:r>
              <a:rPr lang="it-IT" sz="2000" dirty="0" smtClean="0">
                <a:latin typeface="Bitstream Vera Sans" pitchFamily="34" charset="0"/>
              </a:rPr>
              <a:t>Nelle situazioni di emergenza un </a:t>
            </a:r>
            <a:r>
              <a:rPr lang="it-IT" sz="2000" dirty="0">
                <a:latin typeface="Bitstream Vera Sans" pitchFamily="34" charset="0"/>
              </a:rPr>
              <a:t>ostacolo alle operazioni di </a:t>
            </a:r>
            <a:r>
              <a:rPr lang="it-IT" sz="2000" dirty="0" smtClean="0">
                <a:latin typeface="Bitstream Vera Sans" pitchFamily="34" charset="0"/>
              </a:rPr>
              <a:t>soccorso </a:t>
            </a:r>
            <a:r>
              <a:rPr lang="it-IT" sz="2000" dirty="0">
                <a:latin typeface="Bitstream Vera Sans" pitchFamily="34" charset="0"/>
              </a:rPr>
              <a:t>può essere causato dalla mancanza di comunicazione tra le </a:t>
            </a:r>
            <a:r>
              <a:rPr lang="it-IT" sz="2000" dirty="0" smtClean="0">
                <a:latin typeface="Bitstream Vera Sans" pitchFamily="34" charset="0"/>
              </a:rPr>
              <a:t>parti coinvolte. </a:t>
            </a:r>
          </a:p>
          <a:p>
            <a:r>
              <a:rPr lang="it-IT" sz="2000" dirty="0" smtClean="0">
                <a:latin typeface="Bitstream Vera Sans" pitchFamily="34" charset="0"/>
              </a:rPr>
              <a:t>È molto importante riuscire a fornire una </a:t>
            </a:r>
            <a:r>
              <a:rPr lang="it-IT" sz="2000" dirty="0">
                <a:latin typeface="Bitstream Vera Sans" pitchFamily="34" charset="0"/>
              </a:rPr>
              <a:t>rete di soccorso che consenta di coordinare gli </a:t>
            </a:r>
            <a:r>
              <a:rPr lang="it-IT" sz="2000" dirty="0" smtClean="0">
                <a:latin typeface="Bitstream Vera Sans" pitchFamily="34" charset="0"/>
              </a:rPr>
              <a:t>aiuti ed </a:t>
            </a:r>
            <a:r>
              <a:rPr lang="it-IT" sz="2000" dirty="0">
                <a:latin typeface="Bitstream Vera Sans" pitchFamily="34" charset="0"/>
              </a:rPr>
              <a:t>evitare ulteriori disordini che potrebbero causare più danni </a:t>
            </a:r>
            <a:r>
              <a:rPr lang="it-IT" sz="2000" dirty="0" smtClean="0">
                <a:latin typeface="Bitstream Vera Sans" pitchFamily="34" charset="0"/>
              </a:rPr>
              <a:t>che benefici.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07504" y="4653136"/>
            <a:ext cx="8928992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 smtClean="0">
              <a:latin typeface="Bitstream Vera Sans" pitchFamily="34" charset="0"/>
            </a:endParaRPr>
          </a:p>
          <a:p>
            <a:r>
              <a:rPr lang="it-IT" sz="2000" dirty="0" smtClean="0">
                <a:latin typeface="Bitstream Vera Sans" pitchFamily="34" charset="0"/>
              </a:rPr>
              <a:t>In questo contesto si inserisce l’idea di poter gestire comunicazioni tramite UAV, aeromobili a pilotaggio remoto, in grado di trasportare una serie di apparecchiature, come in questo caso un’antenna LTE.</a:t>
            </a:r>
          </a:p>
          <a:p>
            <a:endParaRPr lang="it-IT" sz="2000" dirty="0" smtClean="0">
              <a:latin typeface="Bitstream Vera Sans" pitchFamily="34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402324" y="2715479"/>
            <a:ext cx="4634172" cy="2219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smtClean="0">
                <a:latin typeface="Bitstream Vera Sans" pitchFamily="34" charset="0"/>
              </a:rPr>
              <a:t>Un problema ricorrente potrebbe essere </a:t>
            </a:r>
            <a:r>
              <a:rPr lang="it-IT" sz="2000" dirty="0" smtClean="0">
                <a:latin typeface="Bitstream Vera Sans" pitchFamily="34" charset="0"/>
              </a:rPr>
              <a:t>gestire </a:t>
            </a:r>
            <a:r>
              <a:rPr lang="it-IT" sz="2000" dirty="0" smtClean="0">
                <a:latin typeface="Bitstream Vera Sans" pitchFamily="34" charset="0"/>
              </a:rPr>
              <a:t>una rete al livello del terreno.</a:t>
            </a:r>
          </a:p>
          <a:p>
            <a:r>
              <a:rPr lang="it-IT" sz="2000" dirty="0" smtClean="0">
                <a:latin typeface="Bitstream Vera Sans" pitchFamily="34" charset="0"/>
              </a:rPr>
              <a:t>Sarebbe più efficace e più sicuro                                                        gestire questo tipo di rete dall’alto.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7318"/>
            <a:ext cx="3096344" cy="229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2</a:t>
            </a:fld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40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Bitstream Vera Sans" pitchFamily="34" charset="0"/>
              </a:rPr>
              <a:t>UAV</a:t>
            </a:r>
            <a:endParaRPr lang="it-IT" dirty="0">
              <a:latin typeface="Bitstream Vera Sans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r>
              <a:rPr lang="it-IT" sz="2000" dirty="0" smtClean="0">
                <a:latin typeface="Bitstream Vera Sans" pitchFamily="34" charset="0"/>
              </a:rPr>
              <a:t>Velivoli senza pilota</a:t>
            </a:r>
            <a:r>
              <a:rPr lang="it-IT" sz="2000" dirty="0">
                <a:latin typeface="Bitstream Vera Sans" pitchFamily="34" charset="0"/>
              </a:rPr>
              <a:t>, </a:t>
            </a:r>
            <a:r>
              <a:rPr lang="it-IT" sz="2000" dirty="0" smtClean="0">
                <a:latin typeface="Bitstream Vera Sans" pitchFamily="34" charset="0"/>
              </a:rPr>
              <a:t>che possono </a:t>
            </a:r>
            <a:r>
              <a:rPr lang="it-IT" sz="2000" dirty="0">
                <a:latin typeface="Bitstream Vera Sans" pitchFamily="34" charset="0"/>
              </a:rPr>
              <a:t>essere pilotati da remoto o possono volare </a:t>
            </a:r>
            <a:r>
              <a:rPr lang="it-IT" sz="2000" dirty="0" smtClean="0">
                <a:latin typeface="Bitstream Vera Sans" pitchFamily="34" charset="0"/>
              </a:rPr>
              <a:t>autonomamente </a:t>
            </a:r>
            <a:r>
              <a:rPr lang="it-IT" sz="2000" dirty="0">
                <a:latin typeface="Bitstream Vera Sans" pitchFamily="34" charset="0"/>
              </a:rPr>
              <a:t>secondo un itinerario prestabilito</a:t>
            </a:r>
            <a:r>
              <a:rPr lang="it-IT" sz="2000" dirty="0" smtClean="0">
                <a:latin typeface="Bitstream Vera Sans" pitchFamily="34" charset="0"/>
              </a:rPr>
              <a:t>.</a:t>
            </a:r>
          </a:p>
          <a:p>
            <a:endParaRPr lang="it-IT" sz="2000" dirty="0" smtClean="0">
              <a:latin typeface="Bitstream Vera Sans" pitchFamily="34" charset="0"/>
            </a:endParaRPr>
          </a:p>
          <a:p>
            <a:r>
              <a:rPr lang="it-IT" sz="2000" dirty="0" smtClean="0">
                <a:latin typeface="Bitstream Vera Sans" pitchFamily="34" charset="0"/>
              </a:rPr>
              <a:t>Il </a:t>
            </a:r>
            <a:r>
              <a:rPr lang="it-IT" sz="2000" dirty="0">
                <a:latin typeface="Bitstream Vera Sans" pitchFamily="34" charset="0"/>
              </a:rPr>
              <a:t>grande vantaggio è il loro  </a:t>
            </a:r>
            <a:r>
              <a:rPr lang="it-IT" sz="2000" dirty="0" smtClean="0">
                <a:latin typeface="Bitstream Vera Sans" pitchFamily="34" charset="0"/>
              </a:rPr>
              <a:t>                                    impiego </a:t>
            </a:r>
            <a:r>
              <a:rPr lang="it-IT" sz="2000" dirty="0">
                <a:latin typeface="Bitstream Vera Sans" pitchFamily="34" charset="0"/>
              </a:rPr>
              <a:t>in quelle che sono </a:t>
            </a:r>
            <a:r>
              <a:rPr lang="it-IT" sz="2000" dirty="0" smtClean="0">
                <a:latin typeface="Bitstream Vera Sans" pitchFamily="34" charset="0"/>
              </a:rPr>
              <a:t>dette </a:t>
            </a:r>
            <a:r>
              <a:rPr lang="it-IT" sz="2000" dirty="0" smtClean="0">
                <a:latin typeface="Bitstream Vera Sans" pitchFamily="34" charset="0"/>
              </a:rPr>
              <a:t>missioni                                                                                   </a:t>
            </a:r>
            <a:r>
              <a:rPr lang="it-IT" sz="2000" i="1" dirty="0" smtClean="0">
                <a:latin typeface="Bitstream Vera Sans" pitchFamily="34" charset="0"/>
              </a:rPr>
              <a:t>dull</a:t>
            </a:r>
            <a:r>
              <a:rPr lang="it-IT" sz="2000" i="1" dirty="0">
                <a:latin typeface="Bitstream Vera Sans" pitchFamily="34" charset="0"/>
              </a:rPr>
              <a:t>, </a:t>
            </a:r>
            <a:r>
              <a:rPr lang="it-IT" sz="2000" i="1" dirty="0">
                <a:latin typeface="Bitstream Vera Sans" pitchFamily="34" charset="0"/>
              </a:rPr>
              <a:t>dirty</a:t>
            </a:r>
            <a:r>
              <a:rPr lang="it-IT" sz="2000" i="1" dirty="0">
                <a:latin typeface="Bitstream Vera Sans" pitchFamily="34" charset="0"/>
              </a:rPr>
              <a:t> and </a:t>
            </a:r>
            <a:r>
              <a:rPr lang="it-IT" sz="2000" i="1" dirty="0">
                <a:latin typeface="Bitstream Vera Sans" pitchFamily="34" charset="0"/>
              </a:rPr>
              <a:t>dangerous</a:t>
            </a:r>
            <a:r>
              <a:rPr lang="it-IT" sz="2000" dirty="0">
                <a:latin typeface="Bitstream Vera Sans" pitchFamily="34" charset="0"/>
              </a:rPr>
              <a:t> </a:t>
            </a:r>
            <a:r>
              <a:rPr lang="it-IT" sz="2000" dirty="0" smtClean="0">
                <a:latin typeface="Bitstream Vera Sans" pitchFamily="34" charset="0"/>
              </a:rPr>
              <a:t>                                                           (</a:t>
            </a:r>
            <a:r>
              <a:rPr lang="it-IT" sz="2000" dirty="0">
                <a:latin typeface="Bitstream Vera Sans" pitchFamily="34" charset="0"/>
              </a:rPr>
              <a:t>noiose, sporche e pericolose), </a:t>
            </a:r>
            <a:r>
              <a:rPr lang="it-IT" sz="2000" dirty="0" smtClean="0">
                <a:latin typeface="Bitstream Vera Sans" pitchFamily="34" charset="0"/>
              </a:rPr>
              <a:t>                                                    grazie agli UAV </a:t>
            </a:r>
            <a:r>
              <a:rPr lang="it-IT" sz="2000" dirty="0">
                <a:latin typeface="Bitstream Vera Sans" pitchFamily="34" charset="0"/>
              </a:rPr>
              <a:t>infatti è possibile </a:t>
            </a:r>
            <a:r>
              <a:rPr lang="it-IT" sz="2000" dirty="0" smtClean="0">
                <a:latin typeface="Bitstream Vera Sans" pitchFamily="34" charset="0"/>
              </a:rPr>
              <a:t>                                      risparmiare </a:t>
            </a:r>
            <a:r>
              <a:rPr lang="it-IT" sz="2000" dirty="0">
                <a:latin typeface="Bitstream Vera Sans" pitchFamily="34" charset="0"/>
              </a:rPr>
              <a:t>risorse economiche </a:t>
            </a:r>
            <a:r>
              <a:rPr lang="it-IT" sz="2000" dirty="0" smtClean="0">
                <a:latin typeface="Bitstream Vera Sans" pitchFamily="34" charset="0"/>
              </a:rPr>
              <a:t>                                                             ed </a:t>
            </a:r>
            <a:r>
              <a:rPr lang="it-IT" sz="2000" dirty="0">
                <a:latin typeface="Bitstream Vera Sans" pitchFamily="34" charset="0"/>
              </a:rPr>
              <a:t>umane</a:t>
            </a:r>
            <a:r>
              <a:rPr lang="it-IT" sz="2000" dirty="0" smtClean="0">
                <a:latin typeface="Bitstream Vera Sans" pitchFamily="34" charset="0"/>
              </a:rPr>
              <a:t>.</a:t>
            </a:r>
          </a:p>
          <a:p>
            <a:endParaRPr lang="it-IT" sz="2000" dirty="0" smtClean="0">
              <a:latin typeface="Bitstream Vera Sans" pitchFamily="34" charset="0"/>
            </a:endParaRPr>
          </a:p>
          <a:p>
            <a:r>
              <a:rPr lang="it-IT" sz="2000" dirty="0" smtClean="0">
                <a:latin typeface="Bitstream Vera Sans" pitchFamily="34" charset="0"/>
              </a:rPr>
              <a:t>Nella simulazione stata simulata la presenza di un sistema di trasmissione LTE che irradia l’area coinvolta.</a:t>
            </a:r>
            <a:endParaRPr lang="it-IT" sz="2000" dirty="0">
              <a:latin typeface="Bitstream Vera Sans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564904"/>
            <a:ext cx="3456384" cy="2304256"/>
          </a:xfrm>
          <a:prstGeom prst="rect">
            <a:avLst/>
          </a:prstGeom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3</a:t>
            </a:fld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5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Bitstream Vera Sans" pitchFamily="34" charset="0"/>
              </a:rPr>
              <a:t>LTE</a:t>
            </a:r>
            <a:endParaRPr lang="it-IT" dirty="0">
              <a:latin typeface="Bitstream Vera Sans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Bitstream Vera Sans" pitchFamily="34" charset="0"/>
              </a:rPr>
              <a:t>L’LTE è l’ultima tecnologia per quanto </a:t>
            </a:r>
            <a:r>
              <a:rPr lang="it-IT" sz="2000" dirty="0" smtClean="0">
                <a:latin typeface="Bitstream Vera Sans" pitchFamily="34" charset="0"/>
              </a:rPr>
              <a:t>                                         riguarda </a:t>
            </a:r>
            <a:r>
              <a:rPr lang="it-IT" sz="2000" dirty="0">
                <a:latin typeface="Bitstream Vera Sans" pitchFamily="34" charset="0"/>
              </a:rPr>
              <a:t>la telefonia mobile</a:t>
            </a:r>
            <a:r>
              <a:rPr lang="it-IT" sz="2000" dirty="0" smtClean="0">
                <a:latin typeface="Bitstream Vera Sans" pitchFamily="34" charset="0"/>
              </a:rPr>
              <a:t>.</a:t>
            </a:r>
            <a:endParaRPr lang="it-IT" sz="2000" dirty="0">
              <a:latin typeface="Bitstream Vera Sans" pitchFamily="34" charset="0"/>
            </a:endParaRPr>
          </a:p>
          <a:p>
            <a:r>
              <a:rPr lang="it-IT" sz="2000" dirty="0">
                <a:latin typeface="Bitstream Vera Sans" pitchFamily="34" charset="0"/>
              </a:rPr>
              <a:t>È l’ultimo passo verso la quarta </a:t>
            </a:r>
            <a:r>
              <a:rPr lang="it-IT" sz="2000" dirty="0" smtClean="0">
                <a:latin typeface="Bitstream Vera Sans" pitchFamily="34" charset="0"/>
              </a:rPr>
              <a:t>generazione                                                        </a:t>
            </a:r>
            <a:r>
              <a:rPr lang="it-IT" sz="2000" dirty="0">
                <a:latin typeface="Bitstream Vera Sans" pitchFamily="34" charset="0"/>
              </a:rPr>
              <a:t>(4G) di tecnologie </a:t>
            </a:r>
            <a:r>
              <a:rPr lang="it-IT" sz="2000" dirty="0" smtClean="0">
                <a:latin typeface="Bitstream Vera Sans" pitchFamily="34" charset="0"/>
              </a:rPr>
              <a:t>radio progettata </a:t>
            </a:r>
            <a:r>
              <a:rPr lang="it-IT" sz="2000" dirty="0">
                <a:latin typeface="Bitstream Vera Sans" pitchFamily="34" charset="0"/>
              </a:rPr>
              <a:t>per </a:t>
            </a:r>
            <a:r>
              <a:rPr lang="it-IT" sz="2000" dirty="0" smtClean="0">
                <a:latin typeface="Bitstream Vera Sans" pitchFamily="34" charset="0"/>
              </a:rPr>
              <a:t>                                                   aumentare </a:t>
            </a:r>
            <a:r>
              <a:rPr lang="it-IT" sz="2000" dirty="0">
                <a:latin typeface="Bitstream Vera Sans" pitchFamily="34" charset="0"/>
              </a:rPr>
              <a:t>la </a:t>
            </a:r>
            <a:r>
              <a:rPr lang="it-IT" sz="2000" dirty="0" smtClean="0">
                <a:latin typeface="Bitstream Vera Sans" pitchFamily="34" charset="0"/>
              </a:rPr>
              <a:t>capacità e </a:t>
            </a:r>
            <a:r>
              <a:rPr lang="it-IT" sz="2000" dirty="0">
                <a:latin typeface="Bitstream Vera Sans" pitchFamily="34" charset="0"/>
              </a:rPr>
              <a:t>velocità </a:t>
            </a:r>
            <a:r>
              <a:rPr lang="it-IT" sz="2000" dirty="0" smtClean="0">
                <a:latin typeface="Bitstream Vera Sans" pitchFamily="34" charset="0"/>
              </a:rPr>
              <a:t>delle </a:t>
            </a:r>
            <a:r>
              <a:rPr lang="it-IT" sz="2000" dirty="0" smtClean="0">
                <a:latin typeface="Bitstream Vera Sans" pitchFamily="34" charset="0"/>
              </a:rPr>
              <a:t>reti                                       </a:t>
            </a:r>
            <a:r>
              <a:rPr lang="it-IT" sz="2000" dirty="0" smtClean="0">
                <a:latin typeface="Bitstream Vera Sans" pitchFamily="34" charset="0"/>
              </a:rPr>
              <a:t>telefoniche </a:t>
            </a:r>
            <a:r>
              <a:rPr lang="it-IT" sz="2000" dirty="0">
                <a:latin typeface="Bitstream Vera Sans" pitchFamily="34" charset="0"/>
              </a:rPr>
              <a:t>mobili</a:t>
            </a:r>
            <a:r>
              <a:rPr lang="it-IT" sz="2000" dirty="0" smtClean="0">
                <a:latin typeface="Bitstream Vera Sans" pitchFamily="34" charset="0"/>
              </a:rPr>
              <a:t>.</a:t>
            </a:r>
          </a:p>
          <a:p>
            <a:endParaRPr lang="it-IT" sz="2200" dirty="0" smtClean="0">
              <a:latin typeface="Bitstream Vera Sans" pitchFamily="34" charset="0"/>
            </a:endParaRPr>
          </a:p>
          <a:p>
            <a:endParaRPr lang="it-IT" sz="2200" dirty="0">
              <a:latin typeface="Bitstream Vera Sans" pitchFamily="34" charset="0"/>
            </a:endParaRPr>
          </a:p>
          <a:p>
            <a:r>
              <a:rPr lang="it-IT" sz="2000" dirty="0" smtClean="0">
                <a:latin typeface="Bitstream Vera Sans" pitchFamily="34" charset="0"/>
              </a:rPr>
              <a:t>Principali innovazioni rispetto alle                                                  tecnologie precedenti</a:t>
            </a:r>
            <a:r>
              <a:rPr lang="it-IT" sz="2000" dirty="0" smtClean="0">
                <a:latin typeface="Bitstream Vera Sans" pitchFamily="34" charset="0"/>
              </a:rPr>
              <a:t>:</a:t>
            </a:r>
            <a:endParaRPr lang="it-IT" sz="2000" dirty="0" smtClean="0">
              <a:latin typeface="Bitstream Vera Sans" pitchFamily="34" charset="0"/>
            </a:endParaRPr>
          </a:p>
          <a:p>
            <a:pPr lvl="1"/>
            <a:r>
              <a:rPr lang="it-IT" sz="1600" dirty="0" smtClean="0">
                <a:latin typeface="Bitstream Vera Sans" pitchFamily="34" charset="0"/>
              </a:rPr>
              <a:t>Riduzione </a:t>
            </a:r>
            <a:r>
              <a:rPr lang="it-IT" sz="1600" dirty="0">
                <a:latin typeface="Bitstream Vera Sans" pitchFamily="34" charset="0"/>
              </a:rPr>
              <a:t>dei costi per bit.</a:t>
            </a:r>
          </a:p>
          <a:p>
            <a:pPr lvl="1"/>
            <a:r>
              <a:rPr lang="it-IT" sz="1600" dirty="0" smtClean="0">
                <a:latin typeface="Bitstream Vera Sans" pitchFamily="34" charset="0"/>
              </a:rPr>
              <a:t>Fornitura </a:t>
            </a:r>
            <a:r>
              <a:rPr lang="it-IT" sz="1600" dirty="0">
                <a:latin typeface="Bitstream Vera Sans" pitchFamily="34" charset="0"/>
              </a:rPr>
              <a:t>di più servizi a costi inferiori e con migliore </a:t>
            </a:r>
            <a:r>
              <a:rPr lang="it-IT" sz="1600" dirty="0" smtClean="0">
                <a:latin typeface="Bitstream Vera Sans" pitchFamily="34" charset="0"/>
              </a:rPr>
              <a:t>esperienza </a:t>
            </a:r>
            <a:r>
              <a:rPr lang="it-IT" sz="1600" dirty="0">
                <a:latin typeface="Bitstream Vera Sans" pitchFamily="34" charset="0"/>
              </a:rPr>
              <a:t>utente.</a:t>
            </a:r>
          </a:p>
          <a:p>
            <a:pPr lvl="1"/>
            <a:r>
              <a:rPr lang="it-IT" sz="1600" dirty="0" smtClean="0">
                <a:latin typeface="Bitstream Vera Sans" pitchFamily="34" charset="0"/>
              </a:rPr>
              <a:t>Flessibilità </a:t>
            </a:r>
            <a:r>
              <a:rPr lang="it-IT" sz="1600" dirty="0">
                <a:latin typeface="Bitstream Vera Sans" pitchFamily="34" charset="0"/>
              </a:rPr>
              <a:t>nell’utilizzo di bande frequenza nuove o esistenti.</a:t>
            </a:r>
          </a:p>
          <a:p>
            <a:pPr lvl="1"/>
            <a:r>
              <a:rPr lang="it-IT" sz="1600" dirty="0" smtClean="0">
                <a:latin typeface="Bitstream Vera Sans" pitchFamily="34" charset="0"/>
              </a:rPr>
              <a:t>Architettura </a:t>
            </a:r>
            <a:r>
              <a:rPr lang="it-IT" sz="1600" dirty="0">
                <a:latin typeface="Bitstream Vera Sans" pitchFamily="34" charset="0"/>
              </a:rPr>
              <a:t>semplificata.</a:t>
            </a:r>
          </a:p>
          <a:p>
            <a:pPr lvl="1"/>
            <a:r>
              <a:rPr lang="it-IT" sz="1600" dirty="0" smtClean="0">
                <a:latin typeface="Bitstream Vera Sans" pitchFamily="34" charset="0"/>
              </a:rPr>
              <a:t>Ragionevole </a:t>
            </a:r>
            <a:r>
              <a:rPr lang="it-IT" sz="1600" dirty="0">
                <a:latin typeface="Bitstream Vera Sans" pitchFamily="34" charset="0"/>
              </a:rPr>
              <a:t>consumo energetico del terminale.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47436"/>
            <a:ext cx="2987824" cy="2837548"/>
          </a:xfrm>
          <a:prstGeom prst="rect">
            <a:avLst/>
          </a:prstGeo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4</a:t>
            </a:fld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2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Bitstream Vera Sans" pitchFamily="34" charset="0"/>
              </a:rPr>
              <a:t>Analisi di copertura</a:t>
            </a:r>
            <a:endParaRPr lang="it-IT" dirty="0">
              <a:latin typeface="Bitstream Vera Sans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/>
          <a:lstStyle/>
          <a:p>
            <a:r>
              <a:rPr lang="it-IT" dirty="0" smtClean="0">
                <a:latin typeface="Bitstream Vera Sans" pitchFamily="34" charset="0"/>
              </a:rPr>
              <a:t>Area di simulazione</a:t>
            </a:r>
          </a:p>
          <a:p>
            <a:pPr lvl="1"/>
            <a:r>
              <a:rPr lang="it-IT" dirty="0" smtClean="0">
                <a:latin typeface="Bitstream Vera Sans" pitchFamily="34" charset="0"/>
              </a:rPr>
              <a:t>Area a diverse densità urbane                                                                                 di 1 km</a:t>
            </a:r>
            <a:r>
              <a:rPr lang="it-IT" baseline="30000" dirty="0" smtClean="0">
                <a:latin typeface="Bitstream Vera Sans" pitchFamily="34" charset="0"/>
              </a:rPr>
              <a:t>2</a:t>
            </a:r>
            <a:endParaRPr lang="it-IT" dirty="0">
              <a:latin typeface="Bitstream Vera Sans" pitchFamily="34" charset="0"/>
            </a:endParaRPr>
          </a:p>
          <a:p>
            <a:endParaRPr lang="it-IT" dirty="0" smtClean="0">
              <a:latin typeface="Bitstream Vera Sans" pitchFamily="34" charset="0"/>
            </a:endParaRPr>
          </a:p>
          <a:p>
            <a:endParaRPr lang="it-IT" dirty="0">
              <a:latin typeface="Bitstream Vera Sans" pitchFamily="34" charset="0"/>
            </a:endParaRPr>
          </a:p>
          <a:p>
            <a:endParaRPr lang="it-IT" dirty="0" smtClean="0">
              <a:latin typeface="Bitstream Vera Sans" pitchFamily="34" charset="0"/>
            </a:endParaRPr>
          </a:p>
          <a:p>
            <a:r>
              <a:rPr lang="it-IT" dirty="0" smtClean="0">
                <a:latin typeface="Bitstream Vera Sans" pitchFamily="34" charset="0"/>
              </a:rPr>
              <a:t>Modello tridimensionale                                                               del </a:t>
            </a:r>
            <a:r>
              <a:rPr lang="it-IT" dirty="0" smtClean="0">
                <a:latin typeface="Bitstream Vera Sans" pitchFamily="34" charset="0"/>
              </a:rPr>
              <a:t>terreno</a:t>
            </a:r>
          </a:p>
          <a:p>
            <a:pPr lvl="1"/>
            <a:r>
              <a:rPr lang="it-IT" dirty="0" smtClean="0">
                <a:latin typeface="Bitstream Vera Sans" pitchFamily="34" charset="0"/>
              </a:rPr>
              <a:t>E’ stato possibile ottenere il                                                                                Digital </a:t>
            </a:r>
            <a:r>
              <a:rPr lang="it-IT" dirty="0" smtClean="0">
                <a:latin typeface="Bitstream Vera Sans" pitchFamily="34" charset="0"/>
              </a:rPr>
              <a:t>Terrain</a:t>
            </a:r>
            <a:r>
              <a:rPr lang="it-IT" dirty="0" smtClean="0">
                <a:latin typeface="Bitstream Vera Sans" pitchFamily="34" charset="0"/>
              </a:rPr>
              <a:t> Model (DTM)                                                                           dell’area interessata.</a:t>
            </a:r>
            <a:endParaRPr lang="it-IT" dirty="0">
              <a:latin typeface="Bitstream Vera Sans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00808"/>
            <a:ext cx="3456384" cy="180884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3180571"/>
            <a:ext cx="3996058" cy="367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5</a:t>
            </a:fld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14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336704"/>
          </a:xfrm>
        </p:spPr>
        <p:txBody>
          <a:bodyPr/>
          <a:lstStyle/>
          <a:p>
            <a:r>
              <a:rPr lang="it-IT" dirty="0" smtClean="0">
                <a:latin typeface="Bitstream Vera Sans" pitchFamily="34" charset="0"/>
              </a:rPr>
              <a:t>Modello della </a:t>
            </a:r>
            <a:r>
              <a:rPr lang="it-IT" dirty="0" smtClean="0">
                <a:latin typeface="Bitstream Vera Sans" pitchFamily="34" charset="0"/>
              </a:rPr>
              <a:t>mappa</a:t>
            </a:r>
          </a:p>
          <a:p>
            <a:endParaRPr lang="it-IT" u="sng" dirty="0" smtClean="0">
              <a:latin typeface="Bitstream Vera Sans" pitchFamily="34" charset="0"/>
            </a:endParaRPr>
          </a:p>
          <a:p>
            <a:pPr lvl="1"/>
            <a:r>
              <a:rPr lang="it-IT" dirty="0" smtClean="0">
                <a:latin typeface="Bitstream Vera Sans" pitchFamily="34" charset="0"/>
              </a:rPr>
              <a:t>Dalle mappe di Google </a:t>
            </a:r>
            <a:r>
              <a:rPr lang="it-IT" dirty="0" smtClean="0">
                <a:latin typeface="Bitstream Vera Sans" pitchFamily="34" charset="0"/>
              </a:rPr>
              <a:t>Maps</a:t>
            </a:r>
            <a:r>
              <a:rPr lang="it-IT" dirty="0" smtClean="0">
                <a:latin typeface="Bitstream Vera Sans" pitchFamily="34" charset="0"/>
              </a:rPr>
              <a:t> è stato ottenuto un modello degli ostacoli presenti nell’area.</a:t>
            </a:r>
            <a:endParaRPr lang="it-IT" dirty="0">
              <a:latin typeface="Bitstream Vera Sans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20650"/>
            <a:ext cx="3380318" cy="338031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20649"/>
            <a:ext cx="3273445" cy="3273445"/>
          </a:xfrm>
          <a:prstGeom prst="rect">
            <a:avLst/>
          </a:prstGeom>
        </p:spPr>
      </p:pic>
      <p:sp>
        <p:nvSpPr>
          <p:cNvPr id="2" name="Freccia a destra 1"/>
          <p:cNvSpPr/>
          <p:nvPr/>
        </p:nvSpPr>
        <p:spPr>
          <a:xfrm>
            <a:off x="3851920" y="3943827"/>
            <a:ext cx="1152128" cy="79208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6</a:t>
            </a:fld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14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336704"/>
          </a:xfrm>
        </p:spPr>
        <p:txBody>
          <a:bodyPr/>
          <a:lstStyle/>
          <a:p>
            <a:r>
              <a:rPr lang="it-IT" dirty="0" smtClean="0">
                <a:latin typeface="Bitstream Vera Sans" pitchFamily="34" charset="0"/>
              </a:rPr>
              <a:t>Modello degli </a:t>
            </a:r>
            <a:r>
              <a:rPr lang="it-IT" dirty="0" smtClean="0">
                <a:latin typeface="Bitstream Vera Sans" pitchFamily="34" charset="0"/>
              </a:rPr>
              <a:t>ostacoli</a:t>
            </a:r>
          </a:p>
          <a:p>
            <a:pPr lvl="1"/>
            <a:r>
              <a:rPr lang="it-IT" dirty="0" smtClean="0">
                <a:latin typeface="Bitstream Vera Sans" pitchFamily="34" charset="0"/>
              </a:rPr>
              <a:t>Sono stati combinati i modelli del terreno (DTM) e il modello degli ostacoli per ottenere la distribuzione degli ostacoli nell’area.</a:t>
            </a:r>
            <a:endParaRPr lang="it-IT" dirty="0" smtClean="0">
              <a:latin typeface="Bitstream Vera Sans" pitchFamily="34" charset="0"/>
            </a:endParaRPr>
          </a:p>
          <a:p>
            <a:pPr lvl="1"/>
            <a:r>
              <a:rPr lang="it-IT" dirty="0" smtClean="0">
                <a:latin typeface="Bitstream Vera Sans" pitchFamily="34" charset="0"/>
              </a:rPr>
              <a:t>Per simulare la presenza degli ostacoli, sono </a:t>
            </a:r>
            <a:r>
              <a:rPr lang="it-IT" dirty="0" smtClean="0">
                <a:latin typeface="Bitstream Vera Sans" pitchFamily="34" charset="0"/>
              </a:rPr>
              <a:t>state assegnate altezze e dimensioni </a:t>
            </a:r>
            <a:r>
              <a:rPr lang="it-IT" dirty="0" smtClean="0">
                <a:latin typeface="Bitstream Vera Sans" pitchFamily="34" charset="0"/>
              </a:rPr>
              <a:t>casuali per riprodurre </a:t>
            </a:r>
            <a:r>
              <a:rPr lang="it-IT" dirty="0" smtClean="0">
                <a:latin typeface="Bitstream Vera Sans" pitchFamily="34" charset="0"/>
              </a:rPr>
              <a:t>lo scenario urbano. </a:t>
            </a:r>
            <a:endParaRPr lang="it-IT" dirty="0">
              <a:latin typeface="Bitstream Vera Sans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382372"/>
            <a:ext cx="5472608" cy="4120691"/>
          </a:xfrm>
          <a:prstGeom prst="rect">
            <a:avLst/>
          </a:prstGeom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1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336704"/>
          </a:xfrm>
        </p:spPr>
        <p:txBody>
          <a:bodyPr/>
          <a:lstStyle/>
          <a:p>
            <a:r>
              <a:rPr lang="it-IT" dirty="0" smtClean="0">
                <a:latin typeface="Bitstream Vera Sans" pitchFamily="34" charset="0"/>
              </a:rPr>
              <a:t>Copertura dell’area</a:t>
            </a:r>
          </a:p>
          <a:p>
            <a:pPr lvl="1"/>
            <a:r>
              <a:rPr lang="it-IT" dirty="0" smtClean="0">
                <a:latin typeface="Bitstream Vera Sans" pitchFamily="34" charset="0"/>
              </a:rPr>
              <a:t>Diffrazione </a:t>
            </a:r>
            <a:r>
              <a:rPr lang="it-IT" dirty="0" smtClean="0">
                <a:latin typeface="Bitstream Vera Sans" pitchFamily="34" charset="0"/>
              </a:rPr>
              <a:t>dovuta alla                                                          presenza di ostacoli </a:t>
            </a:r>
            <a:r>
              <a:rPr lang="it-IT" dirty="0" smtClean="0">
                <a:latin typeface="Bitstream Vera Sans" pitchFamily="34" charset="0"/>
              </a:rPr>
              <a:t>multipli</a:t>
            </a:r>
          </a:p>
          <a:p>
            <a:pPr lvl="1"/>
            <a:endParaRPr lang="it-IT" dirty="0" smtClean="0">
              <a:latin typeface="Bitstream Vera Sans" pitchFamily="34" charset="0"/>
            </a:endParaRPr>
          </a:p>
          <a:p>
            <a:pPr marL="548640" lvl="2" indent="0">
              <a:buNone/>
            </a:pPr>
            <a:r>
              <a:rPr lang="it-IT" dirty="0" smtClean="0">
                <a:latin typeface="Bitstream Vera Sans" pitchFamily="34" charset="0"/>
              </a:rPr>
              <a:t>Il modello tridimensionale mostra                                                               come il segnale possa attenuarsi                                                                     a causa di ostacoli multipli.</a:t>
            </a:r>
            <a:endParaRPr lang="it-IT" dirty="0" smtClean="0">
              <a:latin typeface="Bitstream Vera Sans" pitchFamily="34" charset="0"/>
            </a:endParaRPr>
          </a:p>
          <a:p>
            <a:endParaRPr lang="it-IT" dirty="0" smtClean="0">
              <a:latin typeface="Bitstream Vera Sans" pitchFamily="34" charset="0"/>
            </a:endParaRPr>
          </a:p>
          <a:p>
            <a:endParaRPr lang="it-IT" dirty="0">
              <a:latin typeface="Bitstream Vera Sans" pitchFamily="34" charset="0"/>
            </a:endParaRPr>
          </a:p>
          <a:p>
            <a:endParaRPr lang="it-IT" dirty="0">
              <a:latin typeface="Bitstream Vera Sans" pitchFamily="34" charset="0"/>
            </a:endParaRPr>
          </a:p>
          <a:p>
            <a:pPr lvl="1"/>
            <a:r>
              <a:rPr lang="it-IT" dirty="0" smtClean="0">
                <a:latin typeface="Bitstream Vera Sans" pitchFamily="34" charset="0"/>
              </a:rPr>
              <a:t>Raggio </a:t>
            </a:r>
            <a:r>
              <a:rPr lang="it-IT" dirty="0" smtClean="0">
                <a:latin typeface="Bitstream Vera Sans" pitchFamily="34" charset="0"/>
              </a:rPr>
              <a:t>medio di </a:t>
            </a:r>
            <a:r>
              <a:rPr lang="it-IT" dirty="0" smtClean="0">
                <a:latin typeface="Bitstream Vera Sans" pitchFamily="34" charset="0"/>
              </a:rPr>
              <a:t>copertura</a:t>
            </a:r>
          </a:p>
          <a:p>
            <a:pPr lvl="1"/>
            <a:endParaRPr lang="it-IT" dirty="0">
              <a:latin typeface="Bitstream Vera Sans" pitchFamily="34" charset="0"/>
            </a:endParaRPr>
          </a:p>
          <a:p>
            <a:pPr lvl="2"/>
            <a:r>
              <a:rPr lang="it-IT" dirty="0" smtClean="0">
                <a:latin typeface="Bitstream Vera Sans" pitchFamily="34" charset="0"/>
              </a:rPr>
              <a:t>Rappresenta una stima dell’area                                                           coperta dal velivolo.</a:t>
            </a:r>
            <a:endParaRPr lang="it-IT" dirty="0">
              <a:latin typeface="Bitstream Vera Sans" pitchFamily="34" charset="0"/>
            </a:endParaRPr>
          </a:p>
          <a:p>
            <a:endParaRPr lang="it-IT" dirty="0">
              <a:latin typeface="Bitstream Vera Sans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78" y="1052736"/>
            <a:ext cx="4439922" cy="277939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1" y="3933056"/>
            <a:ext cx="2341605" cy="2299397"/>
          </a:xfrm>
          <a:prstGeom prst="rect">
            <a:avLst/>
          </a:prstGeom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66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336704"/>
          </a:xfrm>
        </p:spPr>
        <p:txBody>
          <a:bodyPr/>
          <a:lstStyle/>
          <a:p>
            <a:r>
              <a:rPr lang="it-IT" dirty="0" smtClean="0">
                <a:latin typeface="Bitstream Vera Sans" pitchFamily="34" charset="0"/>
              </a:rPr>
              <a:t>Attenuazione </a:t>
            </a:r>
            <a:r>
              <a:rPr lang="it-IT" dirty="0" smtClean="0">
                <a:latin typeface="Bitstream Vera Sans" pitchFamily="34" charset="0"/>
              </a:rPr>
              <a:t>massima</a:t>
            </a:r>
          </a:p>
          <a:p>
            <a:endParaRPr lang="it-IT" dirty="0">
              <a:latin typeface="Bitstream Vera Sans" pitchFamily="34" charset="0"/>
            </a:endParaRPr>
          </a:p>
          <a:p>
            <a:pPr lvl="1"/>
            <a:r>
              <a:rPr lang="it-IT" dirty="0" smtClean="0">
                <a:latin typeface="Bitstream Vera Sans" pitchFamily="34" charset="0"/>
              </a:rPr>
              <a:t>Il calcolo dell’attenuazione massima                                            permette di capire la potenza minima                                                    in grado di riconoscere il ricevitore.</a:t>
            </a:r>
          </a:p>
          <a:p>
            <a:pPr lvl="1"/>
            <a:endParaRPr lang="it-IT" dirty="0" smtClean="0">
              <a:latin typeface="Bitstream Vera Sans" pitchFamily="34" charset="0"/>
            </a:endParaRPr>
          </a:p>
          <a:p>
            <a:pPr lvl="1"/>
            <a:endParaRPr lang="it-IT" dirty="0">
              <a:latin typeface="Bitstream Vera Sans" pitchFamily="34" charset="0"/>
            </a:endParaRPr>
          </a:p>
          <a:p>
            <a:pPr lvl="1"/>
            <a:r>
              <a:rPr lang="it-IT" dirty="0" smtClean="0">
                <a:latin typeface="Bitstream Vera Sans" pitchFamily="34" charset="0"/>
              </a:rPr>
              <a:t>Le simulazioni sono state effettuate                                                    con tre </a:t>
            </a:r>
            <a:r>
              <a:rPr lang="it-IT" dirty="0" smtClean="0">
                <a:latin typeface="Bitstream Vera Sans" pitchFamily="34" charset="0"/>
              </a:rPr>
              <a:t>diverse potenze che hanno                                                portato a tre  differenti attenuazioni                                            massime:</a:t>
            </a:r>
          </a:p>
          <a:p>
            <a:pPr lvl="2"/>
            <a:endParaRPr lang="it-IT" dirty="0" smtClean="0">
              <a:latin typeface="Bitstream Vera Sans" pitchFamily="34" charset="0"/>
            </a:endParaRPr>
          </a:p>
          <a:p>
            <a:pPr lvl="2"/>
            <a:endParaRPr lang="it-IT" dirty="0" smtClean="0">
              <a:latin typeface="Bitstream Vera Sans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76672"/>
            <a:ext cx="3150100" cy="4997755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53250"/>
              </p:ext>
            </p:extLst>
          </p:nvPr>
        </p:nvGraphicFramePr>
        <p:xfrm>
          <a:off x="539552" y="4293096"/>
          <a:ext cx="50902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344"/>
                <a:gridCol w="272288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Potenza</a:t>
                      </a:r>
                      <a:r>
                        <a:rPr lang="it-IT" baseline="0" dirty="0" smtClean="0"/>
                        <a:t> Trasmessa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Attenuazione massima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46 dBm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163.5 dBm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24 dBm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141.5 dBm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20 dBm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137.5 dBm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Ingegneria delle Tecnologie di Internet   2011/2012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162-B23F-493C-85CF-DBD9E5585EAB}" type="slidenum">
              <a:rPr lang="it-IT" smtClean="0"/>
              <a:t>9</a:t>
            </a:fld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Daniele Biasini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71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Chiar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746</Words>
  <Application>Microsoft Office PowerPoint</Application>
  <PresentationFormat>Presentazione su schermo (4:3)</PresentationFormat>
  <Paragraphs>177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Chiaro</vt:lpstr>
      <vt:lpstr>Analisi di copertura  di una rete di UAV  basata sull’impiego di tecnologie LTE</vt:lpstr>
      <vt:lpstr>Presentazione standard di PowerPoint</vt:lpstr>
      <vt:lpstr>UAV</vt:lpstr>
      <vt:lpstr>LTE</vt:lpstr>
      <vt:lpstr>Analisi di copertura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</vt:lpstr>
      <vt:lpstr>Presentazione standard di PowerPoint</vt:lpstr>
      <vt:lpstr>Risultati</vt:lpstr>
      <vt:lpstr>Presentazione standard di PowerPoint</vt:lpstr>
      <vt:lpstr>Risultati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copertura  di una rete di UAV  basata sull’impiego di tecnologie LTE</dc:title>
  <dc:creator>Daniele</dc:creator>
  <cp:lastModifiedBy>Daniele</cp:lastModifiedBy>
  <cp:revision>34</cp:revision>
  <dcterms:created xsi:type="dcterms:W3CDTF">2012-10-21T14:36:07Z</dcterms:created>
  <dcterms:modified xsi:type="dcterms:W3CDTF">2012-10-24T22:53:34Z</dcterms:modified>
</cp:coreProperties>
</file>