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Introduction 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Data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Methodology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5BEA266-D6D8-4EF4-A8CF-7DE90F452D26}">
      <dgm:prSet/>
      <dgm:spPr/>
      <dgm:t>
        <a:bodyPr/>
        <a:lstStyle/>
        <a:p>
          <a:pPr>
            <a:defRPr cap="all"/>
          </a:pPr>
          <a:r>
            <a:rPr lang="en-US" dirty="0"/>
            <a:t>History of data daddy</a:t>
          </a:r>
        </a:p>
      </dgm:t>
    </dgm:pt>
    <dgm:pt modelId="{3C998A03-F9A9-43A0-BB9C-68FC3AA89CF6}" type="parTrans" cxnId="{84AE5C08-F0D4-4886-BF32-3F62F7167925}">
      <dgm:prSet/>
      <dgm:spPr/>
    </dgm:pt>
    <dgm:pt modelId="{97A8CAF4-04AC-4528-804F-6A3592A7BD74}" type="sibTrans" cxnId="{84AE5C08-F0D4-4886-BF32-3F62F7167925}">
      <dgm:prSet phldrT="02" phldr="0"/>
      <dgm:spPr/>
    </dgm:pt>
    <dgm:pt modelId="{D68DB7AA-C248-4DA2-A73D-148888B5A4D8}">
      <dgm:prSet/>
      <dgm:spPr/>
      <dgm:t>
        <a:bodyPr/>
        <a:lstStyle/>
        <a:p>
          <a:pPr>
            <a:defRPr cap="all"/>
          </a:pPr>
          <a:r>
            <a:rPr lang="en-US" dirty="0"/>
            <a:t>Reasons for expansion</a:t>
          </a:r>
        </a:p>
      </dgm:t>
    </dgm:pt>
    <dgm:pt modelId="{51233F2C-FA74-4EF7-89D9-B38B40948A48}" type="parTrans" cxnId="{4B850BA8-4759-46CF-808D-8E4C46CADDA3}">
      <dgm:prSet/>
      <dgm:spPr/>
    </dgm:pt>
    <dgm:pt modelId="{B474C347-C692-47C1-8262-221C004AD6AC}" type="sibTrans" cxnId="{4B850BA8-4759-46CF-808D-8E4C46CADDA3}">
      <dgm:prSet/>
      <dgm:spPr/>
    </dgm:pt>
    <dgm:pt modelId="{4105C71A-0AE4-4A1B-A3C6-0A226169ABD5}">
      <dgm:prSet/>
      <dgm:spPr/>
      <dgm:t>
        <a:bodyPr/>
        <a:lstStyle/>
        <a:p>
          <a:pPr>
            <a:defRPr cap="all"/>
          </a:pPr>
          <a:r>
            <a:rPr lang="en-US" dirty="0"/>
            <a:t>Areas to expand into</a:t>
          </a:r>
        </a:p>
      </dgm:t>
    </dgm:pt>
    <dgm:pt modelId="{8C9D2803-CA68-4E56-A7D7-127131B7BCE7}" type="parTrans" cxnId="{1EA5FC43-FE02-4EAB-8BDF-AA7913F05E29}">
      <dgm:prSet/>
      <dgm:spPr/>
    </dgm:pt>
    <dgm:pt modelId="{661FF345-2F30-4715-817E-C76F3A7B004D}" type="sibTrans" cxnId="{1EA5FC43-FE02-4EAB-8BDF-AA7913F05E29}">
      <dgm:prSet/>
      <dgm:spPr/>
    </dgm:pt>
    <dgm:pt modelId="{E703837A-1CC2-4E3C-9662-7DB23EF5F5E3}">
      <dgm:prSet/>
      <dgm:spPr/>
      <dgm:t>
        <a:bodyPr/>
        <a:lstStyle/>
        <a:p>
          <a:pPr>
            <a:defRPr cap="all"/>
          </a:pPr>
          <a:r>
            <a:rPr lang="en-US" dirty="0"/>
            <a:t>Data sources</a:t>
          </a:r>
        </a:p>
      </dgm:t>
    </dgm:pt>
    <dgm:pt modelId="{4945CEBA-0802-4EC3-BAA8-AFE71F293232}" type="parTrans" cxnId="{81D95048-AFE4-4587-A4D1-F69AF309B8DA}">
      <dgm:prSet/>
      <dgm:spPr/>
    </dgm:pt>
    <dgm:pt modelId="{90FBEF8E-8A7E-4C7A-8B52-38C6DC44F070}" type="sibTrans" cxnId="{81D95048-AFE4-4587-A4D1-F69AF309B8DA}">
      <dgm:prSet phldrT="03" phldr="0"/>
      <dgm:spPr/>
    </dgm:pt>
    <dgm:pt modelId="{79D4B8C3-2845-427F-A92E-3C4B3F27C49F}">
      <dgm:prSet/>
      <dgm:spPr/>
      <dgm:t>
        <a:bodyPr/>
        <a:lstStyle/>
        <a:p>
          <a:pPr>
            <a:defRPr cap="all"/>
          </a:pPr>
          <a:r>
            <a:rPr lang="en-US" dirty="0"/>
            <a:t>Assumptions of data</a:t>
          </a:r>
        </a:p>
      </dgm:t>
    </dgm:pt>
    <dgm:pt modelId="{088A8E44-E740-4E5F-AB77-86C71121EF52}" type="parTrans" cxnId="{A0988DB7-6AB0-49FE-B4E0-850F72C8B542}">
      <dgm:prSet/>
      <dgm:spPr/>
    </dgm:pt>
    <dgm:pt modelId="{C66CC3A8-C5C2-48FF-9CF6-1A2064D6D399}" type="sibTrans" cxnId="{A0988DB7-6AB0-49FE-B4E0-850F72C8B542}">
      <dgm:prSet/>
      <dgm:spPr/>
    </dgm:pt>
    <dgm:pt modelId="{6B4DA25B-0DB3-49F5-A2D0-41AA4A3428B9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05D8C05B-2E5C-42E0-991D-1CE4F0920986}" type="parTrans" cxnId="{D4299219-BC81-4C3B-A247-9F206D52BFF6}">
      <dgm:prSet/>
      <dgm:spPr/>
    </dgm:pt>
    <dgm:pt modelId="{7397B922-CDC8-4532-8747-BE8610FB83AA}" type="sibTrans" cxnId="{D4299219-BC81-4C3B-A247-9F206D52BFF6}">
      <dgm:prSet/>
      <dgm:spPr/>
    </dgm:pt>
    <dgm:pt modelId="{036B52C5-1A89-49D3-A73F-92F306B91812}">
      <dgm:prSet/>
      <dgm:spPr/>
      <dgm:t>
        <a:bodyPr/>
        <a:lstStyle/>
        <a:p>
          <a:pPr>
            <a:defRPr cap="all"/>
          </a:pPr>
          <a:r>
            <a:rPr lang="en-US" dirty="0"/>
            <a:t>Statistics and assumptions of test</a:t>
          </a:r>
        </a:p>
      </dgm:t>
    </dgm:pt>
    <dgm:pt modelId="{D1102982-7DDC-4FD2-9F8B-8F90F53A2376}" type="parTrans" cxnId="{94A5CCA6-3650-45D7-B5F9-C8863887F0B6}">
      <dgm:prSet/>
      <dgm:spPr/>
    </dgm:pt>
    <dgm:pt modelId="{E2B124FC-3658-4B2E-B74F-4A24353FBC7B}" type="sibTrans" cxnId="{94A5CCA6-3650-45D7-B5F9-C8863887F0B6}">
      <dgm:prSet phldrT="04" phldr="0"/>
      <dgm:spPr/>
    </dgm:pt>
    <dgm:pt modelId="{612E4836-6692-4286-A666-DE19906CFBA1}">
      <dgm:prSet/>
      <dgm:spPr/>
      <dgm:t>
        <a:bodyPr/>
        <a:lstStyle/>
        <a:p>
          <a:pPr>
            <a:defRPr cap="all"/>
          </a:pPr>
          <a:r>
            <a:rPr lang="en-US" dirty="0"/>
            <a:t>Results and discussion</a:t>
          </a:r>
        </a:p>
      </dgm:t>
    </dgm:pt>
    <dgm:pt modelId="{8F6D7514-6C73-42D7-8B89-699950E0AE72}" type="parTrans" cxnId="{992F7411-AE8C-427B-8060-6A2605F25B2F}">
      <dgm:prSet/>
      <dgm:spPr/>
    </dgm:pt>
    <dgm:pt modelId="{7809A975-2DB6-489B-9A35-25E9D914F9FB}" type="sibTrans" cxnId="{992F7411-AE8C-427B-8060-6A2605F25B2F}">
      <dgm:prSet phldrT="04" phldr="0"/>
      <dgm:spPr/>
      <dgm:t>
        <a:bodyPr/>
        <a:lstStyle/>
        <a:p>
          <a:r>
            <a:rPr lang="en-AU"/>
            <a:t>04</a:t>
          </a:r>
        </a:p>
      </dgm:t>
    </dgm:pt>
    <dgm:pt modelId="{DE19A4DC-6255-44DC-8716-C17D54927919}">
      <dgm:prSet/>
      <dgm:spPr/>
      <dgm:t>
        <a:bodyPr/>
        <a:lstStyle/>
        <a:p>
          <a:pPr>
            <a:defRPr cap="all"/>
          </a:pPr>
          <a:r>
            <a:rPr lang="en-US" dirty="0"/>
            <a:t>Key neighborhood to expand into</a:t>
          </a:r>
        </a:p>
      </dgm:t>
    </dgm:pt>
    <dgm:pt modelId="{0553A29F-4E75-448F-9792-486A72BF199A}" type="parTrans" cxnId="{0720E9BF-51F8-48AE-9DA1-A4CB94EED05F}">
      <dgm:prSet/>
      <dgm:spPr/>
    </dgm:pt>
    <dgm:pt modelId="{971A12CA-962A-49F9-8728-99C72DB4DA16}" type="sibTrans" cxnId="{0720E9BF-51F8-48AE-9DA1-A4CB94EED05F}">
      <dgm:prSet phldrT="05" phldr="0"/>
      <dgm:spPr/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/>
      <dgm:spPr/>
    </dgm:pt>
    <dgm:pt modelId="{E20811D6-E5D4-4C9E-AABF-9E0E1902CA2C}" type="pres">
      <dgm:prSet presAssocID="{98E6DD7C-B953-4119-9F64-9914E467EC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7E3F0D6E-6347-480D-B37B-C7EEE72BE3D4}" type="pres">
      <dgm:prSet presAssocID="{98E6DD7C-B953-4119-9F64-9914E467ECBF}" presName="sibTrans" presStyleCnt="0"/>
      <dgm:spPr/>
    </dgm:pt>
    <dgm:pt modelId="{15664494-58E2-40CE-9931-D476F45D0BA6}" type="pres">
      <dgm:prSet presAssocID="{612E4836-6692-4286-A666-DE19906CFBA1}" presName="compositeNode" presStyleCnt="0">
        <dgm:presLayoutVars>
          <dgm:bulletEnabled val="1"/>
        </dgm:presLayoutVars>
      </dgm:prSet>
      <dgm:spPr/>
    </dgm:pt>
    <dgm:pt modelId="{771219F0-E19F-4397-B20B-2CB742D320BB}" type="pres">
      <dgm:prSet presAssocID="{612E4836-6692-4286-A666-DE19906CFBA1}" presName="bgRect" presStyleLbl="alignNode1" presStyleIdx="3" presStyleCnt="4"/>
      <dgm:spPr/>
    </dgm:pt>
    <dgm:pt modelId="{A2F1EF2B-E3CB-4184-BAF1-F0843432DB73}" type="pres">
      <dgm:prSet presAssocID="{7809A975-2DB6-489B-9A35-25E9D914F9F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6E29915-8D32-4A17-9358-563AB11EB1DB}" type="pres">
      <dgm:prSet presAssocID="{612E4836-6692-4286-A666-DE19906CFBA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4AE5C08-F0D4-4886-BF32-3F62F7167925}" srcId="{DC13AB6D-DEA2-4CBB-AC69-1EF1A6AD1512}" destId="{A5BEA266-D6D8-4EF4-A8CF-7DE90F452D26}" srcOrd="0" destOrd="0" parTransId="{3C998A03-F9A9-43A0-BB9C-68FC3AA89CF6}" sibTransId="{97A8CAF4-04AC-4528-804F-6A3592A7BD74}"/>
    <dgm:cxn modelId="{F6FDEF09-F019-421A-802D-0FC38742E03D}" type="presOf" srcId="{6B4DA25B-0DB3-49F5-A2D0-41AA4A3428B9}" destId="{C5BDCA19-B754-421E-A6CC-628F80FC74CB}" srcOrd="0" destOrd="3" presId="urn:microsoft.com/office/officeart/2016/7/layout/LinearBlockProcessNumbered"/>
    <dgm:cxn modelId="{992F7411-AE8C-427B-8060-6A2605F25B2F}" srcId="{8AA20905-3954-474B-A606-562BCA026DC1}" destId="{612E4836-6692-4286-A666-DE19906CFBA1}" srcOrd="3" destOrd="0" parTransId="{8F6D7514-6C73-42D7-8B89-699950E0AE72}" sibTransId="{7809A975-2DB6-489B-9A35-25E9D914F9FB}"/>
    <dgm:cxn modelId="{D4299219-BC81-4C3B-A247-9F206D52BFF6}" srcId="{53742231-981F-480A-940F-203EC2F7423F}" destId="{6B4DA25B-0DB3-49F5-A2D0-41AA4A3428B9}" srcOrd="2" destOrd="0" parTransId="{05D8C05B-2E5C-42E0-991D-1CE4F0920986}" sibTransId="{7397B922-CDC8-4532-8747-BE8610FB83AA}"/>
    <dgm:cxn modelId="{E8C1B122-11AA-4040-A237-5711B9AFE20D}" type="presOf" srcId="{DE19A4DC-6255-44DC-8716-C17D54927919}" destId="{96E29915-8D32-4A17-9358-563AB11EB1DB}" srcOrd="0" destOrd="1" presId="urn:microsoft.com/office/officeart/2016/7/layout/LinearBlockProcessNumbered"/>
    <dgm:cxn modelId="{64BC6823-72AF-49DC-919C-2924DCE1EC50}" type="presOf" srcId="{79D4B8C3-2845-427F-A92E-3C4B3F27C49F}" destId="{C5BDCA19-B754-421E-A6CC-628F80FC74CB}" srcOrd="0" destOrd="2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EA5FC43-FE02-4EAB-8BDF-AA7913F05E29}" srcId="{DC13AB6D-DEA2-4CBB-AC69-1EF1A6AD1512}" destId="{4105C71A-0AE4-4A1B-A3C6-0A226169ABD5}" srcOrd="2" destOrd="0" parTransId="{8C9D2803-CA68-4E56-A7D7-127131B7BCE7}" sibTransId="{661FF345-2F30-4715-817E-C76F3A7B004D}"/>
    <dgm:cxn modelId="{81D95048-AFE4-4587-A4D1-F69AF309B8DA}" srcId="{53742231-981F-480A-940F-203EC2F7423F}" destId="{E703837A-1CC2-4E3C-9662-7DB23EF5F5E3}" srcOrd="0" destOrd="0" parTransId="{4945CEBA-0802-4EC3-BAA8-AFE71F293232}" sibTransId="{90FBEF8E-8A7E-4C7A-8B52-38C6DC44F070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C7CF397C-6527-4C2C-99BC-C0C9A017B850}" type="presOf" srcId="{036B52C5-1A89-49D3-A73F-92F306B91812}" destId="{67D48337-9200-42EF-A956-8FC92E9B78D2}" srcOrd="0" destOrd="1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94A5CCA6-3650-45D7-B5F9-C8863887F0B6}" srcId="{9EF41CC5-EF3B-4A6D-8229-3F1333EADFB3}" destId="{036B52C5-1A89-49D3-A73F-92F306B91812}" srcOrd="0" destOrd="0" parTransId="{D1102982-7DDC-4FD2-9F8B-8F90F53A2376}" sibTransId="{E2B124FC-3658-4B2E-B74F-4A24353FBC7B}"/>
    <dgm:cxn modelId="{23F9E3A7-A604-4900-A80E-C38F97629546}" type="presOf" srcId="{E703837A-1CC2-4E3C-9662-7DB23EF5F5E3}" destId="{C5BDCA19-B754-421E-A6CC-628F80FC74CB}" srcOrd="0" destOrd="1" presId="urn:microsoft.com/office/officeart/2016/7/layout/LinearBlockProcessNumbered"/>
    <dgm:cxn modelId="{4B850BA8-4759-46CF-808D-8E4C46CADDA3}" srcId="{DC13AB6D-DEA2-4CBB-AC69-1EF1A6AD1512}" destId="{D68DB7AA-C248-4DA2-A73D-148888B5A4D8}" srcOrd="1" destOrd="0" parTransId="{51233F2C-FA74-4EF7-89D9-B38B40948A48}" sibTransId="{B474C347-C692-47C1-8262-221C004AD6AC}"/>
    <dgm:cxn modelId="{8986FDAB-2498-4B81-92ED-DBE8DA8E338C}" type="presOf" srcId="{612E4836-6692-4286-A666-DE19906CFBA1}" destId="{96E29915-8D32-4A17-9358-563AB11EB1DB}" srcOrd="1" destOrd="0" presId="urn:microsoft.com/office/officeart/2016/7/layout/LinearBlockProcessNumbered"/>
    <dgm:cxn modelId="{A0988DB7-6AB0-49FE-B4E0-850F72C8B542}" srcId="{53742231-981F-480A-940F-203EC2F7423F}" destId="{79D4B8C3-2845-427F-A92E-3C4B3F27C49F}" srcOrd="1" destOrd="0" parTransId="{088A8E44-E740-4E5F-AB77-86C71121EF52}" sibTransId="{C66CC3A8-C5C2-48FF-9CF6-1A2064D6D399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0720E9BF-51F8-48AE-9DA1-A4CB94EED05F}" srcId="{612E4836-6692-4286-A666-DE19906CFBA1}" destId="{DE19A4DC-6255-44DC-8716-C17D54927919}" srcOrd="0" destOrd="0" parTransId="{0553A29F-4E75-448F-9792-486A72BF199A}" sibTransId="{971A12CA-962A-49F9-8728-99C72DB4DA16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EFF7E8CE-C9A1-4515-9AFE-76B211A7C95F}" type="presOf" srcId="{612E4836-6692-4286-A666-DE19906CFBA1}" destId="{771219F0-E19F-4397-B20B-2CB742D320BB}" srcOrd="0" destOrd="0" presId="urn:microsoft.com/office/officeart/2016/7/layout/LinearBlockProcessNumbered"/>
    <dgm:cxn modelId="{A7CD27E3-289E-4966-8158-8D71B63E9FC5}" type="presOf" srcId="{7809A975-2DB6-489B-9A35-25E9D914F9FB}" destId="{A2F1EF2B-E3CB-4184-BAF1-F0843432DB73}" srcOrd="0" destOrd="0" presId="urn:microsoft.com/office/officeart/2016/7/layout/LinearBlockProcessNumbered"/>
    <dgm:cxn modelId="{5EA56AE4-6996-49EB-9D92-2F7132193A33}" type="presOf" srcId="{A5BEA266-D6D8-4EF4-A8CF-7DE90F452D26}" destId="{5F398AEE-BC0F-4F30-99FA-92D67A176C2D}" srcOrd="0" destOrd="1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3FFCD0FB-BBD8-4FC1-9ED3-28DBE470F2D5}" type="presOf" srcId="{4105C71A-0AE4-4A1B-A3C6-0A226169ABD5}" destId="{5F398AEE-BC0F-4F30-99FA-92D67A176C2D}" srcOrd="0" destOrd="3" presId="urn:microsoft.com/office/officeart/2016/7/layout/LinearBlockProcessNumbered"/>
    <dgm:cxn modelId="{FB14DDFE-96BB-487B-9DF3-73E43FC2DD37}" type="presOf" srcId="{D68DB7AA-C248-4DA2-A73D-148888B5A4D8}" destId="{5F398AEE-BC0F-4F30-99FA-92D67A176C2D}" srcOrd="0" destOrd="2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5A7EE615-E398-4DDB-AEA9-62C59DEC9C6A}" type="presParOf" srcId="{579698BD-D232-4926-8D7B-29A69B90858B}" destId="{7E3F0D6E-6347-480D-B37B-C7EEE72BE3D4}" srcOrd="5" destOrd="0" presId="urn:microsoft.com/office/officeart/2016/7/layout/LinearBlockProcessNumbered"/>
    <dgm:cxn modelId="{E3BA7E43-25D0-493E-975A-0AA59D50A57C}" type="presParOf" srcId="{579698BD-D232-4926-8D7B-29A69B90858B}" destId="{15664494-58E2-40CE-9931-D476F45D0BA6}" srcOrd="6" destOrd="0" presId="urn:microsoft.com/office/officeart/2016/7/layout/LinearBlockProcessNumbered"/>
    <dgm:cxn modelId="{9BCD22B4-4060-4AD0-BAE9-E2787F6E4835}" type="presParOf" srcId="{15664494-58E2-40CE-9931-D476F45D0BA6}" destId="{771219F0-E19F-4397-B20B-2CB742D320BB}" srcOrd="0" destOrd="0" presId="urn:microsoft.com/office/officeart/2016/7/layout/LinearBlockProcessNumbered"/>
    <dgm:cxn modelId="{99893C56-05F6-4E9A-A960-C25BA7E5987A}" type="presParOf" srcId="{15664494-58E2-40CE-9931-D476F45D0BA6}" destId="{A2F1EF2B-E3CB-4184-BAF1-F0843432DB73}" srcOrd="1" destOrd="0" presId="urn:microsoft.com/office/officeart/2016/7/layout/LinearBlockProcessNumbered"/>
    <dgm:cxn modelId="{A54BB8C0-7422-486C-94E7-D54D77AF7132}" type="presParOf" srcId="{15664494-58E2-40CE-9931-D476F45D0BA6}" destId="{96E29915-8D32-4A17-9358-563AB11EB1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Introduction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History of data daddy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Reasons for expansion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Areas to expand into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2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Data 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Assumptions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endParaRPr lang="en-US" sz="1200" kern="1200" dirty="0"/>
        </a:p>
      </dsp:txBody>
      <dsp:txXfrm>
        <a:off x="2637356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Methodology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Statistics and assumptions of test</a:t>
          </a:r>
        </a:p>
      </dsp:txBody>
      <dsp:txXfrm>
        <a:off x="5274509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392289"/>
        <a:ext cx="2441809" cy="1172068"/>
      </dsp:txXfrm>
    </dsp:sp>
    <dsp:sp modelId="{771219F0-E19F-4397-B20B-2CB742D320BB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Results and discussion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1200" kern="1200" dirty="0"/>
            <a:t>Key neighborhood to expand into</a:t>
          </a:r>
        </a:p>
      </dsp:txBody>
      <dsp:txXfrm>
        <a:off x="7911663" y="1564357"/>
        <a:ext cx="2441809" cy="1758102"/>
      </dsp:txXfrm>
    </dsp:sp>
    <dsp:sp modelId="{A2F1EF2B-E3CB-4184-BAF1-F0843432DB73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6601B-B92B-44A3-A589-3650A0EF328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888E2-6DE1-4DC6-82FF-316FF146D7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0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other/professiona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other/professiona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other/professional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other/professional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.au/experiences/91208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https://corporatefinanceinstitute.com/resources/knowledge/other/professional/</a:t>
            </a:r>
            <a:r>
              <a:rPr lang="en-AU" dirty="0"/>
              <a:t>; viewed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4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21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https://foursquare.com/</a:t>
            </a:r>
            <a:r>
              <a:rPr lang="en-AU" dirty="0"/>
              <a:t>; viewed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50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https://corporatefinanceinstitute.com/resources/knowledge/other/professional/</a:t>
            </a:r>
            <a:r>
              <a:rPr lang="en-AU" dirty="0"/>
              <a:t>; viewed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39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https://corporatefinanceinstitute.com/resources/knowledge/other/professional/</a:t>
            </a:r>
            <a:r>
              <a:rPr lang="en-AU" dirty="0"/>
              <a:t>; viewed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46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https://corporatefinanceinstitute.com/resources/knowledge/other/professional/</a:t>
            </a:r>
            <a:r>
              <a:rPr lang="en-AU" dirty="0"/>
              <a:t>; viewed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9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courtesy of </a:t>
            </a:r>
            <a:r>
              <a:rPr lang="en-AU" dirty="0">
                <a:hlinkClick r:id="rId3"/>
              </a:rPr>
              <a:t>https://www.airbnb.com.au/experiences/912087</a:t>
            </a:r>
            <a:r>
              <a:rPr lang="en-AU" dirty="0"/>
              <a:t>; viewed on 26 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888E2-6DE1-4DC6-82FF-316FF146D7F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7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Data Daddy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San Francisco expansion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439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54C-93B5-496F-987A-A0B509FC8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>
                <a:effectLst/>
              </a:rPr>
              <a:t>Data Daddy provides all data analytics outsourcing needs. </a:t>
            </a:r>
          </a:p>
          <a:p>
            <a:r>
              <a:rPr lang="en-AU" dirty="0">
                <a:effectLst/>
              </a:rPr>
              <a:t>In 2019, Data Daddy’s expansion was halted by COVID19</a:t>
            </a:r>
          </a:p>
          <a:p>
            <a:r>
              <a:rPr lang="en-AU" dirty="0">
                <a:effectLst/>
              </a:rPr>
              <a:t>A resurgence of people retuning to work thawed Data Daddy’s San Francisco expansion</a:t>
            </a:r>
            <a:endParaRPr lang="en-AU" dirty="0"/>
          </a:p>
        </p:txBody>
      </p:sp>
      <p:pic>
        <p:nvPicPr>
          <p:cNvPr id="1026" name="Picture 2" descr="professional in a suit">
            <a:extLst>
              <a:ext uri="{FF2B5EF4-FFF2-40B4-BE49-F238E27FC236}">
                <a16:creationId xmlns:a16="http://schemas.microsoft.com/office/drawing/2014/main" id="{67A1A01B-E2C2-4145-A21F-D291BCE2F7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66" y="2215147"/>
            <a:ext cx="4913671" cy="30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54C-93B5-496F-987A-A0B509FC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403" y="1794348"/>
            <a:ext cx="5830906" cy="5063652"/>
          </a:xfrm>
        </p:spPr>
        <p:txBody>
          <a:bodyPr>
            <a:normAutofit/>
          </a:bodyPr>
          <a:lstStyle/>
          <a:p>
            <a:r>
              <a:rPr lang="en-US" dirty="0"/>
              <a:t>Prior to expanding, Data Daddy employees completed a job satisfaction questionnaire </a:t>
            </a:r>
          </a:p>
          <a:p>
            <a:pPr lvl="1"/>
            <a:r>
              <a:rPr lang="en-AU" dirty="0"/>
              <a:t>5 questions were asked</a:t>
            </a:r>
          </a:p>
          <a:p>
            <a:pPr lvl="1"/>
            <a:r>
              <a:rPr lang="en-AU" dirty="0"/>
              <a:t>All 345 employees responded to the questionnaire</a:t>
            </a:r>
          </a:p>
          <a:p>
            <a:pPr lvl="1"/>
            <a:r>
              <a:rPr lang="en-AU" dirty="0"/>
              <a:t>88% of employees </a:t>
            </a:r>
            <a:r>
              <a:rPr lang="en-AU" dirty="0">
                <a:effectLst/>
              </a:rPr>
              <a:t>agree/strongly agreeing to local places to eat job satisfaction</a:t>
            </a:r>
          </a:p>
          <a:p>
            <a:pPr lvl="1"/>
            <a:endParaRPr lang="en-AU" dirty="0">
              <a:effectLst/>
            </a:endParaRPr>
          </a:p>
          <a:p>
            <a:r>
              <a:rPr lang="en-AU" dirty="0"/>
              <a:t>The free text section of Q3 saw all employees citing pizza as the food of choice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CAE32-3DC7-40B4-9AF7-1A3D4D735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7170-43EA-438B-8F71-FE153323BF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9431" y="1871472"/>
            <a:ext cx="4668166" cy="1938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F9BEC-641D-4E3A-B1AC-0307361F1A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19431" y="4117971"/>
            <a:ext cx="4668166" cy="16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5BC1-67D7-439C-BC8D-28D8B90A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7" y="2375531"/>
            <a:ext cx="5184654" cy="2206197"/>
          </a:xfrm>
        </p:spPr>
        <p:txBody>
          <a:bodyPr>
            <a:normAutofit/>
          </a:bodyPr>
          <a:lstStyle/>
          <a:p>
            <a:r>
              <a:rPr lang="en-AU" sz="2400" dirty="0">
                <a:effectLst/>
              </a:rPr>
              <a:t>Primary source of data: </a:t>
            </a:r>
            <a:r>
              <a:rPr lang="en-AU" sz="2400" dirty="0" err="1">
                <a:effectLst/>
              </a:rPr>
              <a:t>FourSquare</a:t>
            </a:r>
            <a:endParaRPr lang="en-AU" sz="2400" dirty="0">
              <a:effectLst/>
            </a:endParaRPr>
          </a:p>
          <a:p>
            <a:endParaRPr lang="en-AU" sz="500" dirty="0">
              <a:effectLst/>
            </a:endParaRPr>
          </a:p>
          <a:p>
            <a:r>
              <a:rPr lang="en-AU" sz="2400" dirty="0" err="1">
                <a:effectLst/>
              </a:rPr>
              <a:t>FourSquare</a:t>
            </a:r>
            <a:r>
              <a:rPr lang="en-AU" sz="2400" dirty="0">
                <a:effectLst/>
              </a:rPr>
              <a:t> was used to:</a:t>
            </a:r>
          </a:p>
          <a:p>
            <a:pPr lvl="1"/>
            <a:r>
              <a:rPr lang="en-AU" sz="2000" dirty="0">
                <a:effectLst/>
              </a:rPr>
              <a:t>Extract all pizzerias in San Francisco</a:t>
            </a:r>
          </a:p>
          <a:p>
            <a:pPr lvl="1"/>
            <a:r>
              <a:rPr lang="en-AU" sz="2000" dirty="0">
                <a:effectLst/>
              </a:rPr>
              <a:t>Append coordinates of each pizzeria</a:t>
            </a:r>
          </a:p>
          <a:p>
            <a:pPr marL="36900" indent="0">
              <a:buNone/>
            </a:pPr>
            <a:endParaRPr lang="en-AU" sz="2000" dirty="0"/>
          </a:p>
          <a:p>
            <a:pPr marL="36900" indent="0">
              <a:buNone/>
            </a:pPr>
            <a:endParaRPr lang="en-AU" sz="2000" dirty="0"/>
          </a:p>
        </p:txBody>
      </p:sp>
      <p:pic>
        <p:nvPicPr>
          <p:cNvPr id="2052" name="Picture 4" descr="Foursquare Logo - new - TechWeLike">
            <a:extLst>
              <a:ext uri="{FF2B5EF4-FFF2-40B4-BE49-F238E27FC236}">
                <a16:creationId xmlns:a16="http://schemas.microsoft.com/office/drawing/2014/main" id="{5196C8EE-E474-4A94-A1FE-B68AE316F3B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r="20875"/>
          <a:stretch/>
        </p:blipFill>
        <p:spPr bwMode="auto">
          <a:xfrm>
            <a:off x="833496" y="2076450"/>
            <a:ext cx="4947789" cy="2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D8806D7-C9AB-496A-86EB-4BF2FE661205}"/>
              </a:ext>
            </a:extLst>
          </p:cNvPr>
          <p:cNvSpPr txBox="1">
            <a:spLocks/>
          </p:cNvSpPr>
          <p:nvPr/>
        </p:nvSpPr>
        <p:spPr>
          <a:xfrm>
            <a:off x="596630" y="5402961"/>
            <a:ext cx="10998739" cy="1124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2000" i="1" dirty="0">
                <a:effectLst/>
              </a:rPr>
              <a:t>San Francisco neighbourhood are: Central, Southern, Bayview, Mission, Park, Richmond, Ingleside, Taraval, Northern, and, Tenderloin.</a:t>
            </a:r>
            <a:endParaRPr lang="en-A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319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54C-93B5-496F-987A-A0B509FC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600" y="1997932"/>
            <a:ext cx="5272076" cy="4860068"/>
          </a:xfrm>
        </p:spPr>
        <p:txBody>
          <a:bodyPr>
            <a:normAutofit/>
          </a:bodyPr>
          <a:lstStyle/>
          <a:p>
            <a:r>
              <a:rPr lang="en-US" sz="2000" dirty="0"/>
              <a:t>There are 190 pizzerias in San Francisco</a:t>
            </a:r>
          </a:p>
          <a:p>
            <a:pPr lvl="1"/>
            <a:r>
              <a:rPr lang="en-AU" sz="2000" dirty="0"/>
              <a:t>27% are in the Central neighbourhood</a:t>
            </a:r>
          </a:p>
          <a:p>
            <a:pPr lvl="1"/>
            <a:endParaRPr lang="en-AU" sz="2000" dirty="0"/>
          </a:p>
          <a:p>
            <a:r>
              <a:rPr lang="en-AU" sz="2000" dirty="0"/>
              <a:t>A Chi Squared Goodness-of-Fit test is used to determine which </a:t>
            </a:r>
            <a:r>
              <a:rPr lang="en-AU" sz="2000" dirty="0">
                <a:effectLst/>
              </a:rPr>
              <a:t>neighbourhoods have more pizzerias</a:t>
            </a:r>
          </a:p>
          <a:p>
            <a:endParaRPr lang="en-AU" sz="2000" dirty="0">
              <a:effectLst/>
            </a:endParaRPr>
          </a:p>
          <a:p>
            <a:r>
              <a:rPr lang="en-AU" sz="2000" dirty="0">
                <a:effectLst/>
              </a:rPr>
              <a:t>Null hypothesis: observed = expected</a:t>
            </a:r>
          </a:p>
          <a:p>
            <a:r>
              <a:rPr lang="en-AU" sz="2000" dirty="0">
                <a:effectLst/>
              </a:rPr>
              <a:t>Alternate hypothesis: observed ≠ expected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19746-DB79-4749-AEA7-2793667B83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156" y="2283554"/>
            <a:ext cx="4872848" cy="3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54C-93B5-496F-987A-A0B509FC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7200" y="1657349"/>
            <a:ext cx="4981166" cy="4812355"/>
          </a:xfrm>
        </p:spPr>
        <p:txBody>
          <a:bodyPr>
            <a:normAutofit/>
          </a:bodyPr>
          <a:lstStyle/>
          <a:p>
            <a:r>
              <a:rPr lang="en-US" dirty="0"/>
              <a:t>Chi Squared Goodness-of-Fit test</a:t>
            </a:r>
          </a:p>
          <a:p>
            <a:pPr lvl="1"/>
            <a:r>
              <a:rPr lang="en-US" dirty="0"/>
              <a:t>Chi Squared statistics = 83.58</a:t>
            </a:r>
          </a:p>
          <a:p>
            <a:pPr lvl="1"/>
            <a:r>
              <a:rPr lang="en-US" dirty="0"/>
              <a:t>Degrees of freedom = 9</a:t>
            </a:r>
          </a:p>
          <a:p>
            <a:pPr lvl="1"/>
            <a:r>
              <a:rPr lang="en-US" dirty="0"/>
              <a:t>95% critical value = 16.92</a:t>
            </a:r>
          </a:p>
          <a:p>
            <a:pPr lvl="1"/>
            <a:r>
              <a:rPr lang="en-US" dirty="0"/>
              <a:t>P-value &lt; 0.005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reject the null hypothesis</a:t>
            </a:r>
          </a:p>
          <a:p>
            <a:pPr lvl="2"/>
            <a:r>
              <a:rPr lang="en-US" dirty="0"/>
              <a:t>Suggesting not all neighborhoods have the same number of pizzerias</a:t>
            </a:r>
          </a:p>
          <a:p>
            <a:pPr lvl="2"/>
            <a:r>
              <a:rPr lang="en-US" dirty="0"/>
              <a:t>Therefore Central neighborhood has the most pizzerias 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F07DA-B0C2-450B-9ADE-97F90AE0A8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8604" y="2076450"/>
            <a:ext cx="4981165" cy="39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0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509-9C89-4316-A280-04F8F84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254C-93B5-496F-987A-A0B509FC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519" y="2076450"/>
            <a:ext cx="4981166" cy="4171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Central neighborhood should be expanded into</a:t>
            </a:r>
          </a:p>
          <a:p>
            <a:endParaRPr lang="en-US" dirty="0"/>
          </a:p>
          <a:p>
            <a:r>
              <a:rPr lang="en-AU" dirty="0">
                <a:effectLst/>
              </a:rPr>
              <a:t>Future research could:</a:t>
            </a:r>
          </a:p>
          <a:p>
            <a:pPr lvl="1"/>
            <a:r>
              <a:rPr lang="en-AU" dirty="0">
                <a:effectLst/>
              </a:rPr>
              <a:t>Sample a more comprehensive job satisfaction survey prior to this report</a:t>
            </a:r>
          </a:p>
          <a:p>
            <a:pPr lvl="1"/>
            <a:r>
              <a:rPr lang="en-AU" dirty="0">
                <a:effectLst/>
              </a:rPr>
              <a:t>leverage off real time commercial rental properties in the San Francisco area</a:t>
            </a:r>
          </a:p>
          <a:p>
            <a:pPr lvl="1"/>
            <a:r>
              <a:rPr lang="en-AU" dirty="0">
                <a:effectLst/>
              </a:rPr>
              <a:t>Compare the cost of setting up a branch in a neighbourhood surrounding the central neighbourhood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65F7B4-1814-4F3E-BC83-FF7CD5ABF314}"/>
              </a:ext>
            </a:extLst>
          </p:cNvPr>
          <p:cNvGrpSpPr/>
          <p:nvPr/>
        </p:nvGrpSpPr>
        <p:grpSpPr>
          <a:xfrm>
            <a:off x="6507199" y="1871472"/>
            <a:ext cx="4981166" cy="3996771"/>
            <a:chOff x="991616" y="2076450"/>
            <a:chExt cx="4981166" cy="39967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496DD6-F33A-410F-8638-9580990400A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91616" y="2076450"/>
              <a:ext cx="4981166" cy="399677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9162E7-900F-469D-A2CE-FF881B1D308C}"/>
                </a:ext>
              </a:extLst>
            </p:cNvPr>
            <p:cNvSpPr/>
            <p:nvPr/>
          </p:nvSpPr>
          <p:spPr>
            <a:xfrm>
              <a:off x="3715966" y="2675106"/>
              <a:ext cx="1303506" cy="12451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872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4204-8B65-4DCE-9A7E-689B79B2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66179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  <a:endParaRPr lang="en-AU" dirty="0"/>
          </a:p>
        </p:txBody>
      </p:sp>
      <p:pic>
        <p:nvPicPr>
          <p:cNvPr id="4098" name="Picture 2" descr="GOD SAVE THE PIZZA-best food experience">
            <a:extLst>
              <a:ext uri="{FF2B5EF4-FFF2-40B4-BE49-F238E27FC236}">
                <a16:creationId xmlns:a16="http://schemas.microsoft.com/office/drawing/2014/main" id="{BBBCC61D-FFA6-49D8-86A3-609C4005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48" y="1423479"/>
            <a:ext cx="3432703" cy="51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2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{E0F2C960-966F-457F-8A7E-ACA4B1E2B957}tf12214701</Template>
  <TotalTime>0</TotalTime>
  <Words>445</Words>
  <Application>Microsoft Office PowerPoint</Application>
  <PresentationFormat>Widescreen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Data Daddy</vt:lpstr>
      <vt:lpstr>Title Lorem Ipsum</vt:lpstr>
      <vt:lpstr>Introduction</vt:lpstr>
      <vt:lpstr>Introduction cont.</vt:lpstr>
      <vt:lpstr>Data</vt:lpstr>
      <vt:lpstr>Methodology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2020-05-27T06:03:08Z</dcterms:created>
  <dcterms:modified xsi:type="dcterms:W3CDTF">2020-05-27T06:45:08Z</dcterms:modified>
</cp:coreProperties>
</file>