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8" r:id="rId2"/>
    <p:sldId id="257" r:id="rId3"/>
    <p:sldId id="272" r:id="rId4"/>
    <p:sldId id="271" r:id="rId5"/>
    <p:sldId id="275" r:id="rId6"/>
    <p:sldId id="273" r:id="rId7"/>
    <p:sldId id="274" r:id="rId8"/>
    <p:sldId id="290" r:id="rId9"/>
    <p:sldId id="276" r:id="rId10"/>
    <p:sldId id="277" r:id="rId11"/>
    <p:sldId id="279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</p:sldIdLst>
  <p:sldSz cx="18288000" cy="10287000"/>
  <p:notesSz cx="6858000" cy="9144000"/>
  <p:embeddedFontLst>
    <p:embeddedFont>
      <p:font typeface="DM Sans" pitchFamily="2" charset="77"/>
      <p:regular r:id="rId23"/>
      <p:bold r:id="rId24"/>
      <p:italic r:id="rId25"/>
      <p:boldItalic r:id="rId26"/>
    </p:embeddedFont>
    <p:embeddedFont>
      <p:font typeface="Oswald Bold" pitchFamily="2" charset="77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69" autoAdjust="0"/>
    <p:restoredTop sz="94608" autoAdjust="0"/>
  </p:normalViewPr>
  <p:slideViewPr>
    <p:cSldViewPr>
      <p:cViewPr varScale="1">
        <p:scale>
          <a:sx n="86" d="100"/>
          <a:sy n="86" d="100"/>
        </p:scale>
        <p:origin x="75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6A2DA1-CFFF-5A40-B9C9-B64040338B8D}" type="datetimeFigureOut">
              <a:rPr lang="it-IT" smtClean="0"/>
              <a:t>24/06/24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14307-373E-8C47-9F9E-72B97F3E16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1841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4307-373E-8C47-9F9E-72B97F3E167B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7211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4307-373E-8C47-9F9E-72B97F3E167B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9406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4307-373E-8C47-9F9E-72B97F3E167B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1704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4307-373E-8C47-9F9E-72B97F3E167B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7584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4307-373E-8C47-9F9E-72B97F3E167B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691991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4307-373E-8C47-9F9E-72B97F3E167B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0297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4307-373E-8C47-9F9E-72B97F3E167B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194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4307-373E-8C47-9F9E-72B97F3E167B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8692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4307-373E-8C47-9F9E-72B97F3E167B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0746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4307-373E-8C47-9F9E-72B97F3E167B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60118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4307-373E-8C47-9F9E-72B97F3E167B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46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4307-373E-8C47-9F9E-72B97F3E167B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91001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4307-373E-8C47-9F9E-72B97F3E167B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017630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4307-373E-8C47-9F9E-72B97F3E167B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577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4307-373E-8C47-9F9E-72B97F3E167B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5284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4307-373E-8C47-9F9E-72B97F3E167B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706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4307-373E-8C47-9F9E-72B97F3E167B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3235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4307-373E-8C47-9F9E-72B97F3E167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619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14307-373E-8C47-9F9E-72B97F3E167B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3479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18" Type="http://schemas.openxmlformats.org/officeDocument/2006/relationships/image" Target="../media/image24.png"/><Relationship Id="rId26" Type="http://schemas.openxmlformats.org/officeDocument/2006/relationships/image" Target="../media/image43.png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2.png"/><Relationship Id="rId25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1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5.png"/><Relationship Id="rId24" Type="http://schemas.openxmlformats.org/officeDocument/2006/relationships/image" Target="../media/image41.png"/><Relationship Id="rId5" Type="http://schemas.openxmlformats.org/officeDocument/2006/relationships/image" Target="../media/image3.png"/><Relationship Id="rId15" Type="http://schemas.openxmlformats.org/officeDocument/2006/relationships/image" Target="../media/image20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9.svg"/><Relationship Id="rId9" Type="http://schemas.openxmlformats.org/officeDocument/2006/relationships/image" Target="../media/image12.png"/><Relationship Id="rId14" Type="http://schemas.openxmlformats.org/officeDocument/2006/relationships/image" Target="../media/image18.png"/><Relationship Id="rId22" Type="http://schemas.openxmlformats.org/officeDocument/2006/relationships/image" Target="../media/image37.png"/><Relationship Id="rId27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8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9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8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54.png"/><Relationship Id="rId5" Type="http://schemas.openxmlformats.org/officeDocument/2006/relationships/image" Target="../media/image3.png"/><Relationship Id="rId10" Type="http://schemas.openxmlformats.org/officeDocument/2006/relationships/image" Target="../media/image53.png"/><Relationship Id="rId4" Type="http://schemas.openxmlformats.org/officeDocument/2006/relationships/image" Target="../media/image9.svg"/><Relationship Id="rId9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8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9.svg"/><Relationship Id="rId9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8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8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68.png"/><Relationship Id="rId4" Type="http://schemas.openxmlformats.org/officeDocument/2006/relationships/image" Target="../media/image9.svg"/><Relationship Id="rId9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57.png"/><Relationship Id="rId3" Type="http://schemas.openxmlformats.org/officeDocument/2006/relationships/image" Target="../media/image8.png"/><Relationship Id="rId7" Type="http://schemas.openxmlformats.org/officeDocument/2006/relationships/image" Target="../media/image50.png"/><Relationship Id="rId12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69.png"/><Relationship Id="rId5" Type="http://schemas.openxmlformats.org/officeDocument/2006/relationships/image" Target="../media/image3.png"/><Relationship Id="rId15" Type="http://schemas.openxmlformats.org/officeDocument/2006/relationships/image" Target="../media/image72.png"/><Relationship Id="rId10" Type="http://schemas.openxmlformats.org/officeDocument/2006/relationships/image" Target="../media/image53.png"/><Relationship Id="rId4" Type="http://schemas.openxmlformats.org/officeDocument/2006/relationships/image" Target="../media/image9.svg"/><Relationship Id="rId9" Type="http://schemas.openxmlformats.org/officeDocument/2006/relationships/image" Target="../media/image52.png"/><Relationship Id="rId1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8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76.png"/><Relationship Id="rId4" Type="http://schemas.openxmlformats.org/officeDocument/2006/relationships/image" Target="../media/image9.svg"/><Relationship Id="rId9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8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Relationship Id="rId9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8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Relationship Id="rId9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4.png"/><Relationship Id="rId5" Type="http://schemas.openxmlformats.org/officeDocument/2006/relationships/image" Target="../media/image3.png"/><Relationship Id="rId10" Type="http://schemas.openxmlformats.org/officeDocument/2006/relationships/image" Target="../media/image13.png"/><Relationship Id="rId4" Type="http://schemas.openxmlformats.org/officeDocument/2006/relationships/image" Target="../media/image9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8.png"/><Relationship Id="rId21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9.svg"/><Relationship Id="rId9" Type="http://schemas.openxmlformats.org/officeDocument/2006/relationships/image" Target="../media/image12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29.png"/><Relationship Id="rId10" Type="http://schemas.openxmlformats.org/officeDocument/2006/relationships/image" Target="../media/image14.png"/><Relationship Id="rId4" Type="http://schemas.openxmlformats.org/officeDocument/2006/relationships/image" Target="../media/image9.svg"/><Relationship Id="rId9" Type="http://schemas.openxmlformats.org/officeDocument/2006/relationships/image" Target="../media/image12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18" Type="http://schemas.openxmlformats.org/officeDocument/2006/relationships/image" Target="../media/image30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2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5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31.png"/><Relationship Id="rId4" Type="http://schemas.openxmlformats.org/officeDocument/2006/relationships/image" Target="../media/image9.sv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8.png"/><Relationship Id="rId3" Type="http://schemas.openxmlformats.org/officeDocument/2006/relationships/image" Target="../media/image8.png"/><Relationship Id="rId21" Type="http://schemas.openxmlformats.org/officeDocument/2006/relationships/image" Target="../media/image25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5.png"/><Relationship Id="rId24" Type="http://schemas.openxmlformats.org/officeDocument/2006/relationships/image" Target="../media/image36.png"/><Relationship Id="rId5" Type="http://schemas.openxmlformats.org/officeDocument/2006/relationships/image" Target="../media/image3.png"/><Relationship Id="rId15" Type="http://schemas.openxmlformats.org/officeDocument/2006/relationships/image" Target="../media/image19.png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9.svg"/><Relationship Id="rId9" Type="http://schemas.openxmlformats.org/officeDocument/2006/relationships/image" Target="../media/image12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2090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3" name="Group 3"/>
          <p:cNvGrpSpPr/>
          <p:nvPr/>
        </p:nvGrpSpPr>
        <p:grpSpPr>
          <a:xfrm>
            <a:off x="13661864" y="379281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8" name="Group 8"/>
          <p:cNvGrpSpPr/>
          <p:nvPr/>
        </p:nvGrpSpPr>
        <p:grpSpPr>
          <a:xfrm>
            <a:off x="2142191" y="3396305"/>
            <a:ext cx="9610044" cy="1948998"/>
            <a:chOff x="0" y="0"/>
            <a:chExt cx="3682024" cy="746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86495"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13" name="Group 13"/>
          <p:cNvGrpSpPr/>
          <p:nvPr/>
        </p:nvGrpSpPr>
        <p:grpSpPr>
          <a:xfrm>
            <a:off x="2142191" y="5777447"/>
            <a:ext cx="9610044" cy="1948998"/>
            <a:chOff x="0" y="0"/>
            <a:chExt cx="3682024" cy="74674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2142191" y="888605"/>
            <a:ext cx="8898889" cy="16267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3774"/>
              </a:lnSpc>
            </a:pPr>
            <a:r>
              <a:rPr lang="en-US" sz="9981" spc="-150" dirty="0">
                <a:solidFill>
                  <a:srgbClr val="231F20"/>
                </a:solidFill>
                <a:latin typeface="Oswald Bold"/>
              </a:rPr>
              <a:t>COS’È UN ETF?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908899" y="3624745"/>
            <a:ext cx="7749701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it-IT" sz="2400" dirty="0">
                <a:latin typeface="DM Sans" pitchFamily="2" charset="77"/>
              </a:rPr>
              <a:t>Un ETF è un fondo di investimento che, diversamente dai fondi comuni di investimento attivi gestiti da un team che cerca di battere il mercato, hanno una gestione passiva (tipicamente gestita da algoritmi)</a:t>
            </a:r>
            <a:endParaRPr lang="it-IT" sz="2400" dirty="0">
              <a:effectLst/>
              <a:latin typeface="DM Sans" pitchFamily="2" charset="77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908899" y="6362700"/>
            <a:ext cx="7132181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it-IT" sz="2400" dirty="0">
                <a:effectLst/>
                <a:latin typeface="DM Sans" pitchFamily="2" charset="77"/>
              </a:rPr>
              <a:t>L</a:t>
            </a:r>
            <a:r>
              <a:rPr lang="it-IT" sz="2400" dirty="0">
                <a:latin typeface="DM Sans" pitchFamily="2" charset="77"/>
              </a:rPr>
              <a:t>’obiettivo degli ETF è quello di replicare un indice di mercato a costi di gestione ridotti</a:t>
            </a:r>
            <a:endParaRPr lang="it-IT" sz="2400" dirty="0">
              <a:effectLst/>
              <a:latin typeface="DM Sans" pitchFamily="2" charset="77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DFDEDA69-A54F-754B-12E4-6B78B97B6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6533" y="3659266"/>
            <a:ext cx="1034185" cy="1245391"/>
          </a:xfrm>
          <a:prstGeom prst="rect">
            <a:avLst/>
          </a:prstGeom>
        </p:spPr>
      </p:pic>
      <p:sp>
        <p:nvSpPr>
          <p:cNvPr id="11" name="Freeform 11"/>
          <p:cNvSpPr/>
          <p:nvPr/>
        </p:nvSpPr>
        <p:spPr>
          <a:xfrm>
            <a:off x="2503023" y="6074271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1000" y="-37832"/>
            <a:ext cx="15745408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4800" spc="-150" dirty="0">
                <a:solidFill>
                  <a:srgbClr val="231F20"/>
                </a:solidFill>
                <a:latin typeface="Oswald Bold"/>
              </a:rPr>
              <a:t>1. QUANTO COSTANO GLI ETF?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C10D4FB-9761-7CFA-B774-56C5448B1388}"/>
              </a:ext>
            </a:extLst>
          </p:cNvPr>
          <p:cNvSpPr/>
          <p:nvPr/>
        </p:nvSpPr>
        <p:spPr>
          <a:xfrm rot="8529459">
            <a:off x="15089668" y="576821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CBD5127-6E90-790B-0A3F-24CB2C540F3E}"/>
              </a:ext>
            </a:extLst>
          </p:cNvPr>
          <p:cNvSpPr txBox="1"/>
          <p:nvPr/>
        </p:nvSpPr>
        <p:spPr>
          <a:xfrm>
            <a:off x="11125200" y="8434169"/>
            <a:ext cx="427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media gli </a:t>
            </a:r>
            <a:r>
              <a:rPr lang="it-IT" dirty="0" err="1"/>
              <a:t>etf</a:t>
            </a:r>
            <a:r>
              <a:rPr lang="it-IT" dirty="0"/>
              <a:t> raddoppiano il capitale investito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273A7B6-626F-EEE9-6120-96BCF70FB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1057" y="1748500"/>
            <a:ext cx="5981700" cy="73025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0F733B8-3148-1921-A99D-471F54174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8061" y="1748500"/>
            <a:ext cx="5981700" cy="730250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D52FF166-7E4B-83E0-C32B-4AE5102A68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0" y="2019300"/>
            <a:ext cx="3365500" cy="5207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3C87851-6E36-4A73-2DB9-EFD380A1F7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2500" y="8113755"/>
            <a:ext cx="4292600" cy="4572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20580CD-8EB8-3FF6-26C2-6F21C94114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8562" y="1773721"/>
            <a:ext cx="5981700" cy="73025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8E0C130-B3AA-33BC-14BA-156A6077E5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44100" y="1748500"/>
            <a:ext cx="5981700" cy="73025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27A0634-3087-C488-2FF4-806B5710C1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25200" y="2018023"/>
            <a:ext cx="3975100" cy="508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A0F4470-72F3-9FCB-CBC7-21D8AC270D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98200" y="8180469"/>
            <a:ext cx="4406900" cy="4445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D044330-DDE6-B89D-5E29-36729AEC59F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77705" y="1763250"/>
            <a:ext cx="5981700" cy="73025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0C9D952-EAB2-A186-870E-DC983F1E349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042650" y="2019300"/>
            <a:ext cx="4318000" cy="4699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AB016A5-2B3E-900A-E062-C165D5D526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922000" y="8179249"/>
            <a:ext cx="4483100" cy="4826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6FE46E7-88CE-DACE-9306-8F099BA882D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9965988" y="1773721"/>
            <a:ext cx="5981700" cy="73025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CC1143B-E317-23C9-ED68-26AFFC90DCE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941050" y="1968839"/>
            <a:ext cx="4445000" cy="4953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151E78B-D562-3CAF-D734-1AE7171F09C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909300" y="8114695"/>
            <a:ext cx="4406900" cy="4699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DAB98BEB-9B99-3E29-FA32-4791745B05E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965988" y="1736158"/>
            <a:ext cx="5981700" cy="73025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CE9D12D5-002D-3DEE-8F8A-E7AE3370C31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677650" y="1955880"/>
            <a:ext cx="2971800" cy="46990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B28FB190-8A95-7911-E841-08F67C9C6F68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1034850" y="8119042"/>
            <a:ext cx="4445000" cy="431800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C2BEE937-B03E-D7D6-3EC3-669217375EF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662945" y="1708991"/>
            <a:ext cx="5981700" cy="730250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E6D8D149-D1E0-1AB5-1DC2-D85215EF32BB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953369" y="1798942"/>
            <a:ext cx="5981700" cy="7302500"/>
          </a:xfrm>
          <a:prstGeom prst="rect">
            <a:avLst/>
          </a:prstGeom>
        </p:spPr>
      </p:pic>
      <p:pic>
        <p:nvPicPr>
          <p:cNvPr id="29" name="Immagine 28">
            <a:extLst>
              <a:ext uri="{FF2B5EF4-FFF2-40B4-BE49-F238E27FC236}">
                <a16:creationId xmlns:a16="http://schemas.microsoft.com/office/drawing/2014/main" id="{F2620C2E-EAFE-4311-F307-E7680111CD7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842750" y="2068005"/>
            <a:ext cx="2641600" cy="406400"/>
          </a:xfrm>
          <a:prstGeom prst="rect">
            <a:avLst/>
          </a:prstGeom>
        </p:spPr>
      </p:pic>
      <p:pic>
        <p:nvPicPr>
          <p:cNvPr id="30" name="Immagine 29">
            <a:extLst>
              <a:ext uri="{FF2B5EF4-FFF2-40B4-BE49-F238E27FC236}">
                <a16:creationId xmlns:a16="http://schemas.microsoft.com/office/drawing/2014/main" id="{BD07C6AB-06A7-4977-C586-59D9D776C8A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847250" y="8174970"/>
            <a:ext cx="4394200" cy="4826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48AE77A5-82E4-36DA-21E8-D524D2565CBE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7481757" y="717413"/>
            <a:ext cx="3955756" cy="66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7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1000" y="-37832"/>
            <a:ext cx="15745408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4800" spc="-150" dirty="0">
                <a:solidFill>
                  <a:srgbClr val="231F20"/>
                </a:solidFill>
                <a:latin typeface="Oswald Bold"/>
              </a:rPr>
              <a:t>1. DA COSA DIPENDONO I COSTI DI GESTIONE?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498A2BEE-0844-59E6-7EDF-44152A223F9E}"/>
              </a:ext>
            </a:extLst>
          </p:cNvPr>
          <p:cNvSpPr txBox="1"/>
          <p:nvPr/>
        </p:nvSpPr>
        <p:spPr>
          <a:xfrm>
            <a:off x="416497" y="648591"/>
            <a:ext cx="15745408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3600" spc="-150" dirty="0">
                <a:solidFill>
                  <a:srgbClr val="231F20"/>
                </a:solidFill>
                <a:latin typeface="Oswald Bold"/>
              </a:rPr>
              <a:t>POSSIBILI REGRESSORI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11D28AF-B92A-0F14-DECB-81360A1695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2282289"/>
            <a:ext cx="5823948" cy="710991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1D21A43-0061-122C-7DD4-BA059D01DB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8572500"/>
            <a:ext cx="4394200" cy="4191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CE27ED9-9A29-96C6-FB2C-62D8490231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8636" y="2282285"/>
            <a:ext cx="5823949" cy="7109917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07883472-FC48-7C95-1DB3-2C5351E35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006851" y="2282286"/>
            <a:ext cx="5823949" cy="710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75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1000" y="-37832"/>
            <a:ext cx="15745408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4800" spc="-150" dirty="0">
                <a:solidFill>
                  <a:srgbClr val="231F20"/>
                </a:solidFill>
                <a:latin typeface="Oswald Bold"/>
              </a:rPr>
              <a:t>1. DA COSA DIPENDONO I COSTI DI GESTIONE?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C10D4FB-9761-7CFA-B774-56C5448B1388}"/>
              </a:ext>
            </a:extLst>
          </p:cNvPr>
          <p:cNvSpPr/>
          <p:nvPr/>
        </p:nvSpPr>
        <p:spPr>
          <a:xfrm rot="8529459">
            <a:off x="15089668" y="576821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pic>
        <p:nvPicPr>
          <p:cNvPr id="31" name="Immagine 30">
            <a:extLst>
              <a:ext uri="{FF2B5EF4-FFF2-40B4-BE49-F238E27FC236}">
                <a16:creationId xmlns:a16="http://schemas.microsoft.com/office/drawing/2014/main" id="{8C052CCE-9CED-B223-D072-96043693B8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02118" y="2269470"/>
            <a:ext cx="4913334" cy="5998230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FF10E4F7-8C89-DF6A-40CA-A96DDB221A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9400" y="5343662"/>
            <a:ext cx="3425332" cy="4181669"/>
          </a:xfrm>
          <a:prstGeom prst="rect">
            <a:avLst/>
          </a:prstGeom>
        </p:spPr>
      </p:pic>
      <p:pic>
        <p:nvPicPr>
          <p:cNvPr id="33" name="Immagine 32">
            <a:extLst>
              <a:ext uri="{FF2B5EF4-FFF2-40B4-BE49-F238E27FC236}">
                <a16:creationId xmlns:a16="http://schemas.microsoft.com/office/drawing/2014/main" id="{13B0D754-3D3A-0F94-280D-79E0EB651E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1370" y="5343661"/>
            <a:ext cx="3425333" cy="4181670"/>
          </a:xfrm>
          <a:prstGeom prst="rect">
            <a:avLst/>
          </a:prstGeom>
        </p:spPr>
      </p:pic>
      <p:sp>
        <p:nvSpPr>
          <p:cNvPr id="19" name="TextBox 6">
            <a:extLst>
              <a:ext uri="{FF2B5EF4-FFF2-40B4-BE49-F238E27FC236}">
                <a16:creationId xmlns:a16="http://schemas.microsoft.com/office/drawing/2014/main" id="{498A2BEE-0844-59E6-7EDF-44152A223F9E}"/>
              </a:ext>
            </a:extLst>
          </p:cNvPr>
          <p:cNvSpPr txBox="1"/>
          <p:nvPr/>
        </p:nvSpPr>
        <p:spPr>
          <a:xfrm>
            <a:off x="416497" y="648591"/>
            <a:ext cx="15745408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3600" spc="-150" dirty="0">
                <a:solidFill>
                  <a:srgbClr val="231F20"/>
                </a:solidFill>
                <a:latin typeface="Oswald Bold"/>
              </a:rPr>
              <a:t>MODELLO 1</a:t>
            </a: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2B963693-596B-46C2-8B70-C75747E0DC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9400" y="2269469"/>
            <a:ext cx="7127303" cy="2781017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C42902C9-09F2-E07F-0B51-90554A9FB45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02117" y="8420100"/>
            <a:ext cx="4913334" cy="109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57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1000" y="-37832"/>
            <a:ext cx="15745408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4800" spc="-150" dirty="0">
                <a:solidFill>
                  <a:srgbClr val="231F20"/>
                </a:solidFill>
                <a:latin typeface="Oswald Bold"/>
              </a:rPr>
              <a:t>1. DA COSA DIPENDONO I COSTI DI GESTIONE?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498A2BEE-0844-59E6-7EDF-44152A223F9E}"/>
              </a:ext>
            </a:extLst>
          </p:cNvPr>
          <p:cNvSpPr txBox="1"/>
          <p:nvPr/>
        </p:nvSpPr>
        <p:spPr>
          <a:xfrm>
            <a:off x="416497" y="648591"/>
            <a:ext cx="15745408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3600" spc="-150" dirty="0">
                <a:solidFill>
                  <a:srgbClr val="231F20"/>
                </a:solidFill>
                <a:latin typeface="Oswald Bold"/>
              </a:rPr>
              <a:t>MODELLO 2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15AC1E7-19DE-1B26-624D-5634A6EB6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922" y="2119891"/>
            <a:ext cx="7594600" cy="33909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5FF3CB9B-6D1C-4692-BE1E-2DEE8442BE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25" y="5676900"/>
            <a:ext cx="3579706" cy="437013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6861773-34D4-1A8E-6DB7-1347253BB0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2816" y="5657850"/>
            <a:ext cx="3579706" cy="437013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8F65108-2CA4-00D9-FB64-454E94EEDE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5269" y="9671746"/>
            <a:ext cx="1574800" cy="304800"/>
          </a:xfrm>
          <a:prstGeom prst="rect">
            <a:avLst/>
          </a:prstGeom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6935DC66-B071-DA81-B19C-11830639C254}"/>
              </a:ext>
            </a:extLst>
          </p:cNvPr>
          <p:cNvSpPr txBox="1"/>
          <p:nvPr/>
        </p:nvSpPr>
        <p:spPr>
          <a:xfrm>
            <a:off x="9144000" y="652470"/>
            <a:ext cx="15745408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3600" spc="-150" dirty="0">
                <a:solidFill>
                  <a:srgbClr val="231F20"/>
                </a:solidFill>
                <a:latin typeface="Oswald Bold"/>
              </a:rPr>
              <a:t>MODELLO 3</a:t>
            </a: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F7EDABB3-9ABE-2CBE-15EF-49DE1872F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18028" y="5680779"/>
            <a:ext cx="3579706" cy="437013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DE6AE63-91CC-2B1D-8E8D-84B8F49D5A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30319" y="5661729"/>
            <a:ext cx="3579706" cy="437013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7F214F88-25D1-7BF7-51BD-6C1756A88B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32772" y="9675625"/>
            <a:ext cx="1574800" cy="3048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2257ADB3-F13A-4DD6-68FB-9C0EB881A0E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5425" y="2127649"/>
            <a:ext cx="7594600" cy="3203718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6AADC61-7C01-0F40-615F-10ECCC15AAF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15425" y="5618685"/>
            <a:ext cx="3579707" cy="4370131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F5714506-5502-3F81-0AD8-A059CCB798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27717" y="5600700"/>
            <a:ext cx="3579706" cy="4370129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46167031-E324-7C22-6B3D-92848C81EBC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325600" y="9701025"/>
            <a:ext cx="16891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78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5373" y="338378"/>
            <a:ext cx="17902627" cy="1490536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4800" spc="-150" dirty="0">
                <a:solidFill>
                  <a:srgbClr val="231F20"/>
                </a:solidFill>
                <a:latin typeface="Oswald Bold"/>
              </a:rPr>
              <a:t>1. QUANTO COSTEREBBE UN ETF CON FONDO DI DIMENSIONE 2MLD, SCARTO DI 0.05% RISPETTO ALL’INDICE E TIPO DI REPLICA “FISICA TOTALE”?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3529584" y="-3176133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C10D4FB-9761-7CFA-B774-56C5448B1388}"/>
              </a:ext>
            </a:extLst>
          </p:cNvPr>
          <p:cNvSpPr/>
          <p:nvPr/>
        </p:nvSpPr>
        <p:spPr>
          <a:xfrm rot="8529459">
            <a:off x="15089668" y="576821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0AFE6F-9D1A-8781-F111-4F631A0C9D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6749" y="5727136"/>
            <a:ext cx="3979873" cy="103933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2C9926-31FB-F4EA-B527-5EF0E962EC2C}"/>
              </a:ext>
            </a:extLst>
          </p:cNvPr>
          <p:cNvSpPr txBox="1"/>
          <p:nvPr/>
        </p:nvSpPr>
        <p:spPr>
          <a:xfrm>
            <a:off x="360688" y="2034957"/>
            <a:ext cx="1485462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effectLst/>
                <a:latin typeface="DM Sans" pitchFamily="2" charset="77"/>
              </a:rPr>
              <a:t>Mettendo a confronto i 3 modelli </a:t>
            </a:r>
            <a:r>
              <a:rPr lang="it-IT" sz="2800" dirty="0">
                <a:latin typeface="DM Sans" pitchFamily="2" charset="77"/>
              </a:rPr>
              <a:t>siamo arrivati alla conclusione che il modello 2 sia il migliore a causa di: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800" dirty="0">
                <a:latin typeface="DM Sans" pitchFamily="2" charset="77"/>
              </a:rPr>
              <a:t>Ipotesi gaussiana verificata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800" dirty="0">
                <a:latin typeface="DM Sans" pitchFamily="2" charset="77"/>
              </a:rPr>
              <a:t>R</a:t>
            </a:r>
            <a:r>
              <a:rPr lang="it-IT" sz="2800" baseline="30000" dirty="0">
                <a:latin typeface="DM Sans" pitchFamily="2" charset="77"/>
              </a:rPr>
              <a:t>2 </a:t>
            </a:r>
            <a:r>
              <a:rPr lang="it-IT" sz="2800" dirty="0">
                <a:latin typeface="DM Sans" pitchFamily="2" charset="77"/>
              </a:rPr>
              <a:t> e R</a:t>
            </a:r>
            <a:r>
              <a:rPr lang="it-IT" sz="2800" baseline="30000" dirty="0">
                <a:latin typeface="DM Sans" pitchFamily="2" charset="77"/>
              </a:rPr>
              <a:t>2</a:t>
            </a:r>
            <a:r>
              <a:rPr lang="it-IT" sz="2800" baseline="-25000" dirty="0">
                <a:latin typeface="DM Sans" pitchFamily="2" charset="77"/>
              </a:rPr>
              <a:t>corretto</a:t>
            </a:r>
            <a:r>
              <a:rPr lang="it-IT" sz="2800" dirty="0">
                <a:latin typeface="DM Sans" pitchFamily="2" charset="77"/>
              </a:rPr>
              <a:t> tra i più alti dei tre modelli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800" dirty="0">
                <a:latin typeface="DM Sans" pitchFamily="2" charset="77"/>
              </a:rPr>
              <a:t>Significatività del modello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800" dirty="0">
                <a:latin typeface="DM Sans" pitchFamily="2" charset="77"/>
              </a:rPr>
              <a:t>Significatività dei predittori</a:t>
            </a:r>
          </a:p>
          <a:p>
            <a:pPr marL="514350" indent="-514350">
              <a:buFont typeface="+mj-lt"/>
              <a:buAutoNum type="arabicPeriod"/>
            </a:pPr>
            <a:r>
              <a:rPr lang="it-IT" sz="2800" dirty="0" err="1">
                <a:latin typeface="DM Sans" pitchFamily="2" charset="77"/>
              </a:rPr>
              <a:t>Outlier</a:t>
            </a:r>
            <a:r>
              <a:rPr lang="it-IT" sz="2800" dirty="0">
                <a:latin typeface="DM Sans" pitchFamily="2" charset="77"/>
              </a:rPr>
              <a:t> 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&lt; 5%</a:t>
            </a:r>
          </a:p>
          <a:p>
            <a:pPr marL="514350" indent="-514350">
              <a:buFont typeface="+mj-lt"/>
              <a:buAutoNum type="arabicPeriod"/>
            </a:pPr>
            <a:endParaRPr lang="it-IT" sz="2800" dirty="0">
              <a:latin typeface="DM Sans" pitchFamily="2" charset="77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FE61BD0-3C91-8948-BE57-ABB6C8052B7A}"/>
              </a:ext>
            </a:extLst>
          </p:cNvPr>
          <p:cNvSpPr txBox="1"/>
          <p:nvPr/>
        </p:nvSpPr>
        <p:spPr>
          <a:xfrm>
            <a:off x="360688" y="5087375"/>
            <a:ext cx="175666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effectLst/>
                <a:latin typeface="DM Sans" pitchFamily="2" charset="77"/>
              </a:rPr>
              <a:t>Intervallo di confidenza al 95% per il valore atteso del modello 2 con dimensione = 2, scarto = 0.05%</a:t>
            </a:r>
          </a:p>
          <a:p>
            <a:r>
              <a:rPr lang="it-IT" sz="2800" dirty="0">
                <a:effectLst/>
                <a:latin typeface="DM Sans" pitchFamily="2" charset="77"/>
              </a:rPr>
              <a:t>e tipo di replica = «fisica totale»</a:t>
            </a:r>
            <a:endParaRPr lang="it-IT" sz="2800" dirty="0">
              <a:latin typeface="DM Sans" pitchFamily="2" charset="77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2ACF2C3-D5E4-8784-D015-542373EFB99B}"/>
              </a:ext>
            </a:extLst>
          </p:cNvPr>
          <p:cNvSpPr txBox="1"/>
          <p:nvPr/>
        </p:nvSpPr>
        <p:spPr>
          <a:xfrm>
            <a:off x="183623" y="6936926"/>
            <a:ext cx="16096326" cy="81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000"/>
              </a:lnSpc>
            </a:pPr>
            <a:r>
              <a:rPr lang="en-US" sz="4800" spc="-150" dirty="0">
                <a:solidFill>
                  <a:srgbClr val="231F20"/>
                </a:solidFill>
                <a:latin typeface="Oswald Bold"/>
              </a:rPr>
              <a:t>2. QUANTO RENDE UN ETF IN MEDIA SU 10 ANNI?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3D76CD92-EFC6-E6EF-1A04-B40CEB0D199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87883" y="8801355"/>
            <a:ext cx="5905262" cy="92582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E9FCB243-228A-8D35-3C97-8212674F5E27}"/>
              </a:ext>
            </a:extLst>
          </p:cNvPr>
          <p:cNvSpPr txBox="1"/>
          <p:nvPr/>
        </p:nvSpPr>
        <p:spPr>
          <a:xfrm>
            <a:off x="286674" y="7798801"/>
            <a:ext cx="160963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effectLst/>
                <a:latin typeface="DM Sans" pitchFamily="2" charset="77"/>
              </a:rPr>
              <a:t>Intervallo di confidenza al 95% per media con varianza incognita sul rendimento cumulativo degli ETF </a:t>
            </a:r>
            <a:endParaRPr lang="it-IT" sz="2800" dirty="0">
              <a:latin typeface="DM Sa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3749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5373" y="338378"/>
            <a:ext cx="15692827" cy="721095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4800" spc="-150" dirty="0">
                <a:solidFill>
                  <a:srgbClr val="231F20"/>
                </a:solidFill>
                <a:latin typeface="Oswald Bold"/>
              </a:rPr>
              <a:t>3. GLI ETF RAGGIUNGONO IL LORO OBIETTIVO?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C10D4FB-9761-7CFA-B774-56C5448B1388}"/>
              </a:ext>
            </a:extLst>
          </p:cNvPr>
          <p:cNvSpPr/>
          <p:nvPr/>
        </p:nvSpPr>
        <p:spPr>
          <a:xfrm rot="8529459">
            <a:off x="15089668" y="576821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F2C9926-31FB-F4EA-B527-5EF0E962EC2C}"/>
              </a:ext>
            </a:extLst>
          </p:cNvPr>
          <p:cNvSpPr txBox="1"/>
          <p:nvPr/>
        </p:nvSpPr>
        <p:spPr>
          <a:xfrm>
            <a:off x="398252" y="3848100"/>
            <a:ext cx="1485462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DM Sans" pitchFamily="2" charset="77"/>
              </a:rPr>
              <a:t>Test per differenza di media di popolazioni accoppiate </a:t>
            </a:r>
          </a:p>
          <a:p>
            <a:r>
              <a:rPr lang="it-IT" sz="2800" dirty="0">
                <a:latin typeface="DM Sans" pitchFamily="2" charset="77"/>
              </a:rPr>
              <a:t>µ</a:t>
            </a:r>
            <a:r>
              <a:rPr lang="it-IT" sz="2800" baseline="-25000" dirty="0">
                <a:latin typeface="DM Sans" pitchFamily="2" charset="77"/>
              </a:rPr>
              <a:t>1 </a:t>
            </a:r>
            <a:r>
              <a:rPr lang="it-IT" sz="2800" dirty="0">
                <a:latin typeface="DM Sans" pitchFamily="2" charset="77"/>
              </a:rPr>
              <a:t>= media dei rendimenti annuali medi degli ETF</a:t>
            </a:r>
          </a:p>
          <a:p>
            <a:r>
              <a:rPr lang="it-IT" sz="2800" dirty="0">
                <a:latin typeface="DM Sans" pitchFamily="2" charset="77"/>
              </a:rPr>
              <a:t>µ</a:t>
            </a:r>
            <a:r>
              <a:rPr lang="it-IT" sz="2800" baseline="-25000" dirty="0">
                <a:latin typeface="DM Sans" pitchFamily="2" charset="77"/>
              </a:rPr>
              <a:t>2 </a:t>
            </a:r>
            <a:r>
              <a:rPr lang="it-IT" sz="2800" dirty="0">
                <a:latin typeface="DM Sans" pitchFamily="2" charset="77"/>
              </a:rPr>
              <a:t>= media dei rendimenti annuali medi degli INDICI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7EBB568-316C-2AF6-7388-9E3A58E63DEB}"/>
              </a:ext>
            </a:extLst>
          </p:cNvPr>
          <p:cNvSpPr txBox="1"/>
          <p:nvPr/>
        </p:nvSpPr>
        <p:spPr>
          <a:xfrm>
            <a:off x="3594278" y="5233095"/>
            <a:ext cx="31875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</a:t>
            </a:r>
            <a:r>
              <a:rPr lang="it-IT" sz="2800" baseline="-25000" dirty="0"/>
              <a:t>0 </a:t>
            </a:r>
            <a:r>
              <a:rPr lang="it-IT" sz="2800" dirty="0"/>
              <a:t>: µ</a:t>
            </a:r>
            <a:r>
              <a:rPr lang="it-IT" sz="2800" baseline="-25000" dirty="0"/>
              <a:t>1</a:t>
            </a:r>
            <a:r>
              <a:rPr lang="it-IT" sz="2800" dirty="0"/>
              <a:t> - µ</a:t>
            </a:r>
            <a:r>
              <a:rPr lang="it-IT" sz="2800" baseline="-25000" dirty="0"/>
              <a:t>2 </a:t>
            </a:r>
            <a:r>
              <a:rPr lang="it-IT" sz="28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≤</a:t>
            </a:r>
            <a:r>
              <a:rPr lang="it-IT" sz="2800" dirty="0"/>
              <a:t> -0.30%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237737FD-C4D6-C020-CB5B-348916F717E9}"/>
              </a:ext>
            </a:extLst>
          </p:cNvPr>
          <p:cNvSpPr txBox="1"/>
          <p:nvPr/>
        </p:nvSpPr>
        <p:spPr>
          <a:xfrm>
            <a:off x="11290479" y="5230862"/>
            <a:ext cx="3036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/>
              <a:t>H</a:t>
            </a:r>
            <a:r>
              <a:rPr lang="it-IT" sz="2800" baseline="-25000" dirty="0"/>
              <a:t>1 </a:t>
            </a:r>
            <a:r>
              <a:rPr lang="it-IT" sz="2800" dirty="0"/>
              <a:t>: µ</a:t>
            </a:r>
            <a:r>
              <a:rPr lang="it-IT" sz="2800" baseline="-25000" dirty="0"/>
              <a:t>1</a:t>
            </a:r>
            <a:r>
              <a:rPr lang="it-IT" sz="2800" dirty="0"/>
              <a:t> - µ</a:t>
            </a:r>
            <a:r>
              <a:rPr lang="it-IT" sz="2800" baseline="-25000" dirty="0"/>
              <a:t>2 </a:t>
            </a:r>
            <a:r>
              <a:rPr lang="it-IT" sz="2800" dirty="0">
                <a:solidFill>
                  <a:srgbClr val="040C28"/>
                </a:solidFill>
                <a:latin typeface="Google Sans"/>
              </a:rPr>
              <a:t>&gt;</a:t>
            </a:r>
            <a:r>
              <a:rPr lang="it-IT" sz="2800" dirty="0"/>
              <a:t> -0.30%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52569564-B727-3AC2-E5CC-104FABE640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0378" y="6237774"/>
            <a:ext cx="12933001" cy="869445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7DACE68-3D9A-D120-1EA6-E5FC21F7FEA4}"/>
              </a:ext>
            </a:extLst>
          </p:cNvPr>
          <p:cNvSpPr txBox="1"/>
          <p:nvPr/>
        </p:nvSpPr>
        <p:spPr>
          <a:xfrm>
            <a:off x="430499" y="7404012"/>
            <a:ext cx="133745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latin typeface="DM Sans" pitchFamily="2" charset="77"/>
              </a:rPr>
              <a:t>Intervallo di confidenza al 95% per la proporzione </a:t>
            </a:r>
            <a:r>
              <a:rPr lang="it-IT" sz="2800" dirty="0" err="1">
                <a:latin typeface="DM Sans" pitchFamily="2" charset="77"/>
              </a:rPr>
              <a:t>p</a:t>
            </a:r>
            <a:r>
              <a:rPr lang="it-IT" sz="2800" dirty="0">
                <a:latin typeface="DM Sans" pitchFamily="2" charset="77"/>
              </a:rPr>
              <a:t> = «probabilità che lo scarto tra il rendimento annuale medio dell’ETF e quello dell’indice sia </a:t>
            </a:r>
            <a:r>
              <a:rPr lang="it-IT" sz="2800" i="0" u="none" strike="noStrike" dirty="0">
                <a:solidFill>
                  <a:srgbClr val="202124"/>
                </a:solidFill>
                <a:effectLst/>
                <a:latin typeface="Google Sans"/>
              </a:rPr>
              <a:t>≥</a:t>
            </a:r>
            <a:r>
              <a:rPr lang="it-IT" sz="2800" b="1" i="0" u="none" strike="noStrike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it-IT" sz="2800" dirty="0">
                <a:solidFill>
                  <a:srgbClr val="202124"/>
                </a:solidFill>
                <a:latin typeface="+mj-lt"/>
              </a:rPr>
              <a:t>0»</a:t>
            </a:r>
            <a:endParaRPr lang="it-IT" sz="2800" dirty="0">
              <a:latin typeface="+mj-lt"/>
            </a:endParaRPr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FBAA873C-A96F-A09E-5855-7AF8B24467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8103" y="8643392"/>
            <a:ext cx="5597549" cy="796304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1265F3FE-F0D4-044B-6C7C-3744A629EF6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55601" y="2217414"/>
            <a:ext cx="5462188" cy="117719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ABF494D0-23BD-7A2B-00D1-8923B61A243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0" y="2215491"/>
            <a:ext cx="7820184" cy="1153552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7C0FD86-DA24-84F7-8D3F-30C4B02E3423}"/>
              </a:ext>
            </a:extLst>
          </p:cNvPr>
          <p:cNvSpPr txBox="1"/>
          <p:nvPr/>
        </p:nvSpPr>
        <p:spPr>
          <a:xfrm>
            <a:off x="348710" y="1083136"/>
            <a:ext cx="14953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Test di indipendenza per X</a:t>
            </a:r>
            <a:r>
              <a:rPr lang="it-IT" sz="2800" baseline="-25000" dirty="0"/>
              <a:t>1</a:t>
            </a:r>
            <a:r>
              <a:rPr lang="it-IT" sz="2800" dirty="0"/>
              <a:t> = rendimento annuale medio ETF e X</a:t>
            </a:r>
            <a:r>
              <a:rPr lang="it-IT" sz="2800" baseline="-25000" dirty="0"/>
              <a:t>2</a:t>
            </a:r>
            <a:r>
              <a:rPr lang="it-IT" sz="2800" dirty="0"/>
              <a:t> = rendimento medio annuale indice</a:t>
            </a:r>
          </a:p>
        </p:txBody>
      </p:sp>
    </p:spTree>
    <p:extLst>
      <p:ext uri="{BB962C8B-B14F-4D97-AF65-F5344CB8AC3E}">
        <p14:creationId xmlns:p14="http://schemas.microsoft.com/office/powerpoint/2010/main" val="354448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5373" y="338378"/>
            <a:ext cx="15692827" cy="721095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4800" spc="-150" dirty="0">
                <a:solidFill>
                  <a:srgbClr val="231F20"/>
                </a:solidFill>
                <a:latin typeface="Oswald Bold"/>
              </a:rPr>
              <a:t>3. GLI ETF RAGGIUNGONO IL LORO OBIETTIVO?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C10D4FB-9761-7CFA-B774-56C5448B1388}"/>
              </a:ext>
            </a:extLst>
          </p:cNvPr>
          <p:cNvSpPr/>
          <p:nvPr/>
        </p:nvSpPr>
        <p:spPr>
          <a:xfrm rot="8529459">
            <a:off x="15089668" y="576821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BB681FF-0C37-7A20-C665-7185B2B3D5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5000" y="1409255"/>
            <a:ext cx="5410200" cy="6604807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94FE0CB4-F9EA-FE7B-C978-45FBC43BF7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296" y="4988215"/>
            <a:ext cx="3688866" cy="450339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949F4808-6069-AA03-94DE-4ACB59B436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1648" y="5003103"/>
            <a:ext cx="3688866" cy="450339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EEAC686E-72A0-7028-6FAD-23AEBCD7885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8296" y="1409255"/>
            <a:ext cx="8169754" cy="318777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6DE1513A-6EC9-430C-F64B-ADE879F588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296" y="1409254"/>
            <a:ext cx="8134918" cy="318777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8CAA0A89-B046-870A-EDEC-F0D880D021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7172" y="4991100"/>
            <a:ext cx="3676671" cy="4488505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80FAA569-10D0-6B8C-4F3D-1DBC5F88B7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74134" y="4991100"/>
            <a:ext cx="3688866" cy="4503393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25DF5469-EF64-7642-7536-8054B20ED1F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517486" y="1427608"/>
            <a:ext cx="5395165" cy="6586454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D08248AD-FDDB-30FB-8BCC-0FDD8882097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112611" y="8250659"/>
            <a:ext cx="4234978" cy="1180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20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5373" y="338378"/>
            <a:ext cx="15616627" cy="1490536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4800" spc="-150" dirty="0">
                <a:solidFill>
                  <a:srgbClr val="231F20"/>
                </a:solidFill>
                <a:latin typeface="Oswald Bold"/>
              </a:rPr>
              <a:t>3. MEDIAMENTE UN ETF FA MEGLIO DEL PORTAFOGLIO DI FRANCESCO?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C10D4FB-9761-7CFA-B774-56C5448B1388}"/>
              </a:ext>
            </a:extLst>
          </p:cNvPr>
          <p:cNvSpPr/>
          <p:nvPr/>
        </p:nvSpPr>
        <p:spPr>
          <a:xfrm rot="8529459">
            <a:off x="15089668" y="576821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17C0FD86-DA24-84F7-8D3F-30C4B02E3423}"/>
              </a:ext>
            </a:extLst>
          </p:cNvPr>
          <p:cNvSpPr txBox="1"/>
          <p:nvPr/>
        </p:nvSpPr>
        <p:spPr>
          <a:xfrm>
            <a:off x="304800" y="2334043"/>
            <a:ext cx="611058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Test per media con varianza incognita </a:t>
            </a:r>
          </a:p>
          <a:p>
            <a:r>
              <a:rPr lang="it-IT" sz="2800" dirty="0"/>
              <a:t>sul rendimento medio annuale degli ETF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9FB52D-E5BF-1906-FDFE-A07208C9058C}"/>
              </a:ext>
            </a:extLst>
          </p:cNvPr>
          <p:cNvSpPr txBox="1"/>
          <p:nvPr/>
        </p:nvSpPr>
        <p:spPr>
          <a:xfrm>
            <a:off x="345159" y="3342864"/>
            <a:ext cx="291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</a:t>
            </a:r>
            <a:r>
              <a:rPr lang="it-IT" sz="2800" baseline="-25000" dirty="0"/>
              <a:t>0 </a:t>
            </a:r>
            <a:r>
              <a:rPr lang="it-IT" sz="2800" dirty="0"/>
              <a:t>: µ</a:t>
            </a:r>
            <a:r>
              <a:rPr lang="it-IT" sz="2800" baseline="-25000" dirty="0"/>
              <a:t> </a:t>
            </a:r>
            <a:r>
              <a:rPr lang="it-IT" sz="28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≤</a:t>
            </a:r>
            <a:r>
              <a:rPr lang="it-IT" sz="2800" dirty="0"/>
              <a:t> 2.39%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364B0D7-398C-F717-B044-C473412CBFFD}"/>
              </a:ext>
            </a:extLst>
          </p:cNvPr>
          <p:cNvSpPr txBox="1"/>
          <p:nvPr/>
        </p:nvSpPr>
        <p:spPr>
          <a:xfrm>
            <a:off x="4495800" y="3342864"/>
            <a:ext cx="3036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/>
              <a:t>H</a:t>
            </a:r>
            <a:r>
              <a:rPr lang="it-IT" sz="2800" baseline="-25000" dirty="0"/>
              <a:t>1 </a:t>
            </a:r>
            <a:r>
              <a:rPr lang="it-IT" sz="2800" dirty="0"/>
              <a:t>: µ </a:t>
            </a:r>
            <a:r>
              <a:rPr lang="it-IT" sz="2800" dirty="0">
                <a:solidFill>
                  <a:srgbClr val="040C28"/>
                </a:solidFill>
                <a:latin typeface="Google Sans"/>
              </a:rPr>
              <a:t>&gt;</a:t>
            </a:r>
            <a:r>
              <a:rPr lang="it-IT" sz="2800" dirty="0"/>
              <a:t> 2.39%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F88C5F3-E07F-BB2F-6898-DF8479EDB9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063" y="4174824"/>
            <a:ext cx="6251742" cy="89535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B013BC9-C76F-81EE-7D42-3D4C7CC4A7C0}"/>
              </a:ext>
            </a:extLst>
          </p:cNvPr>
          <p:cNvSpPr txBox="1"/>
          <p:nvPr/>
        </p:nvSpPr>
        <p:spPr>
          <a:xfrm>
            <a:off x="9067411" y="2324253"/>
            <a:ext cx="631371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Test per media con varianza incognita </a:t>
            </a:r>
          </a:p>
          <a:p>
            <a:r>
              <a:rPr lang="it-IT" sz="2800" dirty="0"/>
              <a:t>sul rendimento medio cumulato degli ETF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91C9A6B3-10FB-6BA5-CB24-E6AA1DA4951B}"/>
              </a:ext>
            </a:extLst>
          </p:cNvPr>
          <p:cNvSpPr txBox="1"/>
          <p:nvPr/>
        </p:nvSpPr>
        <p:spPr>
          <a:xfrm>
            <a:off x="9107770" y="3333074"/>
            <a:ext cx="291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</a:t>
            </a:r>
            <a:r>
              <a:rPr lang="it-IT" sz="2800" baseline="-25000" dirty="0"/>
              <a:t>0 </a:t>
            </a:r>
            <a:r>
              <a:rPr lang="it-IT" sz="2800" dirty="0"/>
              <a:t>: µ</a:t>
            </a:r>
            <a:r>
              <a:rPr lang="it-IT" sz="2800" baseline="-25000" dirty="0"/>
              <a:t> </a:t>
            </a:r>
            <a:r>
              <a:rPr lang="it-IT" sz="28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≤</a:t>
            </a:r>
            <a:r>
              <a:rPr lang="it-IT" sz="2800" dirty="0"/>
              <a:t> 27.2%</a:t>
            </a:r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6F33918-5869-B1FD-B5BD-5E35182B6793}"/>
              </a:ext>
            </a:extLst>
          </p:cNvPr>
          <p:cNvSpPr txBox="1"/>
          <p:nvPr/>
        </p:nvSpPr>
        <p:spPr>
          <a:xfrm>
            <a:off x="13258411" y="3333074"/>
            <a:ext cx="3036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/>
              <a:t>H</a:t>
            </a:r>
            <a:r>
              <a:rPr lang="it-IT" sz="2800" baseline="-25000" dirty="0"/>
              <a:t>1 </a:t>
            </a:r>
            <a:r>
              <a:rPr lang="it-IT" sz="2800" dirty="0"/>
              <a:t>: µ </a:t>
            </a:r>
            <a:r>
              <a:rPr lang="it-IT" sz="2800" dirty="0">
                <a:solidFill>
                  <a:srgbClr val="040C28"/>
                </a:solidFill>
                <a:latin typeface="Google Sans"/>
              </a:rPr>
              <a:t>&gt;</a:t>
            </a:r>
            <a:r>
              <a:rPr lang="it-IT" sz="2800" dirty="0"/>
              <a:t> 27.2%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441CF693-FAF7-F8D2-4A89-E7690EACE610}"/>
              </a:ext>
            </a:extLst>
          </p:cNvPr>
          <p:cNvSpPr txBox="1"/>
          <p:nvPr/>
        </p:nvSpPr>
        <p:spPr>
          <a:xfrm>
            <a:off x="345159" y="5836369"/>
            <a:ext cx="5718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Test per media con varianza incognita </a:t>
            </a:r>
          </a:p>
          <a:p>
            <a:r>
              <a:rPr lang="it-IT" sz="2800" dirty="0"/>
              <a:t>sul TER degli ETF 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10E78B7-B7C0-A587-BFC7-17F678C21D1B}"/>
              </a:ext>
            </a:extLst>
          </p:cNvPr>
          <p:cNvSpPr txBox="1"/>
          <p:nvPr/>
        </p:nvSpPr>
        <p:spPr>
          <a:xfrm>
            <a:off x="385518" y="6845190"/>
            <a:ext cx="291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</a:t>
            </a:r>
            <a:r>
              <a:rPr lang="it-IT" sz="2800" baseline="-25000" dirty="0"/>
              <a:t>0 </a:t>
            </a:r>
            <a:r>
              <a:rPr lang="it-IT" sz="2800" dirty="0"/>
              <a:t>: µ</a:t>
            </a:r>
            <a:r>
              <a:rPr lang="it-IT" sz="2800" baseline="-25000" dirty="0"/>
              <a:t> </a:t>
            </a:r>
            <a:r>
              <a:rPr lang="it-IT" sz="2800" i="0" u="none" strike="noStrike" dirty="0">
                <a:solidFill>
                  <a:srgbClr val="202124"/>
                </a:solidFill>
                <a:effectLst/>
                <a:latin typeface="Google Sans"/>
              </a:rPr>
              <a:t>≥ </a:t>
            </a:r>
            <a:r>
              <a:rPr lang="it-IT" sz="2800" dirty="0"/>
              <a:t>1.76%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D484FFE-83DB-0FC9-1CC6-3337C4ED514A}"/>
              </a:ext>
            </a:extLst>
          </p:cNvPr>
          <p:cNvSpPr txBox="1"/>
          <p:nvPr/>
        </p:nvSpPr>
        <p:spPr>
          <a:xfrm>
            <a:off x="4536159" y="6845190"/>
            <a:ext cx="3036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/>
              <a:t>H</a:t>
            </a:r>
            <a:r>
              <a:rPr lang="it-IT" sz="2800" baseline="-25000" dirty="0"/>
              <a:t>1 </a:t>
            </a:r>
            <a:r>
              <a:rPr lang="it-IT" sz="2800" dirty="0"/>
              <a:t>: µ </a:t>
            </a:r>
            <a:r>
              <a:rPr lang="it-IT" sz="2800" dirty="0">
                <a:solidFill>
                  <a:srgbClr val="040C28"/>
                </a:solidFill>
                <a:latin typeface="Google Sans"/>
              </a:rPr>
              <a:t>&lt;</a:t>
            </a:r>
            <a:r>
              <a:rPr lang="it-IT" sz="2800" dirty="0"/>
              <a:t> 1.76%</a:t>
            </a:r>
          </a:p>
        </p:txBody>
      </p:sp>
      <p:pic>
        <p:nvPicPr>
          <p:cNvPr id="32" name="Immagine 31">
            <a:extLst>
              <a:ext uri="{FF2B5EF4-FFF2-40B4-BE49-F238E27FC236}">
                <a16:creationId xmlns:a16="http://schemas.microsoft.com/office/drawing/2014/main" id="{0F093EC0-5001-A230-5BFE-844BC28AEC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3422" y="7677150"/>
            <a:ext cx="6251742" cy="895350"/>
          </a:xfrm>
          <a:prstGeom prst="rect">
            <a:avLst/>
          </a:prstGeom>
        </p:spPr>
      </p:pic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C009823-25EE-A6DA-D3E3-472D87142405}"/>
              </a:ext>
            </a:extLst>
          </p:cNvPr>
          <p:cNvSpPr txBox="1"/>
          <p:nvPr/>
        </p:nvSpPr>
        <p:spPr>
          <a:xfrm>
            <a:off x="9100118" y="5836369"/>
            <a:ext cx="571848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/>
              <a:t>Test per media con varianza incognita </a:t>
            </a:r>
          </a:p>
          <a:p>
            <a:r>
              <a:rPr lang="it-IT" sz="2800" dirty="0"/>
              <a:t>sullo scarto medio annuale degli ETF 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AB0E97E-3D40-4361-BE1E-EE12C5DB2715}"/>
              </a:ext>
            </a:extLst>
          </p:cNvPr>
          <p:cNvSpPr txBox="1"/>
          <p:nvPr/>
        </p:nvSpPr>
        <p:spPr>
          <a:xfrm>
            <a:off x="9140477" y="6845190"/>
            <a:ext cx="291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</a:t>
            </a:r>
            <a:r>
              <a:rPr lang="it-IT" sz="2800" baseline="-25000" dirty="0"/>
              <a:t>0 </a:t>
            </a:r>
            <a:r>
              <a:rPr lang="it-IT" sz="2800" dirty="0"/>
              <a:t>: µ</a:t>
            </a:r>
            <a:r>
              <a:rPr lang="it-IT" sz="2800" baseline="-25000" dirty="0"/>
              <a:t> </a:t>
            </a:r>
            <a:r>
              <a:rPr lang="it-IT" sz="2800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≤</a:t>
            </a:r>
            <a:r>
              <a:rPr lang="it-IT" sz="2800" dirty="0"/>
              <a:t> -2.91%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1C31817-2E58-C87A-D2D5-3EDFD1AEBCFF}"/>
              </a:ext>
            </a:extLst>
          </p:cNvPr>
          <p:cNvSpPr txBox="1"/>
          <p:nvPr/>
        </p:nvSpPr>
        <p:spPr>
          <a:xfrm>
            <a:off x="13291118" y="6845190"/>
            <a:ext cx="3036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/>
              <a:t>H</a:t>
            </a:r>
            <a:r>
              <a:rPr lang="it-IT" sz="2800" baseline="-25000" dirty="0"/>
              <a:t>1 </a:t>
            </a:r>
            <a:r>
              <a:rPr lang="it-IT" sz="2800" dirty="0"/>
              <a:t>: µ </a:t>
            </a:r>
            <a:r>
              <a:rPr lang="it-IT" sz="2800" dirty="0">
                <a:solidFill>
                  <a:srgbClr val="040C28"/>
                </a:solidFill>
                <a:latin typeface="Google Sans"/>
              </a:rPr>
              <a:t>&gt;</a:t>
            </a:r>
            <a:r>
              <a:rPr lang="it-IT" sz="2800" dirty="0"/>
              <a:t> -2.91%</a:t>
            </a:r>
          </a:p>
        </p:txBody>
      </p:sp>
      <p:pic>
        <p:nvPicPr>
          <p:cNvPr id="36" name="Immagine 35">
            <a:extLst>
              <a:ext uri="{FF2B5EF4-FFF2-40B4-BE49-F238E27FC236}">
                <a16:creationId xmlns:a16="http://schemas.microsoft.com/office/drawing/2014/main" id="{542885C2-994B-8072-D24B-B05A4E17C6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68381" y="7677150"/>
            <a:ext cx="6251742" cy="895350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D9F68CC2-973E-217D-FAE4-5A03E999A8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9326" y="4170978"/>
            <a:ext cx="6300798" cy="842186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EE3E068D-DB5D-A428-5896-54DB868A79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3421" y="7719080"/>
            <a:ext cx="6251741" cy="860028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12281FFC-F171-A1A3-63E0-FEEF766CD1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3221" y="7677150"/>
            <a:ext cx="6276902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582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5373" y="338378"/>
            <a:ext cx="15616627" cy="1490536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4800" spc="-150" dirty="0">
                <a:solidFill>
                  <a:srgbClr val="231F20"/>
                </a:solidFill>
                <a:latin typeface="Oswald Bold"/>
              </a:rPr>
              <a:t>4. SE DOVESSE COMPRARE UN ETF A CASO, CHE SCARTO MEDIO ANNUALE POTREBBE AVERE QUEST’ULTIMO SU 10 ANNI?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C10D4FB-9761-7CFA-B774-56C5448B1388}"/>
              </a:ext>
            </a:extLst>
          </p:cNvPr>
          <p:cNvSpPr/>
          <p:nvPr/>
        </p:nvSpPr>
        <p:spPr>
          <a:xfrm rot="8529459">
            <a:off x="15089668" y="576821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EAC0065-83E6-14CB-E632-2BA76392BD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373" y="2400300"/>
            <a:ext cx="4531713" cy="553234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52EC7BE-2B0A-8B05-7CD9-1777E37814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9678" y="8191790"/>
            <a:ext cx="4507407" cy="100874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FA6205D7-6B6A-FC89-14B7-C947CAFBC507}"/>
              </a:ext>
            </a:extLst>
          </p:cNvPr>
          <p:cNvSpPr txBox="1"/>
          <p:nvPr/>
        </p:nvSpPr>
        <p:spPr>
          <a:xfrm>
            <a:off x="5563146" y="3020637"/>
            <a:ext cx="11353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DM Sans" pitchFamily="2" charset="77"/>
              </a:rPr>
              <a:t>Intervallo di predizione per una nuova osservazione dello scarto annuale medio: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4E5C3F12-C31A-F41D-9B39-B11AE1E5CD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3400" y="4192013"/>
            <a:ext cx="8506114" cy="4445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EE9F221-F348-4165-DF3C-E854DAF8EF6B}"/>
              </a:ext>
            </a:extLst>
          </p:cNvPr>
          <p:cNvSpPr txBox="1"/>
          <p:nvPr/>
        </p:nvSpPr>
        <p:spPr>
          <a:xfrm>
            <a:off x="5563146" y="5035638"/>
            <a:ext cx="104388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Come possiamo notare dal grafico dei quantili e dal </a:t>
            </a:r>
            <a:r>
              <a:rPr lang="it-IT" sz="2800" dirty="0" err="1"/>
              <a:t>p-value</a:t>
            </a:r>
            <a:r>
              <a:rPr lang="it-IT" sz="2800" dirty="0"/>
              <a:t> di SW l’intervallo di predizione non è affidabile.</a:t>
            </a:r>
          </a:p>
        </p:txBody>
      </p:sp>
    </p:spTree>
    <p:extLst>
      <p:ext uri="{BB962C8B-B14F-4D97-AF65-F5344CB8AC3E}">
        <p14:creationId xmlns:p14="http://schemas.microsoft.com/office/powerpoint/2010/main" val="2690606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5373" y="338378"/>
            <a:ext cx="15616627" cy="2259978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4800" spc="-150" dirty="0">
                <a:solidFill>
                  <a:srgbClr val="231F20"/>
                </a:solidFill>
                <a:latin typeface="Oswald Bold"/>
              </a:rPr>
              <a:t>5. FRANCESCO DECIDE DI CREARSI UN PORTAFOGLIO SCEGLIENDO CASUALMENTE 40 ETF E VUOLE SAPERE LA PROBABILITA’ CHE ALMENO 30 DI QUESTI ABBIANO REPLICATO L’INDICE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C10D4FB-9761-7CFA-B774-56C5448B1388}"/>
              </a:ext>
            </a:extLst>
          </p:cNvPr>
          <p:cNvSpPr/>
          <p:nvPr/>
        </p:nvSpPr>
        <p:spPr>
          <a:xfrm rot="8529459">
            <a:off x="15089668" y="576821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3C72817-DC3F-B94B-7D95-8A9B83FC9EF7}"/>
              </a:ext>
            </a:extLst>
          </p:cNvPr>
          <p:cNvSpPr txBox="1"/>
          <p:nvPr/>
        </p:nvSpPr>
        <p:spPr>
          <a:xfrm>
            <a:off x="385373" y="2991930"/>
            <a:ext cx="153118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DM Sans" pitchFamily="2" charset="77"/>
              </a:rPr>
              <a:t>X = numero di ETF che replicano l’indice su 40 ETF pescate</a:t>
            </a:r>
          </a:p>
          <a:p>
            <a:r>
              <a:rPr lang="it-IT" sz="2800" dirty="0">
                <a:latin typeface="DM Sans" pitchFamily="2" charset="77"/>
              </a:rPr>
              <a:t>X ~ Bin(40, </a:t>
            </a:r>
            <a:r>
              <a:rPr lang="it-IT" sz="2800" dirty="0" err="1">
                <a:latin typeface="DM Sans" pitchFamily="2" charset="77"/>
              </a:rPr>
              <a:t>p</a:t>
            </a:r>
            <a:r>
              <a:rPr lang="it-IT" sz="2800" dirty="0">
                <a:latin typeface="DM Sans" pitchFamily="2" charset="77"/>
              </a:rPr>
              <a:t>)</a:t>
            </a:r>
            <a:r>
              <a:rPr lang="it-IT" sz="2800" dirty="0">
                <a:solidFill>
                  <a:srgbClr val="4D5156"/>
                </a:solidFill>
                <a:highlight>
                  <a:srgbClr val="FFFFFF"/>
                </a:highlight>
                <a:latin typeface="DM Sans" pitchFamily="2" charset="77"/>
              </a:rPr>
              <a:t> </a:t>
            </a:r>
            <a:endParaRPr lang="it-IT" sz="2800" dirty="0">
              <a:latin typeface="DM Sans" pitchFamily="2" charset="77"/>
            </a:endParaRPr>
          </a:p>
          <a:p>
            <a:endParaRPr lang="it-IT" sz="2800" dirty="0">
              <a:latin typeface="DM Sans" pitchFamily="2" charset="77"/>
            </a:endParaRPr>
          </a:p>
          <a:p>
            <a:r>
              <a:rPr lang="it-IT" sz="2800" dirty="0">
                <a:latin typeface="DM Sans" pitchFamily="2" charset="77"/>
              </a:rPr>
              <a:t>Per replica dell’indice si intende uno scarto annuale medio </a:t>
            </a:r>
            <a:r>
              <a:rPr lang="it-IT" sz="2800" dirty="0">
                <a:latin typeface="Calibri" panose="020F0502020204030204" pitchFamily="34" charset="0"/>
                <a:cs typeface="Calibri" panose="020F0502020204030204" pitchFamily="34" charset="0"/>
              </a:rPr>
              <a:t>&gt; -0.3%</a:t>
            </a:r>
            <a:r>
              <a:rPr lang="it-IT" sz="2800" dirty="0">
                <a:latin typeface="DM Sans" pitchFamily="2" charset="77"/>
              </a:rPr>
              <a:t> </a:t>
            </a:r>
          </a:p>
          <a:p>
            <a:r>
              <a:rPr lang="it-IT" sz="2800" dirty="0">
                <a:latin typeface="DM Sans" pitchFamily="2" charset="77"/>
              </a:rPr>
              <a:t>Successi: 34 (su 45)</a:t>
            </a:r>
          </a:p>
          <a:p>
            <a:endParaRPr lang="it-IT" sz="2800" dirty="0">
              <a:latin typeface="DM Sans" pitchFamily="2" charset="77"/>
            </a:endParaRPr>
          </a:p>
          <a:p>
            <a:r>
              <a:rPr lang="it-IT" sz="2800" dirty="0">
                <a:latin typeface="DM Sans" pitchFamily="2" charset="77"/>
              </a:rPr>
              <a:t>Intervallo di confidenza al 95% per la proporzione </a:t>
            </a:r>
            <a:r>
              <a:rPr lang="it-IT" sz="2800" dirty="0" err="1">
                <a:latin typeface="DM Sans" pitchFamily="2" charset="77"/>
              </a:rPr>
              <a:t>p</a:t>
            </a:r>
            <a:r>
              <a:rPr lang="it-IT" sz="2800" dirty="0">
                <a:latin typeface="DM Sans" pitchFamily="2" charset="77"/>
              </a:rPr>
              <a:t>:</a:t>
            </a:r>
          </a:p>
          <a:p>
            <a:endParaRPr lang="it-IT" sz="2800" dirty="0">
              <a:latin typeface="DM Sans" pitchFamily="2" charset="77"/>
            </a:endParaRPr>
          </a:p>
          <a:p>
            <a:r>
              <a:rPr lang="it-IT" sz="2800" dirty="0">
                <a:latin typeface="DM Sans" pitchFamily="2" charset="77"/>
              </a:rPr>
              <a:t>Test per proporzione </a:t>
            </a:r>
            <a:r>
              <a:rPr lang="it-IT" sz="2800" dirty="0" err="1">
                <a:latin typeface="DM Sans" pitchFamily="2" charset="77"/>
              </a:rPr>
              <a:t>p</a:t>
            </a:r>
            <a:r>
              <a:rPr lang="it-IT" sz="2800" dirty="0">
                <a:latin typeface="DM Sans" pitchFamily="2" charset="77"/>
              </a:rPr>
              <a:t>=0.8: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AB23A5D-C042-96D9-D283-6072D67B0C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5538599"/>
            <a:ext cx="4484653" cy="63291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E590DAE-2271-5D5B-B6DF-062E7A48337D}"/>
              </a:ext>
            </a:extLst>
          </p:cNvPr>
          <p:cNvSpPr txBox="1"/>
          <p:nvPr/>
        </p:nvSpPr>
        <p:spPr>
          <a:xfrm>
            <a:off x="469402" y="6962248"/>
            <a:ext cx="29182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</a:t>
            </a:r>
            <a:r>
              <a:rPr lang="it-IT" sz="2800" baseline="-25000" dirty="0"/>
              <a:t>0 </a:t>
            </a:r>
            <a:r>
              <a:rPr lang="it-IT" sz="2800" dirty="0"/>
              <a:t>: </a:t>
            </a:r>
            <a:r>
              <a:rPr lang="it-IT" sz="2800" dirty="0" err="1"/>
              <a:t>p</a:t>
            </a:r>
            <a:r>
              <a:rPr lang="it-IT" sz="2800" baseline="-25000" dirty="0"/>
              <a:t> </a:t>
            </a:r>
            <a:r>
              <a:rPr lang="it-IT" sz="2800" dirty="0">
                <a:solidFill>
                  <a:srgbClr val="040C28"/>
                </a:solidFill>
                <a:latin typeface="Google Sans"/>
              </a:rPr>
              <a:t>=</a:t>
            </a:r>
            <a:r>
              <a:rPr lang="it-IT" sz="2800" dirty="0"/>
              <a:t> 0.8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A8348F-A12C-2E54-9D6A-8D5E7C7B5641}"/>
              </a:ext>
            </a:extLst>
          </p:cNvPr>
          <p:cNvSpPr txBox="1"/>
          <p:nvPr/>
        </p:nvSpPr>
        <p:spPr>
          <a:xfrm>
            <a:off x="4620043" y="6962248"/>
            <a:ext cx="3036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/>
              <a:t>H</a:t>
            </a:r>
            <a:r>
              <a:rPr lang="it-IT" sz="2800" baseline="-25000" dirty="0"/>
              <a:t>1 </a:t>
            </a:r>
            <a:r>
              <a:rPr lang="it-IT" sz="2800" dirty="0"/>
              <a:t>: </a:t>
            </a:r>
            <a:r>
              <a:rPr lang="it-IT" sz="2800" dirty="0" err="1"/>
              <a:t>p</a:t>
            </a:r>
            <a:r>
              <a:rPr lang="it-IT" sz="2800" dirty="0"/>
              <a:t> ≠ 0.8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1CBAB287-C4C3-F915-F10D-2F506FB131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823" y="7708164"/>
            <a:ext cx="6279438" cy="939443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EDA125E-D1A5-7947-3D0B-E56F9B8F6E29}"/>
              </a:ext>
            </a:extLst>
          </p:cNvPr>
          <p:cNvSpPr txBox="1"/>
          <p:nvPr/>
        </p:nvSpPr>
        <p:spPr>
          <a:xfrm>
            <a:off x="9144000" y="6870455"/>
            <a:ext cx="6477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M Sans" pitchFamily="2" charset="77"/>
                <a:ea typeface="+mn-ea"/>
                <a:cs typeface="+mn-cs"/>
              </a:rPr>
              <a:t>X ~ Bin(40, </a:t>
            </a:r>
            <a:r>
              <a:rPr lang="it-IT" sz="2800" dirty="0">
                <a:solidFill>
                  <a:prstClr val="black"/>
                </a:solidFill>
                <a:latin typeface="DM Sans" pitchFamily="2" charset="77"/>
              </a:rPr>
              <a:t>0.8</a:t>
            </a:r>
            <a:r>
              <a:rPr kumimoji="0" lang="it-IT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M Sans" pitchFamily="2" charset="77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M Sans" pitchFamily="2" charset="77"/>
              <a:ea typeface="+mn-ea"/>
              <a:cs typeface="+mn-cs"/>
            </a:endParaRPr>
          </a:p>
          <a:p>
            <a:endParaRPr lang="it-IT" dirty="0"/>
          </a:p>
        </p:txBody>
      </p:sp>
      <p:pic>
        <p:nvPicPr>
          <p:cNvPr id="19" name="Immagine 18">
            <a:extLst>
              <a:ext uri="{FF2B5EF4-FFF2-40B4-BE49-F238E27FC236}">
                <a16:creationId xmlns:a16="http://schemas.microsoft.com/office/drawing/2014/main" id="{68F1BC31-84AE-7F13-17E0-F1CECC4359E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0" y="7669584"/>
            <a:ext cx="3962400" cy="53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39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381000" y="3378592"/>
            <a:ext cx="1021872" cy="5955908"/>
            <a:chOff x="-25374" y="-19050"/>
            <a:chExt cx="394226" cy="1729188"/>
          </a:xfrm>
        </p:grpSpPr>
        <p:sp>
          <p:nvSpPr>
            <p:cNvPr id="4" name="Freeform 4"/>
            <p:cNvSpPr/>
            <p:nvPr/>
          </p:nvSpPr>
          <p:spPr>
            <a:xfrm>
              <a:off x="-25374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81000" y="-37832"/>
            <a:ext cx="15745408" cy="1543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7200" spc="-150" dirty="0">
                <a:solidFill>
                  <a:srgbClr val="231F20"/>
                </a:solidFill>
                <a:latin typeface="Oswald Bold"/>
              </a:rPr>
              <a:t>PRESENTAZIONE DEL PROBLEMA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8" name="TextBox 8"/>
          <p:cNvSpPr txBox="1"/>
          <p:nvPr/>
        </p:nvSpPr>
        <p:spPr>
          <a:xfrm>
            <a:off x="389453" y="354505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(1)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96636" y="445770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(2)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6636" y="537210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(3)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6636" y="639127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(4)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16237" y="745807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(5)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16237" y="844867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sz="4271" dirty="0">
                <a:solidFill>
                  <a:srgbClr val="363636"/>
                </a:solidFill>
                <a:latin typeface="Oswald Bold Italics"/>
              </a:rPr>
              <a:t>(6)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81813" y="3502101"/>
            <a:ext cx="14977387" cy="1326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it-IT" sz="2800" dirty="0">
                <a:latin typeface="DM Sans" pitchFamily="2" charset="77"/>
              </a:rPr>
              <a:t>Quanto costano gli ETF</a:t>
            </a:r>
            <a:r>
              <a:rPr lang="it-IT" sz="2800" dirty="0">
                <a:effectLst/>
                <a:latin typeface="DM Sans" pitchFamily="2" charset="77"/>
              </a:rPr>
              <a:t>? Da cosa dipendono i costi di gestione? Quanto costerebbe un ETF di dimensione 2mld, scarto di 0.05% rispetto all’</a:t>
            </a:r>
            <a:r>
              <a:rPr lang="it-IT" sz="2800" dirty="0">
                <a:latin typeface="DM Sans" pitchFamily="2" charset="77"/>
              </a:rPr>
              <a:t>indice e tipo di replica «fisica totale»?</a:t>
            </a:r>
            <a:endParaRPr lang="it-IT" sz="2800" dirty="0">
              <a:effectLst/>
              <a:latin typeface="DM Sans" pitchFamily="2" charset="77"/>
            </a:endParaRPr>
          </a:p>
          <a:p>
            <a:pPr algn="l">
              <a:lnSpc>
                <a:spcPts val="3483"/>
              </a:lnSpc>
            </a:pPr>
            <a:endParaRPr lang="en-US" sz="2524" spc="24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481813" y="4564111"/>
            <a:ext cx="8912659" cy="877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  <a:spcBef>
                <a:spcPct val="0"/>
              </a:spcBef>
            </a:pPr>
            <a:r>
              <a:rPr lang="it-IT" sz="2800" dirty="0">
                <a:effectLst/>
                <a:latin typeface="DM Sans" pitchFamily="2" charset="77"/>
              </a:rPr>
              <a:t>Quanto rende in media un ETF su 10 anni?</a:t>
            </a:r>
          </a:p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endParaRPr lang="en-US" sz="2524" spc="24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81813" y="5330901"/>
            <a:ext cx="14977387" cy="1326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  <a:spcBef>
                <a:spcPct val="0"/>
              </a:spcBef>
            </a:pPr>
            <a:r>
              <a:rPr lang="it-IT" sz="2800" dirty="0">
                <a:effectLst/>
                <a:latin typeface="DM Sans" pitchFamily="2" charset="77"/>
              </a:rPr>
              <a:t>Gli ETF raggiungono il loro obiettivo? Mediamente un ETF fa meglio del portafoglio di Francesco?</a:t>
            </a:r>
          </a:p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endParaRPr lang="en-US" sz="2524" spc="247" dirty="0">
              <a:solidFill>
                <a:srgbClr val="231F20"/>
              </a:solidFill>
              <a:latin typeface="DM Sans" pitchFamily="2" charset="77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81813" y="6290128"/>
            <a:ext cx="11884459" cy="1326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  <a:spcBef>
                <a:spcPct val="0"/>
              </a:spcBef>
            </a:pPr>
            <a:r>
              <a:rPr lang="it-IT" sz="2800" dirty="0">
                <a:effectLst/>
                <a:latin typeface="DM Sans" pitchFamily="2" charset="77"/>
              </a:rPr>
              <a:t>Se dovesse comprare un ETF a caso, che scarto medio annuale potrebbe avere quest’ultimo su 10 anni?</a:t>
            </a:r>
          </a:p>
          <a:p>
            <a:pPr marL="0" lvl="0" indent="0" algn="l">
              <a:lnSpc>
                <a:spcPts val="3483"/>
              </a:lnSpc>
              <a:spcBef>
                <a:spcPct val="0"/>
              </a:spcBef>
            </a:pPr>
            <a:endParaRPr lang="en-US" sz="2524" spc="247" dirty="0">
              <a:solidFill>
                <a:srgbClr val="231F20"/>
              </a:solidFill>
              <a:latin typeface="DM Sans" pitchFamily="2" charset="7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81812" y="7343823"/>
            <a:ext cx="14291588" cy="8826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  <a:spcBef>
                <a:spcPct val="0"/>
              </a:spcBef>
            </a:pPr>
            <a:r>
              <a:rPr lang="it-IT" sz="2800" dirty="0">
                <a:effectLst/>
                <a:latin typeface="Helvetica Neue" panose="02000503000000020004" pitchFamily="2" charset="0"/>
              </a:rPr>
              <a:t>Francesco decide di crearsi un portafoglio scegliendo casualmente 40 ETF e vuole sapere la probabilità che almeno 30 di questi abbiano replicato l’indice.</a:t>
            </a:r>
            <a:endParaRPr lang="en-US" sz="2524" spc="247" dirty="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481813" y="8590477"/>
            <a:ext cx="13986787" cy="4392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  <a:spcBef>
                <a:spcPct val="0"/>
              </a:spcBef>
            </a:pPr>
            <a:r>
              <a:rPr lang="it-IT" sz="2800" dirty="0">
                <a:latin typeface="DM Sans" pitchFamily="2" charset="77"/>
              </a:rPr>
              <a:t>Come hanno reagito gli indici agli eventi più significativi degli ultimi 10 anni?</a:t>
            </a:r>
            <a:endParaRPr lang="it-IT" sz="2800" dirty="0">
              <a:effectLst/>
              <a:latin typeface="DM Sans" pitchFamily="2" charset="77"/>
            </a:endParaRPr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C10D4FB-9761-7CFA-B774-56C5448B1388}"/>
              </a:ext>
            </a:extLst>
          </p:cNvPr>
          <p:cNvSpPr/>
          <p:nvPr/>
        </p:nvSpPr>
        <p:spPr>
          <a:xfrm rot="8529459">
            <a:off x="15089668" y="576821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" name="TextBox 15">
            <a:extLst>
              <a:ext uri="{FF2B5EF4-FFF2-40B4-BE49-F238E27FC236}">
                <a16:creationId xmlns:a16="http://schemas.microsoft.com/office/drawing/2014/main" id="{E3C72457-D7CE-8872-4074-4CF17C84DAA7}"/>
              </a:ext>
            </a:extLst>
          </p:cNvPr>
          <p:cNvSpPr txBox="1"/>
          <p:nvPr/>
        </p:nvSpPr>
        <p:spPr>
          <a:xfrm>
            <a:off x="381000" y="1505539"/>
            <a:ext cx="16764000" cy="22244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483"/>
              </a:lnSpc>
            </a:pPr>
            <a:r>
              <a:rPr lang="it-IT" sz="2800" dirty="0">
                <a:effectLst/>
                <a:latin typeface="DM Sans" pitchFamily="2" charset="77"/>
              </a:rPr>
              <a:t>Francesco 10 anni fa si è recato da un consulente finanziario della sua banca, il quale gli ha costruito un portafoglio di investimenti composto da 4 fondi comuni. Recentemente, guardando il rendimento del suo portafoglio, si è chiesto se fosse stato il caso di investire in un portafoglio di ETF. Si pone quindi le seguenti domande:</a:t>
            </a:r>
          </a:p>
          <a:p>
            <a:pPr algn="l">
              <a:lnSpc>
                <a:spcPts val="3483"/>
              </a:lnSpc>
            </a:pPr>
            <a:endParaRPr lang="en-US" sz="2524" spc="247" dirty="0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5373" y="338378"/>
            <a:ext cx="15616627" cy="1490536"/>
          </a:xfrm>
          <a:prstGeom prst="rect">
            <a:avLst/>
          </a:prstGeom>
          <a:ln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000"/>
              </a:lnSpc>
            </a:pPr>
            <a:r>
              <a:rPr lang="en-US" sz="4800" spc="-150" dirty="0">
                <a:solidFill>
                  <a:srgbClr val="231F20"/>
                </a:solidFill>
                <a:latin typeface="Oswald Bold"/>
              </a:rPr>
              <a:t>6. COME HANNO REAGITO GLI INDICI AGLI EVENTI PIU’</a:t>
            </a:r>
          </a:p>
          <a:p>
            <a:pPr>
              <a:lnSpc>
                <a:spcPts val="6000"/>
              </a:lnSpc>
            </a:pPr>
            <a:r>
              <a:rPr lang="en-US" sz="4800" spc="-150" dirty="0">
                <a:solidFill>
                  <a:srgbClr val="231F20"/>
                </a:solidFill>
                <a:latin typeface="Oswald Bold"/>
              </a:rPr>
              <a:t>SIGNIFICATIVI DEGLI ULTIMI 10 ANNI?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06739" y="-869618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7F4493B-CBA7-423A-05A2-1AF92A3F1FD2}"/>
              </a:ext>
            </a:extLst>
          </p:cNvPr>
          <p:cNvSpPr txBox="1"/>
          <p:nvPr/>
        </p:nvSpPr>
        <p:spPr>
          <a:xfrm>
            <a:off x="385371" y="2138715"/>
            <a:ext cx="1759782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DM Sans" pitchFamily="2" charset="77"/>
              </a:rPr>
              <a:t>Probabilità annuale media di trovare un rendimento negativo = 0.27561</a:t>
            </a:r>
          </a:p>
          <a:p>
            <a:r>
              <a:rPr lang="it-IT" sz="2800" dirty="0">
                <a:latin typeface="DM Sans" pitchFamily="2" charset="77"/>
              </a:rPr>
              <a:t>Tra il 2014 e il 2023, a nostro parere, ci sono stati tre eventi cardine: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>
                <a:latin typeface="DM Sans" pitchFamily="2" charset="77"/>
              </a:rPr>
              <a:t>Dazi (2018)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>
                <a:latin typeface="DM Sans" pitchFamily="2" charset="77"/>
              </a:rPr>
              <a:t>Covid (2020)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800" dirty="0">
                <a:latin typeface="DM Sans" pitchFamily="2" charset="77"/>
              </a:rPr>
              <a:t>Guerra (2022)</a:t>
            </a:r>
          </a:p>
          <a:p>
            <a:endParaRPr lang="it-IT" sz="2800" dirty="0">
              <a:latin typeface="DM Sans" pitchFamily="2" charset="77"/>
            </a:endParaRPr>
          </a:p>
          <a:p>
            <a:r>
              <a:rPr lang="it-IT" sz="2800" dirty="0">
                <a:latin typeface="DM Sans" pitchFamily="2" charset="77"/>
              </a:rPr>
              <a:t>Attraverso dei test andiamo a vedere se negli anni in cui si sono verificati questi eventi ci sono stati dei cambiamenti dei rendimenti degli indici che per noi possono essere imputabili agli eventi sopra citati: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DM Sans" pitchFamily="2" charset="77"/>
              </a:rPr>
              <a:t>Neutro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>
                <a:latin typeface="DM Sans" pitchFamily="2" charset="77"/>
              </a:rPr>
              <a:t>Negativamente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>
              <a:latin typeface="DM Sans" pitchFamily="2" charset="77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593BD63-AD62-4193-ABD2-7C4F88AB4BFD}"/>
              </a:ext>
            </a:extLst>
          </p:cNvPr>
          <p:cNvSpPr txBox="1"/>
          <p:nvPr/>
        </p:nvSpPr>
        <p:spPr>
          <a:xfrm>
            <a:off x="385372" y="7625065"/>
            <a:ext cx="251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</a:t>
            </a:r>
            <a:r>
              <a:rPr lang="it-IT" sz="2800" baseline="-25000" dirty="0"/>
              <a:t>0 </a:t>
            </a:r>
            <a:r>
              <a:rPr lang="it-IT" sz="2800" dirty="0"/>
              <a:t>: </a:t>
            </a:r>
            <a:r>
              <a:rPr lang="it-IT" sz="2800" dirty="0" err="1"/>
              <a:t>p</a:t>
            </a:r>
            <a:r>
              <a:rPr lang="it-IT" sz="2800" baseline="-25000" dirty="0"/>
              <a:t> </a:t>
            </a:r>
            <a:r>
              <a:rPr lang="it-IT" sz="2800" dirty="0">
                <a:solidFill>
                  <a:srgbClr val="040C28"/>
                </a:solidFill>
                <a:latin typeface="Google Sans"/>
              </a:rPr>
              <a:t>=</a:t>
            </a:r>
            <a:r>
              <a:rPr lang="it-IT" sz="2800" dirty="0"/>
              <a:t> 0.27561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F261AC3B-9410-ED3E-BEEC-0DCD552C650F}"/>
              </a:ext>
            </a:extLst>
          </p:cNvPr>
          <p:cNvSpPr txBox="1"/>
          <p:nvPr/>
        </p:nvSpPr>
        <p:spPr>
          <a:xfrm>
            <a:off x="3200400" y="7625065"/>
            <a:ext cx="3036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/>
              <a:t>H</a:t>
            </a:r>
            <a:r>
              <a:rPr lang="it-IT" sz="2800" baseline="-25000" dirty="0"/>
              <a:t>1 </a:t>
            </a:r>
            <a:r>
              <a:rPr lang="it-IT" sz="2800" dirty="0"/>
              <a:t>: </a:t>
            </a:r>
            <a:r>
              <a:rPr lang="it-IT" sz="2800" dirty="0" err="1"/>
              <a:t>p</a:t>
            </a:r>
            <a:r>
              <a:rPr lang="it-IT" sz="2800" dirty="0"/>
              <a:t> ≠ 0.27561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F1C1FA5-4FAE-D084-0EC5-0C6735097B6C}"/>
              </a:ext>
            </a:extLst>
          </p:cNvPr>
          <p:cNvSpPr txBox="1"/>
          <p:nvPr/>
        </p:nvSpPr>
        <p:spPr>
          <a:xfrm>
            <a:off x="385372" y="7101845"/>
            <a:ext cx="670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DM Sans" pitchFamily="2" charset="77"/>
              </a:rPr>
              <a:t>2018 (Probabilità </a:t>
            </a:r>
            <a:r>
              <a:rPr lang="it-IT" sz="2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</a:t>
            </a:r>
            <a:r>
              <a:rPr lang="it-IT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̂</a:t>
            </a:r>
            <a:r>
              <a:rPr lang="it-IT" sz="2800" dirty="0">
                <a:latin typeface="DM Sans" pitchFamily="2" charset="77"/>
              </a:rPr>
              <a:t>= 0.85366)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2F18EFB-3648-0F8C-5FB1-C8861CB2FBEC}"/>
              </a:ext>
            </a:extLst>
          </p:cNvPr>
          <p:cNvSpPr txBox="1"/>
          <p:nvPr/>
        </p:nvSpPr>
        <p:spPr>
          <a:xfrm>
            <a:off x="6509492" y="7625065"/>
            <a:ext cx="251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</a:t>
            </a:r>
            <a:r>
              <a:rPr lang="it-IT" sz="2800" baseline="-25000" dirty="0"/>
              <a:t>0 </a:t>
            </a:r>
            <a:r>
              <a:rPr lang="it-IT" sz="2800" dirty="0"/>
              <a:t>: </a:t>
            </a:r>
            <a:r>
              <a:rPr lang="it-IT" sz="2800" dirty="0" err="1"/>
              <a:t>p</a:t>
            </a:r>
            <a:r>
              <a:rPr lang="it-IT" sz="2800" baseline="-25000" dirty="0"/>
              <a:t> </a:t>
            </a:r>
            <a:r>
              <a:rPr lang="it-IT" sz="2800" dirty="0">
                <a:solidFill>
                  <a:srgbClr val="040C28"/>
                </a:solidFill>
                <a:latin typeface="Google Sans"/>
              </a:rPr>
              <a:t>=</a:t>
            </a:r>
            <a:r>
              <a:rPr lang="it-IT" sz="2800" dirty="0"/>
              <a:t> 0.27561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A45BD32-3826-4B06-0E6F-EE88A53E18C6}"/>
              </a:ext>
            </a:extLst>
          </p:cNvPr>
          <p:cNvSpPr txBox="1"/>
          <p:nvPr/>
        </p:nvSpPr>
        <p:spPr>
          <a:xfrm>
            <a:off x="9324520" y="7625065"/>
            <a:ext cx="3036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/>
              <a:t>H</a:t>
            </a:r>
            <a:r>
              <a:rPr lang="it-IT" sz="2800" baseline="-25000" dirty="0"/>
              <a:t>1 </a:t>
            </a:r>
            <a:r>
              <a:rPr lang="it-IT" sz="2800" dirty="0"/>
              <a:t>: </a:t>
            </a:r>
            <a:r>
              <a:rPr lang="it-IT" sz="2800" dirty="0" err="1"/>
              <a:t>p</a:t>
            </a:r>
            <a:r>
              <a:rPr lang="it-IT" sz="2800" dirty="0"/>
              <a:t> ≠ 0.27561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17681A97-C8A8-2013-3880-93C27DC8434A}"/>
              </a:ext>
            </a:extLst>
          </p:cNvPr>
          <p:cNvSpPr txBox="1"/>
          <p:nvPr/>
        </p:nvSpPr>
        <p:spPr>
          <a:xfrm>
            <a:off x="6509492" y="7101845"/>
            <a:ext cx="670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DM Sans" pitchFamily="2" charset="77"/>
              </a:rPr>
              <a:t>2020 (Probabilità </a:t>
            </a:r>
            <a:r>
              <a:rPr lang="it-IT" sz="2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</a:t>
            </a:r>
            <a:r>
              <a:rPr lang="it-IT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̂</a:t>
            </a:r>
            <a:r>
              <a:rPr lang="it-IT" sz="2800" dirty="0">
                <a:latin typeface="DM Sans" pitchFamily="2" charset="77"/>
              </a:rPr>
              <a:t>= 0.24390)</a:t>
            </a: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EB14686F-CBDE-CB37-57C7-043116FFF2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567" y="8371656"/>
            <a:ext cx="5118100" cy="723900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79C7EBB7-A1F2-39AE-1FA7-E2B7190EEA91}"/>
              </a:ext>
            </a:extLst>
          </p:cNvPr>
          <p:cNvSpPr txBox="1"/>
          <p:nvPr/>
        </p:nvSpPr>
        <p:spPr>
          <a:xfrm>
            <a:off x="12651386" y="7625065"/>
            <a:ext cx="2510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H</a:t>
            </a:r>
            <a:r>
              <a:rPr lang="it-IT" sz="2800" baseline="-25000" dirty="0"/>
              <a:t>0 </a:t>
            </a:r>
            <a:r>
              <a:rPr lang="it-IT" sz="2800" dirty="0"/>
              <a:t>: </a:t>
            </a:r>
            <a:r>
              <a:rPr lang="it-IT" sz="2800" dirty="0" err="1"/>
              <a:t>p</a:t>
            </a:r>
            <a:r>
              <a:rPr lang="it-IT" sz="2800" baseline="-25000" dirty="0"/>
              <a:t> </a:t>
            </a:r>
            <a:r>
              <a:rPr lang="it-IT" sz="2800" dirty="0">
                <a:solidFill>
                  <a:srgbClr val="040C28"/>
                </a:solidFill>
                <a:latin typeface="Google Sans"/>
              </a:rPr>
              <a:t>=</a:t>
            </a:r>
            <a:r>
              <a:rPr lang="it-IT" sz="2800" dirty="0"/>
              <a:t> 0.27561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BB13C8A-57A6-3832-5C56-ECCABD3BAAA5}"/>
              </a:ext>
            </a:extLst>
          </p:cNvPr>
          <p:cNvSpPr txBox="1"/>
          <p:nvPr/>
        </p:nvSpPr>
        <p:spPr>
          <a:xfrm>
            <a:off x="15466414" y="7625065"/>
            <a:ext cx="3036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/>
              <a:t>H</a:t>
            </a:r>
            <a:r>
              <a:rPr lang="it-IT" sz="2800" baseline="-25000" dirty="0"/>
              <a:t>1 </a:t>
            </a:r>
            <a:r>
              <a:rPr lang="it-IT" sz="2800" dirty="0"/>
              <a:t>: </a:t>
            </a:r>
            <a:r>
              <a:rPr lang="it-IT" sz="2800" dirty="0" err="1"/>
              <a:t>p</a:t>
            </a:r>
            <a:r>
              <a:rPr lang="it-IT" sz="2800" dirty="0"/>
              <a:t> ≠ 0.27561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3B94B7AF-A770-ED3C-5DC5-3F20594AE2FB}"/>
              </a:ext>
            </a:extLst>
          </p:cNvPr>
          <p:cNvSpPr txBox="1"/>
          <p:nvPr/>
        </p:nvSpPr>
        <p:spPr>
          <a:xfrm>
            <a:off x="12651386" y="7101845"/>
            <a:ext cx="67012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DM Sans" pitchFamily="2" charset="77"/>
              </a:rPr>
              <a:t>2022 (Probabilità </a:t>
            </a:r>
            <a:r>
              <a:rPr lang="it-IT" sz="28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</a:t>
            </a:r>
            <a:r>
              <a:rPr lang="it-IT" sz="2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̂</a:t>
            </a:r>
            <a:r>
              <a:rPr lang="it-IT" sz="2800" dirty="0">
                <a:latin typeface="DM Sans" pitchFamily="2" charset="77"/>
              </a:rPr>
              <a:t>= 0.92683)</a:t>
            </a:r>
          </a:p>
        </p:txBody>
      </p:sp>
      <p:pic>
        <p:nvPicPr>
          <p:cNvPr id="26" name="Immagine 25">
            <a:extLst>
              <a:ext uri="{FF2B5EF4-FFF2-40B4-BE49-F238E27FC236}">
                <a16:creationId xmlns:a16="http://schemas.microsoft.com/office/drawing/2014/main" id="{06D99C9A-A978-2EA3-5785-56F5210882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5461" y="8371656"/>
            <a:ext cx="5118100" cy="723900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5CF811B-FF22-6542-342C-E9EA29EAC4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15263" y="8358956"/>
            <a:ext cx="5118100" cy="736600"/>
          </a:xfrm>
          <a:prstGeom prst="rect">
            <a:avLst/>
          </a:prstGeom>
        </p:spPr>
      </p:pic>
      <p:pic>
        <p:nvPicPr>
          <p:cNvPr id="28" name="Immagine 27">
            <a:extLst>
              <a:ext uri="{FF2B5EF4-FFF2-40B4-BE49-F238E27FC236}">
                <a16:creationId xmlns:a16="http://schemas.microsoft.com/office/drawing/2014/main" id="{E3E1963F-A30D-5217-6B02-39A71C2014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271" y="8358956"/>
            <a:ext cx="51054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76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1000" y="-37832"/>
            <a:ext cx="15745408" cy="15433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7200" spc="-150" dirty="0">
                <a:solidFill>
                  <a:srgbClr val="231F20"/>
                </a:solidFill>
                <a:latin typeface="Oswald Bold"/>
              </a:rPr>
              <a:t>IL PORTAFOGLIO DI FRANCESCO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C10D4FB-9761-7CFA-B774-56C5448B1388}"/>
              </a:ext>
            </a:extLst>
          </p:cNvPr>
          <p:cNvSpPr/>
          <p:nvPr/>
        </p:nvSpPr>
        <p:spPr>
          <a:xfrm rot="8529459">
            <a:off x="15089668" y="576821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aphicFrame>
        <p:nvGraphicFramePr>
          <p:cNvPr id="23" name="Tabella 22">
            <a:extLst>
              <a:ext uri="{FF2B5EF4-FFF2-40B4-BE49-F238E27FC236}">
                <a16:creationId xmlns:a16="http://schemas.microsoft.com/office/drawing/2014/main" id="{0DA83F02-D1C7-FD87-FA76-6C948D78A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230832"/>
              </p:ext>
            </p:extLst>
          </p:nvPr>
        </p:nvGraphicFramePr>
        <p:xfrm>
          <a:off x="381000" y="1943100"/>
          <a:ext cx="14782800" cy="7315199"/>
        </p:xfrm>
        <a:graphic>
          <a:graphicData uri="http://schemas.openxmlformats.org/drawingml/2006/table">
            <a:tbl>
              <a:tblPr/>
              <a:tblGrid>
                <a:gridCol w="2539241">
                  <a:extLst>
                    <a:ext uri="{9D8B030D-6E8A-4147-A177-3AD203B41FA5}">
                      <a16:colId xmlns:a16="http://schemas.microsoft.com/office/drawing/2014/main" val="3193458477"/>
                    </a:ext>
                  </a:extLst>
                </a:gridCol>
                <a:gridCol w="1589785">
                  <a:extLst>
                    <a:ext uri="{9D8B030D-6E8A-4147-A177-3AD203B41FA5}">
                      <a16:colId xmlns:a16="http://schemas.microsoft.com/office/drawing/2014/main" val="1904526548"/>
                    </a:ext>
                  </a:extLst>
                </a:gridCol>
                <a:gridCol w="1920992">
                  <a:extLst>
                    <a:ext uri="{9D8B030D-6E8A-4147-A177-3AD203B41FA5}">
                      <a16:colId xmlns:a16="http://schemas.microsoft.com/office/drawing/2014/main" val="1442864259"/>
                    </a:ext>
                  </a:extLst>
                </a:gridCol>
                <a:gridCol w="1512505">
                  <a:extLst>
                    <a:ext uri="{9D8B030D-6E8A-4147-A177-3AD203B41FA5}">
                      <a16:colId xmlns:a16="http://schemas.microsoft.com/office/drawing/2014/main" val="555588664"/>
                    </a:ext>
                  </a:extLst>
                </a:gridCol>
                <a:gridCol w="2782125">
                  <a:extLst>
                    <a:ext uri="{9D8B030D-6E8A-4147-A177-3AD203B41FA5}">
                      <a16:colId xmlns:a16="http://schemas.microsoft.com/office/drawing/2014/main" val="981115165"/>
                    </a:ext>
                  </a:extLst>
                </a:gridCol>
                <a:gridCol w="2903567">
                  <a:extLst>
                    <a:ext uri="{9D8B030D-6E8A-4147-A177-3AD203B41FA5}">
                      <a16:colId xmlns:a16="http://schemas.microsoft.com/office/drawing/2014/main" val="2863250191"/>
                    </a:ext>
                  </a:extLst>
                </a:gridCol>
                <a:gridCol w="1534585">
                  <a:extLst>
                    <a:ext uri="{9D8B030D-6E8A-4147-A177-3AD203B41FA5}">
                      <a16:colId xmlns:a16="http://schemas.microsoft.com/office/drawing/2014/main" val="1849523578"/>
                    </a:ext>
                  </a:extLst>
                </a:gridCol>
              </a:tblGrid>
              <a:tr h="1942052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dirty="0">
                          <a:effectLst/>
                          <a:highlight>
                            <a:srgbClr val="9FC5E8"/>
                          </a:highlight>
                        </a:rPr>
                        <a:t>FONDO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dirty="0">
                          <a:effectLst/>
                          <a:highlight>
                            <a:srgbClr val="9FC5E8"/>
                          </a:highlight>
                        </a:rPr>
                        <a:t>RENDIMENTO MEDIO</a:t>
                      </a:r>
                    </a:p>
                    <a:p>
                      <a:pPr algn="ctr" rtl="0" fontAlgn="ctr"/>
                      <a:r>
                        <a:rPr lang="it-IT" sz="1600" b="1" dirty="0">
                          <a:effectLst/>
                          <a:highlight>
                            <a:srgbClr val="9FC5E8"/>
                          </a:highlight>
                        </a:rPr>
                        <a:t>ANNUO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dirty="0">
                          <a:effectLst/>
                          <a:highlight>
                            <a:srgbClr val="9FC5E8"/>
                          </a:highlight>
                        </a:rPr>
                        <a:t>RENDIMENTO CUMULATO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dirty="0">
                          <a:effectLst/>
                          <a:highlight>
                            <a:srgbClr val="9FC5E8"/>
                          </a:highlight>
                        </a:rPr>
                        <a:t>COSTI DI GESTIONE</a:t>
                      </a:r>
                    </a:p>
                    <a:p>
                      <a:pPr algn="ctr" rtl="0" fontAlgn="ctr"/>
                      <a:r>
                        <a:rPr lang="it-IT" sz="1600" b="1" dirty="0">
                          <a:effectLst/>
                          <a:highlight>
                            <a:srgbClr val="9FC5E8"/>
                          </a:highlight>
                        </a:rPr>
                        <a:t>ANNUI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dirty="0">
                          <a:effectLst/>
                          <a:highlight>
                            <a:srgbClr val="9FC5E8"/>
                          </a:highlight>
                        </a:rPr>
                        <a:t>RENDIMENTO BENCHMARK MEDIO ANNUO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dirty="0">
                          <a:effectLst/>
                          <a:highlight>
                            <a:srgbClr val="9FC5E8"/>
                          </a:highlight>
                        </a:rPr>
                        <a:t>RENDIMENTO BENCHMARK CUMULATO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dirty="0">
                          <a:effectLst/>
                          <a:highlight>
                            <a:srgbClr val="9FC5E8"/>
                          </a:highlight>
                        </a:rPr>
                        <a:t>SCARTO ANNUALE</a:t>
                      </a:r>
                    </a:p>
                    <a:p>
                      <a:pPr algn="ctr" rtl="0" fontAlgn="ctr"/>
                      <a:r>
                        <a:rPr lang="it-IT" sz="1600" b="1" dirty="0">
                          <a:effectLst/>
                          <a:highlight>
                            <a:srgbClr val="9FC5E8"/>
                          </a:highlight>
                        </a:rPr>
                        <a:t>MEDIO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FC5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869541"/>
                  </a:ext>
                </a:extLst>
              </a:tr>
              <a:tr h="702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dirty="0">
                          <a:effectLst/>
                        </a:rPr>
                        <a:t>8a+ Eiger </a:t>
                      </a:r>
                      <a:r>
                        <a:rPr lang="it-IT" sz="1600" b="1" dirty="0" err="1">
                          <a:effectLst/>
                        </a:rPr>
                        <a:t>R</a:t>
                      </a:r>
                      <a:endParaRPr lang="it-IT" sz="1600" b="1" dirty="0">
                        <a:effectLst/>
                      </a:endParaRP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dirty="0">
                          <a:solidFill>
                            <a:srgbClr val="333333"/>
                          </a:solidFill>
                          <a:effectLst/>
                          <a:highlight>
                            <a:srgbClr val="D9EAD3"/>
                          </a:highlight>
                        </a:rPr>
                        <a:t>3,95%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47,31%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2,00%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6,75%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92,17%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F4CCCC"/>
                          </a:highlight>
                        </a:rPr>
                        <a:t>-2,80%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445661"/>
                  </a:ext>
                </a:extLst>
              </a:tr>
              <a:tr h="132246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</a:rPr>
                        <a:t>Eurizon AM Sicav High Yield Bond R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dirty="0">
                          <a:effectLst/>
                          <a:highlight>
                            <a:srgbClr val="D9EAD3"/>
                          </a:highlight>
                        </a:rPr>
                        <a:t>1,26%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dirty="0">
                          <a:effectLst/>
                          <a:highlight>
                            <a:srgbClr val="D9EAD3"/>
                          </a:highlight>
                        </a:rPr>
                        <a:t>13,34%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1,40%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2,63%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29,64%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F4CCCC"/>
                          </a:highlight>
                        </a:rPr>
                        <a:t>-1,37%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5584852"/>
                  </a:ext>
                </a:extLst>
              </a:tr>
              <a:tr h="132246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</a:rPr>
                        <a:t>8a+ SICAV - Eiger Class R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2,18%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24,07%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2,00%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6,75%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92,17%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F4CCCC"/>
                          </a:highlight>
                        </a:rPr>
                        <a:t>-4,57%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514978"/>
                  </a:ext>
                </a:extLst>
              </a:tr>
              <a:tr h="1322465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</a:rPr>
                        <a:t>8a+ Nextam Bilanciato R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2,18%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24,07%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1,65%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dirty="0">
                          <a:effectLst/>
                          <a:highlight>
                            <a:srgbClr val="D9EAD3"/>
                          </a:highlight>
                        </a:rPr>
                        <a:t>5,09%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64,29%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F4CCCC"/>
                          </a:highlight>
                        </a:rPr>
                        <a:t>-2,91%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9762915"/>
                  </a:ext>
                </a:extLst>
              </a:tr>
              <a:tr h="702876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</a:rPr>
                        <a:t>MEDIE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2,39%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27,20%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dirty="0">
                          <a:effectLst/>
                          <a:highlight>
                            <a:srgbClr val="D9EAD3"/>
                          </a:highlight>
                        </a:rPr>
                        <a:t>1,76%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5,31%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>
                          <a:effectLst/>
                          <a:highlight>
                            <a:srgbClr val="D9EAD3"/>
                          </a:highlight>
                        </a:rPr>
                        <a:t>69,57%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600" b="1" dirty="0">
                          <a:effectLst/>
                          <a:highlight>
                            <a:srgbClr val="F4CCCC"/>
                          </a:highlight>
                        </a:rPr>
                        <a:t>-2,91%</a:t>
                      </a:r>
                    </a:p>
                  </a:txBody>
                  <a:tcPr marL="18438" marR="18438" marT="12292" marB="12292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928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4057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1000" y="-37832"/>
            <a:ext cx="15745408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4800" spc="-150" dirty="0">
                <a:solidFill>
                  <a:srgbClr val="231F20"/>
                </a:solidFill>
                <a:latin typeface="Oswald Bold"/>
              </a:rPr>
              <a:t>PRESENTAZIONE DEL CAMPIONE CASUALE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C10D4FB-9761-7CFA-B774-56C5448B1388}"/>
              </a:ext>
            </a:extLst>
          </p:cNvPr>
          <p:cNvSpPr/>
          <p:nvPr/>
        </p:nvSpPr>
        <p:spPr>
          <a:xfrm rot="8529459">
            <a:off x="15089668" y="576821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CBD5127-6E90-790B-0A3F-24CB2C540F3E}"/>
              </a:ext>
            </a:extLst>
          </p:cNvPr>
          <p:cNvSpPr txBox="1"/>
          <p:nvPr/>
        </p:nvSpPr>
        <p:spPr>
          <a:xfrm>
            <a:off x="11125200" y="8434169"/>
            <a:ext cx="427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media gli </a:t>
            </a:r>
            <a:r>
              <a:rPr lang="it-IT" dirty="0" err="1"/>
              <a:t>etf</a:t>
            </a:r>
            <a:r>
              <a:rPr lang="it-IT" dirty="0"/>
              <a:t> raddoppiano il capitale investito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273A7B6-626F-EEE9-6120-96BCF70FB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1057" y="1748500"/>
            <a:ext cx="5981700" cy="73025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0F733B8-3148-1921-A99D-471F54174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8061" y="1748500"/>
            <a:ext cx="5981700" cy="730250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D52FF166-7E4B-83E0-C32B-4AE5102A68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0" y="2019300"/>
            <a:ext cx="3365500" cy="5207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B3CA59EB-72A6-0E3A-E678-563A626FE96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8061" y="1748500"/>
            <a:ext cx="5981700" cy="73025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3C87851-6E36-4A73-2DB9-EFD380A1F7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88710" y="8205569"/>
            <a:ext cx="42926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815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1000" y="-37832"/>
            <a:ext cx="15745408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4800" spc="-150" dirty="0">
                <a:solidFill>
                  <a:srgbClr val="231F20"/>
                </a:solidFill>
                <a:latin typeface="Oswald Bold"/>
              </a:rPr>
              <a:t>PRESENTAZIONE DEL CAMPIONE CASUALE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C10D4FB-9761-7CFA-B774-56C5448B1388}"/>
              </a:ext>
            </a:extLst>
          </p:cNvPr>
          <p:cNvSpPr/>
          <p:nvPr/>
        </p:nvSpPr>
        <p:spPr>
          <a:xfrm rot="8529459">
            <a:off x="15089668" y="576821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CBD5127-6E90-790B-0A3F-24CB2C540F3E}"/>
              </a:ext>
            </a:extLst>
          </p:cNvPr>
          <p:cNvSpPr txBox="1"/>
          <p:nvPr/>
        </p:nvSpPr>
        <p:spPr>
          <a:xfrm>
            <a:off x="11125200" y="8434169"/>
            <a:ext cx="427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media gli </a:t>
            </a:r>
            <a:r>
              <a:rPr lang="it-IT" dirty="0" err="1"/>
              <a:t>etf</a:t>
            </a:r>
            <a:r>
              <a:rPr lang="it-IT" dirty="0"/>
              <a:t> raddoppiano il capitale investito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273A7B6-626F-EEE9-6120-96BCF70FB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1057" y="1748500"/>
            <a:ext cx="5981700" cy="73025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0F733B8-3148-1921-A99D-471F54174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8061" y="1748500"/>
            <a:ext cx="5981700" cy="730250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D52FF166-7E4B-83E0-C32B-4AE5102A68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0" y="2019300"/>
            <a:ext cx="3365500" cy="5207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3C87851-6E36-4A73-2DB9-EFD380A1F7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2500" y="8113755"/>
            <a:ext cx="4292600" cy="4572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20580CD-8EB8-3FF6-26C2-6F21C94114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8562" y="1773721"/>
            <a:ext cx="5981700" cy="73025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8E0C130-B3AA-33BC-14BA-156A6077E5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44100" y="1748500"/>
            <a:ext cx="5981700" cy="73025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27A0634-3087-C488-2FF4-806B5710C1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25200" y="2018023"/>
            <a:ext cx="3975100" cy="508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A0F4470-72F3-9FCB-CBC7-21D8AC270D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98200" y="8180469"/>
            <a:ext cx="4406900" cy="4445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499A0AA-5849-BD6C-4BA7-9ED391D17F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36067" y="1714500"/>
            <a:ext cx="5981700" cy="73025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D044330-DDE6-B89D-5E29-36729AEC59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77705" y="1763250"/>
            <a:ext cx="5981700" cy="73025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0C9D952-EAB2-A186-870E-DC983F1E349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42650" y="2019300"/>
            <a:ext cx="4318000" cy="4699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AB016A5-2B3E-900A-E062-C165D5D526F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22000" y="8179249"/>
            <a:ext cx="4483100" cy="4826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0AEF792-A51A-469C-8A91-10D5C65762A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18984" y="1701428"/>
            <a:ext cx="5981700" cy="73025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6FE46E7-88CE-DACE-9306-8F099BA882D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65988" y="1773721"/>
            <a:ext cx="5981700" cy="73025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CC1143B-E317-23C9-ED68-26AFFC90DC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941050" y="1968839"/>
            <a:ext cx="4445000" cy="4953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151E78B-D562-3CAF-D734-1AE7171F09C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909300" y="8114695"/>
            <a:ext cx="4406900" cy="4699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B7B062A-C1A1-D055-D5D8-A61782E2524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07356" y="1707964"/>
            <a:ext cx="6056223" cy="739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9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1000" y="-37832"/>
            <a:ext cx="15745408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4800" spc="-150" dirty="0">
                <a:solidFill>
                  <a:srgbClr val="231F20"/>
                </a:solidFill>
                <a:latin typeface="Oswald Bold"/>
              </a:rPr>
              <a:t>PRESENTAZIONE DEL CAMPIONE CASUALE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C10D4FB-9761-7CFA-B774-56C5448B1388}"/>
              </a:ext>
            </a:extLst>
          </p:cNvPr>
          <p:cNvSpPr/>
          <p:nvPr/>
        </p:nvSpPr>
        <p:spPr>
          <a:xfrm rot="8529459">
            <a:off x="15089668" y="576821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CBD5127-6E90-790B-0A3F-24CB2C540F3E}"/>
              </a:ext>
            </a:extLst>
          </p:cNvPr>
          <p:cNvSpPr txBox="1"/>
          <p:nvPr/>
        </p:nvSpPr>
        <p:spPr>
          <a:xfrm>
            <a:off x="11125200" y="8434169"/>
            <a:ext cx="427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media gli </a:t>
            </a:r>
            <a:r>
              <a:rPr lang="it-IT" dirty="0" err="1"/>
              <a:t>etf</a:t>
            </a:r>
            <a:r>
              <a:rPr lang="it-IT" dirty="0"/>
              <a:t> raddoppiano il capitale investito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273A7B6-626F-EEE9-6120-96BCF70FB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1057" y="1748500"/>
            <a:ext cx="5981700" cy="73025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0F733B8-3148-1921-A99D-471F54174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8061" y="1748500"/>
            <a:ext cx="5981700" cy="730250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D52FF166-7E4B-83E0-C32B-4AE5102A68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0" y="2019300"/>
            <a:ext cx="3365500" cy="5207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3C87851-6E36-4A73-2DB9-EFD380A1F7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2500" y="8113755"/>
            <a:ext cx="4292600" cy="4572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20580CD-8EB8-3FF6-26C2-6F21C94114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8562" y="1773721"/>
            <a:ext cx="5981700" cy="73025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8E0C130-B3AA-33BC-14BA-156A6077E5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44100" y="1748500"/>
            <a:ext cx="5981700" cy="73025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27A0634-3087-C488-2FF4-806B5710C1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25200" y="2018023"/>
            <a:ext cx="3975100" cy="5080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56FCC585-2536-679B-1A12-02DD9BC698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51262" y="1761111"/>
            <a:ext cx="5971370" cy="7289889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EA3726CE-690B-C572-A9DB-51F60D896B7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17515" y="1745549"/>
            <a:ext cx="6008285" cy="733495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A0F4470-72F3-9FCB-CBC7-21D8AC270D2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42263" y="8149300"/>
            <a:ext cx="4406900" cy="44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32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1000" y="-37832"/>
            <a:ext cx="15745408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4800" spc="-150" dirty="0">
                <a:solidFill>
                  <a:srgbClr val="231F20"/>
                </a:solidFill>
                <a:latin typeface="Oswald Bold"/>
              </a:rPr>
              <a:t>PRESENTAZIONE DEL CAMPIONE CASUALE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C10D4FB-9761-7CFA-B774-56C5448B1388}"/>
              </a:ext>
            </a:extLst>
          </p:cNvPr>
          <p:cNvSpPr/>
          <p:nvPr/>
        </p:nvSpPr>
        <p:spPr>
          <a:xfrm rot="8529459">
            <a:off x="15089668" y="576821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CBD5127-6E90-790B-0A3F-24CB2C540F3E}"/>
              </a:ext>
            </a:extLst>
          </p:cNvPr>
          <p:cNvSpPr txBox="1"/>
          <p:nvPr/>
        </p:nvSpPr>
        <p:spPr>
          <a:xfrm>
            <a:off x="11125200" y="8434169"/>
            <a:ext cx="427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media gli </a:t>
            </a:r>
            <a:r>
              <a:rPr lang="it-IT" dirty="0" err="1"/>
              <a:t>etf</a:t>
            </a:r>
            <a:r>
              <a:rPr lang="it-IT" dirty="0"/>
              <a:t> raddoppiano il capitale investito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273A7B6-626F-EEE9-6120-96BCF70FB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1057" y="1748500"/>
            <a:ext cx="5981700" cy="73025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0F733B8-3148-1921-A99D-471F54174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8061" y="1748500"/>
            <a:ext cx="5981700" cy="730250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D52FF166-7E4B-83E0-C32B-4AE5102A68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0" y="2019300"/>
            <a:ext cx="3365500" cy="5207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3C87851-6E36-4A73-2DB9-EFD380A1F7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2500" y="8113755"/>
            <a:ext cx="4292600" cy="4572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20580CD-8EB8-3FF6-26C2-6F21C94114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8562" y="1773721"/>
            <a:ext cx="5981700" cy="73025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8E0C130-B3AA-33BC-14BA-156A6077E5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44100" y="1748500"/>
            <a:ext cx="5981700" cy="73025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27A0634-3087-C488-2FF4-806B5710C1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25200" y="2018023"/>
            <a:ext cx="3975100" cy="508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A0F4470-72F3-9FCB-CBC7-21D8AC270D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98200" y="8180469"/>
            <a:ext cx="4406900" cy="4445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499A0AA-5849-BD6C-4BA7-9ED391D17F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36067" y="1714500"/>
            <a:ext cx="5981700" cy="73025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D044330-DDE6-B89D-5E29-36729AEC59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77705" y="1763250"/>
            <a:ext cx="5981700" cy="73025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0C9D952-EAB2-A186-870E-DC983F1E349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42650" y="2019300"/>
            <a:ext cx="4318000" cy="4699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320DCC0E-6EFB-A292-C396-B5D1D17A485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33572" y="1739721"/>
            <a:ext cx="5981700" cy="73025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1AD8008C-47D0-4FA0-6E9B-F7A9A8396F2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16414" y="1800277"/>
            <a:ext cx="5981700" cy="73025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B511414-1176-36C9-2158-EEAF2E52E00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90250" y="8234883"/>
            <a:ext cx="444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9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1000" y="-37832"/>
            <a:ext cx="15745408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4800" spc="-150" dirty="0">
                <a:solidFill>
                  <a:srgbClr val="231F20"/>
                </a:solidFill>
                <a:latin typeface="Oswald Bold"/>
              </a:rPr>
              <a:t>PRESENTAZIONE DEL CAMPIONE CASUALE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C10D4FB-9761-7CFA-B774-56C5448B1388}"/>
              </a:ext>
            </a:extLst>
          </p:cNvPr>
          <p:cNvSpPr/>
          <p:nvPr/>
        </p:nvSpPr>
        <p:spPr>
          <a:xfrm rot="8529459">
            <a:off x="15089668" y="576821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9F44C78B-8F57-2A32-011E-7E1DCA7D3A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6647" y="1943100"/>
            <a:ext cx="5981700" cy="73025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20E6F0F-14B0-A703-E235-25273E3F42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53369" y="1943100"/>
            <a:ext cx="5981700" cy="730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243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81000" y="-37832"/>
            <a:ext cx="15745408" cy="1471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774"/>
              </a:lnSpc>
            </a:pPr>
            <a:r>
              <a:rPr lang="en-US" sz="4800" spc="-150" dirty="0">
                <a:solidFill>
                  <a:srgbClr val="231F20"/>
                </a:solidFill>
                <a:latin typeface="Oswald Bold"/>
              </a:rPr>
              <a:t>PRESENTAZIONE DEL CAMPIONE CASUALE</a:t>
            </a: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24" name="Freeform 3">
            <a:extLst>
              <a:ext uri="{FF2B5EF4-FFF2-40B4-BE49-F238E27FC236}">
                <a16:creationId xmlns:a16="http://schemas.microsoft.com/office/drawing/2014/main" id="{AC10D4FB-9761-7CFA-B774-56C5448B1388}"/>
              </a:ext>
            </a:extLst>
          </p:cNvPr>
          <p:cNvSpPr/>
          <p:nvPr/>
        </p:nvSpPr>
        <p:spPr>
          <a:xfrm rot="8529459">
            <a:off x="15089668" y="5768211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CBD5127-6E90-790B-0A3F-24CB2C540F3E}"/>
              </a:ext>
            </a:extLst>
          </p:cNvPr>
          <p:cNvSpPr txBox="1"/>
          <p:nvPr/>
        </p:nvSpPr>
        <p:spPr>
          <a:xfrm>
            <a:off x="11125200" y="8434169"/>
            <a:ext cx="4279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In media gli </a:t>
            </a:r>
            <a:r>
              <a:rPr lang="it-IT" dirty="0" err="1"/>
              <a:t>etf</a:t>
            </a:r>
            <a:r>
              <a:rPr lang="it-IT" dirty="0"/>
              <a:t> raddoppiano il capitale investito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273A7B6-626F-EEE9-6120-96BCF70FB2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1057" y="1748500"/>
            <a:ext cx="5981700" cy="73025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40F733B8-3148-1921-A99D-471F54174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88061" y="1748500"/>
            <a:ext cx="5981700" cy="7302500"/>
          </a:xfrm>
          <a:prstGeom prst="rect">
            <a:avLst/>
          </a:prstGeom>
        </p:spPr>
      </p:pic>
      <p:pic>
        <p:nvPicPr>
          <p:cNvPr id="25" name="Immagine 24">
            <a:extLst>
              <a:ext uri="{FF2B5EF4-FFF2-40B4-BE49-F238E27FC236}">
                <a16:creationId xmlns:a16="http://schemas.microsoft.com/office/drawing/2014/main" id="{D52FF166-7E4B-83E0-C32B-4AE5102A68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30000" y="2019300"/>
            <a:ext cx="3365500" cy="52070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D3C87851-6E36-4A73-2DB9-EFD380A1F7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112500" y="8113755"/>
            <a:ext cx="4292600" cy="457200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920580CD-8EB8-3FF6-26C2-6F21C94114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38562" y="1773721"/>
            <a:ext cx="5981700" cy="73025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8E0C130-B3AA-33BC-14BA-156A6077E51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44100" y="1748500"/>
            <a:ext cx="5981700" cy="73025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F27A0634-3087-C488-2FF4-806B5710C1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125200" y="2018023"/>
            <a:ext cx="3975100" cy="5080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A0F4470-72F3-9FCB-CBC7-21D8AC270D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998200" y="8180469"/>
            <a:ext cx="4406900" cy="4445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E499A0AA-5849-BD6C-4BA7-9ED391D17F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636067" y="1714500"/>
            <a:ext cx="5981700" cy="73025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D044330-DDE6-B89D-5E29-36729AEC59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77705" y="1763250"/>
            <a:ext cx="5981700" cy="7302500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80C9D952-EAB2-A186-870E-DC983F1E349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042650" y="2019300"/>
            <a:ext cx="4318000" cy="469900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8AB016A5-2B3E-900A-E062-C165D5D526F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22000" y="8179249"/>
            <a:ext cx="4483100" cy="48260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E0AEF792-A51A-469C-8A91-10D5C65762A1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18984" y="1701428"/>
            <a:ext cx="5981700" cy="7302500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6FE46E7-88CE-DACE-9306-8F099BA882D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65988" y="1773721"/>
            <a:ext cx="5981700" cy="7302500"/>
          </a:xfrm>
          <a:prstGeom prst="rect">
            <a:avLst/>
          </a:prstGeom>
        </p:spPr>
      </p:pic>
      <p:pic>
        <p:nvPicPr>
          <p:cNvPr id="18" name="Immagine 17">
            <a:extLst>
              <a:ext uri="{FF2B5EF4-FFF2-40B4-BE49-F238E27FC236}">
                <a16:creationId xmlns:a16="http://schemas.microsoft.com/office/drawing/2014/main" id="{7CC1143B-E317-23C9-ED68-26AFFC90DCE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941050" y="1968839"/>
            <a:ext cx="4445000" cy="495300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9151E78B-D562-3CAF-D734-1AE7171F09C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909300" y="8114695"/>
            <a:ext cx="4406900" cy="469900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213B40D4-78C3-D239-4382-0AFCB130E1B7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606365" y="1736158"/>
            <a:ext cx="5981700" cy="7302500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DAB98BEB-9B99-3E29-FA32-4791745B05E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965988" y="1736158"/>
            <a:ext cx="5981700" cy="7302500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CE9D12D5-002D-3DEE-8F8A-E7AE3370C31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677650" y="1955880"/>
            <a:ext cx="2971800" cy="469900"/>
          </a:xfrm>
          <a:prstGeom prst="rect">
            <a:avLst/>
          </a:prstGeom>
        </p:spPr>
      </p:pic>
      <p:pic>
        <p:nvPicPr>
          <p:cNvPr id="26" name="Immagine 25">
            <a:extLst>
              <a:ext uri="{FF2B5EF4-FFF2-40B4-BE49-F238E27FC236}">
                <a16:creationId xmlns:a16="http://schemas.microsoft.com/office/drawing/2014/main" id="{45E4ED57-2040-4DFA-F0B1-DB0B9A86C72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633893" y="1736158"/>
            <a:ext cx="5981700" cy="7302500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3D953A0-4FB5-C05F-8FD1-60F1983849EB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979135" y="1808988"/>
            <a:ext cx="5974074" cy="7293190"/>
          </a:xfrm>
          <a:prstGeom prst="rect">
            <a:avLst/>
          </a:prstGeom>
        </p:spPr>
      </p:pic>
      <p:pic>
        <p:nvPicPr>
          <p:cNvPr id="23" name="Immagine 22">
            <a:extLst>
              <a:ext uri="{FF2B5EF4-FFF2-40B4-BE49-F238E27FC236}">
                <a16:creationId xmlns:a16="http://schemas.microsoft.com/office/drawing/2014/main" id="{B28FB190-8A95-7911-E841-08F67C9C6F6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983759" y="8218269"/>
            <a:ext cx="4445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2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1156</Words>
  <Application>Microsoft Macintosh PowerPoint</Application>
  <PresentationFormat>Personalizzato</PresentationFormat>
  <Paragraphs>175</Paragraphs>
  <Slides>20</Slides>
  <Notes>19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30" baseType="lpstr">
      <vt:lpstr>Calibri</vt:lpstr>
      <vt:lpstr>Oswald Bold</vt:lpstr>
      <vt:lpstr>Aptos</vt:lpstr>
      <vt:lpstr>Oswald Bold Italics</vt:lpstr>
      <vt:lpstr>DM Sans</vt:lpstr>
      <vt:lpstr>Arial</vt:lpstr>
      <vt:lpstr>Helvetica Neue</vt:lpstr>
      <vt:lpstr>Google Sans</vt:lpstr>
      <vt:lpstr>-webkit-standard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minimalist business project presentation </dc:title>
  <cp:lastModifiedBy>Daniele Cioffi</cp:lastModifiedBy>
  <cp:revision>21</cp:revision>
  <dcterms:created xsi:type="dcterms:W3CDTF">2006-08-16T00:00:00Z</dcterms:created>
  <dcterms:modified xsi:type="dcterms:W3CDTF">2024-06-24T10:21:02Z</dcterms:modified>
  <dc:identifier>DAGHKRAf5s4</dc:identifier>
</cp:coreProperties>
</file>