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4" r:id="rId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A83A5-9DAC-2E4E-98CB-0F60CD469263}" v="1" dt="2020-11-23T10:47:53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53"/>
    <p:restoredTop sz="65590" autoAdjust="0"/>
  </p:normalViewPr>
  <p:slideViewPr>
    <p:cSldViewPr snapToGrid="0" snapToObjects="1">
      <p:cViewPr varScale="1">
        <p:scale>
          <a:sx n="114" d="100"/>
          <a:sy n="114" d="100"/>
        </p:scale>
        <p:origin x="138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tro Ducange" userId="3881275a-5346-4624-88aa-cc4682e089e6" providerId="ADAL" clId="{51DA83A5-9DAC-2E4E-98CB-0F60CD469263}"/>
    <pc:docChg chg="modSld">
      <pc:chgData name="Pietro Ducange" userId="3881275a-5346-4624-88aa-cc4682e089e6" providerId="ADAL" clId="{51DA83A5-9DAC-2E4E-98CB-0F60CD469263}" dt="2020-11-23T15:19:35.337" v="73" actId="14100"/>
      <pc:docMkLst>
        <pc:docMk/>
      </pc:docMkLst>
      <pc:sldChg chg="modSp mod">
        <pc:chgData name="Pietro Ducange" userId="3881275a-5346-4624-88aa-cc4682e089e6" providerId="ADAL" clId="{51DA83A5-9DAC-2E4E-98CB-0F60CD469263}" dt="2020-11-23T15:19:35.337" v="73" actId="14100"/>
        <pc:sldMkLst>
          <pc:docMk/>
          <pc:sldMk cId="1621469791" sldId="256"/>
        </pc:sldMkLst>
        <pc:spChg chg="mod">
          <ac:chgData name="Pietro Ducange" userId="3881275a-5346-4624-88aa-cc4682e089e6" providerId="ADAL" clId="{51DA83A5-9DAC-2E4E-98CB-0F60CD469263}" dt="2020-11-23T15:19:35.337" v="73" actId="14100"/>
          <ac:spMkLst>
            <pc:docMk/>
            <pc:sldMk cId="1621469791" sldId="256"/>
            <ac:spMk id="2" creationId="{00000000-0000-0000-0000-000000000000}"/>
          </ac:spMkLst>
        </pc:spChg>
      </pc:sldChg>
      <pc:sldChg chg="addSp modSp mod">
        <pc:chgData name="Pietro Ducange" userId="3881275a-5346-4624-88aa-cc4682e089e6" providerId="ADAL" clId="{51DA83A5-9DAC-2E4E-98CB-0F60CD469263}" dt="2020-11-23T10:48:14.343" v="71" actId="20577"/>
        <pc:sldMkLst>
          <pc:docMk/>
          <pc:sldMk cId="710998634" sldId="263"/>
        </pc:sldMkLst>
        <pc:spChg chg="add mod">
          <ac:chgData name="Pietro Ducange" userId="3881275a-5346-4624-88aa-cc4682e089e6" providerId="ADAL" clId="{51DA83A5-9DAC-2E4E-98CB-0F60CD469263}" dt="2020-11-23T10:48:14.343" v="71" actId="20577"/>
          <ac:spMkLst>
            <pc:docMk/>
            <pc:sldMk cId="710998634" sldId="263"/>
            <ac:spMk id="3" creationId="{391F4034-971B-8A4B-888B-5902E8333D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03/12/2020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hugodarwood/epirecipes?select=full_format_recipes.json" TargetMode="External"/><Relationship Id="rId2" Type="http://schemas.openxmlformats.org/officeDocument/2006/relationships/hyperlink" Target="https://eightportions.com/datasets/Recipes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Large-Scale and Multi-Structured Databases</a:t>
            </a:r>
            <a:br>
              <a:rPr lang="en-US" dirty="0"/>
            </a:br>
            <a:r>
              <a:rPr lang="en-US" b="1" i="1" dirty="0"/>
              <a:t>Project Design</a:t>
            </a:r>
            <a:br>
              <a:rPr lang="en-US" b="1" i="1" dirty="0"/>
            </a:br>
            <a:r>
              <a:rPr lang="en-US" b="1" i="1" dirty="0" err="1"/>
              <a:t>JustRecipe</a:t>
            </a: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Francesco Campilongo</a:t>
            </a:r>
          </a:p>
          <a:p>
            <a:r>
              <a:rPr lang="it-IT" dirty="0"/>
              <a:t>Daniele </a:t>
            </a:r>
            <a:r>
              <a:rPr lang="it-IT" dirty="0" err="1"/>
              <a:t>Cioffo</a:t>
            </a:r>
            <a:endParaRPr lang="it-IT" dirty="0"/>
          </a:p>
          <a:p>
            <a:r>
              <a:rPr lang="it-IT" dirty="0"/>
              <a:t>Francesco Iemma</a:t>
            </a:r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404256"/>
            <a:ext cx="8343900" cy="4080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dirty="0"/>
              <a:t>The </a:t>
            </a:r>
            <a:r>
              <a:rPr lang="en-US" b="1" dirty="0" err="1"/>
              <a:t>JustRecipe</a:t>
            </a:r>
            <a:r>
              <a:rPr lang="en-US" dirty="0"/>
              <a:t> application is designed to create a community of cuisine lovers.</a:t>
            </a:r>
            <a:endParaRPr lang="en-US" i="1" dirty="0"/>
          </a:p>
          <a:p>
            <a:pPr>
              <a:lnSpc>
                <a:spcPts val="3500"/>
              </a:lnSpc>
            </a:pPr>
            <a:r>
              <a:rPr lang="en-US" dirty="0"/>
              <a:t>The </a:t>
            </a:r>
            <a:r>
              <a:rPr lang="en-US" b="1" dirty="0"/>
              <a:t>main features </a:t>
            </a:r>
            <a:r>
              <a:rPr lang="en-US" dirty="0"/>
              <a:t>of the application are:</a:t>
            </a:r>
          </a:p>
          <a:p>
            <a:pPr marL="285750" indent="-28575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dirty="0"/>
              <a:t>Users can browse and add recipes</a:t>
            </a:r>
          </a:p>
          <a:p>
            <a:pPr marL="285750" indent="-28575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dirty="0"/>
              <a:t>User can modify his own recipes</a:t>
            </a:r>
          </a:p>
          <a:p>
            <a:pPr marL="285750" indent="-28575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dirty="0"/>
              <a:t>Social Network features</a:t>
            </a:r>
          </a:p>
          <a:p>
            <a:pPr marL="742950" lvl="1" indent="-28575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en-US" dirty="0"/>
              <a:t>Follow a user</a:t>
            </a:r>
          </a:p>
          <a:p>
            <a:pPr marL="742950" lvl="1" indent="-28575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en-US" dirty="0"/>
              <a:t>Like a recipe</a:t>
            </a:r>
          </a:p>
          <a:p>
            <a:pPr marL="742950" lvl="1" indent="-28575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en-US" dirty="0"/>
              <a:t>Comment a recipe</a:t>
            </a:r>
          </a:p>
          <a:p>
            <a:pPr marL="742950" lvl="1" indent="-28575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en-US" dirty="0"/>
              <a:t>Obtain suggestions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90B04AE-E812-41C0-B728-19B55931F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891" y="2376938"/>
            <a:ext cx="2719432" cy="310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Actors and main supported functionalities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91F4034-971B-8A4B-888B-5902E8333D6B}"/>
              </a:ext>
            </a:extLst>
          </p:cNvPr>
          <p:cNvSpPr txBox="1"/>
          <p:nvPr/>
        </p:nvSpPr>
        <p:spPr>
          <a:xfrm>
            <a:off x="457201" y="1367854"/>
            <a:ext cx="41148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Unregistered User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Sign-up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User</a:t>
            </a:r>
          </a:p>
          <a:p>
            <a:pPr marL="742950" lvl="1" indent="-285750">
              <a:lnSpc>
                <a:spcPts val="2800"/>
              </a:lnSpc>
              <a:buFont typeface="Wingdings" panose="05000000000000000000" pitchFamily="2" charset="2"/>
              <a:buChar char="q"/>
            </a:pPr>
            <a:r>
              <a:rPr lang="en-US" dirty="0"/>
              <a:t>Login/Logout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Search a recipe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Browse suggested recipes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Browse recipes of following users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Add a recipe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Edit own recipes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Comment recipes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Follow another user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Like a recipe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3AABA90-8BFA-40DC-B92E-41F6A7BA54A3}"/>
              </a:ext>
            </a:extLst>
          </p:cNvPr>
          <p:cNvSpPr txBox="1"/>
          <p:nvPr/>
        </p:nvSpPr>
        <p:spPr>
          <a:xfrm>
            <a:off x="4572001" y="1370687"/>
            <a:ext cx="41148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Moderator</a:t>
            </a:r>
          </a:p>
          <a:p>
            <a:pPr marL="742950" lvl="1" indent="-285750">
              <a:lnSpc>
                <a:spcPts val="2800"/>
              </a:lnSpc>
              <a:buFont typeface="Wingdings" panose="05000000000000000000" pitchFamily="2" charset="2"/>
              <a:buChar char="q"/>
            </a:pPr>
            <a:r>
              <a:rPr lang="en-US" dirty="0"/>
              <a:t>Delete comments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Administrator</a:t>
            </a:r>
          </a:p>
          <a:p>
            <a:pPr marL="742950" lvl="1" indent="-285750">
              <a:lnSpc>
                <a:spcPts val="2800"/>
              </a:lnSpc>
              <a:buFont typeface="Wingdings" panose="05000000000000000000" pitchFamily="2" charset="2"/>
              <a:buChar char="q"/>
            </a:pPr>
            <a:r>
              <a:rPr lang="en-US" dirty="0"/>
              <a:t>Delete users</a:t>
            </a:r>
          </a:p>
          <a:p>
            <a:pPr marL="742950" lvl="1" indent="-285750">
              <a:lnSpc>
                <a:spcPts val="2800"/>
              </a:lnSpc>
              <a:buFont typeface="Wingdings" panose="05000000000000000000" pitchFamily="2" charset="2"/>
              <a:buChar char="q"/>
            </a:pPr>
            <a:r>
              <a:rPr lang="en-US" dirty="0"/>
              <a:t>Delete recipes</a:t>
            </a:r>
          </a:p>
          <a:p>
            <a:pPr marL="742950" lvl="1" indent="-285750">
              <a:lnSpc>
                <a:spcPts val="2800"/>
              </a:lnSpc>
              <a:buFont typeface="Wingdings" panose="05000000000000000000" pitchFamily="2" charset="2"/>
              <a:buChar char="q"/>
            </a:pPr>
            <a:r>
              <a:rPr lang="en-US" dirty="0"/>
              <a:t>Elect moderators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414206" y="1134016"/>
            <a:ext cx="854705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i="1" dirty="0"/>
              <a:t>Source:</a:t>
            </a:r>
          </a:p>
          <a:p>
            <a:pPr lvl="0"/>
            <a:r>
              <a:rPr lang="it-IT" dirty="0">
                <a:hlinkClick r:id="rId2"/>
              </a:rPr>
              <a:t>https://eightportions.com/datasets/Recipes/</a:t>
            </a:r>
            <a:endParaRPr lang="en-US" b="1" i="1" dirty="0"/>
          </a:p>
          <a:p>
            <a:pPr lvl="0"/>
            <a:r>
              <a:rPr lang="it-IT" u="sng" dirty="0">
                <a:hlinkClick r:id="rId3" tooltip="https://www.kaggle.com/hugodarwood/epirecipes?select=full_format_recipes.json"/>
              </a:rPr>
              <a:t>https://www.kaggle.com/hugodarwood/epirecipes?select=full_format_recipes.json</a:t>
            </a:r>
            <a:endParaRPr lang="it-IT" u="sng" dirty="0"/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Description:</a:t>
            </a:r>
          </a:p>
          <a:p>
            <a:pPr lvl="0"/>
            <a:r>
              <a:rPr lang="it-IT" dirty="0"/>
              <a:t>Datasets </a:t>
            </a:r>
            <a:r>
              <a:rPr lang="it-IT" dirty="0" err="1"/>
              <a:t>containing</a:t>
            </a:r>
            <a:r>
              <a:rPr lang="it-IT" dirty="0"/>
              <a:t> </a:t>
            </a:r>
            <a:r>
              <a:rPr lang="it-IT" dirty="0" err="1"/>
              <a:t>recipes</a:t>
            </a:r>
            <a:r>
              <a:rPr lang="it-IT" dirty="0"/>
              <a:t>. </a:t>
            </a:r>
            <a:r>
              <a:rPr lang="it-IT" dirty="0" err="1"/>
              <a:t>Each</a:t>
            </a:r>
            <a:r>
              <a:rPr lang="it-IT" dirty="0"/>
              <a:t> one of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in JSON format.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Volume:</a:t>
            </a:r>
          </a:p>
          <a:p>
            <a:pPr lvl="0"/>
            <a:r>
              <a:rPr lang="en-US" dirty="0"/>
              <a:t>45349 recipes (67.8 MB)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Variety</a:t>
            </a:r>
            <a:r>
              <a:rPr lang="en-US" sz="2000" dirty="0"/>
              <a:t>:</a:t>
            </a:r>
          </a:p>
          <a:p>
            <a:pPr lvl="0"/>
            <a:r>
              <a:rPr lang="en-US" dirty="0"/>
              <a:t>We use two datasets of recipes, obtained by scraping </a:t>
            </a:r>
            <a:r>
              <a:rPr lang="it-IT" dirty="0"/>
              <a:t>Foodnetwork.com and Epicurios.com. </a:t>
            </a:r>
            <a:r>
              <a:rPr lang="it-IT" dirty="0" err="1"/>
              <a:t>Both</a:t>
            </a:r>
            <a:r>
              <a:rPr lang="it-IT" dirty="0"/>
              <a:t> datasets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cleaned</a:t>
            </a:r>
            <a:r>
              <a:rPr lang="it-IT" dirty="0"/>
              <a:t> up by </a:t>
            </a:r>
            <a:r>
              <a:rPr lang="it-IT" dirty="0" err="1"/>
              <a:t>removing</a:t>
            </a:r>
            <a:r>
              <a:rPr lang="it-IT" dirty="0"/>
              <a:t> </a:t>
            </a:r>
            <a:r>
              <a:rPr lang="it-IT" dirty="0" err="1"/>
              <a:t>duplicates</a:t>
            </a:r>
            <a:r>
              <a:rPr lang="it-IT" dirty="0"/>
              <a:t>.</a:t>
            </a:r>
          </a:p>
          <a:p>
            <a:pPr lvl="0"/>
            <a:endParaRPr lang="en-US" b="1" i="1" dirty="0"/>
          </a:p>
          <a:p>
            <a:pPr lvl="0"/>
            <a:r>
              <a:rPr lang="en-US" sz="2000" b="1" i="1" dirty="0"/>
              <a:t>Velocity/Variability</a:t>
            </a:r>
            <a:r>
              <a:rPr lang="en-US" sz="2000" dirty="0"/>
              <a:t>:</a:t>
            </a:r>
            <a:endParaRPr lang="it-IT" sz="2000" dirty="0"/>
          </a:p>
          <a:p>
            <a:r>
              <a:rPr lang="en-US" dirty="0"/>
              <a:t>Variability and Velocity are ensured by deleting and/or adding recipes and comments</a:t>
            </a:r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UML Class Diagram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DEEEC07-6C2C-4DA9-A394-F20B4657D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68" y="1233093"/>
            <a:ext cx="7273664" cy="451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Document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151885D-52A3-44DC-B353-26DEF9E30A39}"/>
              </a:ext>
            </a:extLst>
          </p:cNvPr>
          <p:cNvSpPr txBox="1"/>
          <p:nvPr/>
        </p:nvSpPr>
        <p:spPr>
          <a:xfrm>
            <a:off x="414206" y="1226295"/>
            <a:ext cx="8547053" cy="5498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3000"/>
              </a:lnSpc>
            </a:pPr>
            <a:r>
              <a:rPr lang="en-US" sz="2000" b="1" i="1" dirty="0"/>
              <a:t>Collections:</a:t>
            </a:r>
          </a:p>
          <a:p>
            <a:pPr marL="285750" lvl="0" indent="-285750">
              <a:lnSpc>
                <a:spcPts val="3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Recipe</a:t>
            </a:r>
          </a:p>
          <a:p>
            <a:pPr lvl="0">
              <a:lnSpc>
                <a:spcPts val="3000"/>
              </a:lnSpc>
            </a:pPr>
            <a:r>
              <a:rPr lang="en-US" sz="2000" b="1" i="1" dirty="0"/>
              <a:t>High Level Query: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Search a recipe given certain parameters (recipe’s name, recipe’s ingredients)</a:t>
            </a: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Low caloric recipes, low fat recipes, low carbs recipes, high protein recipes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Search the most common recipe categories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Last written comments (for moderator)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Categories under/over a caloric/carbs/fat/protein average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Show the daily sum of recipe calories added by a user in the last week. A plot will show the weekly trend 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Last written recipes of the following users 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Fastest recipes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56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Graph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6291F97-5EBF-4A37-B689-01B1A8BDF9A9}"/>
              </a:ext>
            </a:extLst>
          </p:cNvPr>
          <p:cNvSpPr txBox="1"/>
          <p:nvPr/>
        </p:nvSpPr>
        <p:spPr>
          <a:xfrm>
            <a:off x="414207" y="1368908"/>
            <a:ext cx="4157794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3000"/>
              </a:lnSpc>
            </a:pPr>
            <a:r>
              <a:rPr lang="en-US" sz="2000" b="1" i="1" dirty="0"/>
              <a:t>Entities: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Recipe</a:t>
            </a:r>
          </a:p>
          <a:p>
            <a:pPr marL="285750" lvl="0" indent="-285750">
              <a:lnSpc>
                <a:spcPts val="3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User</a:t>
            </a:r>
          </a:p>
          <a:p>
            <a:pPr>
              <a:lnSpc>
                <a:spcPts val="3000"/>
              </a:lnSpc>
            </a:pPr>
            <a:r>
              <a:rPr lang="en-US" sz="2000" b="1" i="1" dirty="0"/>
              <a:t>Relations: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– Recipe: Like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– User: Follow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– Recipe: Comment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– Recipe: Add </a:t>
            </a:r>
          </a:p>
          <a:p>
            <a:pPr lvl="0">
              <a:lnSpc>
                <a:spcPts val="3000"/>
              </a:lnSpc>
            </a:pPr>
            <a:endParaRPr lang="en-US" sz="2000" b="1" i="1" dirty="0"/>
          </a:p>
          <a:p>
            <a:pPr lvl="0"/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5BEB91D-2863-4068-AB1F-0EAA25DD0D05}"/>
              </a:ext>
            </a:extLst>
          </p:cNvPr>
          <p:cNvSpPr txBox="1"/>
          <p:nvPr/>
        </p:nvSpPr>
        <p:spPr>
          <a:xfrm>
            <a:off x="4689474" y="1375706"/>
            <a:ext cx="423641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3000"/>
              </a:lnSpc>
            </a:pPr>
            <a:r>
              <a:rPr lang="en-US" sz="2000" b="1" i="1" dirty="0"/>
              <a:t>High Level Query: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Suggested recipes (considering hops number)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Best recipes (considering likes)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Most followed and active user (centrality measure)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Top Commentators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Most liked user (considering his/her recipes)</a:t>
            </a:r>
          </a:p>
          <a:p>
            <a:pPr lvl="0"/>
            <a:endParaRPr lang="en-US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228F772-354E-46A8-BD2E-CC2D98B3E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623" y="4174440"/>
            <a:ext cx="26479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3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Architecture Preliminary Idea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F5D0211-4EF5-4C8C-B198-D7ED762741EC}"/>
              </a:ext>
            </a:extLst>
          </p:cNvPr>
          <p:cNvSpPr txBox="1"/>
          <p:nvPr/>
        </p:nvSpPr>
        <p:spPr>
          <a:xfrm>
            <a:off x="506485" y="1226295"/>
            <a:ext cx="8547053" cy="428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3000"/>
              </a:lnSpc>
            </a:pPr>
            <a:r>
              <a:rPr lang="en-US" sz="2000" b="1" i="1" dirty="0"/>
              <a:t>Programming Language: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JavaFX</a:t>
            </a:r>
          </a:p>
          <a:p>
            <a:pPr lvl="0">
              <a:lnSpc>
                <a:spcPts val="3000"/>
              </a:lnSpc>
            </a:pPr>
            <a:endParaRPr lang="en-US" dirty="0"/>
          </a:p>
          <a:p>
            <a:pPr lvl="0">
              <a:lnSpc>
                <a:spcPts val="3000"/>
              </a:lnSpc>
            </a:pPr>
            <a:r>
              <a:rPr lang="en-US" sz="2000" b="1" i="1" dirty="0"/>
              <a:t>DBMSs: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MongoDB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Neo4J</a:t>
            </a:r>
          </a:p>
          <a:p>
            <a:pPr lvl="0">
              <a:lnSpc>
                <a:spcPts val="3000"/>
              </a:lnSpc>
            </a:pPr>
            <a:endParaRPr lang="en-US" dirty="0"/>
          </a:p>
          <a:p>
            <a:pPr>
              <a:lnSpc>
                <a:spcPts val="3000"/>
              </a:lnSpc>
            </a:pPr>
            <a:r>
              <a:rPr lang="en-US" sz="2000" b="1" i="1" dirty="0"/>
              <a:t>Frameworks: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JUnit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Log4J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Maven</a:t>
            </a:r>
          </a:p>
        </p:txBody>
      </p:sp>
      <p:pic>
        <p:nvPicPr>
          <p:cNvPr id="6" name="Immagine 5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E435C37C-F7CA-47E4-AA68-84CC7438A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672" y="1901155"/>
            <a:ext cx="4852871" cy="339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3949</TotalTime>
  <Words>411</Words>
  <Application>Microsoft Office PowerPoint</Application>
  <PresentationFormat>Presentazione su schermo (4:3)</PresentationFormat>
  <Paragraphs>89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Tema di Office</vt:lpstr>
      <vt:lpstr>Large-Scale and Multi-Structured Databases Project Design JustRecipe</vt:lpstr>
      <vt:lpstr>Application Highlights</vt:lpstr>
      <vt:lpstr>Actors and main supported functionalities</vt:lpstr>
      <vt:lpstr>Dataset Description</vt:lpstr>
      <vt:lpstr>Preliminary UML Class Diagram</vt:lpstr>
      <vt:lpstr>Requirements and Entities  handled by Document DB</vt:lpstr>
      <vt:lpstr>Requirements and Entities  handled by Graph DB</vt:lpstr>
      <vt:lpstr>Software Architecture Preliminary Idea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Francesco Iemma</cp:lastModifiedBy>
  <cp:revision>180</cp:revision>
  <dcterms:created xsi:type="dcterms:W3CDTF">2019-07-02T09:26:30Z</dcterms:created>
  <dcterms:modified xsi:type="dcterms:W3CDTF">2020-12-03T17:19:18Z</dcterms:modified>
</cp:coreProperties>
</file>