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Ubuntu"/>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Ubuntu-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Ubuntu-bold.fntdata"/><Relationship Id="rId6" Type="http://schemas.openxmlformats.org/officeDocument/2006/relationships/slide" Target="slides/slide2.xml"/><Relationship Id="rId18" Type="http://schemas.openxmlformats.org/officeDocument/2006/relationships/font" Target="fonts/Ubuntu-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abc71af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abc71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Questa tesi descrive lo sviluppo di tecniche avanzate per risolvere uno specifico problema di programmazione matematica e lo sviluppo di un’interfaccia software, per ottenere un confronto computazionale tra due risolutori moderni per problemi di programmazione lineare intera mista.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Questa tesi descrive sostanzialmente lo sviluppo di tecniche avanzate per risolvere uno specifico problema di Programmazione Matematica e lo sviluppo di un’interfaccia per un risolutore commerciale per problemi di Programmazione Lineare Intera Mista, per ottenere al termine un confronto computazionale.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(Questa tesi descrive lo sviluppo sia di un'interfaccia per un risolutore moderno di problemi MIP, sia di un esempio specifico per il problema del Facility Location. Utilizzando funzionalità avanzate, come le callbacks, migloriamo le prestazioni del metodo branch-and-cut. Sviluppiamo poi due algoritmi matheuristici, basati su Hard Fixing e Local Branching. Testiamo i nostri algoritmi su diverse istanze con IBM ILOG CPLEX e presentiamo, infine, un confronto computazionale con un altro solver.)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ae49f109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ae49f1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200">
                <a:solidFill>
                  <a:schemeClr val="dk1"/>
                </a:solidFill>
              </a:rPr>
              <a:t>Per ridurre le dimensioni del modello abbiamo utilizzato la formulazione di Benders’, che è decisamente più snella rispetto a quella tradizionale.</a:t>
            </a:r>
            <a:endParaRPr sz="12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304800" lvl="0" marL="457200" rtl="0" algn="l">
              <a:lnSpc>
                <a:spcPct val="138000"/>
              </a:lnSpc>
              <a:spcBef>
                <a:spcPts val="0"/>
              </a:spcBef>
              <a:spcAft>
                <a:spcPts val="0"/>
              </a:spcAft>
              <a:buClr>
                <a:schemeClr val="dk1"/>
              </a:buClr>
              <a:buSzPts val="1200"/>
              <a:buChar char="●"/>
            </a:pPr>
            <a:r>
              <a:rPr lang="en" sz="1200">
                <a:solidFill>
                  <a:schemeClr val="dk1"/>
                </a:solidFill>
              </a:rPr>
              <a:t>in questo modo utilizziamo meno variabili, ossia passiamo da m*n variabili a m+n variabili.</a:t>
            </a:r>
            <a:endParaRPr sz="1200">
              <a:solidFill>
                <a:schemeClr val="dk1"/>
              </a:solidFill>
            </a:endParaRPr>
          </a:p>
          <a:p>
            <a:pPr indent="-304800" lvl="0" marL="457200" rtl="0" algn="l">
              <a:lnSpc>
                <a:spcPct val="138000"/>
              </a:lnSpc>
              <a:spcBef>
                <a:spcPts val="0"/>
              </a:spcBef>
              <a:spcAft>
                <a:spcPts val="0"/>
              </a:spcAft>
              <a:buClr>
                <a:schemeClr val="dk1"/>
              </a:buClr>
              <a:buSzPts val="1200"/>
              <a:buChar char="●"/>
            </a:pPr>
            <a:r>
              <a:rPr lang="en" sz="1200">
                <a:solidFill>
                  <a:schemeClr val="dk1"/>
                </a:solidFill>
              </a:rPr>
              <a:t>inoltre, scegliamo di non inserire tutti i vincoli del modello dato che sono troppi, ma li generiamo dinamicamente solo quando vengono violati. Per far ciò dobbiamo interagire con l’algoritmo di branch-and-cut, tramite delle callback, e scrivere il codice che avrà il compito di inserire i vincoli al momento giusto.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solidFill>
                  <a:schemeClr val="dk1"/>
                </a:solidFill>
              </a:rPr>
              <a:t>Utilizzando quindi un modello più efficiente, otteniamo già un primo incremento delle prestazioni.</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(Dato che abbiamo ridotto le dimensioni dell’input, con lo stesso solver </a:t>
            </a:r>
            <a:r>
              <a:rPr lang="en">
                <a:solidFill>
                  <a:schemeClr val="dk1"/>
                </a:solidFill>
              </a:rPr>
              <a:t>ora riusciamo</a:t>
            </a:r>
            <a:r>
              <a:rPr lang="en" sz="1200">
                <a:solidFill>
                  <a:schemeClr val="dk1"/>
                </a:solidFill>
              </a:rPr>
              <a:t> a risolvere lo stesso problema molto più velocemente.)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ae49f109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ae49f10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Modificando l’algoritmo branch-and-cut, ne possiamo incrementare notevolmente l’efficacia. </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Infatti i risolutori commerciali devono risolvere diversi tipi di problemi MIP e non sono in grado di sfruttare la struttura speciale di questo problema specifico. Al contrario Noi possiamo contare su una migliore conscenza di questo modello rispetto al risolutore. Quindi utilizzando funzioni avanzate, possiamo interagire per aiutarlo (facilitare la) nella risoluzione.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rPr>
              <a:t>Fornendo noi delle soluzioni euristiche (anche abbastanza stupide) possiamo abbassare l’upper bound, mentre aggiungendo al modello dei piani di taglio profondi, specifici per questo problema, possiamo ad alzare il lower bound.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ae49f109_0_1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ae49f10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In certi casi pratici non siamo per nulla interessati a dimostrare che la soluzione trovata è ottima, ma ci accontentiamo solo di avere in mano una soluzione abbastanza buona, che sia magari vicina all’ottimo, e soprattutto in tempi rapidi (in qualche secondo o minuto, non giorni o mesi). Per questo scopo corrono in nostro aiuto le Matheuristiche. Notiamo che il termine math-heuristic non è errato ma è un ibrido, tra le tecniche meta-euristiche e quelle programmazione matematica. </a:t>
            </a:r>
            <a:endParaRPr/>
          </a:p>
          <a:p>
            <a:pPr indent="0" lvl="0" marL="0" rtl="0" algn="l">
              <a:spcBef>
                <a:spcPts val="0"/>
              </a:spcBef>
              <a:spcAft>
                <a:spcPts val="0"/>
              </a:spcAft>
              <a:buNone/>
            </a:pPr>
            <a:r>
              <a:rPr lang="en"/>
              <a:t>Infatti ci consente di utilizzare a scatola chiusa tutti gli algoritmi precedentemente sviluppati per la ricerca della soluzione ottima. </a:t>
            </a:r>
            <a:endParaRPr/>
          </a:p>
          <a:p>
            <a:pPr indent="0" lvl="0" marL="0" rtl="0" algn="l">
              <a:spcBef>
                <a:spcPts val="0"/>
              </a:spcBef>
              <a:spcAft>
                <a:spcPts val="0"/>
              </a:spcAft>
              <a:buNone/>
            </a:pPr>
            <a:r>
              <a:rPr lang="en"/>
              <a:t>Ci focalizziamo</a:t>
            </a:r>
            <a:r>
              <a:rPr lang="en">
                <a:solidFill>
                  <a:schemeClr val="dk1"/>
                </a:solidFill>
              </a:rPr>
              <a:t> </a:t>
            </a:r>
            <a:r>
              <a:rPr lang="en"/>
              <a:t>solo sull’upper bound, che rappresenta la migliore soluzione nota nel tempo. </a:t>
            </a:r>
            <a:endParaRPr/>
          </a:p>
          <a:p>
            <a:pPr indent="0" lvl="0" marL="0" rtl="0" algn="l">
              <a:spcBef>
                <a:spcPts val="0"/>
              </a:spcBef>
              <a:spcAft>
                <a:spcPts val="0"/>
              </a:spcAft>
              <a:buNone/>
            </a:pPr>
            <a:r>
              <a:rPr lang="en"/>
              <a:t>Il grafico mostra un esempio delle prestazioni dei due matheuristici che abbiamo implementato, in verde ed in rosso, rispetto all’algoritmo che dimostra l’ottimalità, in blu. </a:t>
            </a:r>
            <a:endParaRPr/>
          </a:p>
          <a:p>
            <a:pPr indent="0" lvl="0" marL="0" rtl="0" algn="l">
              <a:spcBef>
                <a:spcPts val="0"/>
              </a:spcBef>
              <a:spcAft>
                <a:spcPts val="0"/>
              </a:spcAft>
              <a:buNone/>
            </a:pPr>
            <a:r>
              <a:rPr lang="en"/>
              <a:t>I valori più bassi nel tempo sono preferibili, perché significano costi inferiori e quindi soluzioni migliori. </a:t>
            </a:r>
            <a:endParaRPr/>
          </a:p>
          <a:p>
            <a:pPr indent="0" lvl="0" marL="0" rtl="0" algn="l">
              <a:spcBef>
                <a:spcPts val="0"/>
              </a:spcBef>
              <a:spcAft>
                <a:spcPts val="0"/>
              </a:spcAft>
              <a:buNone/>
            </a:pPr>
            <a:r>
              <a:rPr lang="en"/>
              <a:t>Notiamo che già nei primissimi secondi abbiamo di fatto in mano una soluzione ottima, nonostante la dimostrazione richieda poi diversi minuti.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3a01678a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3a0167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In certi casi pratici non siamo per nulla interessati a dimostrare che la soluzione trovata è ottima, ma ci accontentiamo solo di avere in mano una soluzione abbastanza buona, che sia magari vicina all’ottimo, e soprattutto in tempi rapidi (in qualche secondo o minuto, non giorni o mesi). Per questo scopo corrono in nostro aiuto le Matheuristiche. Notiamo che il termine math-heuristic non è errato ma è un ibrido, tra le tecniche meta-euristiche e quelle programmazione matematica. </a:t>
            </a:r>
            <a:endParaRPr/>
          </a:p>
          <a:p>
            <a:pPr indent="0" lvl="0" marL="0" rtl="0" algn="l">
              <a:spcBef>
                <a:spcPts val="0"/>
              </a:spcBef>
              <a:spcAft>
                <a:spcPts val="0"/>
              </a:spcAft>
              <a:buNone/>
            </a:pPr>
            <a:r>
              <a:rPr lang="en"/>
              <a:t>Infatti ci consente di utilizzare a scatola chiusa tutti gli algoritmi precedentemente sviluppati per la ricerca della soluzione ottima. </a:t>
            </a:r>
            <a:endParaRPr/>
          </a:p>
          <a:p>
            <a:pPr indent="0" lvl="0" marL="0" rtl="0" algn="l">
              <a:spcBef>
                <a:spcPts val="0"/>
              </a:spcBef>
              <a:spcAft>
                <a:spcPts val="0"/>
              </a:spcAft>
              <a:buNone/>
            </a:pPr>
            <a:r>
              <a:rPr lang="en"/>
              <a:t>Ci focalizziamo</a:t>
            </a:r>
            <a:r>
              <a:rPr lang="en">
                <a:solidFill>
                  <a:schemeClr val="dk1"/>
                </a:solidFill>
              </a:rPr>
              <a:t> </a:t>
            </a:r>
            <a:r>
              <a:rPr lang="en"/>
              <a:t>solo sull’upper bound, che rappresenta la migliore soluzione nota nel tempo. </a:t>
            </a:r>
            <a:endParaRPr/>
          </a:p>
          <a:p>
            <a:pPr indent="0" lvl="0" marL="0" rtl="0" algn="l">
              <a:spcBef>
                <a:spcPts val="0"/>
              </a:spcBef>
              <a:spcAft>
                <a:spcPts val="0"/>
              </a:spcAft>
              <a:buNone/>
            </a:pPr>
            <a:r>
              <a:rPr lang="en"/>
              <a:t>Il grafico mostra un esempio delle prestazioni dei due matheuristici che abbiamo implementato, in verde ed in rosso, rispetto all’algoritmo che dimostra l’ottimalità, in blu. </a:t>
            </a:r>
            <a:endParaRPr/>
          </a:p>
          <a:p>
            <a:pPr indent="0" lvl="0" marL="0" rtl="0" algn="l">
              <a:spcBef>
                <a:spcPts val="0"/>
              </a:spcBef>
              <a:spcAft>
                <a:spcPts val="0"/>
              </a:spcAft>
              <a:buNone/>
            </a:pPr>
            <a:r>
              <a:rPr lang="en"/>
              <a:t>I valori più bassi nel tempo sono preferibili, perché significano costi inferiori e quindi soluzioni migliori. </a:t>
            </a:r>
            <a:endParaRPr/>
          </a:p>
          <a:p>
            <a:pPr indent="0" lvl="0" marL="0" rtl="0" algn="l">
              <a:spcBef>
                <a:spcPts val="0"/>
              </a:spcBef>
              <a:spcAft>
                <a:spcPts val="0"/>
              </a:spcAft>
              <a:buNone/>
            </a:pPr>
            <a:r>
              <a:rPr lang="en"/>
              <a:t>Notiamo che già nei primissimi secondi abbiamo di fatto in mano una soluzione ottima, nonostante la dimostrazione richieda poi diversi minuti.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92feaee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92fea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La tesi si compone di 5 capitoli:</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primo diamo una panoramica generale sugli algoritmi di risoluzione per problemi MIP (Mixed-Integer Programming).</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secondo presentiamo delle tecniche avanzate per affrontare un problema ben noto in letteratura, il Facility Location. Utilizzando le librerie di un risolutore commerciale, IBM ILOG CPLEX, abbiamo sviluppato degli algoritmi in grado di risolvere questo esempio specifico.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Poiché volevamo avere un confronto anche con un altro risolutore senza dover riscrivere da zero il nostro software, nel terzo capitolo abbiamo sviluppato un’ interfaccia per Gurobi, in grado di eseguire tutti gli algoritmi scritti per CPLEX.</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Infine, utilizzando sia il nostro codice di esempio del capitolo 2 sia la nostra interfaccia del capitolo 3, abbiamo effettuato nel capitolo 4 un confronto computazionale tra i due risolutori moderni (CPLEX e Gurobi), valutandone le prestazioni su diverse istanze.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76990dd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76990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La tesi si compone di 5 capitoli:</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primo diamo una panoramica generale sugli algoritmi di risoluzione per problemi MIP (Mixed-Integer Programming).</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secondo presentiamo delle tecniche avanzate per affrontare un problema ben noto in letteratura, il Facility Location. Utilizzando le librerie di un risolutore commerciale, IBM ILOG CPLEX, abbiamo sviluppato degli algoritmi in grado di risolvere questo esempio specifico.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Poiché volevamo avere un confronto anche con un altro risolutore senza dover riscrivere da zero il nostro software, nel terzo capitolo abbiamo sviluppato un’ interfaccia per Gurobi, in grado di eseguire tutti gli algoritmi scritti per CPLEX.</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Infine, utilizzando sia il nostro codice di esempio del capitolo 2 sia la nostra interfaccia del capitolo 3, abbiamo effettuato nel capitolo 4 un confronto computazionale tra i due risolutori moderni (CPLEX e Gurobi), valutandone le prestazioni su diverse istanze.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376990dd_0_1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376990d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La tesi si compone di 5 capitoli:</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primo diamo una panoramica generale sugli algoritmi di risoluzione per problemi MIP (Mixed-Integer Programming).</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secondo presentiamo delle tecniche avanzate per affrontare un problema ben noto in letteratura, il Facility Location. Utilizzando le librerie di un risolutore commerciale, IBM ILOG CPLEX, abbiamo sviluppato degli algoritmi in grado di risolvere questo esempio specifico.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Poiché volevamo avere un confronto anche con un altro risolutore senza dover riscrivere da zero il nostro software, nel terzo capitolo abbiamo sviluppato un’ interfaccia per Gurobi, in grado di eseguire tutti gli algoritmi scritti per CPLEX.</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Infine, utilizzando sia il nostro codice di esempio del capitolo 2 sia la nostra interfaccia del capitolo 3, abbiamo effettuato nel capitolo 4 un confronto computazionale tra i due risolutori moderni (CPLEX e Gurobi), valutandone le prestazioni su diverse istanze.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ae49f109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ae49f1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Dato un insieme I di possibili luoghi in cui collocare degli impianti e dato un insieme J di clienti,</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il nostro problema è capire quanti e quali impianti aprire e come associare ad ogni cliente un unico impianto,</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in maniera tale che tutti i costi fissi, dovuti all’apertura degli impianti,</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più i costi di collegamento, dei clienti, siano minimizzati..</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rPr>
              <a:t>Nel campo della ricerca operativa, il facility location è un problema ben noto per essere NP-completo. Ciò significa che, fino ad ora, non conosciamo alcun algoritmo in grado di risolvere questo problema in tempo polinomiale.</a:t>
            </a:r>
            <a:endParaRPr sz="1200">
              <a:solidFill>
                <a:schemeClr val="dk1"/>
              </a:solidFill>
            </a:endParaRPr>
          </a:p>
          <a:p>
            <a:pPr indent="0" lvl="0" marL="0" rtl="0" algn="l">
              <a:spcBef>
                <a:spcPts val="0"/>
              </a:spcBef>
              <a:spcAft>
                <a:spcPts val="0"/>
              </a:spcAft>
              <a:buNone/>
            </a:pPr>
            <a:r>
              <a:rPr lang="en" sz="1200">
                <a:solidFill>
                  <a:schemeClr val="dk1"/>
                </a:solidFill>
              </a:rPr>
              <a:t>Nel caso in cui qualcuno fosse a conoscenza di un algoritmo in grado di risolvere uno qualunque di questi problemi in tempo polinomiale, automaticamente risolverebbe uno dei problemi aperti del millennio e diventerebbe milionario, se non miliardario.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ae49f109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ae49f1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None/>
            </a:pPr>
            <a:r>
              <a:rPr lang="en">
                <a:solidFill>
                  <a:schemeClr val="dk1"/>
                </a:solidFill>
              </a:rPr>
              <a:t>Abbiamo detto che si tratta di un problema np-hard. Lo possiamo allora formulare come un problema di Programmazione Lineare Intera Mista (MILP), in cui vi è una funzione obiettivo da minimizzare.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Nella versione classica,	vi sono delle variabili y ed x che possono assumere valori binari.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Le variabili y rappresentano gli impianti e possono assumere valori binari (1 se l’impianto j viene aperto, 0 se viene lasciata chiuso)</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Le variabili x rappresentano invece tutti i possibili collegamenti tra ogni cliente e ogni stabilimento.</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La funzione obiettivo da minimizzare è data dai costi fissi e dai costi variabili totali,</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I vincoli sotto assicurano che la domanda di ogni cliente venga sempre soddisfatta e che la fornitura provenga solo dagli impianti effettivamente aperti.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Per risolvere questo tipo di modelli, è necessario ricorrere a metodi di ottimizzazione combinatoria e tra i vari algoritmi i risolutori moderni (come CPLEX) utilizzano il branch-and-cut.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76990dd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76990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La tesi si compone di 5 capitoli:</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primo diamo una panoramica generale sugli algoritmi di risoluzione per problemi MIP (Mixed-Integer Programming).</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secondo presentiamo delle tecniche avanzate per affrontare un problema ben noto in letteratura, il Facility Location. Utilizzando le librerie di un risolutore commerciale, IBM ILOG CPLEX, abbiamo sviluppato degli algoritmi in grado di risolvere questo esempio specifico.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Poiché volevamo avere un confronto anche con un altro risolutore senza dover riscrivere da zero il nostro software, nel terzo capitolo abbiamo sviluppato un’ interfaccia per Gurobi, in grado di eseguire tutti gli algoritmi scritti per CPLEX.</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Infine, utilizzando sia il nostro codice di esempio del capitolo 2 sia la nostra interfaccia del capitolo 3, abbiamo effettuato nel capitolo 4 un confronto computazionale tra i due risolutori moderni (CPLEX e Gurobi), valutandone le prestazioni su diverse istanze.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76990dd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76990d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La tesi si compone di 5 capitoli:</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primo diamo una panoramica generale sugli algoritmi di risoluzione per problemi MIP (Mixed-Integer Programming).</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nel secondo presentiamo delle tecniche avanzate per affrontare un problema ben noto in letteratura, il Facility Location. Utilizzando le librerie di un risolutore commerciale, IBM ILOG CPLEX, abbiamo sviluppato degli algoritmi in grado di risolvere questo esempio specifico.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Poiché volevamo avere un confronto anche con un altro risolutore senza dover riscrivere da zero il nostro software, nel terzo capitolo abbiamo sviluppato un’ interfaccia per Gurobi, in grado di eseguire tutti gli algoritmi scritti per CPLEX.</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Infine, utilizzando sia il nostro codice di esempio del capitolo 2 sia la nostra interfaccia del capitolo 3, abbiamo effettuato nel capitolo 4 un confronto computazionale tra i due risolutori moderni (CPLEX e Gurobi), valutandone le prestazioni su diverse istanze.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376990dd_0_1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376990d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None/>
            </a:pPr>
            <a:r>
              <a:rPr lang="en">
                <a:solidFill>
                  <a:schemeClr val="dk1"/>
                </a:solidFill>
              </a:rPr>
              <a:t>Abbiamo detto che si tratta di un problema np-hard. Lo possiamo allora formulare come un problema di Programmazione Lineare Intera Mista (MILP), in cui vi è una funzione obiettivo da minimizzare.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Nella versione classica,	vi sono delle variabili y ed x che possono assumere valori binari.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Le variabili y rappresentano gli impianti e possono assumere valori binari (1 se l’impianto j viene aperto, 0 se viene lasciata chiuso)</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Le variabili x rappresentano invece tutti i possibili collegamenti tra ogni cliente e ogni stabilimento.</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La funzione obiettivo da minimizzare è data dai costi fissi e dai costi variabili totali,</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I vincoli sotto assicurano che la domanda di ogni cliente venga sempre soddisfatta e che la fornitura provenga solo dagli impianti effettivamente aperti.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Per risolvere questo tipo di modelli, è necessario ricorrere a metodi di ottimizzazione combinatoria e tra i vari algoritmi i risolutori moderni (come CPLEX) utilizzano il branch-and-cut.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35.png"/><Relationship Id="rId7"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3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20713"/>
            <a:ext cx="8520600" cy="1736100"/>
          </a:xfrm>
          <a:prstGeom prst="rect">
            <a:avLst/>
          </a:prstGeom>
        </p:spPr>
        <p:txBody>
          <a:bodyPr anchorCtr="0" anchor="b" bIns="91425" lIns="91425" spcFirstLastPara="1" rIns="91425" wrap="square" tIns="91425">
            <a:noAutofit/>
          </a:bodyPr>
          <a:lstStyle/>
          <a:p>
            <a:pPr indent="0" lvl="0" marL="0" rtl="0" algn="ctr">
              <a:lnSpc>
                <a:spcPct val="138000"/>
              </a:lnSpc>
              <a:spcBef>
                <a:spcPts val="0"/>
              </a:spcBef>
              <a:spcAft>
                <a:spcPts val="0"/>
              </a:spcAft>
              <a:buNone/>
            </a:pPr>
            <a:r>
              <a:t/>
            </a:r>
            <a:endParaRPr sz="2400">
              <a:solidFill>
                <a:srgbClr val="FFFFFF"/>
              </a:solidFill>
              <a:latin typeface="Ubuntu"/>
              <a:ea typeface="Ubuntu"/>
              <a:cs typeface="Ubuntu"/>
              <a:sym typeface="Ubuntu"/>
            </a:endParaRPr>
          </a:p>
          <a:p>
            <a:pPr indent="0" lvl="0" marL="0" rtl="0" algn="ctr">
              <a:lnSpc>
                <a:spcPct val="138000"/>
              </a:lnSpc>
              <a:spcBef>
                <a:spcPts val="0"/>
              </a:spcBef>
              <a:spcAft>
                <a:spcPts val="0"/>
              </a:spcAft>
              <a:buClr>
                <a:schemeClr val="dk1"/>
              </a:buClr>
              <a:buSzPts val="1100"/>
              <a:buFont typeface="Arial"/>
              <a:buNone/>
            </a:pPr>
            <a:r>
              <a:rPr lang="en" sz="3600">
                <a:solidFill>
                  <a:srgbClr val="FFFFFF"/>
                </a:solidFill>
              </a:rPr>
              <a:t>Local Dynamic Approximate Solution </a:t>
            </a:r>
            <a:endParaRPr sz="3600">
              <a:solidFill>
                <a:srgbClr val="FFFFFF"/>
              </a:solidFill>
            </a:endParaRPr>
          </a:p>
          <a:p>
            <a:pPr indent="0" lvl="0" marL="0" rtl="0" algn="ctr">
              <a:lnSpc>
                <a:spcPct val="138000"/>
              </a:lnSpc>
              <a:spcBef>
                <a:spcPts val="0"/>
              </a:spcBef>
              <a:spcAft>
                <a:spcPts val="0"/>
              </a:spcAft>
              <a:buClr>
                <a:schemeClr val="dk1"/>
              </a:buClr>
              <a:buSzPts val="1100"/>
              <a:buFont typeface="Arial"/>
              <a:buNone/>
            </a:pPr>
            <a:r>
              <a:rPr lang="en" sz="3600">
                <a:solidFill>
                  <a:srgbClr val="FFFFFF"/>
                </a:solidFill>
              </a:rPr>
              <a:t>for Stationary Mean Field Games</a:t>
            </a:r>
            <a:endParaRPr sz="3600">
              <a:solidFill>
                <a:srgbClr val="FFFFFF"/>
              </a:solidFill>
            </a:endParaRPr>
          </a:p>
          <a:p>
            <a:pPr indent="0" lvl="0" marL="0" rtl="0" algn="ctr">
              <a:spcBef>
                <a:spcPts val="0"/>
              </a:spcBef>
              <a:spcAft>
                <a:spcPts val="0"/>
              </a:spcAft>
              <a:buNone/>
            </a:pPr>
            <a:r>
              <a:t/>
            </a:r>
            <a:endParaRPr i="1" sz="3200">
              <a:solidFill>
                <a:srgbClr val="FFFFFF"/>
              </a:solidFill>
              <a:latin typeface="Ubuntu"/>
              <a:ea typeface="Ubuntu"/>
              <a:cs typeface="Ubuntu"/>
              <a:sym typeface="Ubuntu"/>
            </a:endParaRPr>
          </a:p>
        </p:txBody>
      </p:sp>
      <p:pic>
        <p:nvPicPr>
          <p:cNvPr descr="logo.png" id="55" name="Google Shape;55;p13"/>
          <p:cNvPicPr preferRelativeResize="0"/>
          <p:nvPr/>
        </p:nvPicPr>
        <p:blipFill>
          <a:blip r:embed="rId3">
            <a:alphaModFix/>
          </a:blip>
          <a:stretch>
            <a:fillRect/>
          </a:stretch>
        </p:blipFill>
        <p:spPr>
          <a:xfrm>
            <a:off x="228975" y="245750"/>
            <a:ext cx="1566112" cy="699150"/>
          </a:xfrm>
          <a:prstGeom prst="rect">
            <a:avLst/>
          </a:prstGeom>
          <a:noFill/>
          <a:ln>
            <a:noFill/>
          </a:ln>
        </p:spPr>
      </p:pic>
      <p:sp>
        <p:nvSpPr>
          <p:cNvPr id="56" name="Google Shape;56;p13"/>
          <p:cNvSpPr/>
          <p:nvPr/>
        </p:nvSpPr>
        <p:spPr>
          <a:xfrm flipH="1" rot="10800000">
            <a:off x="-25" y="5033178"/>
            <a:ext cx="9143982" cy="1824822"/>
          </a:xfrm>
          <a:prstGeom prst="flowChart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3774150" y="6399600"/>
            <a:ext cx="15957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Ubuntu"/>
                <a:ea typeface="Ubuntu"/>
                <a:cs typeface="Ubuntu"/>
                <a:sym typeface="Ubuntu"/>
              </a:rPr>
              <a:t>11 Aprile 2016</a:t>
            </a:r>
            <a:endParaRPr>
              <a:solidFill>
                <a:srgbClr val="980000"/>
              </a:solidFill>
              <a:latin typeface="Ubuntu"/>
              <a:ea typeface="Ubuntu"/>
              <a:cs typeface="Ubuntu"/>
              <a:sym typeface="Ubuntu"/>
            </a:endParaRPr>
          </a:p>
        </p:txBody>
      </p:sp>
      <p:sp>
        <p:nvSpPr>
          <p:cNvPr id="58" name="Google Shape;58;p13"/>
          <p:cNvSpPr txBox="1"/>
          <p:nvPr/>
        </p:nvSpPr>
        <p:spPr>
          <a:xfrm>
            <a:off x="483750" y="5757025"/>
            <a:ext cx="32904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Ubuntu"/>
                <a:ea typeface="Ubuntu"/>
                <a:cs typeface="Ubuntu"/>
                <a:sym typeface="Ubuntu"/>
              </a:rPr>
              <a:t>Relatore: Prof. Maria Elena Valcher </a:t>
            </a:r>
            <a:endParaRPr>
              <a:solidFill>
                <a:srgbClr val="980000"/>
              </a:solidFill>
              <a:latin typeface="Ubuntu"/>
              <a:ea typeface="Ubuntu"/>
              <a:cs typeface="Ubuntu"/>
              <a:sym typeface="Ubuntu"/>
            </a:endParaRPr>
          </a:p>
          <a:p>
            <a:pPr indent="0" lvl="0" marL="0" rtl="0" algn="l">
              <a:spcBef>
                <a:spcPts val="0"/>
              </a:spcBef>
              <a:spcAft>
                <a:spcPts val="0"/>
              </a:spcAft>
              <a:buNone/>
            </a:pPr>
            <a:r>
              <a:rPr lang="en">
                <a:solidFill>
                  <a:srgbClr val="980000"/>
                </a:solidFill>
                <a:latin typeface="Ubuntu"/>
                <a:ea typeface="Ubuntu"/>
                <a:cs typeface="Ubuntu"/>
                <a:sym typeface="Ubuntu"/>
              </a:rPr>
              <a:t>Correlatore: Prof. Alessandro Astolfi </a:t>
            </a:r>
            <a:endParaRPr>
              <a:solidFill>
                <a:srgbClr val="980000"/>
              </a:solidFill>
              <a:latin typeface="Ubuntu"/>
              <a:ea typeface="Ubuntu"/>
              <a:cs typeface="Ubuntu"/>
              <a:sym typeface="Ubuntu"/>
            </a:endParaRPr>
          </a:p>
          <a:p>
            <a:pPr indent="0" lvl="0" marL="0" rtl="0" algn="l">
              <a:spcBef>
                <a:spcPts val="0"/>
              </a:spcBef>
              <a:spcAft>
                <a:spcPts val="0"/>
              </a:spcAft>
              <a:buNone/>
            </a:pPr>
            <a:r>
              <a:t/>
            </a:r>
            <a:endParaRPr>
              <a:solidFill>
                <a:srgbClr val="980000"/>
              </a:solidFill>
              <a:latin typeface="Ubuntu"/>
              <a:ea typeface="Ubuntu"/>
              <a:cs typeface="Ubuntu"/>
              <a:sym typeface="Ubuntu"/>
            </a:endParaRPr>
          </a:p>
          <a:p>
            <a:pPr indent="0" lvl="0" marL="0" rtl="0" algn="l">
              <a:spcBef>
                <a:spcPts val="0"/>
              </a:spcBef>
              <a:spcAft>
                <a:spcPts val="0"/>
              </a:spcAft>
              <a:buNone/>
            </a:pPr>
            <a:r>
              <a:t/>
            </a:r>
            <a:endParaRPr>
              <a:solidFill>
                <a:srgbClr val="980000"/>
              </a:solidFill>
              <a:latin typeface="Ubuntu"/>
              <a:ea typeface="Ubuntu"/>
              <a:cs typeface="Ubuntu"/>
              <a:sym typeface="Ubuntu"/>
            </a:endParaRPr>
          </a:p>
        </p:txBody>
      </p:sp>
      <p:sp>
        <p:nvSpPr>
          <p:cNvPr id="59" name="Google Shape;59;p13"/>
          <p:cNvSpPr txBox="1"/>
          <p:nvPr/>
        </p:nvSpPr>
        <p:spPr>
          <a:xfrm>
            <a:off x="6043650" y="5757013"/>
            <a:ext cx="32904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latin typeface="Ubuntu"/>
                <a:ea typeface="Ubuntu"/>
                <a:cs typeface="Ubuntu"/>
                <a:sym typeface="Ubuntu"/>
              </a:rPr>
              <a:t>Laureando: Daniele Dan</a:t>
            </a:r>
            <a:endParaRPr>
              <a:solidFill>
                <a:srgbClr val="980000"/>
              </a:solidFill>
              <a:latin typeface="Ubuntu"/>
              <a:ea typeface="Ubuntu"/>
              <a:cs typeface="Ubuntu"/>
              <a:sym typeface="Ubuntu"/>
            </a:endParaRPr>
          </a:p>
        </p:txBody>
      </p:sp>
      <p:pic>
        <p:nvPicPr>
          <p:cNvPr descr="DEI-moodle.png" id="60" name="Google Shape;60;p13"/>
          <p:cNvPicPr preferRelativeResize="0"/>
          <p:nvPr/>
        </p:nvPicPr>
        <p:blipFill>
          <a:blip r:embed="rId4">
            <a:alphaModFix/>
          </a:blip>
          <a:stretch>
            <a:fillRect/>
          </a:stretch>
        </p:blipFill>
        <p:spPr>
          <a:xfrm>
            <a:off x="7002299" y="245750"/>
            <a:ext cx="1677825" cy="932200"/>
          </a:xfrm>
          <a:prstGeom prst="rect">
            <a:avLst/>
          </a:prstGeom>
          <a:noFill/>
          <a:ln>
            <a:noFill/>
          </a:ln>
        </p:spPr>
      </p:pic>
      <p:sp>
        <p:nvSpPr>
          <p:cNvPr id="61" name="Google Shape;61;p13"/>
          <p:cNvSpPr txBox="1"/>
          <p:nvPr>
            <p:ph type="ctrTitle"/>
          </p:nvPr>
        </p:nvSpPr>
        <p:spPr>
          <a:xfrm>
            <a:off x="311650" y="1399538"/>
            <a:ext cx="8520600" cy="6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Ubuntu"/>
                <a:ea typeface="Ubuntu"/>
                <a:cs typeface="Ubuntu"/>
                <a:sym typeface="Ubuntu"/>
              </a:rPr>
              <a:t>TESI DI LAUREA MAGISTRALE IN </a:t>
            </a:r>
            <a:endParaRPr sz="2100">
              <a:solidFill>
                <a:srgbClr val="FFFFFF"/>
              </a:solidFill>
              <a:latin typeface="Ubuntu"/>
              <a:ea typeface="Ubuntu"/>
              <a:cs typeface="Ubuntu"/>
              <a:sym typeface="Ubuntu"/>
            </a:endParaRPr>
          </a:p>
          <a:p>
            <a:pPr indent="0" lvl="0" marL="0" rtl="0" algn="ctr">
              <a:spcBef>
                <a:spcPts val="0"/>
              </a:spcBef>
              <a:spcAft>
                <a:spcPts val="0"/>
              </a:spcAft>
              <a:buNone/>
            </a:pPr>
            <a:r>
              <a:rPr lang="en" sz="2100">
                <a:solidFill>
                  <a:srgbClr val="FFFFFF"/>
                </a:solidFill>
                <a:latin typeface="Ubuntu"/>
                <a:ea typeface="Ubuntu"/>
                <a:cs typeface="Ubuntu"/>
                <a:sym typeface="Ubuntu"/>
              </a:rPr>
              <a:t>INGEGNERIA DELL’AUTOMAZIONE</a:t>
            </a:r>
            <a:endParaRPr sz="2100">
              <a:solidFill>
                <a:srgbClr val="FFFFFF"/>
              </a:solidFill>
              <a:latin typeface="Ubuntu"/>
              <a:ea typeface="Ubuntu"/>
              <a:cs typeface="Ubuntu"/>
              <a:sym typeface="Ubuntu"/>
            </a:endParaRPr>
          </a:p>
        </p:txBody>
      </p:sp>
      <p:cxnSp>
        <p:nvCxnSpPr>
          <p:cNvPr id="62" name="Google Shape;62;p13"/>
          <p:cNvCxnSpPr/>
          <p:nvPr/>
        </p:nvCxnSpPr>
        <p:spPr>
          <a:xfrm>
            <a:off x="672000" y="2317125"/>
            <a:ext cx="7800000" cy="0"/>
          </a:xfrm>
          <a:prstGeom prst="straightConnector1">
            <a:avLst/>
          </a:prstGeom>
          <a:noFill/>
          <a:ln cap="flat" cmpd="sng" w="9525">
            <a:solidFill>
              <a:srgbClr val="FFFFFF"/>
            </a:solidFill>
            <a:prstDash val="solid"/>
            <a:round/>
            <a:headEnd len="med" w="med" type="none"/>
            <a:tailEnd len="med" w="med" type="none"/>
          </a:ln>
        </p:spPr>
      </p:cxnSp>
      <p:cxnSp>
        <p:nvCxnSpPr>
          <p:cNvPr id="63" name="Google Shape;63;p13"/>
          <p:cNvCxnSpPr/>
          <p:nvPr/>
        </p:nvCxnSpPr>
        <p:spPr>
          <a:xfrm>
            <a:off x="586925" y="4282688"/>
            <a:ext cx="7800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222" name="Google Shape;222;p22"/>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223" name="Google Shape;223;p22"/>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224" name="Google Shape;224;p22"/>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25" name="Google Shape;225;p22"/>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226" name="Google Shape;226;p22"/>
          <p:cNvSpPr txBox="1"/>
          <p:nvPr/>
        </p:nvSpPr>
        <p:spPr>
          <a:xfrm>
            <a:off x="1256125" y="37125"/>
            <a:ext cx="68544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3000">
                <a:solidFill>
                  <a:srgbClr val="FFFFFF"/>
                </a:solidFill>
                <a:latin typeface="Ubuntu"/>
                <a:ea typeface="Ubuntu"/>
                <a:cs typeface="Ubuntu"/>
                <a:sym typeface="Ubuntu"/>
              </a:rPr>
              <a:t>Numerical Example: School of fish</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sp>
        <p:nvSpPr>
          <p:cNvPr id="227" name="Google Shape;227;p22"/>
          <p:cNvSpPr txBox="1"/>
          <p:nvPr/>
        </p:nvSpPr>
        <p:spPr>
          <a:xfrm>
            <a:off x="460875" y="1112125"/>
            <a:ext cx="31653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Dynamics</a:t>
            </a:r>
            <a:endParaRPr sz="2400"/>
          </a:p>
        </p:txBody>
      </p:sp>
      <p:sp>
        <p:nvSpPr>
          <p:cNvPr id="228" name="Google Shape;228;p22"/>
          <p:cNvSpPr txBox="1"/>
          <p:nvPr/>
        </p:nvSpPr>
        <p:spPr>
          <a:xfrm>
            <a:off x="460875" y="2137238"/>
            <a:ext cx="31653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Cost Function</a:t>
            </a:r>
            <a:endParaRPr sz="2400"/>
          </a:p>
        </p:txBody>
      </p:sp>
      <p:pic>
        <p:nvPicPr>
          <p:cNvPr id="229" name="Google Shape;229;p22"/>
          <p:cNvPicPr preferRelativeResize="0"/>
          <p:nvPr/>
        </p:nvPicPr>
        <p:blipFill>
          <a:blip r:embed="rId4">
            <a:alphaModFix/>
          </a:blip>
          <a:stretch>
            <a:fillRect/>
          </a:stretch>
        </p:blipFill>
        <p:spPr>
          <a:xfrm>
            <a:off x="620888" y="2648875"/>
            <a:ext cx="7902229" cy="598500"/>
          </a:xfrm>
          <a:prstGeom prst="rect">
            <a:avLst/>
          </a:prstGeom>
          <a:noFill/>
          <a:ln>
            <a:noFill/>
          </a:ln>
        </p:spPr>
      </p:pic>
      <p:pic>
        <p:nvPicPr>
          <p:cNvPr id="230" name="Google Shape;230;p22"/>
          <p:cNvPicPr preferRelativeResize="0"/>
          <p:nvPr/>
        </p:nvPicPr>
        <p:blipFill>
          <a:blip r:embed="rId5">
            <a:alphaModFix/>
          </a:blip>
          <a:stretch>
            <a:fillRect/>
          </a:stretch>
        </p:blipFill>
        <p:spPr>
          <a:xfrm>
            <a:off x="620900" y="1664388"/>
            <a:ext cx="4717576" cy="432225"/>
          </a:xfrm>
          <a:prstGeom prst="rect">
            <a:avLst/>
          </a:prstGeom>
          <a:noFill/>
          <a:ln>
            <a:noFill/>
          </a:ln>
        </p:spPr>
      </p:pic>
      <p:pic>
        <p:nvPicPr>
          <p:cNvPr id="231" name="Google Shape;231;p22"/>
          <p:cNvPicPr preferRelativeResize="0"/>
          <p:nvPr/>
        </p:nvPicPr>
        <p:blipFill>
          <a:blip r:embed="rId6">
            <a:alphaModFix/>
          </a:blip>
          <a:stretch>
            <a:fillRect/>
          </a:stretch>
        </p:blipFill>
        <p:spPr>
          <a:xfrm>
            <a:off x="2571500" y="3380875"/>
            <a:ext cx="4001250" cy="266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237" name="Google Shape;237;p23"/>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238" name="Google Shape;238;p23"/>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239" name="Google Shape;239;p23"/>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40" name="Google Shape;240;p23"/>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241" name="Google Shape;241;p23"/>
          <p:cNvSpPr txBox="1"/>
          <p:nvPr/>
        </p:nvSpPr>
        <p:spPr>
          <a:xfrm>
            <a:off x="1340475" y="130450"/>
            <a:ext cx="76296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3000">
                <a:solidFill>
                  <a:srgbClr val="FFFFFF"/>
                </a:solidFill>
                <a:latin typeface="Ubuntu"/>
                <a:ea typeface="Ubuntu"/>
                <a:cs typeface="Ubuntu"/>
                <a:sym typeface="Ubuntu"/>
              </a:rPr>
              <a:t>Numerical example: Suboptimal solution</a:t>
            </a:r>
            <a:endParaRPr sz="3000">
              <a:solidFill>
                <a:srgbClr val="FFFFFF"/>
              </a:solidFill>
              <a:latin typeface="Ubuntu"/>
              <a:ea typeface="Ubuntu"/>
              <a:cs typeface="Ubuntu"/>
              <a:sym typeface="Ubuntu"/>
            </a:endParaRPr>
          </a:p>
        </p:txBody>
      </p:sp>
      <p:sp>
        <p:nvSpPr>
          <p:cNvPr id="242" name="Google Shape;242;p23"/>
          <p:cNvSpPr txBox="1"/>
          <p:nvPr/>
        </p:nvSpPr>
        <p:spPr>
          <a:xfrm>
            <a:off x="1102225" y="1026700"/>
            <a:ext cx="24897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Value function</a:t>
            </a:r>
            <a:endParaRPr sz="2400"/>
          </a:p>
        </p:txBody>
      </p:sp>
      <p:sp>
        <p:nvSpPr>
          <p:cNvPr id="243" name="Google Shape;243;p23"/>
          <p:cNvSpPr txBox="1"/>
          <p:nvPr/>
        </p:nvSpPr>
        <p:spPr>
          <a:xfrm>
            <a:off x="4662875" y="1026700"/>
            <a:ext cx="39144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Population density function</a:t>
            </a:r>
            <a:endParaRPr sz="2400"/>
          </a:p>
        </p:txBody>
      </p:sp>
      <p:pic>
        <p:nvPicPr>
          <p:cNvPr id="244" name="Google Shape;244;p23"/>
          <p:cNvPicPr preferRelativeResize="0"/>
          <p:nvPr/>
        </p:nvPicPr>
        <p:blipFill>
          <a:blip r:embed="rId4">
            <a:alphaModFix/>
          </a:blip>
          <a:stretch>
            <a:fillRect/>
          </a:stretch>
        </p:blipFill>
        <p:spPr>
          <a:xfrm>
            <a:off x="501525" y="1581850"/>
            <a:ext cx="3185679" cy="524700"/>
          </a:xfrm>
          <a:prstGeom prst="rect">
            <a:avLst/>
          </a:prstGeom>
          <a:noFill/>
          <a:ln>
            <a:noFill/>
          </a:ln>
        </p:spPr>
      </p:pic>
      <p:pic>
        <p:nvPicPr>
          <p:cNvPr id="245" name="Google Shape;245;p23"/>
          <p:cNvPicPr preferRelativeResize="0"/>
          <p:nvPr/>
        </p:nvPicPr>
        <p:blipFill>
          <a:blip r:embed="rId5">
            <a:alphaModFix/>
          </a:blip>
          <a:stretch>
            <a:fillRect/>
          </a:stretch>
        </p:blipFill>
        <p:spPr>
          <a:xfrm>
            <a:off x="4269925" y="1544950"/>
            <a:ext cx="4700289" cy="598500"/>
          </a:xfrm>
          <a:prstGeom prst="rect">
            <a:avLst/>
          </a:prstGeom>
          <a:noFill/>
          <a:ln>
            <a:noFill/>
          </a:ln>
        </p:spPr>
      </p:pic>
      <p:pic>
        <p:nvPicPr>
          <p:cNvPr id="246" name="Google Shape;246;p23"/>
          <p:cNvPicPr preferRelativeResize="0"/>
          <p:nvPr/>
        </p:nvPicPr>
        <p:blipFill>
          <a:blip r:embed="rId6">
            <a:alphaModFix/>
          </a:blip>
          <a:stretch>
            <a:fillRect/>
          </a:stretch>
        </p:blipFill>
        <p:spPr>
          <a:xfrm>
            <a:off x="40451" y="2643550"/>
            <a:ext cx="4107821" cy="3532738"/>
          </a:xfrm>
          <a:prstGeom prst="rect">
            <a:avLst/>
          </a:prstGeom>
          <a:noFill/>
          <a:ln>
            <a:noFill/>
          </a:ln>
        </p:spPr>
      </p:pic>
      <p:pic>
        <p:nvPicPr>
          <p:cNvPr id="247" name="Google Shape;247;p23"/>
          <p:cNvPicPr preferRelativeResize="0"/>
          <p:nvPr/>
        </p:nvPicPr>
        <p:blipFill>
          <a:blip r:embed="rId7">
            <a:alphaModFix/>
          </a:blip>
          <a:stretch>
            <a:fillRect/>
          </a:stretch>
        </p:blipFill>
        <p:spPr>
          <a:xfrm>
            <a:off x="4425271" y="2205535"/>
            <a:ext cx="4544963" cy="39086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253" name="Google Shape;253;p24"/>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254" name="Google Shape;254;p24"/>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255" name="Google Shape;255;p24"/>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56" name="Google Shape;256;p24"/>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257" name="Google Shape;257;p24"/>
          <p:cNvSpPr txBox="1"/>
          <p:nvPr/>
        </p:nvSpPr>
        <p:spPr>
          <a:xfrm>
            <a:off x="1402425" y="130450"/>
            <a:ext cx="70191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3000">
                <a:solidFill>
                  <a:srgbClr val="FFFFFF"/>
                </a:solidFill>
                <a:latin typeface="Ubuntu"/>
                <a:ea typeface="Ubuntu"/>
                <a:cs typeface="Ubuntu"/>
                <a:sym typeface="Ubuntu"/>
              </a:rPr>
              <a:t>Numerical Example: State trajectories</a:t>
            </a:r>
            <a:endParaRPr sz="3000">
              <a:solidFill>
                <a:srgbClr val="FFFFFF"/>
              </a:solidFill>
              <a:latin typeface="Ubuntu"/>
              <a:ea typeface="Ubuntu"/>
              <a:cs typeface="Ubuntu"/>
              <a:sym typeface="Ubuntu"/>
            </a:endParaRPr>
          </a:p>
          <a:p>
            <a:pPr indent="0" lvl="0" marL="0" rtl="0" algn="ctr">
              <a:lnSpc>
                <a:spcPct val="120000"/>
              </a:lnSpc>
              <a:spcBef>
                <a:spcPts val="0"/>
              </a:spcBef>
              <a:spcAft>
                <a:spcPts val="0"/>
              </a:spcAft>
              <a:buNone/>
            </a:pPr>
            <a:r>
              <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pic>
        <p:nvPicPr>
          <p:cNvPr id="258" name="Google Shape;258;p24"/>
          <p:cNvPicPr preferRelativeResize="0"/>
          <p:nvPr/>
        </p:nvPicPr>
        <p:blipFill>
          <a:blip r:embed="rId4">
            <a:alphaModFix/>
          </a:blip>
          <a:stretch>
            <a:fillRect/>
          </a:stretch>
        </p:blipFill>
        <p:spPr>
          <a:xfrm>
            <a:off x="5078367" y="2620737"/>
            <a:ext cx="3772759" cy="3382024"/>
          </a:xfrm>
          <a:prstGeom prst="rect">
            <a:avLst/>
          </a:prstGeom>
          <a:noFill/>
          <a:ln>
            <a:noFill/>
          </a:ln>
        </p:spPr>
      </p:pic>
      <p:pic>
        <p:nvPicPr>
          <p:cNvPr id="259" name="Google Shape;259;p24"/>
          <p:cNvPicPr preferRelativeResize="0"/>
          <p:nvPr/>
        </p:nvPicPr>
        <p:blipFill>
          <a:blip r:embed="rId5">
            <a:alphaModFix/>
          </a:blip>
          <a:stretch>
            <a:fillRect/>
          </a:stretch>
        </p:blipFill>
        <p:spPr>
          <a:xfrm>
            <a:off x="561575" y="2705190"/>
            <a:ext cx="3897002" cy="3382047"/>
          </a:xfrm>
          <a:prstGeom prst="rect">
            <a:avLst/>
          </a:prstGeom>
          <a:noFill/>
          <a:ln>
            <a:noFill/>
          </a:ln>
        </p:spPr>
      </p:pic>
      <p:sp>
        <p:nvSpPr>
          <p:cNvPr id="260" name="Google Shape;260;p24"/>
          <p:cNvSpPr txBox="1"/>
          <p:nvPr/>
        </p:nvSpPr>
        <p:spPr>
          <a:xfrm>
            <a:off x="1085950" y="2383300"/>
            <a:ext cx="38970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Without Brownian motion</a:t>
            </a:r>
            <a:endParaRPr sz="1800"/>
          </a:p>
        </p:txBody>
      </p:sp>
      <p:sp>
        <p:nvSpPr>
          <p:cNvPr id="261" name="Google Shape;261;p24"/>
          <p:cNvSpPr txBox="1"/>
          <p:nvPr/>
        </p:nvSpPr>
        <p:spPr>
          <a:xfrm>
            <a:off x="5804325" y="2383300"/>
            <a:ext cx="37233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With Brownian motion</a:t>
            </a:r>
            <a:endParaRPr sz="1800"/>
          </a:p>
        </p:txBody>
      </p:sp>
      <p:pic>
        <p:nvPicPr>
          <p:cNvPr id="262" name="Google Shape;262;p24"/>
          <p:cNvPicPr preferRelativeResize="0"/>
          <p:nvPr/>
        </p:nvPicPr>
        <p:blipFill>
          <a:blip r:embed="rId6">
            <a:alphaModFix/>
          </a:blip>
          <a:stretch>
            <a:fillRect/>
          </a:stretch>
        </p:blipFill>
        <p:spPr>
          <a:xfrm>
            <a:off x="1898912" y="1183625"/>
            <a:ext cx="5346426" cy="11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268" name="Google Shape;268;p25"/>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269" name="Google Shape;269;p25"/>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270" name="Google Shape;270;p25"/>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71" name="Google Shape;271;p25"/>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272" name="Google Shape;272;p25"/>
          <p:cNvSpPr txBox="1"/>
          <p:nvPr/>
        </p:nvSpPr>
        <p:spPr>
          <a:xfrm>
            <a:off x="1402425" y="130450"/>
            <a:ext cx="70191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3000">
                <a:solidFill>
                  <a:srgbClr val="FFFFFF"/>
                </a:solidFill>
                <a:latin typeface="Ubuntu"/>
                <a:ea typeface="Ubuntu"/>
                <a:cs typeface="Ubuntu"/>
                <a:sym typeface="Ubuntu"/>
              </a:rPr>
              <a:t>Conclusions</a:t>
            </a:r>
            <a:endParaRPr sz="3000">
              <a:solidFill>
                <a:srgbClr val="FFFFFF"/>
              </a:solidFill>
              <a:latin typeface="Ubuntu"/>
              <a:ea typeface="Ubuntu"/>
              <a:cs typeface="Ubuntu"/>
              <a:sym typeface="Ubuntu"/>
            </a:endParaRPr>
          </a:p>
          <a:p>
            <a:pPr indent="0" lvl="0" marL="0" rtl="0" algn="ctr">
              <a:lnSpc>
                <a:spcPct val="120000"/>
              </a:lnSpc>
              <a:spcBef>
                <a:spcPts val="0"/>
              </a:spcBef>
              <a:spcAft>
                <a:spcPts val="0"/>
              </a:spcAft>
              <a:buNone/>
            </a:pPr>
            <a:r>
              <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sp>
        <p:nvSpPr>
          <p:cNvPr id="273" name="Google Shape;273;p25"/>
          <p:cNvSpPr txBox="1"/>
          <p:nvPr/>
        </p:nvSpPr>
        <p:spPr>
          <a:xfrm>
            <a:off x="648075" y="1229500"/>
            <a:ext cx="8322000" cy="19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rPr>
              <a:t>Positive aspects of the proposed method:</a:t>
            </a:r>
            <a:endParaRPr sz="2400">
              <a:solidFill>
                <a:srgbClr val="38761D"/>
              </a:solidFill>
            </a:endParaRPr>
          </a:p>
          <a:p>
            <a:pPr indent="0" lvl="0" marL="0" rtl="0" algn="l">
              <a:spcBef>
                <a:spcPts val="0"/>
              </a:spcBef>
              <a:spcAft>
                <a:spcPts val="0"/>
              </a:spcAft>
              <a:buNone/>
            </a:pPr>
            <a:r>
              <a:t/>
            </a:r>
            <a:endParaRPr sz="2400">
              <a:solidFill>
                <a:srgbClr val="38761D"/>
              </a:solidFill>
            </a:endParaRPr>
          </a:p>
          <a:p>
            <a:pPr indent="-381000" lvl="0" marL="457200" rtl="0" algn="l">
              <a:spcBef>
                <a:spcPts val="0"/>
              </a:spcBef>
              <a:spcAft>
                <a:spcPts val="0"/>
              </a:spcAft>
              <a:buSzPts val="2400"/>
              <a:buChar char="-"/>
            </a:pPr>
            <a:r>
              <a:rPr lang="en" sz="2400"/>
              <a:t>Algebraic inequalities in place of PDEs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Consistent results for simple problems</a:t>
            </a:r>
            <a:endParaRPr sz="2400"/>
          </a:p>
          <a:p>
            <a:pPr indent="0" lvl="0" marL="0" rtl="0" algn="l">
              <a:spcBef>
                <a:spcPts val="0"/>
              </a:spcBef>
              <a:spcAft>
                <a:spcPts val="0"/>
              </a:spcAft>
              <a:buNone/>
            </a:pPr>
            <a:r>
              <a:t/>
            </a:r>
            <a:endParaRPr sz="2400"/>
          </a:p>
        </p:txBody>
      </p:sp>
      <p:sp>
        <p:nvSpPr>
          <p:cNvPr id="274" name="Google Shape;274;p25"/>
          <p:cNvSpPr txBox="1"/>
          <p:nvPr/>
        </p:nvSpPr>
        <p:spPr>
          <a:xfrm>
            <a:off x="750975" y="3594150"/>
            <a:ext cx="8322000" cy="19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Negative aspects of the proposed method:</a:t>
            </a:r>
            <a:endParaRPr sz="2400">
              <a:solidFill>
                <a:srgbClr val="FF0000"/>
              </a:solidFill>
            </a:endParaRPr>
          </a:p>
          <a:p>
            <a:pPr indent="0" lvl="0" marL="0" rtl="0" algn="l">
              <a:spcBef>
                <a:spcPts val="0"/>
              </a:spcBef>
              <a:spcAft>
                <a:spcPts val="0"/>
              </a:spcAft>
              <a:buNone/>
            </a:pPr>
            <a:r>
              <a:t/>
            </a:r>
            <a:endParaRPr sz="2400">
              <a:solidFill>
                <a:srgbClr val="38761D"/>
              </a:solidFill>
            </a:endParaRPr>
          </a:p>
          <a:p>
            <a:pPr indent="-381000" lvl="0" marL="457200" rtl="0" algn="l">
              <a:spcBef>
                <a:spcPts val="0"/>
              </a:spcBef>
              <a:spcAft>
                <a:spcPts val="0"/>
              </a:spcAft>
              <a:buSzPts val="2400"/>
              <a:buChar char="-"/>
            </a:pPr>
            <a:r>
              <a:rPr lang="en" sz="2400"/>
              <a:t>Narrow class of problems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There is not an accuracy index</a:t>
            </a:r>
            <a:endParaRPr sz="24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69" name="Google Shape;69;p14"/>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70" name="Google Shape;70;p14"/>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71" name="Google Shape;71;p14"/>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72" name="Google Shape;72;p14"/>
          <p:cNvSpPr txBox="1"/>
          <p:nvPr/>
        </p:nvSpPr>
        <p:spPr>
          <a:xfrm>
            <a:off x="1073500" y="176275"/>
            <a:ext cx="69942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Ubuntu"/>
                <a:ea typeface="Ubuntu"/>
                <a:cs typeface="Ubuntu"/>
                <a:sym typeface="Ubuntu"/>
              </a:rPr>
              <a:t>Mean Field Games Applications</a:t>
            </a:r>
            <a:endParaRPr sz="3000">
              <a:solidFill>
                <a:srgbClr val="FFFFFF"/>
              </a:solidFill>
              <a:latin typeface="Ubuntu"/>
              <a:ea typeface="Ubuntu"/>
              <a:cs typeface="Ubuntu"/>
              <a:sym typeface="Ubuntu"/>
            </a:endParaRPr>
          </a:p>
        </p:txBody>
      </p:sp>
      <p:sp>
        <p:nvSpPr>
          <p:cNvPr id="73" name="Google Shape;73;p14"/>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74" name="Google Shape;74;p14"/>
          <p:cNvSpPr txBox="1"/>
          <p:nvPr/>
        </p:nvSpPr>
        <p:spPr>
          <a:xfrm>
            <a:off x="410850" y="1370475"/>
            <a:ext cx="77280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Mean field games  theory provides tools to study:</a:t>
            </a:r>
            <a:endParaRPr sz="2400"/>
          </a:p>
        </p:txBody>
      </p:sp>
      <p:pic>
        <p:nvPicPr>
          <p:cNvPr descr="https://upload.wikimedia.org/wikipedia/commons/thumb/1/1c/CMS_Higgs-event.jpg/400px-CMS_Higgs-event.jpg" id="75" name="Google Shape;75;p14"/>
          <p:cNvPicPr preferRelativeResize="0"/>
          <p:nvPr/>
        </p:nvPicPr>
        <p:blipFill>
          <a:blip r:embed="rId4">
            <a:alphaModFix/>
          </a:blip>
          <a:stretch>
            <a:fillRect/>
          </a:stretch>
        </p:blipFill>
        <p:spPr>
          <a:xfrm>
            <a:off x="766550" y="2227325"/>
            <a:ext cx="2243125" cy="2069285"/>
          </a:xfrm>
          <a:prstGeom prst="rect">
            <a:avLst/>
          </a:prstGeom>
          <a:noFill/>
          <a:ln>
            <a:noFill/>
          </a:ln>
        </p:spPr>
      </p:pic>
      <p:sp>
        <p:nvSpPr>
          <p:cNvPr id="76" name="Google Shape;76;p14"/>
          <p:cNvSpPr txBox="1"/>
          <p:nvPr/>
        </p:nvSpPr>
        <p:spPr>
          <a:xfrm>
            <a:off x="1174563" y="4387475"/>
            <a:ext cx="1427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Particle physics</a:t>
            </a:r>
            <a:endParaRPr/>
          </a:p>
        </p:txBody>
      </p:sp>
      <p:pic>
        <p:nvPicPr>
          <p:cNvPr descr="http://cdn-2.lavoroefinanza.it/o/j/come-funzionano-le-azioni-in-borsa_77c6537d72975de100a98a7287d1ecc3.jpg" id="77" name="Google Shape;77;p14"/>
          <p:cNvPicPr preferRelativeResize="0"/>
          <p:nvPr/>
        </p:nvPicPr>
        <p:blipFill>
          <a:blip r:embed="rId5">
            <a:alphaModFix/>
          </a:blip>
          <a:stretch>
            <a:fillRect/>
          </a:stretch>
        </p:blipFill>
        <p:spPr>
          <a:xfrm>
            <a:off x="3320564" y="3613875"/>
            <a:ext cx="2503114" cy="1663200"/>
          </a:xfrm>
          <a:prstGeom prst="rect">
            <a:avLst/>
          </a:prstGeom>
          <a:noFill/>
          <a:ln>
            <a:noFill/>
          </a:ln>
        </p:spPr>
      </p:pic>
      <p:sp>
        <p:nvSpPr>
          <p:cNvPr id="78" name="Google Shape;78;p14"/>
          <p:cNvSpPr txBox="1"/>
          <p:nvPr/>
        </p:nvSpPr>
        <p:spPr>
          <a:xfrm>
            <a:off x="4133725" y="5277075"/>
            <a:ext cx="11460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Economics</a:t>
            </a:r>
            <a:endParaRPr/>
          </a:p>
        </p:txBody>
      </p:sp>
      <p:pic>
        <p:nvPicPr>
          <p:cNvPr descr="https://storage.googleapis.com/harvest-blogs/crusades/2012/08/Crowd.jpg" id="79" name="Google Shape;79;p14"/>
          <p:cNvPicPr preferRelativeResize="0"/>
          <p:nvPr/>
        </p:nvPicPr>
        <p:blipFill>
          <a:blip r:embed="rId6">
            <a:alphaModFix/>
          </a:blip>
          <a:stretch>
            <a:fillRect/>
          </a:stretch>
        </p:blipFill>
        <p:spPr>
          <a:xfrm>
            <a:off x="6134575" y="2342638"/>
            <a:ext cx="2629800" cy="1754138"/>
          </a:xfrm>
          <a:prstGeom prst="rect">
            <a:avLst/>
          </a:prstGeom>
          <a:noFill/>
          <a:ln>
            <a:noFill/>
          </a:ln>
        </p:spPr>
      </p:pic>
      <p:sp>
        <p:nvSpPr>
          <p:cNvPr id="80" name="Google Shape;80;p14"/>
          <p:cNvSpPr txBox="1"/>
          <p:nvPr/>
        </p:nvSpPr>
        <p:spPr>
          <a:xfrm>
            <a:off x="6872075" y="4096775"/>
            <a:ext cx="1427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Social behavior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p:nvPr/>
        </p:nvSpPr>
        <p:spPr>
          <a:xfrm>
            <a:off x="1073500" y="5386200"/>
            <a:ext cx="6994200" cy="662100"/>
          </a:xfrm>
          <a:prstGeom prst="rect">
            <a:avLst/>
          </a:prstGeom>
          <a:solidFill>
            <a:schemeClr val="lt1"/>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898825" y="3740125"/>
            <a:ext cx="5346600" cy="11838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700625" y="1276925"/>
            <a:ext cx="7743000" cy="19308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89" name="Google Shape;89;p15"/>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90" name="Google Shape;90;p15"/>
          <p:cNvSpPr txBox="1"/>
          <p:nvPr>
            <p:ph idx="1" type="body"/>
          </p:nvPr>
        </p:nvSpPr>
        <p:spPr>
          <a:xfrm>
            <a:off x="2635350" y="1243438"/>
            <a:ext cx="3873300" cy="445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2400">
                <a:solidFill>
                  <a:srgbClr val="000000"/>
                </a:solidFill>
                <a:latin typeface="Ubuntu"/>
                <a:ea typeface="Ubuntu"/>
                <a:cs typeface="Ubuntu"/>
                <a:sym typeface="Ubuntu"/>
              </a:rPr>
              <a:t>Optimal Control Problem</a:t>
            </a:r>
            <a:endParaRPr sz="2400">
              <a:solidFill>
                <a:srgbClr val="000000"/>
              </a:solidFill>
              <a:latin typeface="Ubuntu"/>
              <a:ea typeface="Ubuntu"/>
              <a:cs typeface="Ubuntu"/>
              <a:sym typeface="Ubuntu"/>
            </a:endParaRPr>
          </a:p>
        </p:txBody>
      </p:sp>
      <p:pic>
        <p:nvPicPr>
          <p:cNvPr descr="logo.png" id="91" name="Google Shape;91;p15"/>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92" name="Google Shape;92;p15"/>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93" name="Google Shape;93;p15"/>
          <p:cNvSpPr txBox="1"/>
          <p:nvPr/>
        </p:nvSpPr>
        <p:spPr>
          <a:xfrm>
            <a:off x="1790900" y="173900"/>
            <a:ext cx="49737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Ubuntu"/>
                <a:ea typeface="Ubuntu"/>
                <a:cs typeface="Ubuntu"/>
                <a:sym typeface="Ubuntu"/>
              </a:rPr>
              <a:t>Optimal Control </a:t>
            </a:r>
            <a:endParaRPr sz="3000">
              <a:solidFill>
                <a:srgbClr val="FFFFFF"/>
              </a:solidFill>
              <a:latin typeface="Ubuntu"/>
              <a:ea typeface="Ubuntu"/>
              <a:cs typeface="Ubuntu"/>
              <a:sym typeface="Ubuntu"/>
            </a:endParaRPr>
          </a:p>
        </p:txBody>
      </p:sp>
      <p:sp>
        <p:nvSpPr>
          <p:cNvPr id="94" name="Google Shape;94;p15"/>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95" name="Google Shape;95;p15"/>
          <p:cNvSpPr txBox="1"/>
          <p:nvPr>
            <p:ph idx="1" type="body"/>
          </p:nvPr>
        </p:nvSpPr>
        <p:spPr>
          <a:xfrm>
            <a:off x="2363675" y="3709875"/>
            <a:ext cx="4416900" cy="445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2400">
                <a:solidFill>
                  <a:srgbClr val="000000"/>
                </a:solidFill>
                <a:latin typeface="Ubuntu"/>
                <a:ea typeface="Ubuntu"/>
                <a:cs typeface="Ubuntu"/>
                <a:sym typeface="Ubuntu"/>
              </a:rPr>
              <a:t>Hamilton-Jacobi-Bellman PDE</a:t>
            </a:r>
            <a:endParaRPr sz="2400">
              <a:solidFill>
                <a:srgbClr val="000000"/>
              </a:solidFill>
              <a:latin typeface="Ubuntu"/>
              <a:ea typeface="Ubuntu"/>
              <a:cs typeface="Ubuntu"/>
              <a:sym typeface="Ubuntu"/>
            </a:endParaRPr>
          </a:p>
        </p:txBody>
      </p:sp>
      <p:pic>
        <p:nvPicPr>
          <p:cNvPr id="96" name="Google Shape;96;p15"/>
          <p:cNvPicPr preferRelativeResize="0"/>
          <p:nvPr/>
        </p:nvPicPr>
        <p:blipFill>
          <a:blip r:embed="rId4">
            <a:alphaModFix/>
          </a:blip>
          <a:stretch>
            <a:fillRect/>
          </a:stretch>
        </p:blipFill>
        <p:spPr>
          <a:xfrm>
            <a:off x="1250700" y="5456313"/>
            <a:ext cx="6642846" cy="524700"/>
          </a:xfrm>
          <a:prstGeom prst="rect">
            <a:avLst/>
          </a:prstGeom>
          <a:noFill/>
          <a:ln>
            <a:noFill/>
          </a:ln>
        </p:spPr>
      </p:pic>
      <p:sp>
        <p:nvSpPr>
          <p:cNvPr id="97" name="Google Shape;97;p15"/>
          <p:cNvSpPr/>
          <p:nvPr/>
        </p:nvSpPr>
        <p:spPr>
          <a:xfrm>
            <a:off x="2986175" y="5009175"/>
            <a:ext cx="3171900" cy="239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986175" y="3328080"/>
            <a:ext cx="3171900" cy="239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5"/>
          <p:cNvPicPr preferRelativeResize="0"/>
          <p:nvPr/>
        </p:nvPicPr>
        <p:blipFill>
          <a:blip r:embed="rId5">
            <a:alphaModFix/>
          </a:blip>
          <a:stretch>
            <a:fillRect/>
          </a:stretch>
        </p:blipFill>
        <p:spPr>
          <a:xfrm>
            <a:off x="867063" y="1834228"/>
            <a:ext cx="7410133" cy="1183800"/>
          </a:xfrm>
          <a:prstGeom prst="rect">
            <a:avLst/>
          </a:prstGeom>
          <a:noFill/>
          <a:ln>
            <a:noFill/>
          </a:ln>
        </p:spPr>
      </p:pic>
      <p:pic>
        <p:nvPicPr>
          <p:cNvPr id="100" name="Google Shape;100;p15"/>
          <p:cNvPicPr preferRelativeResize="0"/>
          <p:nvPr/>
        </p:nvPicPr>
        <p:blipFill>
          <a:blip r:embed="rId6">
            <a:alphaModFix/>
          </a:blip>
          <a:stretch>
            <a:fillRect/>
          </a:stretch>
        </p:blipFill>
        <p:spPr>
          <a:xfrm>
            <a:off x="2986163" y="4287862"/>
            <a:ext cx="2888016" cy="377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707875" y="5579650"/>
            <a:ext cx="7713600" cy="524700"/>
          </a:xfrm>
          <a:prstGeom prst="rect">
            <a:avLst/>
          </a:prstGeom>
          <a:solidFill>
            <a:schemeClr val="lt1"/>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457975" y="3300750"/>
            <a:ext cx="6228300" cy="19038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63225" y="1276925"/>
            <a:ext cx="8604300" cy="16632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09" name="Google Shape;109;p16"/>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10" name="Google Shape;110;p16"/>
          <p:cNvSpPr txBox="1"/>
          <p:nvPr>
            <p:ph idx="1" type="body"/>
          </p:nvPr>
        </p:nvSpPr>
        <p:spPr>
          <a:xfrm>
            <a:off x="3276875" y="1250413"/>
            <a:ext cx="2590500" cy="44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1"/>
                </a:solidFill>
              </a:rPr>
              <a:t>Differential game</a:t>
            </a:r>
            <a:endParaRPr sz="2400">
              <a:solidFill>
                <a:srgbClr val="000000"/>
              </a:solidFill>
              <a:latin typeface="Ubuntu"/>
              <a:ea typeface="Ubuntu"/>
              <a:cs typeface="Ubuntu"/>
              <a:sym typeface="Ubuntu"/>
            </a:endParaRPr>
          </a:p>
        </p:txBody>
      </p:sp>
      <p:pic>
        <p:nvPicPr>
          <p:cNvPr descr="logo.png" id="111" name="Google Shape;111;p16"/>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112" name="Google Shape;112;p16"/>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13" name="Google Shape;113;p16"/>
          <p:cNvSpPr txBox="1"/>
          <p:nvPr/>
        </p:nvSpPr>
        <p:spPr>
          <a:xfrm>
            <a:off x="1790900" y="173900"/>
            <a:ext cx="49737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Ubuntu"/>
                <a:ea typeface="Ubuntu"/>
                <a:cs typeface="Ubuntu"/>
                <a:sym typeface="Ubuntu"/>
              </a:rPr>
              <a:t>Differential Games</a:t>
            </a:r>
            <a:endParaRPr sz="3000">
              <a:solidFill>
                <a:srgbClr val="FFFFFF"/>
              </a:solidFill>
              <a:latin typeface="Ubuntu"/>
              <a:ea typeface="Ubuntu"/>
              <a:cs typeface="Ubuntu"/>
              <a:sym typeface="Ubuntu"/>
            </a:endParaRPr>
          </a:p>
        </p:txBody>
      </p:sp>
      <p:sp>
        <p:nvSpPr>
          <p:cNvPr id="114" name="Google Shape;114;p16"/>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115" name="Google Shape;115;p16"/>
          <p:cNvSpPr txBox="1"/>
          <p:nvPr>
            <p:ph idx="1" type="body"/>
          </p:nvPr>
        </p:nvSpPr>
        <p:spPr>
          <a:xfrm>
            <a:off x="2363675" y="3353663"/>
            <a:ext cx="4416900" cy="445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2400">
                <a:solidFill>
                  <a:srgbClr val="000000"/>
                </a:solidFill>
                <a:latin typeface="Ubuntu"/>
                <a:ea typeface="Ubuntu"/>
                <a:cs typeface="Ubuntu"/>
                <a:sym typeface="Ubuntu"/>
              </a:rPr>
              <a:t>Hamilton-Jacobi-Bellman PDEs</a:t>
            </a:r>
            <a:endParaRPr sz="2400">
              <a:solidFill>
                <a:srgbClr val="000000"/>
              </a:solidFill>
              <a:latin typeface="Ubuntu"/>
              <a:ea typeface="Ubuntu"/>
              <a:cs typeface="Ubuntu"/>
              <a:sym typeface="Ubuntu"/>
            </a:endParaRPr>
          </a:p>
        </p:txBody>
      </p:sp>
      <p:sp>
        <p:nvSpPr>
          <p:cNvPr id="116" name="Google Shape;116;p16"/>
          <p:cNvSpPr/>
          <p:nvPr/>
        </p:nvSpPr>
        <p:spPr>
          <a:xfrm>
            <a:off x="2986175" y="5268575"/>
            <a:ext cx="3171900" cy="239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986175" y="2997618"/>
            <a:ext cx="3171900" cy="239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nvSpPr>
        <p:spPr>
          <a:xfrm>
            <a:off x="707875" y="1637400"/>
            <a:ext cx="37101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N</a:t>
            </a:r>
            <a:r>
              <a:rPr lang="en" sz="1800"/>
              <a:t> players and for each player </a:t>
            </a:r>
            <a:r>
              <a:rPr i="1" lang="en" sz="1800"/>
              <a:t>i</a:t>
            </a:r>
            <a:endParaRPr sz="1800"/>
          </a:p>
        </p:txBody>
      </p:sp>
      <p:pic>
        <p:nvPicPr>
          <p:cNvPr id="119" name="Google Shape;119;p16"/>
          <p:cNvPicPr preferRelativeResize="0"/>
          <p:nvPr/>
        </p:nvPicPr>
        <p:blipFill>
          <a:blip r:embed="rId4">
            <a:alphaModFix/>
          </a:blip>
          <a:stretch>
            <a:fillRect/>
          </a:stretch>
        </p:blipFill>
        <p:spPr>
          <a:xfrm>
            <a:off x="1601350" y="3748900"/>
            <a:ext cx="5928050" cy="1375750"/>
          </a:xfrm>
          <a:prstGeom prst="rect">
            <a:avLst/>
          </a:prstGeom>
          <a:noFill/>
          <a:ln>
            <a:noFill/>
          </a:ln>
        </p:spPr>
      </p:pic>
      <p:pic>
        <p:nvPicPr>
          <p:cNvPr id="120" name="Google Shape;120;p16"/>
          <p:cNvPicPr preferRelativeResize="0"/>
          <p:nvPr/>
        </p:nvPicPr>
        <p:blipFill>
          <a:blip r:embed="rId5">
            <a:alphaModFix/>
          </a:blip>
          <a:stretch>
            <a:fillRect/>
          </a:stretch>
        </p:blipFill>
        <p:spPr>
          <a:xfrm>
            <a:off x="707875" y="1957887"/>
            <a:ext cx="7413137" cy="966125"/>
          </a:xfrm>
          <a:prstGeom prst="rect">
            <a:avLst/>
          </a:prstGeom>
          <a:noFill/>
          <a:ln>
            <a:noFill/>
          </a:ln>
        </p:spPr>
      </p:pic>
      <p:pic>
        <p:nvPicPr>
          <p:cNvPr id="121" name="Google Shape;121;p16"/>
          <p:cNvPicPr preferRelativeResize="0"/>
          <p:nvPr/>
        </p:nvPicPr>
        <p:blipFill>
          <a:blip r:embed="rId6">
            <a:alphaModFix/>
          </a:blip>
          <a:stretch>
            <a:fillRect/>
          </a:stretch>
        </p:blipFill>
        <p:spPr>
          <a:xfrm>
            <a:off x="865563" y="5632825"/>
            <a:ext cx="7413125" cy="418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27" name="Google Shape;127;p17"/>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128" name="Google Shape;128;p17"/>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129" name="Google Shape;129;p17"/>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30" name="Google Shape;130;p17"/>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131" name="Google Shape;131;p17"/>
          <p:cNvSpPr txBox="1"/>
          <p:nvPr/>
        </p:nvSpPr>
        <p:spPr>
          <a:xfrm>
            <a:off x="1477325" y="130450"/>
            <a:ext cx="64944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800">
                <a:solidFill>
                  <a:srgbClr val="FFFFFF"/>
                </a:solidFill>
                <a:latin typeface="Ubuntu"/>
                <a:ea typeface="Ubuntu"/>
                <a:cs typeface="Ubuntu"/>
                <a:sym typeface="Ubuntu"/>
              </a:rPr>
              <a:t>Mean Field Games</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sp>
        <p:nvSpPr>
          <p:cNvPr id="132" name="Google Shape;132;p17"/>
          <p:cNvSpPr txBox="1"/>
          <p:nvPr/>
        </p:nvSpPr>
        <p:spPr>
          <a:xfrm>
            <a:off x="2639100" y="2522825"/>
            <a:ext cx="885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423125" y="1280525"/>
            <a:ext cx="8298000" cy="18054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Clr>
                <a:schemeClr val="dk1"/>
              </a:buClr>
              <a:buSzPts val="2400"/>
              <a:buChar char="●"/>
            </a:pPr>
            <a:r>
              <a:rPr lang="en" sz="2400">
                <a:solidFill>
                  <a:schemeClr val="dk1"/>
                </a:solidFill>
              </a:rPr>
              <a:t>Infinitely many identical players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Interaction of each player with the rest of the group and vice versa</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Brownian motion</a:t>
            </a:r>
            <a:endParaRPr sz="2400">
              <a:solidFill>
                <a:schemeClr val="dk1"/>
              </a:solidFill>
            </a:endParaRPr>
          </a:p>
        </p:txBody>
      </p:sp>
      <p:pic>
        <p:nvPicPr>
          <p:cNvPr id="134" name="Google Shape;134;p17"/>
          <p:cNvPicPr preferRelativeResize="0"/>
          <p:nvPr/>
        </p:nvPicPr>
        <p:blipFill>
          <a:blip r:embed="rId4">
            <a:alphaModFix/>
          </a:blip>
          <a:stretch>
            <a:fillRect/>
          </a:stretch>
        </p:blipFill>
        <p:spPr>
          <a:xfrm>
            <a:off x="76200" y="3413250"/>
            <a:ext cx="8991600" cy="1362075"/>
          </a:xfrm>
          <a:prstGeom prst="rect">
            <a:avLst/>
          </a:prstGeom>
          <a:noFill/>
          <a:ln>
            <a:noFill/>
          </a:ln>
        </p:spPr>
      </p:pic>
      <p:sp>
        <p:nvSpPr>
          <p:cNvPr id="135" name="Google Shape;135;p17"/>
          <p:cNvSpPr txBox="1"/>
          <p:nvPr/>
        </p:nvSpPr>
        <p:spPr>
          <a:xfrm>
            <a:off x="3266600" y="5102650"/>
            <a:ext cx="14805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Solution: </a:t>
            </a:r>
            <a:endParaRPr sz="2400">
              <a:solidFill>
                <a:srgbClr val="0000FF"/>
              </a:solidFill>
            </a:endParaRPr>
          </a:p>
        </p:txBody>
      </p:sp>
      <p:pic>
        <p:nvPicPr>
          <p:cNvPr id="136" name="Google Shape;136;p17"/>
          <p:cNvPicPr preferRelativeResize="0"/>
          <p:nvPr/>
        </p:nvPicPr>
        <p:blipFill>
          <a:blip r:embed="rId5">
            <a:alphaModFix/>
          </a:blip>
          <a:stretch>
            <a:fillRect/>
          </a:stretch>
        </p:blipFill>
        <p:spPr>
          <a:xfrm>
            <a:off x="4593950" y="5102650"/>
            <a:ext cx="2682443" cy="511600"/>
          </a:xfrm>
          <a:prstGeom prst="rect">
            <a:avLst/>
          </a:prstGeom>
          <a:noFill/>
          <a:ln>
            <a:noFill/>
          </a:ln>
        </p:spPr>
      </p:pic>
      <p:sp>
        <p:nvSpPr>
          <p:cNvPr id="137" name="Google Shape;137;p17"/>
          <p:cNvSpPr txBox="1"/>
          <p:nvPr/>
        </p:nvSpPr>
        <p:spPr>
          <a:xfrm>
            <a:off x="79475" y="3303013"/>
            <a:ext cx="8985300" cy="23313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43" name="Google Shape;143;p18"/>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144" name="Google Shape;144;p18"/>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145" name="Google Shape;145;p18"/>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46" name="Google Shape;146;p18"/>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147" name="Google Shape;147;p18"/>
          <p:cNvSpPr txBox="1"/>
          <p:nvPr/>
        </p:nvSpPr>
        <p:spPr>
          <a:xfrm>
            <a:off x="1477325" y="130450"/>
            <a:ext cx="6494400" cy="5985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800">
                <a:solidFill>
                  <a:srgbClr val="FFFFFF"/>
                </a:solidFill>
                <a:latin typeface="Ubuntu"/>
                <a:ea typeface="Ubuntu"/>
                <a:cs typeface="Ubuntu"/>
                <a:sym typeface="Ubuntu"/>
              </a:rPr>
              <a:t>HJB FPK PDEs</a:t>
            </a:r>
            <a:endParaRPr sz="2800">
              <a:solidFill>
                <a:srgbClr val="FFFFFF"/>
              </a:solidFill>
              <a:latin typeface="Ubuntu"/>
              <a:ea typeface="Ubuntu"/>
              <a:cs typeface="Ubuntu"/>
              <a:sym typeface="Ubuntu"/>
            </a:endParaRPr>
          </a:p>
          <a:p>
            <a:pPr indent="0" lvl="0" marL="0" rtl="0" algn="ctr">
              <a:lnSpc>
                <a:spcPct val="120000"/>
              </a:lnSpc>
              <a:spcBef>
                <a:spcPts val="0"/>
              </a:spcBef>
              <a:spcAft>
                <a:spcPts val="0"/>
              </a:spcAft>
              <a:buNone/>
            </a:pPr>
            <a:r>
              <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sp>
        <p:nvSpPr>
          <p:cNvPr id="148" name="Google Shape;148;p18"/>
          <p:cNvSpPr txBox="1"/>
          <p:nvPr/>
        </p:nvSpPr>
        <p:spPr>
          <a:xfrm>
            <a:off x="4255750" y="5245600"/>
            <a:ext cx="19059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015175" y="3388463"/>
            <a:ext cx="7113900" cy="511500"/>
          </a:xfrm>
          <a:prstGeom prst="rect">
            <a:avLst/>
          </a:prstGeom>
          <a:solidFill>
            <a:schemeClr val="lt1"/>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39625" y="1232700"/>
            <a:ext cx="8265000" cy="16632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ph idx="1" type="body"/>
          </p:nvPr>
        </p:nvSpPr>
        <p:spPr>
          <a:xfrm>
            <a:off x="3428525" y="1221925"/>
            <a:ext cx="2287200" cy="589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2400">
                <a:solidFill>
                  <a:srgbClr val="000000"/>
                </a:solidFill>
                <a:latin typeface="Ubuntu"/>
                <a:ea typeface="Ubuntu"/>
                <a:cs typeface="Ubuntu"/>
                <a:sym typeface="Ubuntu"/>
              </a:rPr>
              <a:t>HJB FPK PDEs</a:t>
            </a:r>
            <a:endParaRPr sz="2400">
              <a:solidFill>
                <a:srgbClr val="000000"/>
              </a:solidFill>
              <a:latin typeface="Ubuntu"/>
              <a:ea typeface="Ubuntu"/>
              <a:cs typeface="Ubuntu"/>
              <a:sym typeface="Ubuntu"/>
            </a:endParaRPr>
          </a:p>
        </p:txBody>
      </p:sp>
      <p:sp>
        <p:nvSpPr>
          <p:cNvPr id="152" name="Google Shape;152;p18"/>
          <p:cNvSpPr/>
          <p:nvPr/>
        </p:nvSpPr>
        <p:spPr>
          <a:xfrm>
            <a:off x="2877468" y="3020764"/>
            <a:ext cx="3549600" cy="3162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nvSpPr>
        <p:spPr>
          <a:xfrm>
            <a:off x="2672300" y="2382125"/>
            <a:ext cx="14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Solution:</a:t>
            </a:r>
            <a:endParaRPr sz="2400">
              <a:solidFill>
                <a:srgbClr val="FF0000"/>
              </a:solidFill>
            </a:endParaRPr>
          </a:p>
        </p:txBody>
      </p:sp>
      <p:pic>
        <p:nvPicPr>
          <p:cNvPr id="154" name="Google Shape;154;p18"/>
          <p:cNvPicPr preferRelativeResize="0"/>
          <p:nvPr/>
        </p:nvPicPr>
        <p:blipFill>
          <a:blip r:embed="rId4">
            <a:alphaModFix/>
          </a:blip>
          <a:stretch>
            <a:fillRect/>
          </a:stretch>
        </p:blipFill>
        <p:spPr>
          <a:xfrm>
            <a:off x="3990313" y="2458300"/>
            <a:ext cx="2436765" cy="359150"/>
          </a:xfrm>
          <a:prstGeom prst="rect">
            <a:avLst/>
          </a:prstGeom>
          <a:noFill/>
          <a:ln>
            <a:noFill/>
          </a:ln>
        </p:spPr>
      </p:pic>
      <p:pic>
        <p:nvPicPr>
          <p:cNvPr id="155" name="Google Shape;155;p18"/>
          <p:cNvPicPr preferRelativeResize="0"/>
          <p:nvPr/>
        </p:nvPicPr>
        <p:blipFill>
          <a:blip r:embed="rId5">
            <a:alphaModFix/>
          </a:blip>
          <a:stretch>
            <a:fillRect/>
          </a:stretch>
        </p:blipFill>
        <p:spPr>
          <a:xfrm>
            <a:off x="563813" y="1594647"/>
            <a:ext cx="8016624" cy="943616"/>
          </a:xfrm>
          <a:prstGeom prst="rect">
            <a:avLst/>
          </a:prstGeom>
          <a:noFill/>
          <a:ln>
            <a:noFill/>
          </a:ln>
        </p:spPr>
      </p:pic>
      <p:pic>
        <p:nvPicPr>
          <p:cNvPr id="156" name="Google Shape;156;p18"/>
          <p:cNvPicPr preferRelativeResize="0"/>
          <p:nvPr/>
        </p:nvPicPr>
        <p:blipFill>
          <a:blip r:embed="rId6">
            <a:alphaModFix/>
          </a:blip>
          <a:stretch>
            <a:fillRect/>
          </a:stretch>
        </p:blipFill>
        <p:spPr>
          <a:xfrm>
            <a:off x="1324925" y="3427739"/>
            <a:ext cx="6494400" cy="432960"/>
          </a:xfrm>
          <a:prstGeom prst="rect">
            <a:avLst/>
          </a:prstGeom>
          <a:noFill/>
          <a:ln>
            <a:noFill/>
          </a:ln>
        </p:spPr>
      </p:pic>
      <p:pic>
        <p:nvPicPr>
          <p:cNvPr id="157" name="Google Shape;157;p18"/>
          <p:cNvPicPr preferRelativeResize="0"/>
          <p:nvPr/>
        </p:nvPicPr>
        <p:blipFill>
          <a:blip r:embed="rId7">
            <a:alphaModFix/>
          </a:blip>
          <a:stretch>
            <a:fillRect/>
          </a:stretch>
        </p:blipFill>
        <p:spPr>
          <a:xfrm>
            <a:off x="1898950" y="3936500"/>
            <a:ext cx="5346363" cy="220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p:nvPr/>
        </p:nvSpPr>
        <p:spPr>
          <a:xfrm>
            <a:off x="110150" y="1276925"/>
            <a:ext cx="8944500" cy="19038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64" name="Google Shape;164;p19"/>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165" name="Google Shape;165;p19"/>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166" name="Google Shape;166;p19"/>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67" name="Google Shape;167;p19"/>
          <p:cNvSpPr txBox="1"/>
          <p:nvPr/>
        </p:nvSpPr>
        <p:spPr>
          <a:xfrm>
            <a:off x="1084925" y="130450"/>
            <a:ext cx="69744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Ubuntu"/>
                <a:ea typeface="Ubuntu"/>
                <a:cs typeface="Ubuntu"/>
                <a:sym typeface="Ubuntu"/>
              </a:rPr>
              <a:t>Stationary Mean Field Games</a:t>
            </a:r>
            <a:endParaRPr sz="3000">
              <a:solidFill>
                <a:srgbClr val="FFFFFF"/>
              </a:solidFill>
              <a:latin typeface="Ubuntu"/>
              <a:ea typeface="Ubuntu"/>
              <a:cs typeface="Ubuntu"/>
              <a:sym typeface="Ubuntu"/>
            </a:endParaRPr>
          </a:p>
        </p:txBody>
      </p:sp>
      <p:sp>
        <p:nvSpPr>
          <p:cNvPr id="168" name="Google Shape;168;p19"/>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pic>
        <p:nvPicPr>
          <p:cNvPr id="169" name="Google Shape;169;p19"/>
          <p:cNvPicPr preferRelativeResize="0"/>
          <p:nvPr/>
        </p:nvPicPr>
        <p:blipFill>
          <a:blip r:embed="rId4">
            <a:alphaModFix/>
          </a:blip>
          <a:stretch>
            <a:fillRect/>
          </a:stretch>
        </p:blipFill>
        <p:spPr>
          <a:xfrm>
            <a:off x="263225" y="1407818"/>
            <a:ext cx="8604300" cy="1272719"/>
          </a:xfrm>
          <a:prstGeom prst="rect">
            <a:avLst/>
          </a:prstGeom>
          <a:noFill/>
          <a:ln>
            <a:noFill/>
          </a:ln>
        </p:spPr>
      </p:pic>
      <p:sp>
        <p:nvSpPr>
          <p:cNvPr id="170" name="Google Shape;170;p19"/>
          <p:cNvSpPr txBox="1"/>
          <p:nvPr/>
        </p:nvSpPr>
        <p:spPr>
          <a:xfrm>
            <a:off x="3064550" y="2590875"/>
            <a:ext cx="14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Solution:</a:t>
            </a:r>
            <a:endParaRPr sz="2400">
              <a:solidFill>
                <a:srgbClr val="0000FF"/>
              </a:solidFill>
            </a:endParaRPr>
          </a:p>
        </p:txBody>
      </p:sp>
      <p:pic>
        <p:nvPicPr>
          <p:cNvPr id="171" name="Google Shape;171;p19"/>
          <p:cNvPicPr preferRelativeResize="0"/>
          <p:nvPr/>
        </p:nvPicPr>
        <p:blipFill>
          <a:blip r:embed="rId5">
            <a:alphaModFix/>
          </a:blip>
          <a:stretch>
            <a:fillRect/>
          </a:stretch>
        </p:blipFill>
        <p:spPr>
          <a:xfrm>
            <a:off x="4372700" y="2680550"/>
            <a:ext cx="1652850" cy="379225"/>
          </a:xfrm>
          <a:prstGeom prst="rect">
            <a:avLst/>
          </a:prstGeom>
          <a:noFill/>
          <a:ln>
            <a:noFill/>
          </a:ln>
        </p:spPr>
      </p:pic>
      <p:pic>
        <p:nvPicPr>
          <p:cNvPr descr="http://www.science4all.org/wp-content/uploads/2014/02/Control1.png" id="172" name="Google Shape;172;p19"/>
          <p:cNvPicPr preferRelativeResize="0"/>
          <p:nvPr/>
        </p:nvPicPr>
        <p:blipFill>
          <a:blip r:embed="rId6">
            <a:alphaModFix/>
          </a:blip>
          <a:stretch>
            <a:fillRect/>
          </a:stretch>
        </p:blipFill>
        <p:spPr>
          <a:xfrm>
            <a:off x="2450801" y="3247375"/>
            <a:ext cx="4242625" cy="294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p:nvPr/>
        </p:nvSpPr>
        <p:spPr>
          <a:xfrm>
            <a:off x="99750" y="3739102"/>
            <a:ext cx="8944500" cy="20991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179" name="Google Shape;179;p20"/>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180" name="Google Shape;180;p20"/>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81" name="Google Shape;181;p20"/>
          <p:cNvSpPr txBox="1"/>
          <p:nvPr/>
        </p:nvSpPr>
        <p:spPr>
          <a:xfrm>
            <a:off x="787775" y="130450"/>
            <a:ext cx="75687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Ubuntu"/>
                <a:ea typeface="Ubuntu"/>
                <a:cs typeface="Ubuntu"/>
                <a:sym typeface="Ubuntu"/>
              </a:rPr>
              <a:t>Local Dynamic Approximate Problem</a:t>
            </a:r>
            <a:endParaRPr sz="3000">
              <a:solidFill>
                <a:srgbClr val="FFFFFF"/>
              </a:solidFill>
              <a:latin typeface="Ubuntu"/>
              <a:ea typeface="Ubuntu"/>
              <a:cs typeface="Ubuntu"/>
              <a:sym typeface="Ubuntu"/>
            </a:endParaRPr>
          </a:p>
        </p:txBody>
      </p:sp>
      <p:sp>
        <p:nvSpPr>
          <p:cNvPr id="182" name="Google Shape;182;p20"/>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183" name="Google Shape;183;p20"/>
          <p:cNvSpPr txBox="1"/>
          <p:nvPr/>
        </p:nvSpPr>
        <p:spPr>
          <a:xfrm>
            <a:off x="2475550" y="5227563"/>
            <a:ext cx="14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FF"/>
                </a:solidFill>
              </a:rPr>
              <a:t>Solution:</a:t>
            </a:r>
            <a:endParaRPr sz="2400">
              <a:solidFill>
                <a:srgbClr val="0000FF"/>
              </a:solidFill>
            </a:endParaRPr>
          </a:p>
        </p:txBody>
      </p:sp>
      <p:pic>
        <p:nvPicPr>
          <p:cNvPr id="184" name="Google Shape;184;p20"/>
          <p:cNvPicPr preferRelativeResize="0"/>
          <p:nvPr/>
        </p:nvPicPr>
        <p:blipFill>
          <a:blip r:embed="rId4">
            <a:alphaModFix/>
          </a:blip>
          <a:stretch>
            <a:fillRect/>
          </a:stretch>
        </p:blipFill>
        <p:spPr>
          <a:xfrm>
            <a:off x="3800750" y="5304125"/>
            <a:ext cx="2986450" cy="358371"/>
          </a:xfrm>
          <a:prstGeom prst="rect">
            <a:avLst/>
          </a:prstGeom>
          <a:noFill/>
          <a:ln>
            <a:noFill/>
          </a:ln>
        </p:spPr>
      </p:pic>
      <p:sp>
        <p:nvSpPr>
          <p:cNvPr id="185" name="Google Shape;185;p20"/>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86" name="Google Shape;186;p20"/>
          <p:cNvSpPr txBox="1"/>
          <p:nvPr/>
        </p:nvSpPr>
        <p:spPr>
          <a:xfrm>
            <a:off x="835275" y="1330200"/>
            <a:ext cx="7692000" cy="209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38761D"/>
              </a:buClr>
              <a:buSzPts val="2400"/>
              <a:buChar char="-"/>
            </a:pPr>
            <a:r>
              <a:rPr lang="en" sz="2400">
                <a:solidFill>
                  <a:srgbClr val="38761D"/>
                </a:solidFill>
              </a:rPr>
              <a:t>Local optimum problem</a:t>
            </a:r>
            <a:endParaRPr sz="2400">
              <a:solidFill>
                <a:srgbClr val="38761D"/>
              </a:solidFill>
            </a:endParaRPr>
          </a:p>
          <a:p>
            <a:pPr indent="0" lvl="0" marL="0" rtl="0" algn="l">
              <a:spcBef>
                <a:spcPts val="0"/>
              </a:spcBef>
              <a:spcAft>
                <a:spcPts val="0"/>
              </a:spcAft>
              <a:buNone/>
            </a:pPr>
            <a:r>
              <a:t/>
            </a:r>
            <a:endParaRPr sz="2400"/>
          </a:p>
          <a:p>
            <a:pPr indent="-381000" lvl="0" marL="457200" rtl="0" algn="l">
              <a:spcBef>
                <a:spcPts val="0"/>
              </a:spcBef>
              <a:spcAft>
                <a:spcPts val="0"/>
              </a:spcAft>
              <a:buClr>
                <a:srgbClr val="FF00FF"/>
              </a:buClr>
              <a:buSzPts val="2400"/>
              <a:buChar char="-"/>
            </a:pPr>
            <a:r>
              <a:rPr lang="en" sz="2400">
                <a:solidFill>
                  <a:srgbClr val="FF00FF"/>
                </a:solidFill>
              </a:rPr>
              <a:t>Dynamically extended system</a:t>
            </a:r>
            <a:endParaRPr sz="2400">
              <a:solidFill>
                <a:srgbClr val="FF00FF"/>
              </a:solidFill>
            </a:endParaRPr>
          </a:p>
          <a:p>
            <a:pPr indent="0" lvl="0" marL="0" rtl="0" algn="l">
              <a:spcBef>
                <a:spcPts val="0"/>
              </a:spcBef>
              <a:spcAft>
                <a:spcPts val="0"/>
              </a:spcAft>
              <a:buNone/>
            </a:pPr>
            <a:r>
              <a:t/>
            </a:r>
            <a:endParaRPr sz="2400"/>
          </a:p>
          <a:p>
            <a:pPr indent="-381000" lvl="0" marL="457200" rtl="0" algn="l">
              <a:spcBef>
                <a:spcPts val="0"/>
              </a:spcBef>
              <a:spcAft>
                <a:spcPts val="0"/>
              </a:spcAft>
              <a:buClr>
                <a:srgbClr val="A61C00"/>
              </a:buClr>
              <a:buSzPts val="2400"/>
              <a:buChar char="-"/>
            </a:pPr>
            <a:r>
              <a:rPr lang="en" sz="2400">
                <a:solidFill>
                  <a:srgbClr val="A61C00"/>
                </a:solidFill>
              </a:rPr>
              <a:t>Approximate solution</a:t>
            </a:r>
            <a:endParaRPr sz="2400">
              <a:solidFill>
                <a:srgbClr val="A61C00"/>
              </a:solidFill>
            </a:endParaRPr>
          </a:p>
        </p:txBody>
      </p:sp>
      <p:pic>
        <p:nvPicPr>
          <p:cNvPr id="187" name="Google Shape;187;p20"/>
          <p:cNvPicPr preferRelativeResize="0"/>
          <p:nvPr/>
        </p:nvPicPr>
        <p:blipFill>
          <a:blip r:embed="rId5">
            <a:alphaModFix/>
          </a:blip>
          <a:stretch>
            <a:fillRect/>
          </a:stretch>
        </p:blipFill>
        <p:spPr>
          <a:xfrm>
            <a:off x="141525" y="3793388"/>
            <a:ext cx="8860951" cy="1476825"/>
          </a:xfrm>
          <a:prstGeom prst="rect">
            <a:avLst/>
          </a:prstGeom>
          <a:noFill/>
          <a:ln>
            <a:noFill/>
          </a:ln>
        </p:spPr>
      </p:pic>
      <p:sp>
        <p:nvSpPr>
          <p:cNvPr id="188" name="Google Shape;188;p20"/>
          <p:cNvSpPr/>
          <p:nvPr/>
        </p:nvSpPr>
        <p:spPr>
          <a:xfrm>
            <a:off x="2673150" y="4580625"/>
            <a:ext cx="357300" cy="358500"/>
          </a:xfrm>
          <a:prstGeom prst="flowChartAlternateProcess">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341775" y="4172100"/>
            <a:ext cx="2263200" cy="358500"/>
          </a:xfrm>
          <a:prstGeom prst="roundRect">
            <a:avLst>
              <a:gd fmla="val 16667" name="adj"/>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2894375" y="3847625"/>
            <a:ext cx="204300" cy="358500"/>
          </a:xfrm>
          <a:prstGeom prst="roundRect">
            <a:avLst>
              <a:gd fmla="val 16667" name="adj"/>
            </a:avLst>
          </a:prstGeom>
          <a:no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8220800" y="4529450"/>
            <a:ext cx="204300" cy="358500"/>
          </a:xfrm>
          <a:prstGeom prst="roundRect">
            <a:avLst>
              <a:gd fmla="val 16667" name="adj"/>
            </a:avLst>
          </a:prstGeom>
          <a:no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193" name="Google Shape;193;p20"/>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94" name="Google Shape;194;p20"/>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p:nvPr/>
        </p:nvSpPr>
        <p:spPr>
          <a:xfrm flipH="1">
            <a:off x="0" y="6176300"/>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sp>
        <p:nvSpPr>
          <p:cNvPr id="200" name="Google Shape;200;p21"/>
          <p:cNvSpPr/>
          <p:nvPr/>
        </p:nvSpPr>
        <p:spPr>
          <a:xfrm flipH="1">
            <a:off x="125" y="-551075"/>
            <a:ext cx="9144000" cy="1663200"/>
          </a:xfrm>
          <a:prstGeom prst="wave">
            <a:avLst>
              <a:gd fmla="val 6760" name="adj1"/>
              <a:gd fmla="val 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Ubuntu"/>
              <a:ea typeface="Ubuntu"/>
              <a:cs typeface="Ubuntu"/>
              <a:sym typeface="Ubuntu"/>
            </a:endParaRPr>
          </a:p>
        </p:txBody>
      </p:sp>
      <p:pic>
        <p:nvPicPr>
          <p:cNvPr descr="logo.png" id="201" name="Google Shape;201;p21"/>
          <p:cNvPicPr preferRelativeResize="0"/>
          <p:nvPr/>
        </p:nvPicPr>
        <p:blipFill>
          <a:blip r:embed="rId3">
            <a:alphaModFix/>
          </a:blip>
          <a:stretch>
            <a:fillRect/>
          </a:stretch>
        </p:blipFill>
        <p:spPr>
          <a:xfrm>
            <a:off x="110150" y="173900"/>
            <a:ext cx="1145981" cy="511594"/>
          </a:xfrm>
          <a:prstGeom prst="rect">
            <a:avLst/>
          </a:prstGeom>
          <a:noFill/>
          <a:ln>
            <a:noFill/>
          </a:ln>
        </p:spPr>
      </p:pic>
      <p:sp>
        <p:nvSpPr>
          <p:cNvPr id="202" name="Google Shape;202;p21"/>
          <p:cNvSpPr txBox="1"/>
          <p:nvPr>
            <p:ph idx="12" type="sldNum"/>
          </p:nvPr>
        </p:nvSpPr>
        <p:spPr>
          <a:xfrm>
            <a:off x="8421533" y="6333297"/>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03" name="Google Shape;203;p21"/>
          <p:cNvSpPr txBox="1"/>
          <p:nvPr/>
        </p:nvSpPr>
        <p:spPr>
          <a:xfrm>
            <a:off x="263225" y="6586400"/>
            <a:ext cx="975900" cy="18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Ubuntu"/>
                <a:ea typeface="Ubuntu"/>
                <a:cs typeface="Ubuntu"/>
                <a:sym typeface="Ubuntu"/>
              </a:rPr>
              <a:t>11/04/2016</a:t>
            </a:r>
            <a:endParaRPr sz="1100">
              <a:solidFill>
                <a:srgbClr val="FFFFFF"/>
              </a:solidFill>
              <a:latin typeface="Ubuntu"/>
              <a:ea typeface="Ubuntu"/>
              <a:cs typeface="Ubuntu"/>
              <a:sym typeface="Ubuntu"/>
            </a:endParaRPr>
          </a:p>
        </p:txBody>
      </p:sp>
      <p:sp>
        <p:nvSpPr>
          <p:cNvPr id="204" name="Google Shape;204;p21"/>
          <p:cNvSpPr txBox="1"/>
          <p:nvPr/>
        </p:nvSpPr>
        <p:spPr>
          <a:xfrm>
            <a:off x="879275" y="130450"/>
            <a:ext cx="73857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Local Dynamic Approximate Solution</a:t>
            </a:r>
            <a:endParaRPr sz="2800">
              <a:solidFill>
                <a:srgbClr val="FFFFFF"/>
              </a:solidFill>
              <a:latin typeface="Ubuntu"/>
              <a:ea typeface="Ubuntu"/>
              <a:cs typeface="Ubuntu"/>
              <a:sym typeface="Ubuntu"/>
            </a:endParaRPr>
          </a:p>
          <a:p>
            <a:pPr indent="0" lvl="0" marL="0" rtl="0" algn="ctr">
              <a:lnSpc>
                <a:spcPct val="120000"/>
              </a:lnSpc>
              <a:spcBef>
                <a:spcPts val="0"/>
              </a:spcBef>
              <a:spcAft>
                <a:spcPts val="0"/>
              </a:spcAft>
              <a:buNone/>
            </a:pPr>
            <a:r>
              <a:t/>
            </a:r>
            <a:endParaRPr sz="2800">
              <a:solidFill>
                <a:srgbClr val="FFFFFF"/>
              </a:solidFill>
              <a:latin typeface="Ubuntu"/>
              <a:ea typeface="Ubuntu"/>
              <a:cs typeface="Ubuntu"/>
              <a:sym typeface="Ubuntu"/>
            </a:endParaRPr>
          </a:p>
          <a:p>
            <a:pPr indent="0" lvl="0" marL="0" rtl="0" algn="ctr">
              <a:spcBef>
                <a:spcPts val="0"/>
              </a:spcBef>
              <a:spcAft>
                <a:spcPts val="0"/>
              </a:spcAft>
              <a:buNone/>
            </a:pPr>
            <a:r>
              <a:t/>
            </a:r>
            <a:endParaRPr sz="3000">
              <a:solidFill>
                <a:srgbClr val="FFFFFF"/>
              </a:solidFill>
              <a:latin typeface="Ubuntu"/>
              <a:ea typeface="Ubuntu"/>
              <a:cs typeface="Ubuntu"/>
              <a:sym typeface="Ubuntu"/>
            </a:endParaRPr>
          </a:p>
        </p:txBody>
      </p:sp>
      <p:sp>
        <p:nvSpPr>
          <p:cNvPr id="205" name="Google Shape;205;p21"/>
          <p:cNvSpPr/>
          <p:nvPr/>
        </p:nvSpPr>
        <p:spPr>
          <a:xfrm>
            <a:off x="110150" y="1176600"/>
            <a:ext cx="8860200" cy="15009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1"/>
          <p:cNvPicPr preferRelativeResize="0"/>
          <p:nvPr/>
        </p:nvPicPr>
        <p:blipFill>
          <a:blip r:embed="rId4">
            <a:alphaModFix/>
          </a:blip>
          <a:stretch>
            <a:fillRect/>
          </a:stretch>
        </p:blipFill>
        <p:spPr>
          <a:xfrm>
            <a:off x="338263" y="1258550"/>
            <a:ext cx="8467725" cy="923925"/>
          </a:xfrm>
          <a:prstGeom prst="rect">
            <a:avLst/>
          </a:prstGeom>
          <a:noFill/>
          <a:ln>
            <a:noFill/>
          </a:ln>
        </p:spPr>
      </p:pic>
      <p:sp>
        <p:nvSpPr>
          <p:cNvPr id="207" name="Google Shape;207;p21"/>
          <p:cNvSpPr txBox="1"/>
          <p:nvPr/>
        </p:nvSpPr>
        <p:spPr>
          <a:xfrm>
            <a:off x="1522600" y="2147538"/>
            <a:ext cx="14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Solution:</a:t>
            </a:r>
            <a:endParaRPr sz="2400">
              <a:solidFill>
                <a:srgbClr val="FF0000"/>
              </a:solidFill>
            </a:endParaRPr>
          </a:p>
        </p:txBody>
      </p:sp>
      <p:pic>
        <p:nvPicPr>
          <p:cNvPr id="208" name="Google Shape;208;p21"/>
          <p:cNvPicPr preferRelativeResize="0"/>
          <p:nvPr/>
        </p:nvPicPr>
        <p:blipFill>
          <a:blip r:embed="rId5">
            <a:alphaModFix/>
          </a:blip>
          <a:stretch>
            <a:fillRect/>
          </a:stretch>
        </p:blipFill>
        <p:spPr>
          <a:xfrm>
            <a:off x="2791250" y="2182475"/>
            <a:ext cx="3829925" cy="441650"/>
          </a:xfrm>
          <a:prstGeom prst="rect">
            <a:avLst/>
          </a:prstGeom>
          <a:noFill/>
          <a:ln>
            <a:noFill/>
          </a:ln>
        </p:spPr>
      </p:pic>
      <p:pic>
        <p:nvPicPr>
          <p:cNvPr id="209" name="Google Shape;209;p21"/>
          <p:cNvPicPr preferRelativeResize="0"/>
          <p:nvPr/>
        </p:nvPicPr>
        <p:blipFill>
          <a:blip r:embed="rId6">
            <a:alphaModFix/>
          </a:blip>
          <a:stretch>
            <a:fillRect/>
          </a:stretch>
        </p:blipFill>
        <p:spPr>
          <a:xfrm>
            <a:off x="115975" y="3519224"/>
            <a:ext cx="4249301" cy="2225475"/>
          </a:xfrm>
          <a:prstGeom prst="rect">
            <a:avLst/>
          </a:prstGeom>
          <a:noFill/>
          <a:ln>
            <a:noFill/>
          </a:ln>
        </p:spPr>
      </p:pic>
      <p:sp>
        <p:nvSpPr>
          <p:cNvPr id="210" name="Google Shape;210;p21"/>
          <p:cNvSpPr txBox="1"/>
          <p:nvPr/>
        </p:nvSpPr>
        <p:spPr>
          <a:xfrm>
            <a:off x="115975" y="2898863"/>
            <a:ext cx="39900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Algebraic MFGS </a:t>
            </a:r>
            <a:endParaRPr sz="2400"/>
          </a:p>
        </p:txBody>
      </p:sp>
      <p:pic>
        <p:nvPicPr>
          <p:cNvPr id="211" name="Google Shape;211;p21"/>
          <p:cNvPicPr preferRelativeResize="0"/>
          <p:nvPr/>
        </p:nvPicPr>
        <p:blipFill>
          <a:blip r:embed="rId7">
            <a:alphaModFix/>
          </a:blip>
          <a:stretch>
            <a:fillRect/>
          </a:stretch>
        </p:blipFill>
        <p:spPr>
          <a:xfrm>
            <a:off x="2500825" y="2993625"/>
            <a:ext cx="1480500" cy="399104"/>
          </a:xfrm>
          <a:prstGeom prst="rect">
            <a:avLst/>
          </a:prstGeom>
          <a:noFill/>
          <a:ln>
            <a:noFill/>
          </a:ln>
        </p:spPr>
      </p:pic>
      <p:sp>
        <p:nvSpPr>
          <p:cNvPr id="212" name="Google Shape;212;p21"/>
          <p:cNvSpPr/>
          <p:nvPr/>
        </p:nvSpPr>
        <p:spPr>
          <a:xfrm rot="-5400000">
            <a:off x="2954300" y="4280668"/>
            <a:ext cx="3171900" cy="239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txBox="1"/>
          <p:nvPr/>
        </p:nvSpPr>
        <p:spPr>
          <a:xfrm>
            <a:off x="5946375" y="2814263"/>
            <a:ext cx="14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Solution</a:t>
            </a:r>
            <a:endParaRPr sz="2400">
              <a:solidFill>
                <a:srgbClr val="FF0000"/>
              </a:solidFill>
            </a:endParaRPr>
          </a:p>
        </p:txBody>
      </p:sp>
      <p:pic>
        <p:nvPicPr>
          <p:cNvPr id="214" name="Google Shape;214;p21"/>
          <p:cNvPicPr preferRelativeResize="0"/>
          <p:nvPr/>
        </p:nvPicPr>
        <p:blipFill>
          <a:blip r:embed="rId8">
            <a:alphaModFix/>
          </a:blip>
          <a:stretch>
            <a:fillRect/>
          </a:stretch>
        </p:blipFill>
        <p:spPr>
          <a:xfrm>
            <a:off x="4803600" y="3392663"/>
            <a:ext cx="4243558" cy="2225475"/>
          </a:xfrm>
          <a:prstGeom prst="rect">
            <a:avLst/>
          </a:prstGeom>
          <a:noFill/>
          <a:ln>
            <a:noFill/>
          </a:ln>
        </p:spPr>
      </p:pic>
      <p:sp>
        <p:nvSpPr>
          <p:cNvPr id="215" name="Google Shape;215;p21"/>
          <p:cNvSpPr/>
          <p:nvPr/>
        </p:nvSpPr>
        <p:spPr>
          <a:xfrm>
            <a:off x="4715225" y="2847575"/>
            <a:ext cx="4332000" cy="3050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120550" y="2847575"/>
            <a:ext cx="4243500" cy="3050400"/>
          </a:xfrm>
          <a:prstGeom prst="rect">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