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06" r:id="rId2"/>
    <p:sldId id="307" r:id="rId3"/>
    <p:sldId id="309" r:id="rId4"/>
    <p:sldId id="316" r:id="rId5"/>
    <p:sldId id="294" r:id="rId6"/>
    <p:sldId id="319" r:id="rId7"/>
    <p:sldId id="317" r:id="rId8"/>
    <p:sldId id="320" r:id="rId9"/>
    <p:sldId id="328" r:id="rId10"/>
    <p:sldId id="324" r:id="rId11"/>
    <p:sldId id="329" r:id="rId12"/>
    <p:sldId id="334" r:id="rId13"/>
    <p:sldId id="330" r:id="rId14"/>
    <p:sldId id="331" r:id="rId15"/>
    <p:sldId id="332" r:id="rId16"/>
    <p:sldId id="340" r:id="rId17"/>
    <p:sldId id="333" r:id="rId18"/>
    <p:sldId id="341" r:id="rId19"/>
    <p:sldId id="321" r:id="rId20"/>
    <p:sldId id="325" r:id="rId21"/>
    <p:sldId id="335" r:id="rId22"/>
    <p:sldId id="336" r:id="rId23"/>
    <p:sldId id="338" r:id="rId24"/>
    <p:sldId id="339" r:id="rId25"/>
    <p:sldId id="322" r:id="rId26"/>
    <p:sldId id="326" r:id="rId27"/>
    <p:sldId id="342" r:id="rId28"/>
    <p:sldId id="343" r:id="rId29"/>
    <p:sldId id="323" r:id="rId30"/>
    <p:sldId id="31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A7ABC9-16F5-8716-548A-1582DAA3F34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D29BD-147A-F6AE-423A-F0A74EBCF9F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031C363C-4E4E-4FEE-8EBE-062B808E9C16}" type="datetime1">
              <a:rPr lang="en-US"/>
              <a:pPr lvl="0"/>
              <a:t>7/19/22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6C2AE9C-509E-E293-446C-9AD720E185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C3D2B1B-70F6-1C4D-C9AD-626C5FFCD78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CDC87-CAEE-FB1B-29B7-529F45C7AD8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49745-B3F5-FD25-2EAA-77E64CC870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2847C3A-B921-40BA-90EA-4B4DFF1624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9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847C3A-B921-40BA-90EA-4B4DFF1624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0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8D087-8720-8900-2A42-A6E04C86ABA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/>
          <a:lstStyle>
            <a:lvl1pPr>
              <a:defRPr sz="6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20944-5761-C970-27C3-C3A3AC961F1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4" name="Straight Connector 10">
            <a:extLst>
              <a:ext uri="{FF2B5EF4-FFF2-40B4-BE49-F238E27FC236}">
                <a16:creationId xmlns:a16="http://schemas.microsoft.com/office/drawing/2014/main" id="{C347F798-B31E-3655-6DD2-4913C5E830A8}"/>
              </a:ext>
            </a:extLst>
          </p:cNvPr>
          <p:cNvCxnSpPr/>
          <p:nvPr/>
        </p:nvCxnSpPr>
        <p:spPr>
          <a:xfrm>
            <a:off x="715892" y="1114050"/>
            <a:ext cx="0" cy="5735638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259158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BC5D-9F44-4A8D-466A-DBF0D9D3CE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BEF3D-FF35-4C31-4A55-3585848A01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44752" y="1681160"/>
            <a:ext cx="455371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89F5F-D0DD-52D4-A8BE-F15E226C96A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444752" y="2505071"/>
            <a:ext cx="4553712" cy="3684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E1AAF-FD1C-AEB0-CA6E-FC8802CAED8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784848" y="1681160"/>
            <a:ext cx="455371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32B8F-ECA6-9E3B-756A-05F86E01BD8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784848" y="2505071"/>
            <a:ext cx="4553712" cy="3684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BFE12C6F-5400-90C9-95B9-A6BAE64C5441}"/>
              </a:ext>
            </a:extLst>
          </p:cNvPr>
          <p:cNvCxnSpPr/>
          <p:nvPr/>
        </p:nvCxnSpPr>
        <p:spPr>
          <a:xfrm>
            <a:off x="715892" y="356808"/>
            <a:ext cx="0" cy="649288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  <p:sp>
        <p:nvSpPr>
          <p:cNvPr id="8" name="Graphic 15">
            <a:extLst>
              <a:ext uri="{FF2B5EF4-FFF2-40B4-BE49-F238E27FC236}">
                <a16:creationId xmlns:a16="http://schemas.microsoft.com/office/drawing/2014/main" id="{F6990D1A-747C-FDCD-28DE-1E3F7A9DF0E4}"/>
              </a:ext>
            </a:extLst>
          </p:cNvPr>
          <p:cNvSpPr/>
          <p:nvPr/>
        </p:nvSpPr>
        <p:spPr>
          <a:xfrm>
            <a:off x="10508321" y="492203"/>
            <a:ext cx="139034" cy="1390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039"/>
              <a:gd name="f7" fmla="val 129602"/>
              <a:gd name="f8" fmla="val 60082"/>
              <a:gd name="f9" fmla="val 78957"/>
              <a:gd name="f10" fmla="val 9437"/>
              <a:gd name="f11" fmla="val 4225"/>
              <a:gd name="f12" fmla="val 74731"/>
              <a:gd name="f13" fmla="val 69520"/>
              <a:gd name="f14" fmla="val 64308"/>
              <a:gd name="f15" fmla="val 134814"/>
              <a:gd name="f16" fmla="+- 0 0 -90"/>
              <a:gd name="f17" fmla="*/ f3 1 139039"/>
              <a:gd name="f18" fmla="*/ f4 1 139039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39039"/>
              <a:gd name="f25" fmla="*/ 129602 f22 1"/>
              <a:gd name="f26" fmla="*/ 60082 f22 1"/>
              <a:gd name="f27" fmla="*/ 78957 f22 1"/>
              <a:gd name="f28" fmla="*/ 9437 f22 1"/>
              <a:gd name="f29" fmla="*/ 69520 f22 1"/>
              <a:gd name="f30" fmla="*/ 0 f22 1"/>
              <a:gd name="f31" fmla="*/ 139039 f22 1"/>
              <a:gd name="f32" fmla="+- f23 0 f1"/>
              <a:gd name="f33" fmla="*/ f25 1 139039"/>
              <a:gd name="f34" fmla="*/ f26 1 139039"/>
              <a:gd name="f35" fmla="*/ f27 1 139039"/>
              <a:gd name="f36" fmla="*/ f28 1 139039"/>
              <a:gd name="f37" fmla="*/ f29 1 139039"/>
              <a:gd name="f38" fmla="*/ f30 1 139039"/>
              <a:gd name="f39" fmla="*/ f31 1 139039"/>
              <a:gd name="f40" fmla="*/ f19 1 f24"/>
              <a:gd name="f41" fmla="*/ f20 1 f24"/>
              <a:gd name="f42" fmla="*/ f33 1 f24"/>
              <a:gd name="f43" fmla="*/ f34 1 f24"/>
              <a:gd name="f44" fmla="*/ f35 1 f24"/>
              <a:gd name="f45" fmla="*/ f36 1 f24"/>
              <a:gd name="f46" fmla="*/ f37 1 f24"/>
              <a:gd name="f47" fmla="*/ f38 1 f24"/>
              <a:gd name="f48" fmla="*/ f39 1 f24"/>
              <a:gd name="f49" fmla="*/ f40 f17 1"/>
              <a:gd name="f50" fmla="*/ f41 f17 1"/>
              <a:gd name="f51" fmla="*/ f41 f18 1"/>
              <a:gd name="f52" fmla="*/ f40 f18 1"/>
              <a:gd name="f53" fmla="*/ f42 f17 1"/>
              <a:gd name="f54" fmla="*/ f43 f18 1"/>
              <a:gd name="f55" fmla="*/ f44 f17 1"/>
              <a:gd name="f56" fmla="*/ f45 f18 1"/>
              <a:gd name="f57" fmla="*/ f46 f17 1"/>
              <a:gd name="f58" fmla="*/ f47 f18 1"/>
              <a:gd name="f59" fmla="*/ f43 f17 1"/>
              <a:gd name="f60" fmla="*/ f45 f17 1"/>
              <a:gd name="f61" fmla="*/ f47 f17 1"/>
              <a:gd name="f62" fmla="*/ f46 f18 1"/>
              <a:gd name="f63" fmla="*/ f44 f18 1"/>
              <a:gd name="f64" fmla="*/ f42 f18 1"/>
              <a:gd name="f65" fmla="*/ f48 f18 1"/>
              <a:gd name="f66" fmla="*/ f48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3" y="f54"/>
              </a:cxn>
              <a:cxn ang="f32">
                <a:pos x="f55" y="f54"/>
              </a:cxn>
              <a:cxn ang="f32">
                <a:pos x="f55" y="f56"/>
              </a:cxn>
              <a:cxn ang="f32">
                <a:pos x="f57" y="f58"/>
              </a:cxn>
              <a:cxn ang="f32">
                <a:pos x="f59" y="f56"/>
              </a:cxn>
              <a:cxn ang="f32">
                <a:pos x="f59" y="f54"/>
              </a:cxn>
              <a:cxn ang="f32">
                <a:pos x="f60" y="f54"/>
              </a:cxn>
              <a:cxn ang="f32">
                <a:pos x="f61" y="f62"/>
              </a:cxn>
              <a:cxn ang="f32">
                <a:pos x="f60" y="f63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5"/>
              </a:cxn>
              <a:cxn ang="f32">
                <a:pos x="f55" y="f64"/>
              </a:cxn>
              <a:cxn ang="f32">
                <a:pos x="f55" y="f63"/>
              </a:cxn>
              <a:cxn ang="f32">
                <a:pos x="f53" y="f63"/>
              </a:cxn>
              <a:cxn ang="f32">
                <a:pos x="f66" y="f62"/>
              </a:cxn>
              <a:cxn ang="f32">
                <a:pos x="f53" y="f54"/>
              </a:cxn>
            </a:cxnLst>
            <a:rect l="f49" t="f52" r="f50" b="f51"/>
            <a:pathLst>
              <a:path w="139039" h="139039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243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9" name="Graphic 16">
            <a:extLst>
              <a:ext uri="{FF2B5EF4-FFF2-40B4-BE49-F238E27FC236}">
                <a16:creationId xmlns:a16="http://schemas.microsoft.com/office/drawing/2014/main" id="{64633CB3-8A71-2135-0E0F-0829C134C349}"/>
              </a:ext>
            </a:extLst>
          </p:cNvPr>
          <p:cNvSpPr/>
          <p:nvPr/>
        </p:nvSpPr>
        <p:spPr>
          <a:xfrm>
            <a:off x="11477941" y="1055583"/>
            <a:ext cx="127714" cy="1277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7714"/>
              <a:gd name="f7" fmla="val 63857"/>
              <a:gd name="f8" fmla="val 18874"/>
              <a:gd name="f9" fmla="val 88700"/>
              <a:gd name="f10" fmla="val 108840"/>
              <a:gd name="f11" fmla="val 39014"/>
              <a:gd name="f12" fmla="val 18898"/>
              <a:gd name="f13" fmla="val 39024"/>
              <a:gd name="f14" fmla="val 28590"/>
              <a:gd name="f15" fmla="val 99124"/>
              <a:gd name="f16" fmla="+- 0 0 -90"/>
              <a:gd name="f17" fmla="*/ f3 1 127714"/>
              <a:gd name="f18" fmla="*/ f4 1 127714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27714"/>
              <a:gd name="f25" fmla="*/ 63857 f22 1"/>
              <a:gd name="f26" fmla="*/ 18874 f22 1"/>
              <a:gd name="f27" fmla="*/ 108840 f22 1"/>
              <a:gd name="f28" fmla="*/ 0 f22 1"/>
              <a:gd name="f29" fmla="*/ 127714 f22 1"/>
              <a:gd name="f30" fmla="+- f23 0 f1"/>
              <a:gd name="f31" fmla="*/ f25 1 127714"/>
              <a:gd name="f32" fmla="*/ f26 1 127714"/>
              <a:gd name="f33" fmla="*/ f27 1 127714"/>
              <a:gd name="f34" fmla="*/ f28 1 127714"/>
              <a:gd name="f35" fmla="*/ f29 1 127714"/>
              <a:gd name="f36" fmla="*/ f19 1 f24"/>
              <a:gd name="f37" fmla="*/ f20 1 f24"/>
              <a:gd name="f38" fmla="*/ f31 1 f24"/>
              <a:gd name="f39" fmla="*/ f32 1 f24"/>
              <a:gd name="f40" fmla="*/ f33 1 f24"/>
              <a:gd name="f41" fmla="*/ f34 1 f24"/>
              <a:gd name="f42" fmla="*/ f35 1 f24"/>
              <a:gd name="f43" fmla="*/ f36 f17 1"/>
              <a:gd name="f44" fmla="*/ f37 f17 1"/>
              <a:gd name="f45" fmla="*/ f37 f18 1"/>
              <a:gd name="f46" fmla="*/ f36 f18 1"/>
              <a:gd name="f47" fmla="*/ f38 f17 1"/>
              <a:gd name="f48" fmla="*/ f39 f18 1"/>
              <a:gd name="f49" fmla="*/ f40 f17 1"/>
              <a:gd name="f50" fmla="*/ f38 f18 1"/>
              <a:gd name="f51" fmla="*/ f40 f18 1"/>
              <a:gd name="f52" fmla="*/ f39 f17 1"/>
              <a:gd name="f53" fmla="*/ f41 f18 1"/>
              <a:gd name="f54" fmla="*/ f41 f17 1"/>
              <a:gd name="f55" fmla="*/ f42 f18 1"/>
              <a:gd name="f56" fmla="*/ f42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7" y="f48"/>
              </a:cxn>
              <a:cxn ang="f30">
                <a:pos x="f49" y="f50"/>
              </a:cxn>
              <a:cxn ang="f30">
                <a:pos x="f47" y="f51"/>
              </a:cxn>
              <a:cxn ang="f30">
                <a:pos x="f52" y="f50"/>
              </a:cxn>
              <a:cxn ang="f30">
                <a:pos x="f47" y="f48"/>
              </a:cxn>
              <a:cxn ang="f30">
                <a:pos x="f47" y="f53"/>
              </a:cxn>
              <a:cxn ang="f30">
                <a:pos x="f54" y="f50"/>
              </a:cxn>
              <a:cxn ang="f30">
                <a:pos x="f47" y="f55"/>
              </a:cxn>
              <a:cxn ang="f30">
                <a:pos x="f56" y="f50"/>
              </a:cxn>
              <a:cxn ang="f30">
                <a:pos x="f47" y="f53"/>
              </a:cxn>
            </a:cxnLst>
            <a:rect l="f43" t="f46" r="f44" b="f45"/>
            <a:pathLst>
              <a:path w="127714" h="127714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243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10" name="Graphic 14">
            <a:extLst>
              <a:ext uri="{FF2B5EF4-FFF2-40B4-BE49-F238E27FC236}">
                <a16:creationId xmlns:a16="http://schemas.microsoft.com/office/drawing/2014/main" id="{3EF36082-245A-AEB5-4EEA-5376AA96DBC0}"/>
              </a:ext>
            </a:extLst>
          </p:cNvPr>
          <p:cNvSpPr/>
          <p:nvPr/>
        </p:nvSpPr>
        <p:spPr>
          <a:xfrm>
            <a:off x="11241551" y="446638"/>
            <a:ext cx="91138" cy="911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1138"/>
              <a:gd name="f7" fmla="val 45569"/>
              <a:gd name="f8" fmla="val 70736"/>
              <a:gd name="f9" fmla="val 20402"/>
              <a:gd name="f10" fmla="+- 0 0 -90"/>
              <a:gd name="f11" fmla="*/ f3 1 91138"/>
              <a:gd name="f12" fmla="*/ f4 1 91138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91138"/>
              <a:gd name="f19" fmla="*/ 91138 f16 1"/>
              <a:gd name="f20" fmla="*/ 45569 f16 1"/>
              <a:gd name="f21" fmla="*/ 0 f16 1"/>
              <a:gd name="f22" fmla="+- f17 0 f1"/>
              <a:gd name="f23" fmla="*/ f19 1 91138"/>
              <a:gd name="f24" fmla="*/ f20 1 91138"/>
              <a:gd name="f25" fmla="*/ f21 1 91138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91138" h="91138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243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</p:spTree>
    <p:extLst>
      <p:ext uri="{BB962C8B-B14F-4D97-AF65-F5344CB8AC3E}">
        <p14:creationId xmlns:p14="http://schemas.microsoft.com/office/powerpoint/2010/main" val="270148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F1CC-0932-D2BE-85C4-37AE24023B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5CAE3-F1B9-A3D2-43C0-8A8FD44FCD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44752" y="1681160"/>
            <a:ext cx="283464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77846-46F7-EA3F-171B-DE4A7786E3B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444752" y="2505071"/>
            <a:ext cx="2834640" cy="3684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55F6A-6E40-AF12-F1F4-61F8251E5F5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83480" y="1681160"/>
            <a:ext cx="283464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814E9-3C1D-69E3-B748-DF918BA0551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983480" y="2505071"/>
            <a:ext cx="2834640" cy="3684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AE035670-AAA6-677E-097C-73D07A63B8D8}"/>
              </a:ext>
            </a:extLst>
          </p:cNvPr>
          <p:cNvCxnSpPr/>
          <p:nvPr/>
        </p:nvCxnSpPr>
        <p:spPr>
          <a:xfrm>
            <a:off x="715892" y="356808"/>
            <a:ext cx="0" cy="649288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  <p:sp>
        <p:nvSpPr>
          <p:cNvPr id="8" name="Graphic 15">
            <a:extLst>
              <a:ext uri="{FF2B5EF4-FFF2-40B4-BE49-F238E27FC236}">
                <a16:creationId xmlns:a16="http://schemas.microsoft.com/office/drawing/2014/main" id="{037D1E86-9349-6750-3FCC-BCBB45A97FD7}"/>
              </a:ext>
            </a:extLst>
          </p:cNvPr>
          <p:cNvSpPr/>
          <p:nvPr/>
        </p:nvSpPr>
        <p:spPr>
          <a:xfrm>
            <a:off x="10508321" y="492203"/>
            <a:ext cx="139034" cy="1390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039"/>
              <a:gd name="f7" fmla="val 129602"/>
              <a:gd name="f8" fmla="val 60082"/>
              <a:gd name="f9" fmla="val 78957"/>
              <a:gd name="f10" fmla="val 9437"/>
              <a:gd name="f11" fmla="val 4225"/>
              <a:gd name="f12" fmla="val 74731"/>
              <a:gd name="f13" fmla="val 69520"/>
              <a:gd name="f14" fmla="val 64308"/>
              <a:gd name="f15" fmla="val 134814"/>
              <a:gd name="f16" fmla="+- 0 0 -90"/>
              <a:gd name="f17" fmla="*/ f3 1 139039"/>
              <a:gd name="f18" fmla="*/ f4 1 139039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39039"/>
              <a:gd name="f25" fmla="*/ 129602 f22 1"/>
              <a:gd name="f26" fmla="*/ 60082 f22 1"/>
              <a:gd name="f27" fmla="*/ 78957 f22 1"/>
              <a:gd name="f28" fmla="*/ 9437 f22 1"/>
              <a:gd name="f29" fmla="*/ 69520 f22 1"/>
              <a:gd name="f30" fmla="*/ 0 f22 1"/>
              <a:gd name="f31" fmla="*/ 139039 f22 1"/>
              <a:gd name="f32" fmla="+- f23 0 f1"/>
              <a:gd name="f33" fmla="*/ f25 1 139039"/>
              <a:gd name="f34" fmla="*/ f26 1 139039"/>
              <a:gd name="f35" fmla="*/ f27 1 139039"/>
              <a:gd name="f36" fmla="*/ f28 1 139039"/>
              <a:gd name="f37" fmla="*/ f29 1 139039"/>
              <a:gd name="f38" fmla="*/ f30 1 139039"/>
              <a:gd name="f39" fmla="*/ f31 1 139039"/>
              <a:gd name="f40" fmla="*/ f19 1 f24"/>
              <a:gd name="f41" fmla="*/ f20 1 f24"/>
              <a:gd name="f42" fmla="*/ f33 1 f24"/>
              <a:gd name="f43" fmla="*/ f34 1 f24"/>
              <a:gd name="f44" fmla="*/ f35 1 f24"/>
              <a:gd name="f45" fmla="*/ f36 1 f24"/>
              <a:gd name="f46" fmla="*/ f37 1 f24"/>
              <a:gd name="f47" fmla="*/ f38 1 f24"/>
              <a:gd name="f48" fmla="*/ f39 1 f24"/>
              <a:gd name="f49" fmla="*/ f40 f17 1"/>
              <a:gd name="f50" fmla="*/ f41 f17 1"/>
              <a:gd name="f51" fmla="*/ f41 f18 1"/>
              <a:gd name="f52" fmla="*/ f40 f18 1"/>
              <a:gd name="f53" fmla="*/ f42 f17 1"/>
              <a:gd name="f54" fmla="*/ f43 f18 1"/>
              <a:gd name="f55" fmla="*/ f44 f17 1"/>
              <a:gd name="f56" fmla="*/ f45 f18 1"/>
              <a:gd name="f57" fmla="*/ f46 f17 1"/>
              <a:gd name="f58" fmla="*/ f47 f18 1"/>
              <a:gd name="f59" fmla="*/ f43 f17 1"/>
              <a:gd name="f60" fmla="*/ f45 f17 1"/>
              <a:gd name="f61" fmla="*/ f47 f17 1"/>
              <a:gd name="f62" fmla="*/ f46 f18 1"/>
              <a:gd name="f63" fmla="*/ f44 f18 1"/>
              <a:gd name="f64" fmla="*/ f42 f18 1"/>
              <a:gd name="f65" fmla="*/ f48 f18 1"/>
              <a:gd name="f66" fmla="*/ f48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3" y="f54"/>
              </a:cxn>
              <a:cxn ang="f32">
                <a:pos x="f55" y="f54"/>
              </a:cxn>
              <a:cxn ang="f32">
                <a:pos x="f55" y="f56"/>
              </a:cxn>
              <a:cxn ang="f32">
                <a:pos x="f57" y="f58"/>
              </a:cxn>
              <a:cxn ang="f32">
                <a:pos x="f59" y="f56"/>
              </a:cxn>
              <a:cxn ang="f32">
                <a:pos x="f59" y="f54"/>
              </a:cxn>
              <a:cxn ang="f32">
                <a:pos x="f60" y="f54"/>
              </a:cxn>
              <a:cxn ang="f32">
                <a:pos x="f61" y="f62"/>
              </a:cxn>
              <a:cxn ang="f32">
                <a:pos x="f60" y="f63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5"/>
              </a:cxn>
              <a:cxn ang="f32">
                <a:pos x="f55" y="f64"/>
              </a:cxn>
              <a:cxn ang="f32">
                <a:pos x="f55" y="f63"/>
              </a:cxn>
              <a:cxn ang="f32">
                <a:pos x="f53" y="f63"/>
              </a:cxn>
              <a:cxn ang="f32">
                <a:pos x="f66" y="f62"/>
              </a:cxn>
              <a:cxn ang="f32">
                <a:pos x="f53" y="f54"/>
              </a:cxn>
            </a:cxnLst>
            <a:rect l="f49" t="f52" r="f50" b="f51"/>
            <a:pathLst>
              <a:path w="139039" h="139039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243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9" name="Graphic 16">
            <a:extLst>
              <a:ext uri="{FF2B5EF4-FFF2-40B4-BE49-F238E27FC236}">
                <a16:creationId xmlns:a16="http://schemas.microsoft.com/office/drawing/2014/main" id="{A6815340-93B7-FABE-9414-FD8565FBC2FC}"/>
              </a:ext>
            </a:extLst>
          </p:cNvPr>
          <p:cNvSpPr/>
          <p:nvPr/>
        </p:nvSpPr>
        <p:spPr>
          <a:xfrm>
            <a:off x="11477941" y="1055583"/>
            <a:ext cx="127714" cy="1277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7714"/>
              <a:gd name="f7" fmla="val 63857"/>
              <a:gd name="f8" fmla="val 18874"/>
              <a:gd name="f9" fmla="val 88700"/>
              <a:gd name="f10" fmla="val 108840"/>
              <a:gd name="f11" fmla="val 39014"/>
              <a:gd name="f12" fmla="val 18898"/>
              <a:gd name="f13" fmla="val 39024"/>
              <a:gd name="f14" fmla="val 28590"/>
              <a:gd name="f15" fmla="val 99124"/>
              <a:gd name="f16" fmla="+- 0 0 -90"/>
              <a:gd name="f17" fmla="*/ f3 1 127714"/>
              <a:gd name="f18" fmla="*/ f4 1 127714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27714"/>
              <a:gd name="f25" fmla="*/ 63857 f22 1"/>
              <a:gd name="f26" fmla="*/ 18874 f22 1"/>
              <a:gd name="f27" fmla="*/ 108840 f22 1"/>
              <a:gd name="f28" fmla="*/ 0 f22 1"/>
              <a:gd name="f29" fmla="*/ 127714 f22 1"/>
              <a:gd name="f30" fmla="+- f23 0 f1"/>
              <a:gd name="f31" fmla="*/ f25 1 127714"/>
              <a:gd name="f32" fmla="*/ f26 1 127714"/>
              <a:gd name="f33" fmla="*/ f27 1 127714"/>
              <a:gd name="f34" fmla="*/ f28 1 127714"/>
              <a:gd name="f35" fmla="*/ f29 1 127714"/>
              <a:gd name="f36" fmla="*/ f19 1 f24"/>
              <a:gd name="f37" fmla="*/ f20 1 f24"/>
              <a:gd name="f38" fmla="*/ f31 1 f24"/>
              <a:gd name="f39" fmla="*/ f32 1 f24"/>
              <a:gd name="f40" fmla="*/ f33 1 f24"/>
              <a:gd name="f41" fmla="*/ f34 1 f24"/>
              <a:gd name="f42" fmla="*/ f35 1 f24"/>
              <a:gd name="f43" fmla="*/ f36 f17 1"/>
              <a:gd name="f44" fmla="*/ f37 f17 1"/>
              <a:gd name="f45" fmla="*/ f37 f18 1"/>
              <a:gd name="f46" fmla="*/ f36 f18 1"/>
              <a:gd name="f47" fmla="*/ f38 f17 1"/>
              <a:gd name="f48" fmla="*/ f39 f18 1"/>
              <a:gd name="f49" fmla="*/ f40 f17 1"/>
              <a:gd name="f50" fmla="*/ f38 f18 1"/>
              <a:gd name="f51" fmla="*/ f40 f18 1"/>
              <a:gd name="f52" fmla="*/ f39 f17 1"/>
              <a:gd name="f53" fmla="*/ f41 f18 1"/>
              <a:gd name="f54" fmla="*/ f41 f17 1"/>
              <a:gd name="f55" fmla="*/ f42 f18 1"/>
              <a:gd name="f56" fmla="*/ f42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7" y="f48"/>
              </a:cxn>
              <a:cxn ang="f30">
                <a:pos x="f49" y="f50"/>
              </a:cxn>
              <a:cxn ang="f30">
                <a:pos x="f47" y="f51"/>
              </a:cxn>
              <a:cxn ang="f30">
                <a:pos x="f52" y="f50"/>
              </a:cxn>
              <a:cxn ang="f30">
                <a:pos x="f47" y="f48"/>
              </a:cxn>
              <a:cxn ang="f30">
                <a:pos x="f47" y="f53"/>
              </a:cxn>
              <a:cxn ang="f30">
                <a:pos x="f54" y="f50"/>
              </a:cxn>
              <a:cxn ang="f30">
                <a:pos x="f47" y="f55"/>
              </a:cxn>
              <a:cxn ang="f30">
                <a:pos x="f56" y="f50"/>
              </a:cxn>
              <a:cxn ang="f30">
                <a:pos x="f47" y="f53"/>
              </a:cxn>
            </a:cxnLst>
            <a:rect l="f43" t="f46" r="f44" b="f45"/>
            <a:pathLst>
              <a:path w="127714" h="127714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243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10" name="Graphic 14">
            <a:extLst>
              <a:ext uri="{FF2B5EF4-FFF2-40B4-BE49-F238E27FC236}">
                <a16:creationId xmlns:a16="http://schemas.microsoft.com/office/drawing/2014/main" id="{6A536BBA-F207-FD88-69A8-17F9AF7218AF}"/>
              </a:ext>
            </a:extLst>
          </p:cNvPr>
          <p:cNvSpPr/>
          <p:nvPr/>
        </p:nvSpPr>
        <p:spPr>
          <a:xfrm>
            <a:off x="11241551" y="446638"/>
            <a:ext cx="91138" cy="911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1138"/>
              <a:gd name="f7" fmla="val 45569"/>
              <a:gd name="f8" fmla="val 70736"/>
              <a:gd name="f9" fmla="val 20402"/>
              <a:gd name="f10" fmla="+- 0 0 -90"/>
              <a:gd name="f11" fmla="*/ f3 1 91138"/>
              <a:gd name="f12" fmla="*/ f4 1 91138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91138"/>
              <a:gd name="f19" fmla="*/ 91138 f16 1"/>
              <a:gd name="f20" fmla="*/ 45569 f16 1"/>
              <a:gd name="f21" fmla="*/ 0 f16 1"/>
              <a:gd name="f22" fmla="+- f17 0 f1"/>
              <a:gd name="f23" fmla="*/ f19 1 91138"/>
              <a:gd name="f24" fmla="*/ f20 1 91138"/>
              <a:gd name="f25" fmla="*/ f21 1 91138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91138" h="91138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243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A6110B0-62BE-A51D-062E-A2B6794491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531352" y="1769272"/>
            <a:ext cx="283464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D078BE3-ED99-5401-D791-68246FDE21E7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531352" y="2593183"/>
            <a:ext cx="2834640" cy="3684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72011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4C28-4FAE-4D86-ECF3-A51BC9C08F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F19B7-3CF2-998B-93E7-49DB4893CA2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391656" y="1801368"/>
            <a:ext cx="4434840" cy="4754880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4BFA0E7-2C34-8D05-9175-F77AA643E7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16200004">
            <a:off x="9811518" y="1591051"/>
            <a:ext cx="3547872" cy="365129"/>
          </a:xfrm>
        </p:spPr>
        <p:txBody>
          <a:bodyPr/>
          <a:lstStyle>
            <a:lvl1pPr>
              <a:defRPr>
                <a:solidFill>
                  <a:srgbClr val="243FFF"/>
                </a:solidFill>
              </a:defRPr>
            </a:lvl1pPr>
          </a:lstStyle>
          <a:p>
            <a:pPr lvl="0"/>
            <a:r>
              <a:rPr lang="en-US"/>
              <a:t>Splay Tree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3C29ADF-EFCC-8781-CD9F-75C3F9F33A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243FFF"/>
                </a:solidFill>
              </a:defRPr>
            </a:lvl1pPr>
          </a:lstStyle>
          <a:p>
            <a:pPr lvl="0"/>
            <a:fld id="{84D45E88-12AA-4FD8-952A-88B8F1A48639}" type="slidenum">
              <a:t>‹#›</a:t>
            </a:fld>
            <a:endParaRPr lang="en-US"/>
          </a:p>
        </p:txBody>
      </p:sp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id="{597E01CD-94C5-68FC-35CC-543151BE4D2E}"/>
              </a:ext>
            </a:extLst>
          </p:cNvPr>
          <p:cNvCxnSpPr/>
          <p:nvPr/>
        </p:nvCxnSpPr>
        <p:spPr>
          <a:xfrm>
            <a:off x="11586161" y="3619268"/>
            <a:ext cx="0" cy="3238732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  <p:sp>
        <p:nvSpPr>
          <p:cNvPr id="7" name="Rectangle 8">
            <a:extLst>
              <a:ext uri="{FF2B5EF4-FFF2-40B4-BE49-F238E27FC236}">
                <a16:creationId xmlns:a16="http://schemas.microsoft.com/office/drawing/2014/main" id="{2715B6BC-CE11-985B-1391-1D773BEEBC6D}"/>
              </a:ext>
            </a:extLst>
          </p:cNvPr>
          <p:cNvSpPr/>
          <p:nvPr/>
        </p:nvSpPr>
        <p:spPr>
          <a:xfrm>
            <a:off x="0" y="0"/>
            <a:ext cx="5779913" cy="6858000"/>
          </a:xfrm>
          <a:prstGeom prst="rect">
            <a:avLst/>
          </a:prstGeom>
          <a:gradFill>
            <a:gsLst>
              <a:gs pos="0">
                <a:srgbClr val="243FFF"/>
              </a:gs>
              <a:gs pos="100000">
                <a:srgbClr val="FF9022"/>
              </a:gs>
            </a:gsLst>
            <a:lin ang="27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Univers"/>
            </a:endParaRPr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9DEDFA15-9CDD-5F95-7CF1-2BA40952A7B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283464" y="3108960"/>
            <a:ext cx="5221224" cy="3447288"/>
          </a:xfrm>
        </p:spPr>
        <p:txBody>
          <a:bodyPr anchor="ctr" anchorCtr="1"/>
          <a:lstStyle>
            <a:lvl1pPr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5E715160-D0BA-D140-886F-BE9A9CD1002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283464" y="301752"/>
            <a:ext cx="2459736" cy="2505456"/>
          </a:xfrm>
        </p:spPr>
        <p:txBody>
          <a:bodyPr anchor="ctr" anchorCtr="1"/>
          <a:lstStyle>
            <a:lvl1pPr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2609835C-0C33-04B9-D318-A3CCDEC4E0D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044951" y="301752"/>
            <a:ext cx="2459736" cy="2505456"/>
          </a:xfrm>
        </p:spPr>
        <p:txBody>
          <a:bodyPr anchor="ctr" anchorCtr="1"/>
          <a:lstStyle>
            <a:lvl1pPr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50847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gradFill>
          <a:gsLst>
            <a:gs pos="0">
              <a:srgbClr val="243FFF"/>
            </a:gs>
            <a:gs pos="100000">
              <a:srgbClr val="FF902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2">
            <a:extLst>
              <a:ext uri="{FF2B5EF4-FFF2-40B4-BE49-F238E27FC236}">
                <a16:creationId xmlns:a16="http://schemas.microsoft.com/office/drawing/2014/main" id="{4DC50131-08EF-0607-E061-0830920CD38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777108" y="407502"/>
            <a:ext cx="1952280" cy="1952280"/>
          </a:xfrm>
        </p:spPr>
        <p:txBody>
          <a:bodyPr anchor="ctr" anchorCtr="1">
            <a:noAutofit/>
          </a:bodyPr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" name="Picture Placeholder 31">
            <a:extLst>
              <a:ext uri="{FF2B5EF4-FFF2-40B4-BE49-F238E27FC236}">
                <a16:creationId xmlns:a16="http://schemas.microsoft.com/office/drawing/2014/main" id="{0D00FEF4-94A0-0E0F-6371-1CD823BE155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528349" y="1972580"/>
            <a:ext cx="2290069" cy="2273500"/>
          </a:xfrm>
        </p:spPr>
        <p:txBody>
          <a:bodyPr anchor="ctr" anchorCtr="1">
            <a:noAutofit/>
          </a:bodyPr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Picture Placeholder 30">
            <a:extLst>
              <a:ext uri="{FF2B5EF4-FFF2-40B4-BE49-F238E27FC236}">
                <a16:creationId xmlns:a16="http://schemas.microsoft.com/office/drawing/2014/main" id="{EBC56C11-53F6-EC1F-A502-ED16CF6D725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579540" y="4386312"/>
            <a:ext cx="3119292" cy="2462808"/>
          </a:xfrm>
        </p:spPr>
        <p:txBody>
          <a:bodyPr anchor="ctr" anchorCtr="1">
            <a:noAutofit/>
          </a:bodyPr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29">
            <a:extLst>
              <a:ext uri="{FF2B5EF4-FFF2-40B4-BE49-F238E27FC236}">
                <a16:creationId xmlns:a16="http://schemas.microsoft.com/office/drawing/2014/main" id="{4077E90C-52A1-8EE3-C7C0-1FBF7685C4D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092909" y="4018980"/>
            <a:ext cx="3854159" cy="2839019"/>
          </a:xfrm>
        </p:spPr>
        <p:txBody>
          <a:bodyPr anchor="ctr" anchorCtr="1">
            <a:noAutofit/>
          </a:bodyPr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BBDECF-47B9-0F3C-4A22-166AE3896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B8A634DA-B39E-CED3-F928-C92F9EC993F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658368" y="201168"/>
            <a:ext cx="2743200" cy="36512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9/3/20XX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91FA2D1-E58E-5311-4595-D4CB44D2C3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16200004">
            <a:off x="-548635" y="1938523"/>
            <a:ext cx="2788920" cy="36512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Splay Tree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11D2B948-F1B8-B3D1-4821-B27DF7A9208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201168"/>
            <a:ext cx="2743200" cy="36512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A1360AF5-2CF7-430E-A125-ED74DCBBA531}" type="slidenum">
              <a:t>‹#›</a:t>
            </a:fld>
            <a:endParaRPr lang="en-US"/>
          </a:p>
        </p:txBody>
      </p:sp>
      <p:sp>
        <p:nvSpPr>
          <p:cNvPr id="10" name="Graphic 32">
            <a:extLst>
              <a:ext uri="{FF2B5EF4-FFF2-40B4-BE49-F238E27FC236}">
                <a16:creationId xmlns:a16="http://schemas.microsoft.com/office/drawing/2014/main" id="{460CADE3-77FC-7D41-5BAB-5982B2E7E976}"/>
              </a:ext>
            </a:extLst>
          </p:cNvPr>
          <p:cNvSpPr/>
          <p:nvPr/>
        </p:nvSpPr>
        <p:spPr>
          <a:xfrm>
            <a:off x="1472366" y="1859532"/>
            <a:ext cx="139034" cy="1390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039"/>
              <a:gd name="f7" fmla="val 129602"/>
              <a:gd name="f8" fmla="val 60082"/>
              <a:gd name="f9" fmla="val 78957"/>
              <a:gd name="f10" fmla="val 9437"/>
              <a:gd name="f11" fmla="val 4225"/>
              <a:gd name="f12" fmla="val 74731"/>
              <a:gd name="f13" fmla="val 69520"/>
              <a:gd name="f14" fmla="val 64308"/>
              <a:gd name="f15" fmla="val 134814"/>
              <a:gd name="f16" fmla="+- 0 0 -90"/>
              <a:gd name="f17" fmla="*/ f3 1 139039"/>
              <a:gd name="f18" fmla="*/ f4 1 139039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39039"/>
              <a:gd name="f25" fmla="*/ 129602 f22 1"/>
              <a:gd name="f26" fmla="*/ 60082 f22 1"/>
              <a:gd name="f27" fmla="*/ 78957 f22 1"/>
              <a:gd name="f28" fmla="*/ 9437 f22 1"/>
              <a:gd name="f29" fmla="*/ 69520 f22 1"/>
              <a:gd name="f30" fmla="*/ 0 f22 1"/>
              <a:gd name="f31" fmla="*/ 139039 f22 1"/>
              <a:gd name="f32" fmla="+- f23 0 f1"/>
              <a:gd name="f33" fmla="*/ f25 1 139039"/>
              <a:gd name="f34" fmla="*/ f26 1 139039"/>
              <a:gd name="f35" fmla="*/ f27 1 139039"/>
              <a:gd name="f36" fmla="*/ f28 1 139039"/>
              <a:gd name="f37" fmla="*/ f29 1 139039"/>
              <a:gd name="f38" fmla="*/ f30 1 139039"/>
              <a:gd name="f39" fmla="*/ f31 1 139039"/>
              <a:gd name="f40" fmla="*/ f19 1 f24"/>
              <a:gd name="f41" fmla="*/ f20 1 f24"/>
              <a:gd name="f42" fmla="*/ f33 1 f24"/>
              <a:gd name="f43" fmla="*/ f34 1 f24"/>
              <a:gd name="f44" fmla="*/ f35 1 f24"/>
              <a:gd name="f45" fmla="*/ f36 1 f24"/>
              <a:gd name="f46" fmla="*/ f37 1 f24"/>
              <a:gd name="f47" fmla="*/ f38 1 f24"/>
              <a:gd name="f48" fmla="*/ f39 1 f24"/>
              <a:gd name="f49" fmla="*/ f40 f17 1"/>
              <a:gd name="f50" fmla="*/ f41 f17 1"/>
              <a:gd name="f51" fmla="*/ f41 f18 1"/>
              <a:gd name="f52" fmla="*/ f40 f18 1"/>
              <a:gd name="f53" fmla="*/ f42 f17 1"/>
              <a:gd name="f54" fmla="*/ f43 f18 1"/>
              <a:gd name="f55" fmla="*/ f44 f17 1"/>
              <a:gd name="f56" fmla="*/ f45 f18 1"/>
              <a:gd name="f57" fmla="*/ f46 f17 1"/>
              <a:gd name="f58" fmla="*/ f47 f18 1"/>
              <a:gd name="f59" fmla="*/ f43 f17 1"/>
              <a:gd name="f60" fmla="*/ f45 f17 1"/>
              <a:gd name="f61" fmla="*/ f47 f17 1"/>
              <a:gd name="f62" fmla="*/ f46 f18 1"/>
              <a:gd name="f63" fmla="*/ f44 f18 1"/>
              <a:gd name="f64" fmla="*/ f42 f18 1"/>
              <a:gd name="f65" fmla="*/ f48 f18 1"/>
              <a:gd name="f66" fmla="*/ f48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3" y="f54"/>
              </a:cxn>
              <a:cxn ang="f32">
                <a:pos x="f55" y="f54"/>
              </a:cxn>
              <a:cxn ang="f32">
                <a:pos x="f55" y="f56"/>
              </a:cxn>
              <a:cxn ang="f32">
                <a:pos x="f57" y="f58"/>
              </a:cxn>
              <a:cxn ang="f32">
                <a:pos x="f59" y="f56"/>
              </a:cxn>
              <a:cxn ang="f32">
                <a:pos x="f59" y="f54"/>
              </a:cxn>
              <a:cxn ang="f32">
                <a:pos x="f60" y="f54"/>
              </a:cxn>
              <a:cxn ang="f32">
                <a:pos x="f61" y="f62"/>
              </a:cxn>
              <a:cxn ang="f32">
                <a:pos x="f60" y="f63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5"/>
              </a:cxn>
              <a:cxn ang="f32">
                <a:pos x="f55" y="f64"/>
              </a:cxn>
              <a:cxn ang="f32">
                <a:pos x="f55" y="f63"/>
              </a:cxn>
              <a:cxn ang="f32">
                <a:pos x="f53" y="f63"/>
              </a:cxn>
              <a:cxn ang="f32">
                <a:pos x="f66" y="f62"/>
              </a:cxn>
              <a:cxn ang="f32">
                <a:pos x="f53" y="f54"/>
              </a:cxn>
            </a:cxnLst>
            <a:rect l="f49" t="f52" r="f50" b="f51"/>
            <a:pathLst>
              <a:path w="139039" h="139039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11" name="Graphic 33">
            <a:extLst>
              <a:ext uri="{FF2B5EF4-FFF2-40B4-BE49-F238E27FC236}">
                <a16:creationId xmlns:a16="http://schemas.microsoft.com/office/drawing/2014/main" id="{CCC7AF03-1A62-9C3D-17E3-C8C887CF6FA9}"/>
              </a:ext>
            </a:extLst>
          </p:cNvPr>
          <p:cNvSpPr/>
          <p:nvPr/>
        </p:nvSpPr>
        <p:spPr>
          <a:xfrm>
            <a:off x="2014523" y="3146871"/>
            <a:ext cx="127714" cy="1277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7714"/>
              <a:gd name="f7" fmla="val 63857"/>
              <a:gd name="f8" fmla="val 18874"/>
              <a:gd name="f9" fmla="val 88700"/>
              <a:gd name="f10" fmla="val 108840"/>
              <a:gd name="f11" fmla="val 39014"/>
              <a:gd name="f12" fmla="val 18898"/>
              <a:gd name="f13" fmla="val 39024"/>
              <a:gd name="f14" fmla="val 28590"/>
              <a:gd name="f15" fmla="val 99124"/>
              <a:gd name="f16" fmla="+- 0 0 -90"/>
              <a:gd name="f17" fmla="*/ f3 1 127714"/>
              <a:gd name="f18" fmla="*/ f4 1 127714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27714"/>
              <a:gd name="f25" fmla="*/ 63857 f22 1"/>
              <a:gd name="f26" fmla="*/ 18874 f22 1"/>
              <a:gd name="f27" fmla="*/ 108840 f22 1"/>
              <a:gd name="f28" fmla="*/ 0 f22 1"/>
              <a:gd name="f29" fmla="*/ 127714 f22 1"/>
              <a:gd name="f30" fmla="+- f23 0 f1"/>
              <a:gd name="f31" fmla="*/ f25 1 127714"/>
              <a:gd name="f32" fmla="*/ f26 1 127714"/>
              <a:gd name="f33" fmla="*/ f27 1 127714"/>
              <a:gd name="f34" fmla="*/ f28 1 127714"/>
              <a:gd name="f35" fmla="*/ f29 1 127714"/>
              <a:gd name="f36" fmla="*/ f19 1 f24"/>
              <a:gd name="f37" fmla="*/ f20 1 f24"/>
              <a:gd name="f38" fmla="*/ f31 1 f24"/>
              <a:gd name="f39" fmla="*/ f32 1 f24"/>
              <a:gd name="f40" fmla="*/ f33 1 f24"/>
              <a:gd name="f41" fmla="*/ f34 1 f24"/>
              <a:gd name="f42" fmla="*/ f35 1 f24"/>
              <a:gd name="f43" fmla="*/ f36 f17 1"/>
              <a:gd name="f44" fmla="*/ f37 f17 1"/>
              <a:gd name="f45" fmla="*/ f37 f18 1"/>
              <a:gd name="f46" fmla="*/ f36 f18 1"/>
              <a:gd name="f47" fmla="*/ f38 f17 1"/>
              <a:gd name="f48" fmla="*/ f39 f18 1"/>
              <a:gd name="f49" fmla="*/ f40 f17 1"/>
              <a:gd name="f50" fmla="*/ f38 f18 1"/>
              <a:gd name="f51" fmla="*/ f40 f18 1"/>
              <a:gd name="f52" fmla="*/ f39 f17 1"/>
              <a:gd name="f53" fmla="*/ f41 f18 1"/>
              <a:gd name="f54" fmla="*/ f41 f17 1"/>
              <a:gd name="f55" fmla="*/ f42 f18 1"/>
              <a:gd name="f56" fmla="*/ f42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7" y="f48"/>
              </a:cxn>
              <a:cxn ang="f30">
                <a:pos x="f49" y="f50"/>
              </a:cxn>
              <a:cxn ang="f30">
                <a:pos x="f47" y="f51"/>
              </a:cxn>
              <a:cxn ang="f30">
                <a:pos x="f52" y="f50"/>
              </a:cxn>
              <a:cxn ang="f30">
                <a:pos x="f47" y="f48"/>
              </a:cxn>
              <a:cxn ang="f30">
                <a:pos x="f47" y="f53"/>
              </a:cxn>
              <a:cxn ang="f30">
                <a:pos x="f54" y="f50"/>
              </a:cxn>
              <a:cxn ang="f30">
                <a:pos x="f47" y="f55"/>
              </a:cxn>
              <a:cxn ang="f30">
                <a:pos x="f56" y="f50"/>
              </a:cxn>
              <a:cxn ang="f30">
                <a:pos x="f47" y="f53"/>
              </a:cxn>
            </a:cxnLst>
            <a:rect l="f43" t="f46" r="f44" b="f45"/>
            <a:pathLst>
              <a:path w="127714" h="127714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DACFB09F-D875-A2F4-049A-3D862FF5492F}"/>
              </a:ext>
            </a:extLst>
          </p:cNvPr>
          <p:cNvSpPr/>
          <p:nvPr/>
        </p:nvSpPr>
        <p:spPr>
          <a:xfrm>
            <a:off x="5404917" y="4508293"/>
            <a:ext cx="91138" cy="911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1138"/>
              <a:gd name="f7" fmla="val 45569"/>
              <a:gd name="f8" fmla="val 70736"/>
              <a:gd name="f9" fmla="val 20402"/>
              <a:gd name="f10" fmla="+- 0 0 -90"/>
              <a:gd name="f11" fmla="*/ f3 1 91138"/>
              <a:gd name="f12" fmla="*/ f4 1 91138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91138"/>
              <a:gd name="f19" fmla="*/ 91138 f16 1"/>
              <a:gd name="f20" fmla="*/ 45569 f16 1"/>
              <a:gd name="f21" fmla="*/ 0 f16 1"/>
              <a:gd name="f22" fmla="+- f17 0 f1"/>
              <a:gd name="f23" fmla="*/ f19 1 91138"/>
              <a:gd name="f24" fmla="*/ f20 1 91138"/>
              <a:gd name="f25" fmla="*/ f21 1 91138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91138" h="91138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8AA19468-2049-BA30-CB1C-84ABCA84CC1E}"/>
              </a:ext>
            </a:extLst>
          </p:cNvPr>
          <p:cNvCxnSpPr/>
          <p:nvPr/>
        </p:nvCxnSpPr>
        <p:spPr>
          <a:xfrm>
            <a:off x="856116" y="3503029"/>
            <a:ext cx="0" cy="3346092"/>
          </a:xfrm>
          <a:prstGeom prst="straightConnector1">
            <a:avLst/>
          </a:prstGeom>
          <a:noFill/>
          <a:ln w="25402" cap="sq">
            <a:solidFill>
              <a:srgbClr val="FFFFFF"/>
            </a:solidFill>
            <a:prstDash val="solid"/>
            <a:bevel/>
          </a:ln>
        </p:spPr>
      </p:cxn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5DF4C5AF-6386-74DC-28AF-3BA5836517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08289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2D7F-60B6-125B-29BB-A6A36419A66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7FB1A-1C22-1738-321E-A027EDBA035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2EA95-EFA5-8889-8BBF-92A586AA14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Splay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93F3E-892D-4974-9858-CF71E00898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863D6F-B0C9-442E-8EB6-4CFE6DF95307}" type="slidenum"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B6A4F0-20CE-EAC5-9F0A-7D50B98C01A5}"/>
              </a:ext>
            </a:extLst>
          </p:cNvPr>
          <p:cNvCxnSpPr/>
          <p:nvPr/>
        </p:nvCxnSpPr>
        <p:spPr>
          <a:xfrm>
            <a:off x="715892" y="356808"/>
            <a:ext cx="0" cy="649288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2581514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E85CC-5378-45C0-7A9D-1FCEB897E5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2D7DD-0E8B-E7E1-0E58-3EBC1C50755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Splay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BEAE4-7290-3D01-46D3-90BCBB2C99F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AC938B-BEC0-44C1-9606-ADF5A6CE6ACB}" type="slidenum"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8D66EE-EF47-C08B-7BF2-31866549E00B}"/>
              </a:ext>
            </a:extLst>
          </p:cNvPr>
          <p:cNvCxnSpPr/>
          <p:nvPr/>
        </p:nvCxnSpPr>
        <p:spPr>
          <a:xfrm>
            <a:off x="715892" y="356808"/>
            <a:ext cx="0" cy="649288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2693554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B3B7-BE35-1E01-C031-07089734A9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1CACE-0EB3-D9A5-902F-15E0E39D2B9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92678-DF17-9967-70F6-F2A84F51DE0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7C9D2-F884-44B4-D04C-0DD2DAC318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8F1CD-9E2F-19C1-9EC7-69972D57CC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Splay Tree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EEF8C-559B-82DC-C452-F3121723B8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FC3329-F06B-4997-9EB1-65246C8D64F2}" type="slidenum"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7D89FC-FCC4-0509-A1F5-B1DB118C249F}"/>
              </a:ext>
            </a:extLst>
          </p:cNvPr>
          <p:cNvCxnSpPr/>
          <p:nvPr/>
        </p:nvCxnSpPr>
        <p:spPr>
          <a:xfrm>
            <a:off x="715892" y="356808"/>
            <a:ext cx="0" cy="649288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760977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9F7F-50F2-8BAB-C259-BC40983F7F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0B93B-6501-EEEA-C884-7C842B806CCF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19FE0-7A1A-40BF-328F-A92E0A7BFD2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FE901-DD99-F12C-5D77-F810E5A2D1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F8F34-E730-451D-E0BF-8AD720E0A0F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Splay Tree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861C0-6F7E-889D-ED46-287E2A9BEB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63543C-B6B0-4BDB-98C3-BC2080282F8A}" type="slidenum"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403D42-9E23-51A4-98B7-5078FF2DE161}"/>
              </a:ext>
            </a:extLst>
          </p:cNvPr>
          <p:cNvCxnSpPr/>
          <p:nvPr/>
        </p:nvCxnSpPr>
        <p:spPr>
          <a:xfrm>
            <a:off x="715892" y="356808"/>
            <a:ext cx="0" cy="649288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121179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0">
              <a:srgbClr val="243FFF"/>
            </a:gs>
            <a:gs pos="100000">
              <a:srgbClr val="FF9022"/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516B-3A4B-5100-83FA-C96517D635B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98448" y="594360"/>
            <a:ext cx="6272783" cy="2843784"/>
          </a:xfrm>
        </p:spPr>
        <p:txBody>
          <a:bodyPr anchor="b"/>
          <a:lstStyle>
            <a:lvl1pPr>
              <a:defRPr sz="5400" b="1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55FAC-D51B-A2B4-0C8E-2C60625DC4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2FE9BE5F-EA0A-8DFC-C6A9-A89CE6323956}"/>
              </a:ext>
            </a:extLst>
          </p:cNvPr>
          <p:cNvCxnSpPr/>
          <p:nvPr/>
        </p:nvCxnSpPr>
        <p:spPr>
          <a:xfrm>
            <a:off x="1301264" y="3496318"/>
            <a:ext cx="0" cy="3352803"/>
          </a:xfrm>
          <a:prstGeom prst="straightConnector1">
            <a:avLst/>
          </a:prstGeom>
          <a:noFill/>
          <a:ln w="25402" cap="sq">
            <a:solidFill>
              <a:srgbClr val="FFFFFF"/>
            </a:solidFill>
            <a:prstDash val="solid"/>
            <a:bevel/>
          </a:ln>
        </p:spPr>
      </p:cxnSp>
      <p:sp>
        <p:nvSpPr>
          <p:cNvPr id="5" name="Graphic 12">
            <a:extLst>
              <a:ext uri="{FF2B5EF4-FFF2-40B4-BE49-F238E27FC236}">
                <a16:creationId xmlns:a16="http://schemas.microsoft.com/office/drawing/2014/main" id="{0B5D7BAD-4A14-B16D-35C2-A5CE833D6DD8}"/>
              </a:ext>
            </a:extLst>
          </p:cNvPr>
          <p:cNvSpPr/>
          <p:nvPr/>
        </p:nvSpPr>
        <p:spPr>
          <a:xfrm>
            <a:off x="8217776" y="2973839"/>
            <a:ext cx="91138" cy="911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1138"/>
              <a:gd name="f7" fmla="val 45569"/>
              <a:gd name="f8" fmla="val 70736"/>
              <a:gd name="f9" fmla="val 20402"/>
              <a:gd name="f10" fmla="+- 0 0 -90"/>
              <a:gd name="f11" fmla="*/ f3 1 91138"/>
              <a:gd name="f12" fmla="*/ f4 1 91138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91138"/>
              <a:gd name="f19" fmla="*/ 91138 f16 1"/>
              <a:gd name="f20" fmla="*/ 45569 f16 1"/>
              <a:gd name="f21" fmla="*/ 0 f16 1"/>
              <a:gd name="f22" fmla="+- f17 0 f1"/>
              <a:gd name="f23" fmla="*/ f19 1 91138"/>
              <a:gd name="f24" fmla="*/ f20 1 91138"/>
              <a:gd name="f25" fmla="*/ f21 1 91138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91138" h="91138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6" name="Graphic 13">
            <a:extLst>
              <a:ext uri="{FF2B5EF4-FFF2-40B4-BE49-F238E27FC236}">
                <a16:creationId xmlns:a16="http://schemas.microsoft.com/office/drawing/2014/main" id="{8BF3F95D-4FA5-F19E-415E-8DFD44C38F88}"/>
              </a:ext>
            </a:extLst>
          </p:cNvPr>
          <p:cNvSpPr/>
          <p:nvPr/>
        </p:nvSpPr>
        <p:spPr>
          <a:xfrm>
            <a:off x="7859002" y="2744544"/>
            <a:ext cx="139034" cy="1390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038"/>
              <a:gd name="f7" fmla="val 129601"/>
              <a:gd name="f8" fmla="val 60082"/>
              <a:gd name="f9" fmla="val 78956"/>
              <a:gd name="f10" fmla="val 9437"/>
              <a:gd name="f11" fmla="val 4225"/>
              <a:gd name="f12" fmla="val 74731"/>
              <a:gd name="f13" fmla="val 69519"/>
              <a:gd name="f14" fmla="val 64307"/>
              <a:gd name="f15" fmla="val 134813"/>
              <a:gd name="f16" fmla="+- 0 0 -90"/>
              <a:gd name="f17" fmla="*/ f3 1 139038"/>
              <a:gd name="f18" fmla="*/ f4 1 139038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39038"/>
              <a:gd name="f25" fmla="*/ 129601 f22 1"/>
              <a:gd name="f26" fmla="*/ 60082 f22 1"/>
              <a:gd name="f27" fmla="*/ 78956 f22 1"/>
              <a:gd name="f28" fmla="*/ 9437 f22 1"/>
              <a:gd name="f29" fmla="*/ 69519 f22 1"/>
              <a:gd name="f30" fmla="*/ 0 f22 1"/>
              <a:gd name="f31" fmla="*/ 139038 f22 1"/>
              <a:gd name="f32" fmla="+- f23 0 f1"/>
              <a:gd name="f33" fmla="*/ f25 1 139038"/>
              <a:gd name="f34" fmla="*/ f26 1 139038"/>
              <a:gd name="f35" fmla="*/ f27 1 139038"/>
              <a:gd name="f36" fmla="*/ f28 1 139038"/>
              <a:gd name="f37" fmla="*/ f29 1 139038"/>
              <a:gd name="f38" fmla="*/ f30 1 139038"/>
              <a:gd name="f39" fmla="*/ f31 1 139038"/>
              <a:gd name="f40" fmla="*/ f19 1 f24"/>
              <a:gd name="f41" fmla="*/ f20 1 f24"/>
              <a:gd name="f42" fmla="*/ f33 1 f24"/>
              <a:gd name="f43" fmla="*/ f34 1 f24"/>
              <a:gd name="f44" fmla="*/ f35 1 f24"/>
              <a:gd name="f45" fmla="*/ f36 1 f24"/>
              <a:gd name="f46" fmla="*/ f37 1 f24"/>
              <a:gd name="f47" fmla="*/ f38 1 f24"/>
              <a:gd name="f48" fmla="*/ f39 1 f24"/>
              <a:gd name="f49" fmla="*/ f40 f17 1"/>
              <a:gd name="f50" fmla="*/ f41 f17 1"/>
              <a:gd name="f51" fmla="*/ f41 f18 1"/>
              <a:gd name="f52" fmla="*/ f40 f18 1"/>
              <a:gd name="f53" fmla="*/ f42 f17 1"/>
              <a:gd name="f54" fmla="*/ f43 f18 1"/>
              <a:gd name="f55" fmla="*/ f44 f17 1"/>
              <a:gd name="f56" fmla="*/ f45 f18 1"/>
              <a:gd name="f57" fmla="*/ f46 f17 1"/>
              <a:gd name="f58" fmla="*/ f47 f18 1"/>
              <a:gd name="f59" fmla="*/ f43 f17 1"/>
              <a:gd name="f60" fmla="*/ f45 f17 1"/>
              <a:gd name="f61" fmla="*/ f47 f17 1"/>
              <a:gd name="f62" fmla="*/ f46 f18 1"/>
              <a:gd name="f63" fmla="*/ f44 f18 1"/>
              <a:gd name="f64" fmla="*/ f42 f18 1"/>
              <a:gd name="f65" fmla="*/ f48 f18 1"/>
              <a:gd name="f66" fmla="*/ f48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3" y="f54"/>
              </a:cxn>
              <a:cxn ang="f32">
                <a:pos x="f55" y="f54"/>
              </a:cxn>
              <a:cxn ang="f32">
                <a:pos x="f55" y="f56"/>
              </a:cxn>
              <a:cxn ang="f32">
                <a:pos x="f57" y="f58"/>
              </a:cxn>
              <a:cxn ang="f32">
                <a:pos x="f59" y="f56"/>
              </a:cxn>
              <a:cxn ang="f32">
                <a:pos x="f59" y="f54"/>
              </a:cxn>
              <a:cxn ang="f32">
                <a:pos x="f60" y="f54"/>
              </a:cxn>
              <a:cxn ang="f32">
                <a:pos x="f61" y="f62"/>
              </a:cxn>
              <a:cxn ang="f32">
                <a:pos x="f60" y="f63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5"/>
              </a:cxn>
              <a:cxn ang="f32">
                <a:pos x="f55" y="f64"/>
              </a:cxn>
              <a:cxn ang="f32">
                <a:pos x="f55" y="f63"/>
              </a:cxn>
              <a:cxn ang="f32">
                <a:pos x="f53" y="f63"/>
              </a:cxn>
              <a:cxn ang="f32">
                <a:pos x="f66" y="f62"/>
              </a:cxn>
              <a:cxn ang="f32">
                <a:pos x="f53" y="f54"/>
              </a:cxn>
            </a:cxnLst>
            <a:rect l="f49" t="f52" r="f50" b="f51"/>
            <a:pathLst>
              <a:path w="139038" h="139038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7" name="Graphic 15">
            <a:extLst>
              <a:ext uri="{FF2B5EF4-FFF2-40B4-BE49-F238E27FC236}">
                <a16:creationId xmlns:a16="http://schemas.microsoft.com/office/drawing/2014/main" id="{82E5E5AC-2F75-2CCC-1134-8B80ADA07B7C}"/>
              </a:ext>
            </a:extLst>
          </p:cNvPr>
          <p:cNvSpPr/>
          <p:nvPr/>
        </p:nvSpPr>
        <p:spPr>
          <a:xfrm>
            <a:off x="7843458" y="3198269"/>
            <a:ext cx="127714" cy="1277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7713"/>
              <a:gd name="f7" fmla="val 63857"/>
              <a:gd name="f8" fmla="val 18874"/>
              <a:gd name="f9" fmla="val 88700"/>
              <a:gd name="f10" fmla="val 108839"/>
              <a:gd name="f11" fmla="val 39013"/>
              <a:gd name="f12" fmla="val 18898"/>
              <a:gd name="f13" fmla="val 39023"/>
              <a:gd name="f14" fmla="val 28590"/>
              <a:gd name="f15" fmla="val 99124"/>
              <a:gd name="f16" fmla="+- 0 0 -90"/>
              <a:gd name="f17" fmla="*/ f3 1 127713"/>
              <a:gd name="f18" fmla="*/ f4 1 127713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27713"/>
              <a:gd name="f25" fmla="*/ 63857 f22 1"/>
              <a:gd name="f26" fmla="*/ 18874 f22 1"/>
              <a:gd name="f27" fmla="*/ 108839 f22 1"/>
              <a:gd name="f28" fmla="*/ 0 f22 1"/>
              <a:gd name="f29" fmla="*/ 127713 f22 1"/>
              <a:gd name="f30" fmla="+- f23 0 f1"/>
              <a:gd name="f31" fmla="*/ f25 1 127713"/>
              <a:gd name="f32" fmla="*/ f26 1 127713"/>
              <a:gd name="f33" fmla="*/ f27 1 127713"/>
              <a:gd name="f34" fmla="*/ f28 1 127713"/>
              <a:gd name="f35" fmla="*/ f29 1 127713"/>
              <a:gd name="f36" fmla="*/ f19 1 f24"/>
              <a:gd name="f37" fmla="*/ f20 1 f24"/>
              <a:gd name="f38" fmla="*/ f31 1 f24"/>
              <a:gd name="f39" fmla="*/ f32 1 f24"/>
              <a:gd name="f40" fmla="*/ f33 1 f24"/>
              <a:gd name="f41" fmla="*/ f34 1 f24"/>
              <a:gd name="f42" fmla="*/ f35 1 f24"/>
              <a:gd name="f43" fmla="*/ f36 f17 1"/>
              <a:gd name="f44" fmla="*/ f37 f17 1"/>
              <a:gd name="f45" fmla="*/ f37 f18 1"/>
              <a:gd name="f46" fmla="*/ f36 f18 1"/>
              <a:gd name="f47" fmla="*/ f38 f17 1"/>
              <a:gd name="f48" fmla="*/ f39 f18 1"/>
              <a:gd name="f49" fmla="*/ f40 f17 1"/>
              <a:gd name="f50" fmla="*/ f38 f18 1"/>
              <a:gd name="f51" fmla="*/ f40 f18 1"/>
              <a:gd name="f52" fmla="*/ f39 f17 1"/>
              <a:gd name="f53" fmla="*/ f41 f18 1"/>
              <a:gd name="f54" fmla="*/ f41 f17 1"/>
              <a:gd name="f55" fmla="*/ f42 f18 1"/>
              <a:gd name="f56" fmla="*/ f42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7" y="f48"/>
              </a:cxn>
              <a:cxn ang="f30">
                <a:pos x="f49" y="f50"/>
              </a:cxn>
              <a:cxn ang="f30">
                <a:pos x="f47" y="f51"/>
              </a:cxn>
              <a:cxn ang="f30">
                <a:pos x="f52" y="f50"/>
              </a:cxn>
              <a:cxn ang="f30">
                <a:pos x="f47" y="f48"/>
              </a:cxn>
              <a:cxn ang="f30">
                <a:pos x="f47" y="f53"/>
              </a:cxn>
              <a:cxn ang="f30">
                <a:pos x="f54" y="f50"/>
              </a:cxn>
              <a:cxn ang="f30">
                <a:pos x="f47" y="f55"/>
              </a:cxn>
              <a:cxn ang="f30">
                <a:pos x="f56" y="f50"/>
              </a:cxn>
              <a:cxn ang="f30">
                <a:pos x="f47" y="f53"/>
              </a:cxn>
            </a:cxnLst>
            <a:rect l="f43" t="f46" r="f44" b="f45"/>
            <a:pathLst>
              <a:path w="127713" h="127713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</p:spTree>
    <p:extLst>
      <p:ext uri="{BB962C8B-B14F-4D97-AF65-F5344CB8AC3E}">
        <p14:creationId xmlns:p14="http://schemas.microsoft.com/office/powerpoint/2010/main" val="42037360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bg>
      <p:bgPr>
        <a:gradFill>
          <a:gsLst>
            <a:gs pos="0">
              <a:srgbClr val="243FFF"/>
            </a:gs>
            <a:gs pos="100000">
              <a:srgbClr val="FF902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8DDBEC23-66FB-73C9-852B-4A887815625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366433" y="2530062"/>
            <a:ext cx="3707974" cy="3707974"/>
          </a:xfrm>
        </p:spPr>
        <p:txBody>
          <a:bodyPr anchor="ctr" anchorCtr="1">
            <a:noAutofit/>
          </a:bodyPr>
          <a:lstStyle>
            <a:lvl1pPr algn="ctr"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CB616BE-3BA0-0EC3-91EC-240E95A901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10E9CF7D-A304-FF3F-0AAF-C06FF05FB17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658368" y="201168"/>
            <a:ext cx="2743200" cy="36512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9/3/20XX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ADEB465-E657-AA67-6812-F17F73773D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16200004">
            <a:off x="-548635" y="1938523"/>
            <a:ext cx="2788920" cy="36512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Splay Tree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FF41347-5CC9-D6B3-9D7F-9D55B7CFB2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201168"/>
            <a:ext cx="2743200" cy="36512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76172F30-9C00-42DC-BD9F-13DA1F374BFD}" type="slidenum">
              <a:t>‹#›</a:t>
            </a:fld>
            <a:endParaRPr lang="en-US"/>
          </a:p>
        </p:txBody>
      </p:sp>
      <p:cxnSp>
        <p:nvCxnSpPr>
          <p:cNvPr id="7" name="Straight Connector 13">
            <a:extLst>
              <a:ext uri="{FF2B5EF4-FFF2-40B4-BE49-F238E27FC236}">
                <a16:creationId xmlns:a16="http://schemas.microsoft.com/office/drawing/2014/main" id="{6F27E542-E685-2A79-C12B-871365F9BEA0}"/>
              </a:ext>
            </a:extLst>
          </p:cNvPr>
          <p:cNvCxnSpPr/>
          <p:nvPr/>
        </p:nvCxnSpPr>
        <p:spPr>
          <a:xfrm>
            <a:off x="856116" y="3503029"/>
            <a:ext cx="0" cy="3346092"/>
          </a:xfrm>
          <a:prstGeom prst="straightConnector1">
            <a:avLst/>
          </a:prstGeom>
          <a:noFill/>
          <a:ln w="25402" cap="sq">
            <a:solidFill>
              <a:srgbClr val="FFFFFF"/>
            </a:solidFill>
            <a:prstDash val="solid"/>
            <a:bevel/>
          </a:ln>
        </p:spPr>
      </p:cxn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64298DCF-36C0-9546-B53F-F115ED3206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02936" y="3127248"/>
            <a:ext cx="5833872" cy="3118103"/>
          </a:xfrm>
        </p:spPr>
        <p:txBody>
          <a:bodyPr/>
          <a:lstStyle>
            <a:lvl1pPr marL="0" indent="0" algn="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254EE767-6FF5-9ABD-8928-0E096A572C50}"/>
              </a:ext>
            </a:extLst>
          </p:cNvPr>
          <p:cNvSpPr/>
          <p:nvPr/>
        </p:nvSpPr>
        <p:spPr>
          <a:xfrm>
            <a:off x="4745397" y="2760280"/>
            <a:ext cx="91138" cy="911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1138"/>
              <a:gd name="f7" fmla="val 45569"/>
              <a:gd name="f8" fmla="val 70736"/>
              <a:gd name="f9" fmla="val 20402"/>
              <a:gd name="f10" fmla="+- 0 0 -90"/>
              <a:gd name="f11" fmla="*/ f3 1 91138"/>
              <a:gd name="f12" fmla="*/ f4 1 91138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91138"/>
              <a:gd name="f19" fmla="*/ 91138 f16 1"/>
              <a:gd name="f20" fmla="*/ 45569 f16 1"/>
              <a:gd name="f21" fmla="*/ 0 f16 1"/>
              <a:gd name="f22" fmla="+- f17 0 f1"/>
              <a:gd name="f23" fmla="*/ f19 1 91138"/>
              <a:gd name="f24" fmla="*/ f20 1 91138"/>
              <a:gd name="f25" fmla="*/ f21 1 91138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91138" h="91138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14A840A9-A50B-588F-8D84-26AFA04FD2B8}"/>
              </a:ext>
            </a:extLst>
          </p:cNvPr>
          <p:cNvSpPr/>
          <p:nvPr/>
        </p:nvSpPr>
        <p:spPr>
          <a:xfrm>
            <a:off x="4386614" y="2530986"/>
            <a:ext cx="139034" cy="1390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039"/>
              <a:gd name="f7" fmla="val 129602"/>
              <a:gd name="f8" fmla="val 60082"/>
              <a:gd name="f9" fmla="val 78957"/>
              <a:gd name="f10" fmla="val 9437"/>
              <a:gd name="f11" fmla="val 4225"/>
              <a:gd name="f12" fmla="val 74731"/>
              <a:gd name="f13" fmla="val 69520"/>
              <a:gd name="f14" fmla="val 64308"/>
              <a:gd name="f15" fmla="val 134814"/>
              <a:gd name="f16" fmla="+- 0 0 -90"/>
              <a:gd name="f17" fmla="*/ f3 1 139039"/>
              <a:gd name="f18" fmla="*/ f4 1 139039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39039"/>
              <a:gd name="f25" fmla="*/ 129602 f22 1"/>
              <a:gd name="f26" fmla="*/ 60082 f22 1"/>
              <a:gd name="f27" fmla="*/ 78957 f22 1"/>
              <a:gd name="f28" fmla="*/ 9437 f22 1"/>
              <a:gd name="f29" fmla="*/ 69520 f22 1"/>
              <a:gd name="f30" fmla="*/ 0 f22 1"/>
              <a:gd name="f31" fmla="*/ 139039 f22 1"/>
              <a:gd name="f32" fmla="+- f23 0 f1"/>
              <a:gd name="f33" fmla="*/ f25 1 139039"/>
              <a:gd name="f34" fmla="*/ f26 1 139039"/>
              <a:gd name="f35" fmla="*/ f27 1 139039"/>
              <a:gd name="f36" fmla="*/ f28 1 139039"/>
              <a:gd name="f37" fmla="*/ f29 1 139039"/>
              <a:gd name="f38" fmla="*/ f30 1 139039"/>
              <a:gd name="f39" fmla="*/ f31 1 139039"/>
              <a:gd name="f40" fmla="*/ f19 1 f24"/>
              <a:gd name="f41" fmla="*/ f20 1 f24"/>
              <a:gd name="f42" fmla="*/ f33 1 f24"/>
              <a:gd name="f43" fmla="*/ f34 1 f24"/>
              <a:gd name="f44" fmla="*/ f35 1 f24"/>
              <a:gd name="f45" fmla="*/ f36 1 f24"/>
              <a:gd name="f46" fmla="*/ f37 1 f24"/>
              <a:gd name="f47" fmla="*/ f38 1 f24"/>
              <a:gd name="f48" fmla="*/ f39 1 f24"/>
              <a:gd name="f49" fmla="*/ f40 f17 1"/>
              <a:gd name="f50" fmla="*/ f41 f17 1"/>
              <a:gd name="f51" fmla="*/ f41 f18 1"/>
              <a:gd name="f52" fmla="*/ f40 f18 1"/>
              <a:gd name="f53" fmla="*/ f42 f17 1"/>
              <a:gd name="f54" fmla="*/ f43 f18 1"/>
              <a:gd name="f55" fmla="*/ f44 f17 1"/>
              <a:gd name="f56" fmla="*/ f45 f18 1"/>
              <a:gd name="f57" fmla="*/ f46 f17 1"/>
              <a:gd name="f58" fmla="*/ f47 f18 1"/>
              <a:gd name="f59" fmla="*/ f43 f17 1"/>
              <a:gd name="f60" fmla="*/ f45 f17 1"/>
              <a:gd name="f61" fmla="*/ f47 f17 1"/>
              <a:gd name="f62" fmla="*/ f46 f18 1"/>
              <a:gd name="f63" fmla="*/ f44 f18 1"/>
              <a:gd name="f64" fmla="*/ f42 f18 1"/>
              <a:gd name="f65" fmla="*/ f48 f18 1"/>
              <a:gd name="f66" fmla="*/ f48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3" y="f54"/>
              </a:cxn>
              <a:cxn ang="f32">
                <a:pos x="f55" y="f54"/>
              </a:cxn>
              <a:cxn ang="f32">
                <a:pos x="f55" y="f56"/>
              </a:cxn>
              <a:cxn ang="f32">
                <a:pos x="f57" y="f58"/>
              </a:cxn>
              <a:cxn ang="f32">
                <a:pos x="f59" y="f56"/>
              </a:cxn>
              <a:cxn ang="f32">
                <a:pos x="f59" y="f54"/>
              </a:cxn>
              <a:cxn ang="f32">
                <a:pos x="f60" y="f54"/>
              </a:cxn>
              <a:cxn ang="f32">
                <a:pos x="f61" y="f62"/>
              </a:cxn>
              <a:cxn ang="f32">
                <a:pos x="f60" y="f63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5"/>
              </a:cxn>
              <a:cxn ang="f32">
                <a:pos x="f55" y="f64"/>
              </a:cxn>
              <a:cxn ang="f32">
                <a:pos x="f55" y="f63"/>
              </a:cxn>
              <a:cxn ang="f32">
                <a:pos x="f53" y="f63"/>
              </a:cxn>
              <a:cxn ang="f32">
                <a:pos x="f66" y="f62"/>
              </a:cxn>
              <a:cxn ang="f32">
                <a:pos x="f53" y="f54"/>
              </a:cxn>
            </a:cxnLst>
            <a:rect l="f49" t="f52" r="f50" b="f51"/>
            <a:pathLst>
              <a:path w="139039" h="139039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6504E5DB-5A82-3EDE-1568-6B91944D2A3C}"/>
              </a:ext>
            </a:extLst>
          </p:cNvPr>
          <p:cNvSpPr/>
          <p:nvPr/>
        </p:nvSpPr>
        <p:spPr>
          <a:xfrm>
            <a:off x="1669987" y="6031574"/>
            <a:ext cx="127714" cy="1277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7714"/>
              <a:gd name="f7" fmla="val 63857"/>
              <a:gd name="f8" fmla="val 18874"/>
              <a:gd name="f9" fmla="val 88700"/>
              <a:gd name="f10" fmla="val 108840"/>
              <a:gd name="f11" fmla="val 39014"/>
              <a:gd name="f12" fmla="val 18898"/>
              <a:gd name="f13" fmla="val 39024"/>
              <a:gd name="f14" fmla="val 28590"/>
              <a:gd name="f15" fmla="val 99124"/>
              <a:gd name="f16" fmla="+- 0 0 -90"/>
              <a:gd name="f17" fmla="*/ f3 1 127714"/>
              <a:gd name="f18" fmla="*/ f4 1 127714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27714"/>
              <a:gd name="f25" fmla="*/ 63857 f22 1"/>
              <a:gd name="f26" fmla="*/ 18874 f22 1"/>
              <a:gd name="f27" fmla="*/ 108840 f22 1"/>
              <a:gd name="f28" fmla="*/ 0 f22 1"/>
              <a:gd name="f29" fmla="*/ 127714 f22 1"/>
              <a:gd name="f30" fmla="+- f23 0 f1"/>
              <a:gd name="f31" fmla="*/ f25 1 127714"/>
              <a:gd name="f32" fmla="*/ f26 1 127714"/>
              <a:gd name="f33" fmla="*/ f27 1 127714"/>
              <a:gd name="f34" fmla="*/ f28 1 127714"/>
              <a:gd name="f35" fmla="*/ f29 1 127714"/>
              <a:gd name="f36" fmla="*/ f19 1 f24"/>
              <a:gd name="f37" fmla="*/ f20 1 f24"/>
              <a:gd name="f38" fmla="*/ f31 1 f24"/>
              <a:gd name="f39" fmla="*/ f32 1 f24"/>
              <a:gd name="f40" fmla="*/ f33 1 f24"/>
              <a:gd name="f41" fmla="*/ f34 1 f24"/>
              <a:gd name="f42" fmla="*/ f35 1 f24"/>
              <a:gd name="f43" fmla="*/ f36 f17 1"/>
              <a:gd name="f44" fmla="*/ f37 f17 1"/>
              <a:gd name="f45" fmla="*/ f37 f18 1"/>
              <a:gd name="f46" fmla="*/ f36 f18 1"/>
              <a:gd name="f47" fmla="*/ f38 f17 1"/>
              <a:gd name="f48" fmla="*/ f39 f18 1"/>
              <a:gd name="f49" fmla="*/ f40 f17 1"/>
              <a:gd name="f50" fmla="*/ f38 f18 1"/>
              <a:gd name="f51" fmla="*/ f40 f18 1"/>
              <a:gd name="f52" fmla="*/ f39 f17 1"/>
              <a:gd name="f53" fmla="*/ f41 f18 1"/>
              <a:gd name="f54" fmla="*/ f41 f17 1"/>
              <a:gd name="f55" fmla="*/ f42 f18 1"/>
              <a:gd name="f56" fmla="*/ f42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7" y="f48"/>
              </a:cxn>
              <a:cxn ang="f30">
                <a:pos x="f49" y="f50"/>
              </a:cxn>
              <a:cxn ang="f30">
                <a:pos x="f47" y="f51"/>
              </a:cxn>
              <a:cxn ang="f30">
                <a:pos x="f52" y="f50"/>
              </a:cxn>
              <a:cxn ang="f30">
                <a:pos x="f47" y="f48"/>
              </a:cxn>
              <a:cxn ang="f30">
                <a:pos x="f47" y="f53"/>
              </a:cxn>
              <a:cxn ang="f30">
                <a:pos x="f54" y="f50"/>
              </a:cxn>
              <a:cxn ang="f30">
                <a:pos x="f47" y="f55"/>
              </a:cxn>
              <a:cxn ang="f30">
                <a:pos x="f56" y="f50"/>
              </a:cxn>
              <a:cxn ang="f30">
                <a:pos x="f47" y="f53"/>
              </a:cxn>
            </a:cxnLst>
            <a:rect l="f43" t="f46" r="f44" b="f45"/>
            <a:pathLst>
              <a:path w="127714" h="127714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</p:spTree>
    <p:extLst>
      <p:ext uri="{BB962C8B-B14F-4D97-AF65-F5344CB8AC3E}">
        <p14:creationId xmlns:p14="http://schemas.microsoft.com/office/powerpoint/2010/main" val="306706313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4">
            <a:extLst>
              <a:ext uri="{FF2B5EF4-FFF2-40B4-BE49-F238E27FC236}">
                <a16:creationId xmlns:a16="http://schemas.microsoft.com/office/drawing/2014/main" id="{A329CBC3-659B-EC27-64D2-EEBCF5319B5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451966" y="1665515"/>
            <a:ext cx="4266956" cy="4266965"/>
          </a:xfrm>
        </p:spPr>
        <p:txBody>
          <a:bodyPr anchor="ctr" anchorCtr="1">
            <a:noAutofit/>
          </a:bodyPr>
          <a:lstStyle>
            <a:lvl1pPr algn="ctr">
              <a:buNone/>
              <a:defRPr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C3006A-F403-375C-47C8-E3812F4D4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CD654A-3CEA-AB1C-C12D-29290F3B0F3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99A319-BA4D-763E-BC22-2F18EA732D6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243FFF"/>
                </a:solidFill>
              </a:defRPr>
            </a:lvl1pPr>
          </a:lstStyle>
          <a:p>
            <a:pPr lvl="0"/>
            <a:r>
              <a:rPr lang="en-US"/>
              <a:t>9/3/20XX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11E84B-C82C-4799-27D7-88DF3708B96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7964423" y="621792"/>
            <a:ext cx="4114800" cy="365129"/>
          </a:xfrm>
        </p:spPr>
        <p:txBody>
          <a:bodyPr/>
          <a:lstStyle>
            <a:lvl1pPr>
              <a:defRPr>
                <a:solidFill>
                  <a:srgbClr val="243FFF"/>
                </a:solidFill>
              </a:defRPr>
            </a:lvl1pPr>
          </a:lstStyle>
          <a:p>
            <a:pPr lvl="0"/>
            <a:r>
              <a:rPr lang="en-US"/>
              <a:t>Splay Tree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4D2963-C6D4-0880-E003-E53D319A45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243FFF"/>
                </a:solidFill>
              </a:defRPr>
            </a:lvl1pPr>
          </a:lstStyle>
          <a:p>
            <a:pPr lvl="0"/>
            <a:fld id="{9046A9FD-15A2-40C3-A58F-C6FCF4BC8DCF}" type="slidenum">
              <a:t>‹#›</a:t>
            </a:fld>
            <a:endParaRPr lang="en-US"/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B6C84E34-AB5E-44FE-2F9A-A2657C559130}"/>
              </a:ext>
            </a:extLst>
          </p:cNvPr>
          <p:cNvCxnSpPr/>
          <p:nvPr/>
        </p:nvCxnSpPr>
        <p:spPr>
          <a:xfrm>
            <a:off x="0" y="806473"/>
            <a:ext cx="7903726" cy="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  <p:sp>
        <p:nvSpPr>
          <p:cNvPr id="9" name="Graphic 10">
            <a:extLst>
              <a:ext uri="{FF2B5EF4-FFF2-40B4-BE49-F238E27FC236}">
                <a16:creationId xmlns:a16="http://schemas.microsoft.com/office/drawing/2014/main" id="{9D05A1C3-EE74-6EB5-D7BF-7608EC7DE1AE}"/>
              </a:ext>
            </a:extLst>
          </p:cNvPr>
          <p:cNvSpPr/>
          <p:nvPr/>
        </p:nvSpPr>
        <p:spPr>
          <a:xfrm>
            <a:off x="11281592" y="2070658"/>
            <a:ext cx="91138" cy="911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1138"/>
              <a:gd name="f7" fmla="val 45569"/>
              <a:gd name="f8" fmla="val 70736"/>
              <a:gd name="f9" fmla="val 20402"/>
              <a:gd name="f10" fmla="+- 0 0 -90"/>
              <a:gd name="f11" fmla="*/ f3 1 91138"/>
              <a:gd name="f12" fmla="*/ f4 1 91138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91138"/>
              <a:gd name="f19" fmla="*/ 91138 f16 1"/>
              <a:gd name="f20" fmla="*/ 45569 f16 1"/>
              <a:gd name="f21" fmla="*/ 0 f16 1"/>
              <a:gd name="f22" fmla="+- f17 0 f1"/>
              <a:gd name="f23" fmla="*/ f19 1 91138"/>
              <a:gd name="f24" fmla="*/ f20 1 91138"/>
              <a:gd name="f25" fmla="*/ f21 1 91138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91138" h="91138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243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10" name="Graphic 11">
            <a:extLst>
              <a:ext uri="{FF2B5EF4-FFF2-40B4-BE49-F238E27FC236}">
                <a16:creationId xmlns:a16="http://schemas.microsoft.com/office/drawing/2014/main" id="{9D0A9B95-FD9D-9C8E-2C4D-B7C0B319012F}"/>
              </a:ext>
            </a:extLst>
          </p:cNvPr>
          <p:cNvSpPr/>
          <p:nvPr/>
        </p:nvSpPr>
        <p:spPr>
          <a:xfrm>
            <a:off x="10969279" y="1780007"/>
            <a:ext cx="139034" cy="1390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039"/>
              <a:gd name="f7" fmla="val 129602"/>
              <a:gd name="f8" fmla="val 60082"/>
              <a:gd name="f9" fmla="val 78957"/>
              <a:gd name="f10" fmla="val 9437"/>
              <a:gd name="f11" fmla="val 4225"/>
              <a:gd name="f12" fmla="val 74731"/>
              <a:gd name="f13" fmla="val 69520"/>
              <a:gd name="f14" fmla="val 64308"/>
              <a:gd name="f15" fmla="val 134814"/>
              <a:gd name="f16" fmla="+- 0 0 -90"/>
              <a:gd name="f17" fmla="*/ f3 1 139039"/>
              <a:gd name="f18" fmla="*/ f4 1 139039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39039"/>
              <a:gd name="f25" fmla="*/ 129602 f22 1"/>
              <a:gd name="f26" fmla="*/ 60082 f22 1"/>
              <a:gd name="f27" fmla="*/ 78957 f22 1"/>
              <a:gd name="f28" fmla="*/ 9437 f22 1"/>
              <a:gd name="f29" fmla="*/ 69520 f22 1"/>
              <a:gd name="f30" fmla="*/ 0 f22 1"/>
              <a:gd name="f31" fmla="*/ 139039 f22 1"/>
              <a:gd name="f32" fmla="+- f23 0 f1"/>
              <a:gd name="f33" fmla="*/ f25 1 139039"/>
              <a:gd name="f34" fmla="*/ f26 1 139039"/>
              <a:gd name="f35" fmla="*/ f27 1 139039"/>
              <a:gd name="f36" fmla="*/ f28 1 139039"/>
              <a:gd name="f37" fmla="*/ f29 1 139039"/>
              <a:gd name="f38" fmla="*/ f30 1 139039"/>
              <a:gd name="f39" fmla="*/ f31 1 139039"/>
              <a:gd name="f40" fmla="*/ f19 1 f24"/>
              <a:gd name="f41" fmla="*/ f20 1 f24"/>
              <a:gd name="f42" fmla="*/ f33 1 f24"/>
              <a:gd name="f43" fmla="*/ f34 1 f24"/>
              <a:gd name="f44" fmla="*/ f35 1 f24"/>
              <a:gd name="f45" fmla="*/ f36 1 f24"/>
              <a:gd name="f46" fmla="*/ f37 1 f24"/>
              <a:gd name="f47" fmla="*/ f38 1 f24"/>
              <a:gd name="f48" fmla="*/ f39 1 f24"/>
              <a:gd name="f49" fmla="*/ f40 f17 1"/>
              <a:gd name="f50" fmla="*/ f41 f17 1"/>
              <a:gd name="f51" fmla="*/ f41 f18 1"/>
              <a:gd name="f52" fmla="*/ f40 f18 1"/>
              <a:gd name="f53" fmla="*/ f42 f17 1"/>
              <a:gd name="f54" fmla="*/ f43 f18 1"/>
              <a:gd name="f55" fmla="*/ f44 f17 1"/>
              <a:gd name="f56" fmla="*/ f45 f18 1"/>
              <a:gd name="f57" fmla="*/ f46 f17 1"/>
              <a:gd name="f58" fmla="*/ f47 f18 1"/>
              <a:gd name="f59" fmla="*/ f43 f17 1"/>
              <a:gd name="f60" fmla="*/ f45 f17 1"/>
              <a:gd name="f61" fmla="*/ f47 f17 1"/>
              <a:gd name="f62" fmla="*/ f46 f18 1"/>
              <a:gd name="f63" fmla="*/ f44 f18 1"/>
              <a:gd name="f64" fmla="*/ f42 f18 1"/>
              <a:gd name="f65" fmla="*/ f48 f18 1"/>
              <a:gd name="f66" fmla="*/ f48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3" y="f54"/>
              </a:cxn>
              <a:cxn ang="f32">
                <a:pos x="f55" y="f54"/>
              </a:cxn>
              <a:cxn ang="f32">
                <a:pos x="f55" y="f56"/>
              </a:cxn>
              <a:cxn ang="f32">
                <a:pos x="f57" y="f58"/>
              </a:cxn>
              <a:cxn ang="f32">
                <a:pos x="f59" y="f56"/>
              </a:cxn>
              <a:cxn ang="f32">
                <a:pos x="f59" y="f54"/>
              </a:cxn>
              <a:cxn ang="f32">
                <a:pos x="f60" y="f54"/>
              </a:cxn>
              <a:cxn ang="f32">
                <a:pos x="f61" y="f62"/>
              </a:cxn>
              <a:cxn ang="f32">
                <a:pos x="f60" y="f63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5"/>
              </a:cxn>
              <a:cxn ang="f32">
                <a:pos x="f55" y="f64"/>
              </a:cxn>
              <a:cxn ang="f32">
                <a:pos x="f55" y="f63"/>
              </a:cxn>
              <a:cxn ang="f32">
                <a:pos x="f53" y="f63"/>
              </a:cxn>
              <a:cxn ang="f32">
                <a:pos x="f66" y="f62"/>
              </a:cxn>
              <a:cxn ang="f32">
                <a:pos x="f53" y="f54"/>
              </a:cxn>
            </a:cxnLst>
            <a:rect l="f49" t="f52" r="f50" b="f51"/>
            <a:pathLst>
              <a:path w="139039" h="139039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243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</p:spTree>
    <p:extLst>
      <p:ext uri="{BB962C8B-B14F-4D97-AF65-F5344CB8AC3E}">
        <p14:creationId xmlns:p14="http://schemas.microsoft.com/office/powerpoint/2010/main" val="121328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0">
              <a:srgbClr val="243FFF"/>
            </a:gs>
            <a:gs pos="100000">
              <a:srgbClr val="FF9022"/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45E6-6CD8-D38D-3082-7B65877E040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463040"/>
            <a:ext cx="9144000" cy="2340864"/>
          </a:xfrm>
        </p:spPr>
        <p:txBody>
          <a:bodyPr anchor="b" anchorCtr="1"/>
          <a:lstStyle>
            <a:lvl1pPr algn="ctr">
              <a:defRPr sz="6000" b="1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AE058-9F7A-9261-3C65-CE3873E7A65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anchorCtr="1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02CA0C77-57C5-7ABD-3AF8-A13BCCB5945C}"/>
              </a:ext>
            </a:extLst>
          </p:cNvPr>
          <p:cNvSpPr/>
          <p:nvPr/>
        </p:nvSpPr>
        <p:spPr>
          <a:xfrm>
            <a:off x="10772262" y="3054361"/>
            <a:ext cx="91138" cy="911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1138"/>
              <a:gd name="f7" fmla="val 45569"/>
              <a:gd name="f8" fmla="val 70736"/>
              <a:gd name="f9" fmla="val 20402"/>
              <a:gd name="f10" fmla="+- 0 0 -90"/>
              <a:gd name="f11" fmla="*/ f3 1 91138"/>
              <a:gd name="f12" fmla="*/ f4 1 91138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91138"/>
              <a:gd name="f19" fmla="*/ 91138 f16 1"/>
              <a:gd name="f20" fmla="*/ 45569 f16 1"/>
              <a:gd name="f21" fmla="*/ 0 f16 1"/>
              <a:gd name="f22" fmla="+- f17 0 f1"/>
              <a:gd name="f23" fmla="*/ f19 1 91138"/>
              <a:gd name="f24" fmla="*/ f20 1 91138"/>
              <a:gd name="f25" fmla="*/ f21 1 91138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91138" h="91138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853EC121-713F-4C89-38D5-72E778A22391}"/>
              </a:ext>
            </a:extLst>
          </p:cNvPr>
          <p:cNvSpPr/>
          <p:nvPr/>
        </p:nvSpPr>
        <p:spPr>
          <a:xfrm>
            <a:off x="10724366" y="2515834"/>
            <a:ext cx="139034" cy="1390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039"/>
              <a:gd name="f7" fmla="val 129602"/>
              <a:gd name="f8" fmla="val 60082"/>
              <a:gd name="f9" fmla="val 78957"/>
              <a:gd name="f10" fmla="val 9437"/>
              <a:gd name="f11" fmla="val 4225"/>
              <a:gd name="f12" fmla="val 74731"/>
              <a:gd name="f13" fmla="val 69520"/>
              <a:gd name="f14" fmla="val 64308"/>
              <a:gd name="f15" fmla="val 134814"/>
              <a:gd name="f16" fmla="+- 0 0 -90"/>
              <a:gd name="f17" fmla="*/ f3 1 139039"/>
              <a:gd name="f18" fmla="*/ f4 1 139039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39039"/>
              <a:gd name="f25" fmla="*/ 129602 f22 1"/>
              <a:gd name="f26" fmla="*/ 60082 f22 1"/>
              <a:gd name="f27" fmla="*/ 78957 f22 1"/>
              <a:gd name="f28" fmla="*/ 9437 f22 1"/>
              <a:gd name="f29" fmla="*/ 69520 f22 1"/>
              <a:gd name="f30" fmla="*/ 0 f22 1"/>
              <a:gd name="f31" fmla="*/ 139039 f22 1"/>
              <a:gd name="f32" fmla="+- f23 0 f1"/>
              <a:gd name="f33" fmla="*/ f25 1 139039"/>
              <a:gd name="f34" fmla="*/ f26 1 139039"/>
              <a:gd name="f35" fmla="*/ f27 1 139039"/>
              <a:gd name="f36" fmla="*/ f28 1 139039"/>
              <a:gd name="f37" fmla="*/ f29 1 139039"/>
              <a:gd name="f38" fmla="*/ f30 1 139039"/>
              <a:gd name="f39" fmla="*/ f31 1 139039"/>
              <a:gd name="f40" fmla="*/ f19 1 f24"/>
              <a:gd name="f41" fmla="*/ f20 1 f24"/>
              <a:gd name="f42" fmla="*/ f33 1 f24"/>
              <a:gd name="f43" fmla="*/ f34 1 f24"/>
              <a:gd name="f44" fmla="*/ f35 1 f24"/>
              <a:gd name="f45" fmla="*/ f36 1 f24"/>
              <a:gd name="f46" fmla="*/ f37 1 f24"/>
              <a:gd name="f47" fmla="*/ f38 1 f24"/>
              <a:gd name="f48" fmla="*/ f39 1 f24"/>
              <a:gd name="f49" fmla="*/ f40 f17 1"/>
              <a:gd name="f50" fmla="*/ f41 f17 1"/>
              <a:gd name="f51" fmla="*/ f41 f18 1"/>
              <a:gd name="f52" fmla="*/ f40 f18 1"/>
              <a:gd name="f53" fmla="*/ f42 f17 1"/>
              <a:gd name="f54" fmla="*/ f43 f18 1"/>
              <a:gd name="f55" fmla="*/ f44 f17 1"/>
              <a:gd name="f56" fmla="*/ f45 f18 1"/>
              <a:gd name="f57" fmla="*/ f46 f17 1"/>
              <a:gd name="f58" fmla="*/ f47 f18 1"/>
              <a:gd name="f59" fmla="*/ f43 f17 1"/>
              <a:gd name="f60" fmla="*/ f45 f17 1"/>
              <a:gd name="f61" fmla="*/ f47 f17 1"/>
              <a:gd name="f62" fmla="*/ f46 f18 1"/>
              <a:gd name="f63" fmla="*/ f44 f18 1"/>
              <a:gd name="f64" fmla="*/ f42 f18 1"/>
              <a:gd name="f65" fmla="*/ f48 f18 1"/>
              <a:gd name="f66" fmla="*/ f48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3" y="f54"/>
              </a:cxn>
              <a:cxn ang="f32">
                <a:pos x="f55" y="f54"/>
              </a:cxn>
              <a:cxn ang="f32">
                <a:pos x="f55" y="f56"/>
              </a:cxn>
              <a:cxn ang="f32">
                <a:pos x="f57" y="f58"/>
              </a:cxn>
              <a:cxn ang="f32">
                <a:pos x="f59" y="f56"/>
              </a:cxn>
              <a:cxn ang="f32">
                <a:pos x="f59" y="f54"/>
              </a:cxn>
              <a:cxn ang="f32">
                <a:pos x="f60" y="f54"/>
              </a:cxn>
              <a:cxn ang="f32">
                <a:pos x="f61" y="f62"/>
              </a:cxn>
              <a:cxn ang="f32">
                <a:pos x="f60" y="f63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5"/>
              </a:cxn>
              <a:cxn ang="f32">
                <a:pos x="f55" y="f64"/>
              </a:cxn>
              <a:cxn ang="f32">
                <a:pos x="f55" y="f63"/>
              </a:cxn>
              <a:cxn ang="f32">
                <a:pos x="f53" y="f63"/>
              </a:cxn>
              <a:cxn ang="f32">
                <a:pos x="f66" y="f62"/>
              </a:cxn>
              <a:cxn ang="f32">
                <a:pos x="f53" y="f54"/>
              </a:cxn>
            </a:cxnLst>
            <a:rect l="f49" t="f52" r="f50" b="f51"/>
            <a:pathLst>
              <a:path w="139039" h="139039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CDBDE097-B2F4-C46F-9B59-3D011A411E93}"/>
              </a:ext>
            </a:extLst>
          </p:cNvPr>
          <p:cNvSpPr/>
          <p:nvPr/>
        </p:nvSpPr>
        <p:spPr>
          <a:xfrm>
            <a:off x="11024838" y="2787575"/>
            <a:ext cx="127714" cy="1277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7714"/>
              <a:gd name="f7" fmla="val 63857"/>
              <a:gd name="f8" fmla="val 18874"/>
              <a:gd name="f9" fmla="val 88700"/>
              <a:gd name="f10" fmla="val 108840"/>
              <a:gd name="f11" fmla="val 39014"/>
              <a:gd name="f12" fmla="val 18898"/>
              <a:gd name="f13" fmla="val 39024"/>
              <a:gd name="f14" fmla="val 28590"/>
              <a:gd name="f15" fmla="val 99124"/>
              <a:gd name="f16" fmla="+- 0 0 -90"/>
              <a:gd name="f17" fmla="*/ f3 1 127714"/>
              <a:gd name="f18" fmla="*/ f4 1 127714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27714"/>
              <a:gd name="f25" fmla="*/ 63857 f22 1"/>
              <a:gd name="f26" fmla="*/ 18874 f22 1"/>
              <a:gd name="f27" fmla="*/ 108840 f22 1"/>
              <a:gd name="f28" fmla="*/ 0 f22 1"/>
              <a:gd name="f29" fmla="*/ 127714 f22 1"/>
              <a:gd name="f30" fmla="+- f23 0 f1"/>
              <a:gd name="f31" fmla="*/ f25 1 127714"/>
              <a:gd name="f32" fmla="*/ f26 1 127714"/>
              <a:gd name="f33" fmla="*/ f27 1 127714"/>
              <a:gd name="f34" fmla="*/ f28 1 127714"/>
              <a:gd name="f35" fmla="*/ f29 1 127714"/>
              <a:gd name="f36" fmla="*/ f19 1 f24"/>
              <a:gd name="f37" fmla="*/ f20 1 f24"/>
              <a:gd name="f38" fmla="*/ f31 1 f24"/>
              <a:gd name="f39" fmla="*/ f32 1 f24"/>
              <a:gd name="f40" fmla="*/ f33 1 f24"/>
              <a:gd name="f41" fmla="*/ f34 1 f24"/>
              <a:gd name="f42" fmla="*/ f35 1 f24"/>
              <a:gd name="f43" fmla="*/ f36 f17 1"/>
              <a:gd name="f44" fmla="*/ f37 f17 1"/>
              <a:gd name="f45" fmla="*/ f37 f18 1"/>
              <a:gd name="f46" fmla="*/ f36 f18 1"/>
              <a:gd name="f47" fmla="*/ f38 f17 1"/>
              <a:gd name="f48" fmla="*/ f39 f18 1"/>
              <a:gd name="f49" fmla="*/ f40 f17 1"/>
              <a:gd name="f50" fmla="*/ f38 f18 1"/>
              <a:gd name="f51" fmla="*/ f40 f18 1"/>
              <a:gd name="f52" fmla="*/ f39 f17 1"/>
              <a:gd name="f53" fmla="*/ f41 f18 1"/>
              <a:gd name="f54" fmla="*/ f41 f17 1"/>
              <a:gd name="f55" fmla="*/ f42 f18 1"/>
              <a:gd name="f56" fmla="*/ f42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7" y="f48"/>
              </a:cxn>
              <a:cxn ang="f30">
                <a:pos x="f49" y="f50"/>
              </a:cxn>
              <a:cxn ang="f30">
                <a:pos x="f47" y="f51"/>
              </a:cxn>
              <a:cxn ang="f30">
                <a:pos x="f52" y="f50"/>
              </a:cxn>
              <a:cxn ang="f30">
                <a:pos x="f47" y="f48"/>
              </a:cxn>
              <a:cxn ang="f30">
                <a:pos x="f47" y="f53"/>
              </a:cxn>
              <a:cxn ang="f30">
                <a:pos x="f54" y="f50"/>
              </a:cxn>
              <a:cxn ang="f30">
                <a:pos x="f47" y="f55"/>
              </a:cxn>
              <a:cxn ang="f30">
                <a:pos x="f56" y="f50"/>
              </a:cxn>
              <a:cxn ang="f30">
                <a:pos x="f47" y="f53"/>
              </a:cxn>
            </a:cxnLst>
            <a:rect l="f43" t="f46" r="f44" b="f45"/>
            <a:pathLst>
              <a:path w="127714" h="127714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C253525B-3F7B-9973-D4A4-0B2564C50271}"/>
              </a:ext>
            </a:extLst>
          </p:cNvPr>
          <p:cNvSpPr/>
          <p:nvPr/>
        </p:nvSpPr>
        <p:spPr>
          <a:xfrm>
            <a:off x="1261872" y="2633444"/>
            <a:ext cx="151534" cy="1515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1536"/>
              <a:gd name="f7" fmla="val 141251"/>
              <a:gd name="f8" fmla="val 65483"/>
              <a:gd name="f9" fmla="val 86053"/>
              <a:gd name="f10" fmla="val 10285"/>
              <a:gd name="f11" fmla="val 4605"/>
              <a:gd name="f12" fmla="val 81448"/>
              <a:gd name="f13" fmla="val 75768"/>
              <a:gd name="f14" fmla="val 70088"/>
              <a:gd name="f15" fmla="val 146931"/>
              <a:gd name="f16" fmla="+- 0 0 -90"/>
              <a:gd name="f17" fmla="*/ f3 1 151536"/>
              <a:gd name="f18" fmla="*/ f4 1 151536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51536"/>
              <a:gd name="f25" fmla="*/ 141251 f22 1"/>
              <a:gd name="f26" fmla="*/ 65483 f22 1"/>
              <a:gd name="f27" fmla="*/ 86053 f22 1"/>
              <a:gd name="f28" fmla="*/ 10285 f22 1"/>
              <a:gd name="f29" fmla="*/ 75768 f22 1"/>
              <a:gd name="f30" fmla="*/ 0 f22 1"/>
              <a:gd name="f31" fmla="*/ 151536 f22 1"/>
              <a:gd name="f32" fmla="+- f23 0 f1"/>
              <a:gd name="f33" fmla="*/ f25 1 151536"/>
              <a:gd name="f34" fmla="*/ f26 1 151536"/>
              <a:gd name="f35" fmla="*/ f27 1 151536"/>
              <a:gd name="f36" fmla="*/ f28 1 151536"/>
              <a:gd name="f37" fmla="*/ f29 1 151536"/>
              <a:gd name="f38" fmla="*/ f30 1 151536"/>
              <a:gd name="f39" fmla="*/ f31 1 151536"/>
              <a:gd name="f40" fmla="*/ f19 1 f24"/>
              <a:gd name="f41" fmla="*/ f20 1 f24"/>
              <a:gd name="f42" fmla="*/ f33 1 f24"/>
              <a:gd name="f43" fmla="*/ f34 1 f24"/>
              <a:gd name="f44" fmla="*/ f35 1 f24"/>
              <a:gd name="f45" fmla="*/ f36 1 f24"/>
              <a:gd name="f46" fmla="*/ f37 1 f24"/>
              <a:gd name="f47" fmla="*/ f38 1 f24"/>
              <a:gd name="f48" fmla="*/ f39 1 f24"/>
              <a:gd name="f49" fmla="*/ f40 f17 1"/>
              <a:gd name="f50" fmla="*/ f41 f17 1"/>
              <a:gd name="f51" fmla="*/ f41 f18 1"/>
              <a:gd name="f52" fmla="*/ f40 f18 1"/>
              <a:gd name="f53" fmla="*/ f42 f17 1"/>
              <a:gd name="f54" fmla="*/ f43 f18 1"/>
              <a:gd name="f55" fmla="*/ f44 f17 1"/>
              <a:gd name="f56" fmla="*/ f45 f18 1"/>
              <a:gd name="f57" fmla="*/ f46 f17 1"/>
              <a:gd name="f58" fmla="*/ f47 f18 1"/>
              <a:gd name="f59" fmla="*/ f43 f17 1"/>
              <a:gd name="f60" fmla="*/ f45 f17 1"/>
              <a:gd name="f61" fmla="*/ f47 f17 1"/>
              <a:gd name="f62" fmla="*/ f46 f18 1"/>
              <a:gd name="f63" fmla="*/ f44 f18 1"/>
              <a:gd name="f64" fmla="*/ f42 f18 1"/>
              <a:gd name="f65" fmla="*/ f48 f18 1"/>
              <a:gd name="f66" fmla="*/ f48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3" y="f54"/>
              </a:cxn>
              <a:cxn ang="f32">
                <a:pos x="f55" y="f54"/>
              </a:cxn>
              <a:cxn ang="f32">
                <a:pos x="f55" y="f56"/>
              </a:cxn>
              <a:cxn ang="f32">
                <a:pos x="f57" y="f58"/>
              </a:cxn>
              <a:cxn ang="f32">
                <a:pos x="f59" y="f56"/>
              </a:cxn>
              <a:cxn ang="f32">
                <a:pos x="f59" y="f54"/>
              </a:cxn>
              <a:cxn ang="f32">
                <a:pos x="f60" y="f54"/>
              </a:cxn>
              <a:cxn ang="f32">
                <a:pos x="f61" y="f62"/>
              </a:cxn>
              <a:cxn ang="f32">
                <a:pos x="f60" y="f63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5"/>
              </a:cxn>
              <a:cxn ang="f32">
                <a:pos x="f55" y="f64"/>
              </a:cxn>
              <a:cxn ang="f32">
                <a:pos x="f55" y="f63"/>
              </a:cxn>
              <a:cxn ang="f32">
                <a:pos x="f53" y="f63"/>
              </a:cxn>
              <a:cxn ang="f32">
                <a:pos x="f66" y="f62"/>
              </a:cxn>
              <a:cxn ang="f32">
                <a:pos x="f53" y="f54"/>
              </a:cxn>
            </a:cxnLst>
            <a:rect l="f49" t="f52" r="f50" b="f51"/>
            <a:pathLst>
              <a:path w="151536" h="151536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8" name="Graphic 21">
            <a:extLst>
              <a:ext uri="{FF2B5EF4-FFF2-40B4-BE49-F238E27FC236}">
                <a16:creationId xmlns:a16="http://schemas.microsoft.com/office/drawing/2014/main" id="{65BAB3F4-4C26-CF5C-D530-B06A36AAF67E}"/>
              </a:ext>
            </a:extLst>
          </p:cNvPr>
          <p:cNvSpPr/>
          <p:nvPr/>
        </p:nvSpPr>
        <p:spPr>
          <a:xfrm>
            <a:off x="1064050" y="3083338"/>
            <a:ext cx="95755" cy="9575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5759"/>
              <a:gd name="f7" fmla="val 47880"/>
              <a:gd name="f8" fmla="val 74323"/>
              <a:gd name="f9" fmla="val 21436"/>
              <a:gd name="f10" fmla="+- 0 0 -90"/>
              <a:gd name="f11" fmla="*/ f3 1 95759"/>
              <a:gd name="f12" fmla="*/ f4 1 95759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95759"/>
              <a:gd name="f19" fmla="*/ 95759 f16 1"/>
              <a:gd name="f20" fmla="*/ 47880 f16 1"/>
              <a:gd name="f21" fmla="*/ 0 f16 1"/>
              <a:gd name="f22" fmla="+- f17 0 f1"/>
              <a:gd name="f23" fmla="*/ f19 1 95759"/>
              <a:gd name="f24" fmla="*/ f20 1 95759"/>
              <a:gd name="f25" fmla="*/ f21 1 95759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95759" h="95759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9" name="Graphic 23">
            <a:extLst>
              <a:ext uri="{FF2B5EF4-FFF2-40B4-BE49-F238E27FC236}">
                <a16:creationId xmlns:a16="http://schemas.microsoft.com/office/drawing/2014/main" id="{6821CD3E-1869-2125-7798-F75B0F4094C5}"/>
              </a:ext>
            </a:extLst>
          </p:cNvPr>
          <p:cNvSpPr/>
          <p:nvPr/>
        </p:nvSpPr>
        <p:spPr>
          <a:xfrm>
            <a:off x="1413406" y="3492870"/>
            <a:ext cx="108621" cy="10862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8625"/>
              <a:gd name="f7" fmla="val 54313"/>
              <a:gd name="f8" fmla="val 16053"/>
              <a:gd name="f9" fmla="val 75442"/>
              <a:gd name="f10" fmla="val 92572"/>
              <a:gd name="f11" fmla="val 33182"/>
              <a:gd name="f12" fmla="val 16074"/>
              <a:gd name="f13" fmla="val 33191"/>
              <a:gd name="f14" fmla="val 24317"/>
              <a:gd name="f15" fmla="val 84309"/>
              <a:gd name="f16" fmla="+- 0 0 -90"/>
              <a:gd name="f17" fmla="*/ f3 1 108625"/>
              <a:gd name="f18" fmla="*/ f4 1 108625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08625"/>
              <a:gd name="f25" fmla="*/ 54313 f22 1"/>
              <a:gd name="f26" fmla="*/ 16053 f22 1"/>
              <a:gd name="f27" fmla="*/ 92572 f22 1"/>
              <a:gd name="f28" fmla="*/ 0 f22 1"/>
              <a:gd name="f29" fmla="*/ 108625 f22 1"/>
              <a:gd name="f30" fmla="+- f23 0 f1"/>
              <a:gd name="f31" fmla="*/ f25 1 108625"/>
              <a:gd name="f32" fmla="*/ f26 1 108625"/>
              <a:gd name="f33" fmla="*/ f27 1 108625"/>
              <a:gd name="f34" fmla="*/ f28 1 108625"/>
              <a:gd name="f35" fmla="*/ f29 1 108625"/>
              <a:gd name="f36" fmla="*/ f19 1 f24"/>
              <a:gd name="f37" fmla="*/ f20 1 f24"/>
              <a:gd name="f38" fmla="*/ f31 1 f24"/>
              <a:gd name="f39" fmla="*/ f32 1 f24"/>
              <a:gd name="f40" fmla="*/ f33 1 f24"/>
              <a:gd name="f41" fmla="*/ f34 1 f24"/>
              <a:gd name="f42" fmla="*/ f35 1 f24"/>
              <a:gd name="f43" fmla="*/ f36 f17 1"/>
              <a:gd name="f44" fmla="*/ f37 f17 1"/>
              <a:gd name="f45" fmla="*/ f37 f18 1"/>
              <a:gd name="f46" fmla="*/ f36 f18 1"/>
              <a:gd name="f47" fmla="*/ f38 f17 1"/>
              <a:gd name="f48" fmla="*/ f39 f18 1"/>
              <a:gd name="f49" fmla="*/ f40 f17 1"/>
              <a:gd name="f50" fmla="*/ f38 f18 1"/>
              <a:gd name="f51" fmla="*/ f40 f18 1"/>
              <a:gd name="f52" fmla="*/ f39 f17 1"/>
              <a:gd name="f53" fmla="*/ f41 f18 1"/>
              <a:gd name="f54" fmla="*/ f41 f17 1"/>
              <a:gd name="f55" fmla="*/ f42 f18 1"/>
              <a:gd name="f56" fmla="*/ f42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7" y="f48"/>
              </a:cxn>
              <a:cxn ang="f30">
                <a:pos x="f49" y="f50"/>
              </a:cxn>
              <a:cxn ang="f30">
                <a:pos x="f47" y="f51"/>
              </a:cxn>
              <a:cxn ang="f30">
                <a:pos x="f52" y="f50"/>
              </a:cxn>
              <a:cxn ang="f30">
                <a:pos x="f47" y="f48"/>
              </a:cxn>
              <a:cxn ang="f30">
                <a:pos x="f47" y="f53"/>
              </a:cxn>
              <a:cxn ang="f30">
                <a:pos x="f54" y="f50"/>
              </a:cxn>
              <a:cxn ang="f30">
                <a:pos x="f47" y="f55"/>
              </a:cxn>
              <a:cxn ang="f30">
                <a:pos x="f56" y="f50"/>
              </a:cxn>
              <a:cxn ang="f30">
                <a:pos x="f47" y="f53"/>
              </a:cxn>
            </a:cxnLst>
            <a:rect l="f43" t="f46" r="f44" b="f45"/>
            <a:pathLst>
              <a:path w="108625" h="108625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</p:spTree>
    <p:extLst>
      <p:ext uri="{BB962C8B-B14F-4D97-AF65-F5344CB8AC3E}">
        <p14:creationId xmlns:p14="http://schemas.microsoft.com/office/powerpoint/2010/main" val="17061495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99CB-2381-E538-5D96-754C781F49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EB387-59E3-4420-7E5A-AC82936A998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99EE81-6BCD-4268-AAAA-0EAB8643E2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D99828-3260-4890-B390-4751774FB1AF}" type="slidenum">
              <a:t>‹#›</a:t>
            </a:fld>
            <a:endParaRPr lang="en-US"/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4AE3C853-2C47-DBA5-5347-7E7CFE14FC48}"/>
              </a:ext>
            </a:extLst>
          </p:cNvPr>
          <p:cNvCxnSpPr/>
          <p:nvPr/>
        </p:nvCxnSpPr>
        <p:spPr>
          <a:xfrm>
            <a:off x="715892" y="356808"/>
            <a:ext cx="0" cy="649288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426134997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813A-A65C-9164-3BDA-9C84AE2A18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1000"/>
              </a:spcBef>
              <a:defRPr sz="36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B5465-6306-0101-74FE-3FC22E6DC1B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391656" y="4498848"/>
            <a:ext cx="4434830" cy="510472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5DF6EFF-AB1A-66BC-D5E4-DDD4557BD4C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16200004">
            <a:off x="9811518" y="1591051"/>
            <a:ext cx="3547872" cy="365129"/>
          </a:xfrm>
        </p:spPr>
        <p:txBody>
          <a:bodyPr/>
          <a:lstStyle>
            <a:lvl1pPr>
              <a:defRPr>
                <a:solidFill>
                  <a:srgbClr val="243FFF"/>
                </a:solidFill>
              </a:defRPr>
            </a:lvl1pPr>
          </a:lstStyle>
          <a:p>
            <a:pPr lvl="0"/>
            <a:r>
              <a:rPr lang="en-US"/>
              <a:t>Splay Tree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2642C1-CD3C-B73F-B948-68A72903D6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243FFF"/>
                </a:solidFill>
              </a:defRPr>
            </a:lvl1pPr>
          </a:lstStyle>
          <a:p>
            <a:pPr lvl="0"/>
            <a:fld id="{C70A3143-3722-4931-B80A-0EABA86BA56B}" type="slidenum">
              <a:t>‹#›</a:t>
            </a:fld>
            <a:endParaRPr lang="en-US"/>
          </a:p>
        </p:txBody>
      </p:sp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id="{06ACE6EA-D41D-9EF4-92D6-33318C3CE6B8}"/>
              </a:ext>
            </a:extLst>
          </p:cNvPr>
          <p:cNvCxnSpPr/>
          <p:nvPr/>
        </p:nvCxnSpPr>
        <p:spPr>
          <a:xfrm>
            <a:off x="11586161" y="3619268"/>
            <a:ext cx="0" cy="3238732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  <p:sp>
        <p:nvSpPr>
          <p:cNvPr id="7" name="Rectangle 8">
            <a:extLst>
              <a:ext uri="{FF2B5EF4-FFF2-40B4-BE49-F238E27FC236}">
                <a16:creationId xmlns:a16="http://schemas.microsoft.com/office/drawing/2014/main" id="{BBD2F3A3-F680-63CA-1F02-E0385DA9021F}"/>
              </a:ext>
            </a:extLst>
          </p:cNvPr>
          <p:cNvSpPr/>
          <p:nvPr/>
        </p:nvSpPr>
        <p:spPr>
          <a:xfrm>
            <a:off x="0" y="0"/>
            <a:ext cx="5779913" cy="6858000"/>
          </a:xfrm>
          <a:prstGeom prst="rect">
            <a:avLst/>
          </a:prstGeom>
          <a:gradFill>
            <a:gsLst>
              <a:gs pos="0">
                <a:srgbClr val="243FFF"/>
              </a:gs>
              <a:gs pos="100000">
                <a:srgbClr val="FF9022"/>
              </a:gs>
            </a:gsLst>
            <a:lin ang="27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Univers"/>
            </a:endParaRPr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B0532E3C-B0A1-BE82-BF10-14C29FF3048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283464" y="301752"/>
            <a:ext cx="5221224" cy="6263640"/>
          </a:xfrm>
        </p:spPr>
        <p:txBody>
          <a:bodyPr anchor="ctr" anchorCtr="1"/>
          <a:lstStyle>
            <a:lvl1pPr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3664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0">
              <a:srgbClr val="243FFF"/>
            </a:gs>
            <a:gs pos="100000">
              <a:srgbClr val="FF9022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D3B2-DB86-46D3-117E-3735903E82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6072" y="365129"/>
            <a:ext cx="10771632" cy="1325559"/>
          </a:xfrm>
        </p:spPr>
        <p:txBody>
          <a:bodyPr/>
          <a:lstStyle>
            <a:lvl1pPr>
              <a:defRPr sz="5400" b="1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61257-9B26-5FDF-37F2-1BAFA643C52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6072" y="1825627"/>
            <a:ext cx="10771632" cy="435133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907F2-C62F-D8DD-1355-48D43448C39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658368" y="6356351"/>
            <a:ext cx="2743200" cy="36512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67788-4427-012C-1AEF-3652A883A7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8503920" y="841248"/>
            <a:ext cx="3630168" cy="36512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Splay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3BDA3-F477-F8CD-7121-94E4CCBD09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4EEDB155-99E7-4A08-B97D-77C293463A8A}" type="slidenum">
              <a:t>‹#›</a:t>
            </a:fld>
            <a:endParaRPr lang="en-US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EB4AF3AD-63D5-FE86-CD05-19A002647308}"/>
              </a:ext>
            </a:extLst>
          </p:cNvPr>
          <p:cNvSpPr/>
          <p:nvPr/>
        </p:nvSpPr>
        <p:spPr>
          <a:xfrm>
            <a:off x="11202259" y="344079"/>
            <a:ext cx="151534" cy="1515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1536"/>
              <a:gd name="f7" fmla="val 141251"/>
              <a:gd name="f8" fmla="val 65483"/>
              <a:gd name="f9" fmla="val 86053"/>
              <a:gd name="f10" fmla="val 10285"/>
              <a:gd name="f11" fmla="val 4605"/>
              <a:gd name="f12" fmla="val 81448"/>
              <a:gd name="f13" fmla="val 75768"/>
              <a:gd name="f14" fmla="val 70088"/>
              <a:gd name="f15" fmla="val 146931"/>
              <a:gd name="f16" fmla="+- 0 0 -90"/>
              <a:gd name="f17" fmla="*/ f3 1 151536"/>
              <a:gd name="f18" fmla="*/ f4 1 151536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51536"/>
              <a:gd name="f25" fmla="*/ 141251 f22 1"/>
              <a:gd name="f26" fmla="*/ 65483 f22 1"/>
              <a:gd name="f27" fmla="*/ 86053 f22 1"/>
              <a:gd name="f28" fmla="*/ 10285 f22 1"/>
              <a:gd name="f29" fmla="*/ 75768 f22 1"/>
              <a:gd name="f30" fmla="*/ 0 f22 1"/>
              <a:gd name="f31" fmla="*/ 151536 f22 1"/>
              <a:gd name="f32" fmla="+- f23 0 f1"/>
              <a:gd name="f33" fmla="*/ f25 1 151536"/>
              <a:gd name="f34" fmla="*/ f26 1 151536"/>
              <a:gd name="f35" fmla="*/ f27 1 151536"/>
              <a:gd name="f36" fmla="*/ f28 1 151536"/>
              <a:gd name="f37" fmla="*/ f29 1 151536"/>
              <a:gd name="f38" fmla="*/ f30 1 151536"/>
              <a:gd name="f39" fmla="*/ f31 1 151536"/>
              <a:gd name="f40" fmla="*/ f19 1 f24"/>
              <a:gd name="f41" fmla="*/ f20 1 f24"/>
              <a:gd name="f42" fmla="*/ f33 1 f24"/>
              <a:gd name="f43" fmla="*/ f34 1 f24"/>
              <a:gd name="f44" fmla="*/ f35 1 f24"/>
              <a:gd name="f45" fmla="*/ f36 1 f24"/>
              <a:gd name="f46" fmla="*/ f37 1 f24"/>
              <a:gd name="f47" fmla="*/ f38 1 f24"/>
              <a:gd name="f48" fmla="*/ f39 1 f24"/>
              <a:gd name="f49" fmla="*/ f40 f17 1"/>
              <a:gd name="f50" fmla="*/ f41 f17 1"/>
              <a:gd name="f51" fmla="*/ f41 f18 1"/>
              <a:gd name="f52" fmla="*/ f40 f18 1"/>
              <a:gd name="f53" fmla="*/ f42 f17 1"/>
              <a:gd name="f54" fmla="*/ f43 f18 1"/>
              <a:gd name="f55" fmla="*/ f44 f17 1"/>
              <a:gd name="f56" fmla="*/ f45 f18 1"/>
              <a:gd name="f57" fmla="*/ f46 f17 1"/>
              <a:gd name="f58" fmla="*/ f47 f18 1"/>
              <a:gd name="f59" fmla="*/ f43 f17 1"/>
              <a:gd name="f60" fmla="*/ f45 f17 1"/>
              <a:gd name="f61" fmla="*/ f47 f17 1"/>
              <a:gd name="f62" fmla="*/ f46 f18 1"/>
              <a:gd name="f63" fmla="*/ f44 f18 1"/>
              <a:gd name="f64" fmla="*/ f42 f18 1"/>
              <a:gd name="f65" fmla="*/ f48 f18 1"/>
              <a:gd name="f66" fmla="*/ f48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3" y="f54"/>
              </a:cxn>
              <a:cxn ang="f32">
                <a:pos x="f55" y="f54"/>
              </a:cxn>
              <a:cxn ang="f32">
                <a:pos x="f55" y="f56"/>
              </a:cxn>
              <a:cxn ang="f32">
                <a:pos x="f57" y="f58"/>
              </a:cxn>
              <a:cxn ang="f32">
                <a:pos x="f59" y="f56"/>
              </a:cxn>
              <a:cxn ang="f32">
                <a:pos x="f59" y="f54"/>
              </a:cxn>
              <a:cxn ang="f32">
                <a:pos x="f60" y="f54"/>
              </a:cxn>
              <a:cxn ang="f32">
                <a:pos x="f61" y="f62"/>
              </a:cxn>
              <a:cxn ang="f32">
                <a:pos x="f60" y="f63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5"/>
              </a:cxn>
              <a:cxn ang="f32">
                <a:pos x="f55" y="f64"/>
              </a:cxn>
              <a:cxn ang="f32">
                <a:pos x="f55" y="f63"/>
              </a:cxn>
              <a:cxn ang="f32">
                <a:pos x="f53" y="f63"/>
              </a:cxn>
              <a:cxn ang="f32">
                <a:pos x="f66" y="f62"/>
              </a:cxn>
              <a:cxn ang="f32">
                <a:pos x="f53" y="f54"/>
              </a:cxn>
            </a:cxnLst>
            <a:rect l="f49" t="f52" r="f50" b="f51"/>
            <a:pathLst>
              <a:path w="151536" h="151536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8" name="Graphic 23">
            <a:extLst>
              <a:ext uri="{FF2B5EF4-FFF2-40B4-BE49-F238E27FC236}">
                <a16:creationId xmlns:a16="http://schemas.microsoft.com/office/drawing/2014/main" id="{E7BF76DA-5A4D-507C-CA5B-DCBE57A1F516}"/>
              </a:ext>
            </a:extLst>
          </p:cNvPr>
          <p:cNvSpPr/>
          <p:nvPr/>
        </p:nvSpPr>
        <p:spPr>
          <a:xfrm>
            <a:off x="11563136" y="590912"/>
            <a:ext cx="108621" cy="10862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8625"/>
              <a:gd name="f7" fmla="val 54313"/>
              <a:gd name="f8" fmla="val 16053"/>
              <a:gd name="f9" fmla="val 75442"/>
              <a:gd name="f10" fmla="val 92572"/>
              <a:gd name="f11" fmla="val 33182"/>
              <a:gd name="f12" fmla="val 16074"/>
              <a:gd name="f13" fmla="val 33191"/>
              <a:gd name="f14" fmla="val 24317"/>
              <a:gd name="f15" fmla="val 84309"/>
              <a:gd name="f16" fmla="+- 0 0 -90"/>
              <a:gd name="f17" fmla="*/ f3 1 108625"/>
              <a:gd name="f18" fmla="*/ f4 1 108625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08625"/>
              <a:gd name="f25" fmla="*/ 54313 f22 1"/>
              <a:gd name="f26" fmla="*/ 16053 f22 1"/>
              <a:gd name="f27" fmla="*/ 92572 f22 1"/>
              <a:gd name="f28" fmla="*/ 0 f22 1"/>
              <a:gd name="f29" fmla="*/ 108625 f22 1"/>
              <a:gd name="f30" fmla="+- f23 0 f1"/>
              <a:gd name="f31" fmla="*/ f25 1 108625"/>
              <a:gd name="f32" fmla="*/ f26 1 108625"/>
              <a:gd name="f33" fmla="*/ f27 1 108625"/>
              <a:gd name="f34" fmla="*/ f28 1 108625"/>
              <a:gd name="f35" fmla="*/ f29 1 108625"/>
              <a:gd name="f36" fmla="*/ f19 1 f24"/>
              <a:gd name="f37" fmla="*/ f20 1 f24"/>
              <a:gd name="f38" fmla="*/ f31 1 f24"/>
              <a:gd name="f39" fmla="*/ f32 1 f24"/>
              <a:gd name="f40" fmla="*/ f33 1 f24"/>
              <a:gd name="f41" fmla="*/ f34 1 f24"/>
              <a:gd name="f42" fmla="*/ f35 1 f24"/>
              <a:gd name="f43" fmla="*/ f36 f17 1"/>
              <a:gd name="f44" fmla="*/ f37 f17 1"/>
              <a:gd name="f45" fmla="*/ f37 f18 1"/>
              <a:gd name="f46" fmla="*/ f36 f18 1"/>
              <a:gd name="f47" fmla="*/ f38 f17 1"/>
              <a:gd name="f48" fmla="*/ f39 f18 1"/>
              <a:gd name="f49" fmla="*/ f40 f17 1"/>
              <a:gd name="f50" fmla="*/ f38 f18 1"/>
              <a:gd name="f51" fmla="*/ f40 f18 1"/>
              <a:gd name="f52" fmla="*/ f39 f17 1"/>
              <a:gd name="f53" fmla="*/ f41 f18 1"/>
              <a:gd name="f54" fmla="*/ f41 f17 1"/>
              <a:gd name="f55" fmla="*/ f42 f18 1"/>
              <a:gd name="f56" fmla="*/ f42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7" y="f48"/>
              </a:cxn>
              <a:cxn ang="f30">
                <a:pos x="f49" y="f50"/>
              </a:cxn>
              <a:cxn ang="f30">
                <a:pos x="f47" y="f51"/>
              </a:cxn>
              <a:cxn ang="f30">
                <a:pos x="f52" y="f50"/>
              </a:cxn>
              <a:cxn ang="f30">
                <a:pos x="f47" y="f48"/>
              </a:cxn>
              <a:cxn ang="f30">
                <a:pos x="f47" y="f53"/>
              </a:cxn>
              <a:cxn ang="f30">
                <a:pos x="f54" y="f50"/>
              </a:cxn>
              <a:cxn ang="f30">
                <a:pos x="f47" y="f55"/>
              </a:cxn>
              <a:cxn ang="f30">
                <a:pos x="f56" y="f50"/>
              </a:cxn>
              <a:cxn ang="f30">
                <a:pos x="f47" y="f53"/>
              </a:cxn>
            </a:cxnLst>
            <a:rect l="f43" t="f46" r="f44" b="f45"/>
            <a:pathLst>
              <a:path w="108625" h="108625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</p:spTree>
    <p:extLst>
      <p:ext uri="{BB962C8B-B14F-4D97-AF65-F5344CB8AC3E}">
        <p14:creationId xmlns:p14="http://schemas.microsoft.com/office/powerpoint/2010/main" val="312583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1C2C-DDF4-76B8-48AD-44D45305161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F3283-1ABC-4D38-8E0C-43BCEB630A0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44752" y="1825627"/>
            <a:ext cx="4553712" cy="4351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9EB11-0BD7-5DAC-CBB0-4FEF80A8139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84848" y="1825627"/>
            <a:ext cx="4553712" cy="4351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A32B294C-21B2-0299-4396-E41A1B7F36DF}"/>
              </a:ext>
            </a:extLst>
          </p:cNvPr>
          <p:cNvCxnSpPr/>
          <p:nvPr/>
        </p:nvCxnSpPr>
        <p:spPr>
          <a:xfrm>
            <a:off x="715892" y="356808"/>
            <a:ext cx="0" cy="649288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  <p:sp>
        <p:nvSpPr>
          <p:cNvPr id="6" name="Graphic 15">
            <a:extLst>
              <a:ext uri="{FF2B5EF4-FFF2-40B4-BE49-F238E27FC236}">
                <a16:creationId xmlns:a16="http://schemas.microsoft.com/office/drawing/2014/main" id="{31CE13DE-0C7E-0008-FAC2-CB16D51D7B7B}"/>
              </a:ext>
            </a:extLst>
          </p:cNvPr>
          <p:cNvSpPr/>
          <p:nvPr/>
        </p:nvSpPr>
        <p:spPr>
          <a:xfrm>
            <a:off x="10508321" y="492203"/>
            <a:ext cx="139034" cy="1390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039"/>
              <a:gd name="f7" fmla="val 129602"/>
              <a:gd name="f8" fmla="val 60082"/>
              <a:gd name="f9" fmla="val 78957"/>
              <a:gd name="f10" fmla="val 9437"/>
              <a:gd name="f11" fmla="val 4225"/>
              <a:gd name="f12" fmla="val 74731"/>
              <a:gd name="f13" fmla="val 69520"/>
              <a:gd name="f14" fmla="val 64308"/>
              <a:gd name="f15" fmla="val 134814"/>
              <a:gd name="f16" fmla="+- 0 0 -90"/>
              <a:gd name="f17" fmla="*/ f3 1 139039"/>
              <a:gd name="f18" fmla="*/ f4 1 139039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39039"/>
              <a:gd name="f25" fmla="*/ 129602 f22 1"/>
              <a:gd name="f26" fmla="*/ 60082 f22 1"/>
              <a:gd name="f27" fmla="*/ 78957 f22 1"/>
              <a:gd name="f28" fmla="*/ 9437 f22 1"/>
              <a:gd name="f29" fmla="*/ 69520 f22 1"/>
              <a:gd name="f30" fmla="*/ 0 f22 1"/>
              <a:gd name="f31" fmla="*/ 139039 f22 1"/>
              <a:gd name="f32" fmla="+- f23 0 f1"/>
              <a:gd name="f33" fmla="*/ f25 1 139039"/>
              <a:gd name="f34" fmla="*/ f26 1 139039"/>
              <a:gd name="f35" fmla="*/ f27 1 139039"/>
              <a:gd name="f36" fmla="*/ f28 1 139039"/>
              <a:gd name="f37" fmla="*/ f29 1 139039"/>
              <a:gd name="f38" fmla="*/ f30 1 139039"/>
              <a:gd name="f39" fmla="*/ f31 1 139039"/>
              <a:gd name="f40" fmla="*/ f19 1 f24"/>
              <a:gd name="f41" fmla="*/ f20 1 f24"/>
              <a:gd name="f42" fmla="*/ f33 1 f24"/>
              <a:gd name="f43" fmla="*/ f34 1 f24"/>
              <a:gd name="f44" fmla="*/ f35 1 f24"/>
              <a:gd name="f45" fmla="*/ f36 1 f24"/>
              <a:gd name="f46" fmla="*/ f37 1 f24"/>
              <a:gd name="f47" fmla="*/ f38 1 f24"/>
              <a:gd name="f48" fmla="*/ f39 1 f24"/>
              <a:gd name="f49" fmla="*/ f40 f17 1"/>
              <a:gd name="f50" fmla="*/ f41 f17 1"/>
              <a:gd name="f51" fmla="*/ f41 f18 1"/>
              <a:gd name="f52" fmla="*/ f40 f18 1"/>
              <a:gd name="f53" fmla="*/ f42 f17 1"/>
              <a:gd name="f54" fmla="*/ f43 f18 1"/>
              <a:gd name="f55" fmla="*/ f44 f17 1"/>
              <a:gd name="f56" fmla="*/ f45 f18 1"/>
              <a:gd name="f57" fmla="*/ f46 f17 1"/>
              <a:gd name="f58" fmla="*/ f47 f18 1"/>
              <a:gd name="f59" fmla="*/ f43 f17 1"/>
              <a:gd name="f60" fmla="*/ f45 f17 1"/>
              <a:gd name="f61" fmla="*/ f47 f17 1"/>
              <a:gd name="f62" fmla="*/ f46 f18 1"/>
              <a:gd name="f63" fmla="*/ f44 f18 1"/>
              <a:gd name="f64" fmla="*/ f42 f18 1"/>
              <a:gd name="f65" fmla="*/ f48 f18 1"/>
              <a:gd name="f66" fmla="*/ f48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3" y="f54"/>
              </a:cxn>
              <a:cxn ang="f32">
                <a:pos x="f55" y="f54"/>
              </a:cxn>
              <a:cxn ang="f32">
                <a:pos x="f55" y="f56"/>
              </a:cxn>
              <a:cxn ang="f32">
                <a:pos x="f57" y="f58"/>
              </a:cxn>
              <a:cxn ang="f32">
                <a:pos x="f59" y="f56"/>
              </a:cxn>
              <a:cxn ang="f32">
                <a:pos x="f59" y="f54"/>
              </a:cxn>
              <a:cxn ang="f32">
                <a:pos x="f60" y="f54"/>
              </a:cxn>
              <a:cxn ang="f32">
                <a:pos x="f61" y="f62"/>
              </a:cxn>
              <a:cxn ang="f32">
                <a:pos x="f60" y="f63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5"/>
              </a:cxn>
              <a:cxn ang="f32">
                <a:pos x="f55" y="f64"/>
              </a:cxn>
              <a:cxn ang="f32">
                <a:pos x="f55" y="f63"/>
              </a:cxn>
              <a:cxn ang="f32">
                <a:pos x="f53" y="f63"/>
              </a:cxn>
              <a:cxn ang="f32">
                <a:pos x="f66" y="f62"/>
              </a:cxn>
              <a:cxn ang="f32">
                <a:pos x="f53" y="f54"/>
              </a:cxn>
            </a:cxnLst>
            <a:rect l="f49" t="f52" r="f50" b="f51"/>
            <a:pathLst>
              <a:path w="139039" h="139039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243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7" name="Graphic 16">
            <a:extLst>
              <a:ext uri="{FF2B5EF4-FFF2-40B4-BE49-F238E27FC236}">
                <a16:creationId xmlns:a16="http://schemas.microsoft.com/office/drawing/2014/main" id="{31F30E56-5134-E13C-234F-7E133F695845}"/>
              </a:ext>
            </a:extLst>
          </p:cNvPr>
          <p:cNvSpPr/>
          <p:nvPr/>
        </p:nvSpPr>
        <p:spPr>
          <a:xfrm>
            <a:off x="11477941" y="1055583"/>
            <a:ext cx="127714" cy="1277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7714"/>
              <a:gd name="f7" fmla="val 63857"/>
              <a:gd name="f8" fmla="val 18874"/>
              <a:gd name="f9" fmla="val 88700"/>
              <a:gd name="f10" fmla="val 108840"/>
              <a:gd name="f11" fmla="val 39014"/>
              <a:gd name="f12" fmla="val 18898"/>
              <a:gd name="f13" fmla="val 39024"/>
              <a:gd name="f14" fmla="val 28590"/>
              <a:gd name="f15" fmla="val 99124"/>
              <a:gd name="f16" fmla="+- 0 0 -90"/>
              <a:gd name="f17" fmla="*/ f3 1 127714"/>
              <a:gd name="f18" fmla="*/ f4 1 127714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27714"/>
              <a:gd name="f25" fmla="*/ 63857 f22 1"/>
              <a:gd name="f26" fmla="*/ 18874 f22 1"/>
              <a:gd name="f27" fmla="*/ 108840 f22 1"/>
              <a:gd name="f28" fmla="*/ 0 f22 1"/>
              <a:gd name="f29" fmla="*/ 127714 f22 1"/>
              <a:gd name="f30" fmla="+- f23 0 f1"/>
              <a:gd name="f31" fmla="*/ f25 1 127714"/>
              <a:gd name="f32" fmla="*/ f26 1 127714"/>
              <a:gd name="f33" fmla="*/ f27 1 127714"/>
              <a:gd name="f34" fmla="*/ f28 1 127714"/>
              <a:gd name="f35" fmla="*/ f29 1 127714"/>
              <a:gd name="f36" fmla="*/ f19 1 f24"/>
              <a:gd name="f37" fmla="*/ f20 1 f24"/>
              <a:gd name="f38" fmla="*/ f31 1 f24"/>
              <a:gd name="f39" fmla="*/ f32 1 f24"/>
              <a:gd name="f40" fmla="*/ f33 1 f24"/>
              <a:gd name="f41" fmla="*/ f34 1 f24"/>
              <a:gd name="f42" fmla="*/ f35 1 f24"/>
              <a:gd name="f43" fmla="*/ f36 f17 1"/>
              <a:gd name="f44" fmla="*/ f37 f17 1"/>
              <a:gd name="f45" fmla="*/ f37 f18 1"/>
              <a:gd name="f46" fmla="*/ f36 f18 1"/>
              <a:gd name="f47" fmla="*/ f38 f17 1"/>
              <a:gd name="f48" fmla="*/ f39 f18 1"/>
              <a:gd name="f49" fmla="*/ f40 f17 1"/>
              <a:gd name="f50" fmla="*/ f38 f18 1"/>
              <a:gd name="f51" fmla="*/ f40 f18 1"/>
              <a:gd name="f52" fmla="*/ f39 f17 1"/>
              <a:gd name="f53" fmla="*/ f41 f18 1"/>
              <a:gd name="f54" fmla="*/ f41 f17 1"/>
              <a:gd name="f55" fmla="*/ f42 f18 1"/>
              <a:gd name="f56" fmla="*/ f42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7" y="f48"/>
              </a:cxn>
              <a:cxn ang="f30">
                <a:pos x="f49" y="f50"/>
              </a:cxn>
              <a:cxn ang="f30">
                <a:pos x="f47" y="f51"/>
              </a:cxn>
              <a:cxn ang="f30">
                <a:pos x="f52" y="f50"/>
              </a:cxn>
              <a:cxn ang="f30">
                <a:pos x="f47" y="f48"/>
              </a:cxn>
              <a:cxn ang="f30">
                <a:pos x="f47" y="f53"/>
              </a:cxn>
              <a:cxn ang="f30">
                <a:pos x="f54" y="f50"/>
              </a:cxn>
              <a:cxn ang="f30">
                <a:pos x="f47" y="f55"/>
              </a:cxn>
              <a:cxn ang="f30">
                <a:pos x="f56" y="f50"/>
              </a:cxn>
              <a:cxn ang="f30">
                <a:pos x="f47" y="f53"/>
              </a:cxn>
            </a:cxnLst>
            <a:rect l="f43" t="f46" r="f44" b="f45"/>
            <a:pathLst>
              <a:path w="127714" h="127714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243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8" name="Graphic 14">
            <a:extLst>
              <a:ext uri="{FF2B5EF4-FFF2-40B4-BE49-F238E27FC236}">
                <a16:creationId xmlns:a16="http://schemas.microsoft.com/office/drawing/2014/main" id="{9C007678-81D5-5999-A22D-01A734195D01}"/>
              </a:ext>
            </a:extLst>
          </p:cNvPr>
          <p:cNvSpPr/>
          <p:nvPr/>
        </p:nvSpPr>
        <p:spPr>
          <a:xfrm>
            <a:off x="11241551" y="446638"/>
            <a:ext cx="91138" cy="911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1138"/>
              <a:gd name="f7" fmla="val 45569"/>
              <a:gd name="f8" fmla="val 70736"/>
              <a:gd name="f9" fmla="val 20402"/>
              <a:gd name="f10" fmla="+- 0 0 -90"/>
              <a:gd name="f11" fmla="*/ f3 1 91138"/>
              <a:gd name="f12" fmla="*/ f4 1 91138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91138"/>
              <a:gd name="f19" fmla="*/ 91138 f16 1"/>
              <a:gd name="f20" fmla="*/ 45569 f16 1"/>
              <a:gd name="f21" fmla="*/ 0 f16 1"/>
              <a:gd name="f22" fmla="+- f17 0 f1"/>
              <a:gd name="f23" fmla="*/ f19 1 91138"/>
              <a:gd name="f24" fmla="*/ f20 1 91138"/>
              <a:gd name="f25" fmla="*/ f21 1 91138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91138" h="91138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243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</p:spTree>
    <p:extLst>
      <p:ext uri="{BB962C8B-B14F-4D97-AF65-F5344CB8AC3E}">
        <p14:creationId xmlns:p14="http://schemas.microsoft.com/office/powerpoint/2010/main" val="74669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F269A-A174-5862-362A-6423C3C1A7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9568B-F383-40C1-5247-9EF0A98966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B8455-3C92-47CE-8696-BC26ADCD0EB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1" i="0" u="none" strike="noStrike" kern="1200" cap="all" spc="100" baseline="0">
                <a:solidFill>
                  <a:srgbClr val="898989"/>
                </a:solidFill>
                <a:uFillTx/>
                <a:latin typeface="Univers"/>
              </a:defRPr>
            </a:lvl1pPr>
          </a:lstStyle>
          <a:p>
            <a:pPr lvl="0"/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D6AAA-EC09-C553-8591-09DBCF799F8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1" i="0" u="none" strike="noStrike" kern="1200" cap="all" spc="100" baseline="0">
                <a:solidFill>
                  <a:srgbClr val="898989"/>
                </a:solidFill>
                <a:uFillTx/>
                <a:latin typeface="Univers"/>
              </a:defRPr>
            </a:lvl1pPr>
          </a:lstStyle>
          <a:p>
            <a:pPr lvl="0"/>
            <a:r>
              <a:rPr lang="en-US"/>
              <a:t>Splay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952B-D86D-8D32-45F5-AE79D5AC59A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1" i="0" u="none" strike="noStrike" kern="1200" cap="all" spc="100" baseline="0">
                <a:solidFill>
                  <a:srgbClr val="898989"/>
                </a:solidFill>
                <a:uFillTx/>
                <a:latin typeface="Univers"/>
              </a:defRPr>
            </a:lvl1pPr>
          </a:lstStyle>
          <a:p>
            <a:pPr lvl="0"/>
            <a:fld id="{FB0BA246-810F-48BF-B789-D89CD3A0CDC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Univers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Univer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Univer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Univer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Univer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Univer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10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3C1D-F167-24FB-812C-837C45196C19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spc="400"/>
              <a:t>Splay Tree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2BBCE-DB85-2B47-F749-CEEA060AFA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/>
              <a:t>Cameron Castillo // Daniel Diaz  </a:t>
            </a:r>
          </a:p>
          <a:p>
            <a:pPr lvl="0"/>
            <a:r>
              <a:rPr lang="en-US"/>
              <a:t>Vincent Zhuang // Carl Kakisis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2D787195-F04E-A2BC-7B75-1176BEE30E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608658"/>
            <a:ext cx="10515600" cy="700274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Balancing Types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453E1B3-CC24-A1CD-515D-5E76D95E99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4C3E233A-0149-4D3B-AF56-2E0FEE58C06D}" type="slidenum">
              <a:rPr lang="en-US">
                <a:solidFill>
                  <a:srgbClr val="243FFF"/>
                </a:solidFill>
              </a:rPr>
              <a:t>10</a:t>
            </a:fld>
            <a:endParaRPr lang="en-US">
              <a:solidFill>
                <a:srgbClr val="243FFF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07B677-E10C-F8DC-5219-329E4E42289B}"/>
              </a:ext>
            </a:extLst>
          </p:cNvPr>
          <p:cNvSpPr/>
          <p:nvPr/>
        </p:nvSpPr>
        <p:spPr>
          <a:xfrm>
            <a:off x="5815012" y="2268981"/>
            <a:ext cx="1332483" cy="6841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Zig-zig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57F668-93B2-598B-17FA-7A331A1A5380}"/>
              </a:ext>
            </a:extLst>
          </p:cNvPr>
          <p:cNvSpPr/>
          <p:nvPr/>
        </p:nvSpPr>
        <p:spPr>
          <a:xfrm>
            <a:off x="4991100" y="1408114"/>
            <a:ext cx="2980308" cy="6841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Simple rotation (Zig and Zag)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54C8D7-4304-B091-F07F-BD46FF1782CF}"/>
              </a:ext>
            </a:extLst>
          </p:cNvPr>
          <p:cNvSpPr/>
          <p:nvPr/>
        </p:nvSpPr>
        <p:spPr>
          <a:xfrm>
            <a:off x="5815012" y="3129848"/>
            <a:ext cx="1332483" cy="6841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Zag-zag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AA3FED-68DB-6A61-CF81-C9C2A046E548}"/>
              </a:ext>
            </a:extLst>
          </p:cNvPr>
          <p:cNvSpPr/>
          <p:nvPr/>
        </p:nvSpPr>
        <p:spPr>
          <a:xfrm>
            <a:off x="5815012" y="4851582"/>
            <a:ext cx="1332483" cy="68415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Zig-zag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670898-CF1D-1418-EA1A-A0EA30F4A595}"/>
              </a:ext>
            </a:extLst>
          </p:cNvPr>
          <p:cNvSpPr/>
          <p:nvPr/>
        </p:nvSpPr>
        <p:spPr>
          <a:xfrm>
            <a:off x="5815012" y="3990715"/>
            <a:ext cx="1332483" cy="6841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Zag-zig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7D54420E-C869-EC60-60E7-34293A8F3434}"/>
              </a:ext>
            </a:extLst>
          </p:cNvPr>
          <p:cNvSpPr txBox="1"/>
          <p:nvPr/>
        </p:nvSpPr>
        <p:spPr>
          <a:xfrm>
            <a:off x="1015065" y="6418521"/>
            <a:ext cx="2393959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2. Splay Tree Balancing Act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029B-A8B5-0C4A-0E58-C16EFCCEF0D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724795"/>
            <a:ext cx="10515600" cy="4351336"/>
          </a:xfrm>
        </p:spPr>
        <p:txBody>
          <a:bodyPr/>
          <a:lstStyle/>
          <a:p>
            <a:pPr lvl="0"/>
            <a:r>
              <a:rPr lang="en-US" sz="2400" dirty="0"/>
              <a:t>Zig (Right)</a:t>
            </a:r>
          </a:p>
          <a:p>
            <a:pPr lvl="1"/>
            <a:r>
              <a:rPr lang="en-US" sz="1600" dirty="0"/>
              <a:t>The </a:t>
            </a:r>
            <a:r>
              <a:rPr lang="en-US" sz="1600" i="1" dirty="0"/>
              <a:t>Zig Rotation</a:t>
            </a:r>
            <a:r>
              <a:rPr lang="en-US" sz="1600" dirty="0"/>
              <a:t> in a splay tree is similar to the single right rotation in AVL Tree rotations.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8BEA2-B8FF-7B3E-D782-57F8B840E2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F387B14-E994-4ABD-90F0-0DE27AB86CBA}" type="slidenum">
              <a:rPr lang="en-US"/>
              <a:t>11</a:t>
            </a:fld>
            <a:endParaRPr lang="en-US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F787B7-55B2-8808-EB4F-CD5C1DAD8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14" y="2243977"/>
            <a:ext cx="3256404" cy="2370046"/>
          </a:xfrm>
          <a:prstGeom prst="rect">
            <a:avLst/>
          </a:prstGeom>
        </p:spPr>
      </p:pic>
      <p:pic>
        <p:nvPicPr>
          <p:cNvPr id="9" name="Picture 8" descr="A picture containing text, pool ball, sport&#10;&#10;Description automatically generated">
            <a:extLst>
              <a:ext uri="{FF2B5EF4-FFF2-40B4-BE49-F238E27FC236}">
                <a16:creationId xmlns:a16="http://schemas.microsoft.com/office/drawing/2014/main" id="{76CBDC65-BA31-406D-5930-63BA0CB9E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180" y="2221192"/>
            <a:ext cx="4520428" cy="2415616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2BB3E32B-BB00-0563-1373-6359D9D6E6E9}"/>
              </a:ext>
            </a:extLst>
          </p:cNvPr>
          <p:cNvSpPr txBox="1"/>
          <p:nvPr/>
        </p:nvSpPr>
        <p:spPr>
          <a:xfrm>
            <a:off x="1015065" y="6418521"/>
            <a:ext cx="2393959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2. Splay Tree Balancing Act (Zig)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4FD146-11FD-BBD3-F478-A850A37F36D2}"/>
              </a:ext>
            </a:extLst>
          </p:cNvPr>
          <p:cNvSpPr/>
          <p:nvPr/>
        </p:nvSpPr>
        <p:spPr>
          <a:xfrm>
            <a:off x="2891033" y="2981186"/>
            <a:ext cx="928799" cy="8956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89744F-7E77-561E-7E48-088AEB10566F}"/>
              </a:ext>
            </a:extLst>
          </p:cNvPr>
          <p:cNvSpPr/>
          <p:nvPr/>
        </p:nvSpPr>
        <p:spPr>
          <a:xfrm>
            <a:off x="7750384" y="2085559"/>
            <a:ext cx="928799" cy="8956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1EB3454-1947-9531-2174-6345FBBFA7F6}"/>
              </a:ext>
            </a:extLst>
          </p:cNvPr>
          <p:cNvSpPr/>
          <p:nvPr/>
        </p:nvSpPr>
        <p:spPr>
          <a:xfrm>
            <a:off x="1961965" y="5138607"/>
            <a:ext cx="8371643" cy="6841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In zig rotation, every node moves one position to the </a:t>
            </a:r>
            <a:r>
              <a:rPr lang="en-US" sz="1800" b="1" dirty="0"/>
              <a:t>right</a:t>
            </a:r>
            <a:r>
              <a:rPr lang="en-US" sz="1800" dirty="0"/>
              <a:t> from its current position.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757ACC72-E13A-8F6A-A618-2B1CDC8D6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539740">
            <a:off x="2739793" y="2536682"/>
            <a:ext cx="1303387" cy="2181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17CD-5EA1-0CB3-ECE6-9B191FC7586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59970" y="665482"/>
            <a:ext cx="10515600" cy="4351336"/>
          </a:xfrm>
        </p:spPr>
        <p:txBody>
          <a:bodyPr/>
          <a:lstStyle/>
          <a:p>
            <a:pPr lvl="1"/>
            <a:r>
              <a:rPr lang="en-US" dirty="0"/>
              <a:t>Zag (Left)</a:t>
            </a:r>
          </a:p>
          <a:p>
            <a:pPr lvl="2"/>
            <a:r>
              <a:rPr lang="en-US" sz="1600" dirty="0"/>
              <a:t>The </a:t>
            </a:r>
            <a:r>
              <a:rPr lang="en-US" sz="1600" i="1" dirty="0"/>
              <a:t>Zag Rotation</a:t>
            </a:r>
            <a:r>
              <a:rPr lang="en-US" sz="1600" dirty="0"/>
              <a:t> in splay tree is similar to the single left rotation in AVL Tree rotations.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E4112-B58F-FC54-4BE1-FBA41A0EB50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63558D12-7D75-4CBE-9FB0-0DB863B1D636}" type="slidenum">
              <a:rPr lang="en-US"/>
              <a:t>12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3743CA-BBF5-39AB-FEEF-8C5E8D2F52A9}"/>
              </a:ext>
            </a:extLst>
          </p:cNvPr>
          <p:cNvSpPr/>
          <p:nvPr/>
        </p:nvSpPr>
        <p:spPr>
          <a:xfrm>
            <a:off x="1961965" y="5138607"/>
            <a:ext cx="8371643" cy="6841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 zag rotation, every node moves one position to the </a:t>
            </a:r>
            <a:r>
              <a:rPr lang="en-US" sz="1800" b="1" dirty="0">
                <a:solidFill>
                  <a:schemeClr val="tx1"/>
                </a:solidFill>
              </a:rPr>
              <a:t>left</a:t>
            </a:r>
            <a:r>
              <a:rPr lang="en-US" sz="1800" dirty="0">
                <a:solidFill>
                  <a:schemeClr val="tx1"/>
                </a:solidFill>
              </a:rPr>
              <a:t> from its current position.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6EDCA08-EEA1-CC23-2877-145942A171C2}"/>
              </a:ext>
            </a:extLst>
          </p:cNvPr>
          <p:cNvSpPr txBox="1"/>
          <p:nvPr/>
        </p:nvSpPr>
        <p:spPr>
          <a:xfrm>
            <a:off x="1015065" y="6418521"/>
            <a:ext cx="2393959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2. Splay Tree Balancing Act (Zag)</a:t>
            </a:r>
          </a:p>
        </p:txBody>
      </p:sp>
      <p:pic>
        <p:nvPicPr>
          <p:cNvPr id="12" name="Picture 11" descr="A picture containing text, pool ball, vector graphics&#10;&#10;Description automatically generated">
            <a:extLst>
              <a:ext uri="{FF2B5EF4-FFF2-40B4-BE49-F238E27FC236}">
                <a16:creationId xmlns:a16="http://schemas.microsoft.com/office/drawing/2014/main" id="{9AE911E3-6FE9-F8A6-34E0-9513D14EE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659" y="1888669"/>
            <a:ext cx="3845111" cy="2800591"/>
          </a:xfrm>
          <a:prstGeom prst="rect">
            <a:avLst/>
          </a:prstGeom>
        </p:spPr>
      </p:pic>
      <p:pic>
        <p:nvPicPr>
          <p:cNvPr id="14" name="Picture 13" descr="A picture containing text, pool ball, vector graphics&#10;&#10;Description automatically generated">
            <a:extLst>
              <a:ext uri="{FF2B5EF4-FFF2-40B4-BE49-F238E27FC236}">
                <a16:creationId xmlns:a16="http://schemas.microsoft.com/office/drawing/2014/main" id="{576D00FE-3CEA-8503-9977-0FE28D97C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235" y="1795351"/>
            <a:ext cx="5024511" cy="286280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B6F80F6-48E0-2411-5FC4-0E1ABEA2E9E5}"/>
              </a:ext>
            </a:extLst>
          </p:cNvPr>
          <p:cNvSpPr/>
          <p:nvPr/>
        </p:nvSpPr>
        <p:spPr>
          <a:xfrm>
            <a:off x="3752379" y="2841150"/>
            <a:ext cx="928799" cy="8956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DAB9BE-73B6-9DD5-2E56-4606F12D8B34}"/>
              </a:ext>
            </a:extLst>
          </p:cNvPr>
          <p:cNvSpPr/>
          <p:nvPr/>
        </p:nvSpPr>
        <p:spPr>
          <a:xfrm>
            <a:off x="8574884" y="1697154"/>
            <a:ext cx="928799" cy="8956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80C677D-CE00-696C-6A3B-0087433AA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442037">
            <a:off x="3348693" y="2189872"/>
            <a:ext cx="1406045" cy="2353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F791-0A83-A77A-6D7E-C2C8D043492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787271"/>
            <a:ext cx="10515600" cy="693394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dirty="0"/>
              <a:t>Zig-Zig Rotation (Double Right)</a:t>
            </a:r>
          </a:p>
          <a:p>
            <a:pPr lvl="1"/>
            <a:r>
              <a:rPr lang="en-US" sz="1600" dirty="0"/>
              <a:t>The </a:t>
            </a:r>
            <a:r>
              <a:rPr lang="en-US" sz="1600" i="1" dirty="0"/>
              <a:t>Zig-Zig Rotation</a:t>
            </a:r>
            <a:r>
              <a:rPr lang="en-US" sz="1600" dirty="0"/>
              <a:t> in splay tree is a double zig rotation.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887D3-784E-D8A1-3AB2-489755A9821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AC8AC3B7-8547-4F78-A9A8-4A7A7AF6F9E2}" type="slidenum">
              <a:rPr lang="en-US"/>
              <a:t>13</a:t>
            </a:fld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EC1BEDD-6DE0-2BB0-419B-8FCDD41F85C8}"/>
              </a:ext>
            </a:extLst>
          </p:cNvPr>
          <p:cNvSpPr txBox="1"/>
          <p:nvPr/>
        </p:nvSpPr>
        <p:spPr>
          <a:xfrm>
            <a:off x="1015065" y="6418521"/>
            <a:ext cx="2678046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2. Splay Tree Balancing Act (Zig-zig)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F0319C-1323-3EB7-1042-FCC8A9FAEC7D}"/>
              </a:ext>
            </a:extLst>
          </p:cNvPr>
          <p:cNvSpPr/>
          <p:nvPr/>
        </p:nvSpPr>
        <p:spPr>
          <a:xfrm>
            <a:off x="1961965" y="5138607"/>
            <a:ext cx="8371643" cy="6841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In zig-zig rotation, every node moves </a:t>
            </a:r>
            <a:r>
              <a:rPr lang="en-US" sz="1800" b="1" dirty="0"/>
              <a:t>two</a:t>
            </a:r>
            <a:r>
              <a:rPr lang="en-US" sz="1800" dirty="0"/>
              <a:t> positions to the </a:t>
            </a:r>
            <a:r>
              <a:rPr lang="en-US" b="1" dirty="0"/>
              <a:t>right</a:t>
            </a:r>
            <a:r>
              <a:rPr lang="en-US" sz="1800" dirty="0"/>
              <a:t> from its current position.</a:t>
            </a:r>
          </a:p>
        </p:txBody>
      </p:sp>
      <p:pic>
        <p:nvPicPr>
          <p:cNvPr id="9" name="Picture 8" descr="A picture containing text, pool ball, vector graphics&#10;&#10;Description automatically generated">
            <a:extLst>
              <a:ext uri="{FF2B5EF4-FFF2-40B4-BE49-F238E27FC236}">
                <a16:creationId xmlns:a16="http://schemas.microsoft.com/office/drawing/2014/main" id="{142DC0A7-07DA-AC9A-4C30-B6AB2653D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891" y="2063482"/>
            <a:ext cx="3388287" cy="2492308"/>
          </a:xfrm>
          <a:prstGeom prst="rect">
            <a:avLst/>
          </a:prstGeom>
        </p:spPr>
      </p:pic>
      <p:pic>
        <p:nvPicPr>
          <p:cNvPr id="11" name="Picture 10" descr="A picture containing text, pool ball, vector graphics&#10;&#10;Description automatically generated">
            <a:extLst>
              <a:ext uri="{FF2B5EF4-FFF2-40B4-BE49-F238E27FC236}">
                <a16:creationId xmlns:a16="http://schemas.microsoft.com/office/drawing/2014/main" id="{6A491500-E62A-D530-F885-13AC8DAA6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895" y="1590854"/>
            <a:ext cx="3945313" cy="3190141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9B4D3F4-9673-0DE0-F910-627160026709}"/>
              </a:ext>
            </a:extLst>
          </p:cNvPr>
          <p:cNvSpPr/>
          <p:nvPr/>
        </p:nvSpPr>
        <p:spPr>
          <a:xfrm>
            <a:off x="2009767" y="3828218"/>
            <a:ext cx="928799" cy="8956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EAB70E-ED9A-4774-967F-907BB58C21C5}"/>
              </a:ext>
            </a:extLst>
          </p:cNvPr>
          <p:cNvSpPr/>
          <p:nvPr/>
        </p:nvSpPr>
        <p:spPr>
          <a:xfrm>
            <a:off x="6444607" y="1447613"/>
            <a:ext cx="928799" cy="8956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54A6777F-8A8D-919A-9E71-A7B21316A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401226">
            <a:off x="1785722" y="3311313"/>
            <a:ext cx="1406045" cy="23537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4E5FEB9C-2AD6-3E12-6103-30E3922D6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59429">
            <a:off x="2914461" y="2455006"/>
            <a:ext cx="1168858" cy="1956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771E-0EBE-69B9-9198-9E51A9C37AF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724796"/>
            <a:ext cx="10515600" cy="4351336"/>
          </a:xfrm>
        </p:spPr>
        <p:txBody>
          <a:bodyPr/>
          <a:lstStyle/>
          <a:p>
            <a:pPr lvl="0"/>
            <a:r>
              <a:rPr lang="en-US" sz="2400" dirty="0"/>
              <a:t>Zag-Zag Rotation (Double Left)</a:t>
            </a:r>
          </a:p>
          <a:p>
            <a:pPr lvl="1"/>
            <a:r>
              <a:rPr lang="en-US" sz="1600" dirty="0"/>
              <a:t>The </a:t>
            </a:r>
            <a:r>
              <a:rPr lang="en-US" sz="1600" i="1" dirty="0"/>
              <a:t>Zag-Zag Rotation</a:t>
            </a:r>
            <a:r>
              <a:rPr lang="en-US" sz="1600" dirty="0"/>
              <a:t> in splay tree is a double zag rotation.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D261B-15A9-24C6-3095-B4B1F90C59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8A29575-FA24-4C36-B479-A36BF51E2655}" type="slidenum">
              <a:rPr lang="en-US"/>
              <a:t>14</a:t>
            </a:fld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D890A53-2EE0-0156-F442-FA97A58E631E}"/>
              </a:ext>
            </a:extLst>
          </p:cNvPr>
          <p:cNvSpPr txBox="1"/>
          <p:nvPr/>
        </p:nvSpPr>
        <p:spPr>
          <a:xfrm>
            <a:off x="1015065" y="6418521"/>
            <a:ext cx="2678046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2. Splay Tree Balancing Act (Zag-zag)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677C0C-C837-A453-C82E-5D171A1A71AE}"/>
              </a:ext>
            </a:extLst>
          </p:cNvPr>
          <p:cNvSpPr/>
          <p:nvPr/>
        </p:nvSpPr>
        <p:spPr>
          <a:xfrm>
            <a:off x="1961965" y="5138607"/>
            <a:ext cx="8371643" cy="6841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 zag-zag rotation, every node moves </a:t>
            </a:r>
            <a:r>
              <a:rPr lang="en-US" sz="1800" b="1" dirty="0">
                <a:solidFill>
                  <a:schemeClr val="tx1"/>
                </a:solidFill>
              </a:rPr>
              <a:t>two</a:t>
            </a:r>
            <a:r>
              <a:rPr lang="en-US" sz="1800" dirty="0">
                <a:solidFill>
                  <a:schemeClr val="tx1"/>
                </a:solidFill>
              </a:rPr>
              <a:t> positions to the </a:t>
            </a:r>
            <a:r>
              <a:rPr lang="en-US" sz="1800" b="1" dirty="0">
                <a:solidFill>
                  <a:schemeClr val="tx1"/>
                </a:solidFill>
              </a:rPr>
              <a:t>left</a:t>
            </a:r>
            <a:r>
              <a:rPr lang="en-US" sz="1800" dirty="0">
                <a:solidFill>
                  <a:schemeClr val="tx1"/>
                </a:solidFill>
              </a:rPr>
              <a:t> from its current position.</a:t>
            </a:r>
          </a:p>
        </p:txBody>
      </p:sp>
      <p:pic>
        <p:nvPicPr>
          <p:cNvPr id="9" name="Picture 8" descr="A picture containing text, pool ball, vector graphics&#10;&#10;Description automatically generated">
            <a:extLst>
              <a:ext uri="{FF2B5EF4-FFF2-40B4-BE49-F238E27FC236}">
                <a16:creationId xmlns:a16="http://schemas.microsoft.com/office/drawing/2014/main" id="{B98FF217-F1B1-0772-0FCC-133E23200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80" y="1950956"/>
            <a:ext cx="3736028" cy="2770924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5AEC2C-74A6-DB25-9E84-CD73B7492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619" y="918406"/>
            <a:ext cx="4069238" cy="380347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A77A9B6-5EBC-41E4-53FC-FF7250620AD0}"/>
              </a:ext>
            </a:extLst>
          </p:cNvPr>
          <p:cNvSpPr/>
          <p:nvPr/>
        </p:nvSpPr>
        <p:spPr>
          <a:xfrm>
            <a:off x="4622993" y="3945100"/>
            <a:ext cx="928799" cy="8956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7CCEFD-43FB-B63F-AFB9-FEA3F7DCCC97}"/>
              </a:ext>
            </a:extLst>
          </p:cNvPr>
          <p:cNvSpPr/>
          <p:nvPr/>
        </p:nvSpPr>
        <p:spPr>
          <a:xfrm>
            <a:off x="9308534" y="799559"/>
            <a:ext cx="928799" cy="8956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103F09D-5393-558B-BF49-6D64E25A8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434830">
            <a:off x="4188686" y="3280046"/>
            <a:ext cx="1570637" cy="26292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C4C6E67-07CF-F721-F41E-58E6A17270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607330">
            <a:off x="3106935" y="2209907"/>
            <a:ext cx="1348266" cy="2629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3E19-4429-D8A2-A23A-6F950A04E4B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715918"/>
            <a:ext cx="10515600" cy="855429"/>
          </a:xfrm>
        </p:spPr>
        <p:txBody>
          <a:bodyPr/>
          <a:lstStyle/>
          <a:p>
            <a:pPr lvl="0"/>
            <a:r>
              <a:rPr lang="en-US" sz="2400" dirty="0"/>
              <a:t>Zig-Zag Rotation</a:t>
            </a:r>
          </a:p>
          <a:p>
            <a:pPr lvl="1"/>
            <a:r>
              <a:rPr lang="en-US" sz="1600" dirty="0"/>
              <a:t>The </a:t>
            </a:r>
            <a:r>
              <a:rPr lang="en-US" sz="1600" i="1" dirty="0"/>
              <a:t>Zig-Zag Rotation</a:t>
            </a:r>
            <a:r>
              <a:rPr lang="en-US" sz="1600" dirty="0"/>
              <a:t> in splay tree is a sequence of zig rotation followed by zag rotation.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C90B7-D822-C252-0AEC-1C9D899BEB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E5CAC45-27A1-4457-AE26-D8DEED646E1E}" type="slidenum">
              <a:rPr lang="en-US"/>
              <a:t>15</a:t>
            </a:fld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B3A3918-9E8C-B58B-8D58-0E9056713063}"/>
              </a:ext>
            </a:extLst>
          </p:cNvPr>
          <p:cNvSpPr txBox="1"/>
          <p:nvPr/>
        </p:nvSpPr>
        <p:spPr>
          <a:xfrm>
            <a:off x="1015065" y="6418521"/>
            <a:ext cx="2678046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2. Splay Tree Balancing Act (Zig-zag)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76004-5A9B-9C48-08E9-51A69F35963D}"/>
              </a:ext>
            </a:extLst>
          </p:cNvPr>
          <p:cNvSpPr/>
          <p:nvPr/>
        </p:nvSpPr>
        <p:spPr>
          <a:xfrm>
            <a:off x="1961965" y="5141250"/>
            <a:ext cx="8371643" cy="6841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In zig-zag rotation, every node moves </a:t>
            </a:r>
            <a:r>
              <a:rPr lang="en-US" sz="1800" b="1" dirty="0"/>
              <a:t>one</a:t>
            </a:r>
            <a:r>
              <a:rPr lang="en-US" sz="1800" dirty="0"/>
              <a:t> position to the </a:t>
            </a:r>
            <a:r>
              <a:rPr lang="en-US" b="1" dirty="0"/>
              <a:t>right</a:t>
            </a:r>
            <a:r>
              <a:rPr lang="en-US" dirty="0"/>
              <a:t>, followed by </a:t>
            </a:r>
            <a:r>
              <a:rPr lang="en-US" b="1" dirty="0"/>
              <a:t>one</a:t>
            </a:r>
            <a:r>
              <a:rPr lang="en-US" dirty="0"/>
              <a:t> position to the </a:t>
            </a:r>
            <a:r>
              <a:rPr lang="en-US" b="1" dirty="0"/>
              <a:t>left</a:t>
            </a:r>
            <a:r>
              <a:rPr lang="en-US" dirty="0"/>
              <a:t> from </a:t>
            </a:r>
            <a:r>
              <a:rPr lang="en-US" sz="1800" dirty="0"/>
              <a:t>its current position.</a:t>
            </a:r>
          </a:p>
        </p:txBody>
      </p:sp>
      <p:pic>
        <p:nvPicPr>
          <p:cNvPr id="15" name="Picture 14" descr="A picture containing text, pool ball, sport, pool table&#10;&#10;Description automatically generated">
            <a:extLst>
              <a:ext uri="{FF2B5EF4-FFF2-40B4-BE49-F238E27FC236}">
                <a16:creationId xmlns:a16="http://schemas.microsoft.com/office/drawing/2014/main" id="{0557F0DC-A8E3-314C-54F6-E78216AD0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65" y="1678010"/>
            <a:ext cx="3753657" cy="2483552"/>
          </a:xfrm>
          <a:prstGeom prst="rect">
            <a:avLst/>
          </a:prstGeom>
        </p:spPr>
      </p:pic>
      <p:pic>
        <p:nvPicPr>
          <p:cNvPr id="17" name="Picture 16" descr="A picture containing pool ball, sport&#10;&#10;Description automatically generated">
            <a:extLst>
              <a:ext uri="{FF2B5EF4-FFF2-40B4-BE49-F238E27FC236}">
                <a16:creationId xmlns:a16="http://schemas.microsoft.com/office/drawing/2014/main" id="{B4FEBB0E-EDA9-9E7B-6C6F-942CBFC27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429" y="1678010"/>
            <a:ext cx="4199137" cy="335657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187DFF2-7A28-B7E1-81D5-FBAFB24AC280}"/>
              </a:ext>
            </a:extLst>
          </p:cNvPr>
          <p:cNvSpPr/>
          <p:nvPr/>
        </p:nvSpPr>
        <p:spPr>
          <a:xfrm>
            <a:off x="8610603" y="2432050"/>
            <a:ext cx="1139822" cy="625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01DCC2A-7C10-C08B-A4EA-070D735EE76D}"/>
              </a:ext>
            </a:extLst>
          </p:cNvPr>
          <p:cNvSpPr/>
          <p:nvPr/>
        </p:nvSpPr>
        <p:spPr>
          <a:xfrm>
            <a:off x="2715962" y="3380492"/>
            <a:ext cx="928799" cy="8956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A9402B-18AA-617B-32C2-2D1E053C96C5}"/>
              </a:ext>
            </a:extLst>
          </p:cNvPr>
          <p:cNvSpPr/>
          <p:nvPr/>
        </p:nvSpPr>
        <p:spPr>
          <a:xfrm>
            <a:off x="3644761" y="2460671"/>
            <a:ext cx="928799" cy="89562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9EAB66F-EA28-3091-BDE2-5AE15B2F3DF3}"/>
              </a:ext>
            </a:extLst>
          </p:cNvPr>
          <p:cNvSpPr/>
          <p:nvPr/>
        </p:nvSpPr>
        <p:spPr>
          <a:xfrm>
            <a:off x="7598890" y="2432050"/>
            <a:ext cx="928799" cy="8956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3F0EEB3-B639-DD13-1160-9C9DCEFA5B35}"/>
              </a:ext>
            </a:extLst>
          </p:cNvPr>
          <p:cNvSpPr/>
          <p:nvPr/>
        </p:nvSpPr>
        <p:spPr>
          <a:xfrm>
            <a:off x="3644761" y="740349"/>
            <a:ext cx="1242874" cy="34454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Univers" panose="020B0503020202020204" pitchFamily="34" charset="0"/>
              </a:rPr>
              <a:t>Splay (4)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D9D05DE9-6514-3C7F-E54F-B105A0C361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340899">
            <a:off x="2788226" y="2977301"/>
            <a:ext cx="820360" cy="1599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3E19-4429-D8A2-A23A-6F950A04E4B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715918"/>
            <a:ext cx="10515600" cy="855429"/>
          </a:xfrm>
        </p:spPr>
        <p:txBody>
          <a:bodyPr/>
          <a:lstStyle/>
          <a:p>
            <a:pPr lvl="0"/>
            <a:r>
              <a:rPr lang="en-US" sz="2400" dirty="0"/>
              <a:t>Zig-Zag Rotation (continued)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C90B7-D822-C252-0AEC-1C9D899BEB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E5CAC45-27A1-4457-AE26-D8DEED646E1E}" type="slidenum">
              <a:rPr lang="en-US"/>
              <a:t>16</a:t>
            </a:fld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B3A3918-9E8C-B58B-8D58-0E9056713063}"/>
              </a:ext>
            </a:extLst>
          </p:cNvPr>
          <p:cNvSpPr txBox="1"/>
          <p:nvPr/>
        </p:nvSpPr>
        <p:spPr>
          <a:xfrm>
            <a:off x="1015065" y="6418521"/>
            <a:ext cx="2678046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2. Splay Tree Balancing Act (Zig-zag)</a:t>
            </a:r>
          </a:p>
        </p:txBody>
      </p:sp>
      <p:pic>
        <p:nvPicPr>
          <p:cNvPr id="17" name="Picture 16" descr="A picture containing pool ball, sport&#10;&#10;Description automatically generated">
            <a:extLst>
              <a:ext uri="{FF2B5EF4-FFF2-40B4-BE49-F238E27FC236}">
                <a16:creationId xmlns:a16="http://schemas.microsoft.com/office/drawing/2014/main" id="{B4FEBB0E-EDA9-9E7B-6C6F-942CBFC27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37" y="2111454"/>
            <a:ext cx="4199137" cy="3356576"/>
          </a:xfrm>
          <a:prstGeom prst="rect">
            <a:avLst/>
          </a:prstGeom>
        </p:spPr>
      </p:pic>
      <p:pic>
        <p:nvPicPr>
          <p:cNvPr id="19" name="Picture 18" descr="A picture containing text, pool ball, sport, pool table&#10;&#10;Description automatically generated">
            <a:extLst>
              <a:ext uri="{FF2B5EF4-FFF2-40B4-BE49-F238E27FC236}">
                <a16:creationId xmlns:a16="http://schemas.microsoft.com/office/drawing/2014/main" id="{76D13D6C-A432-15D4-3C43-92B0304E1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074" y="2254285"/>
            <a:ext cx="4134782" cy="238405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2152DEF-9F80-D6D9-9DE7-8564E10609C6}"/>
              </a:ext>
            </a:extLst>
          </p:cNvPr>
          <p:cNvSpPr/>
          <p:nvPr/>
        </p:nvSpPr>
        <p:spPr>
          <a:xfrm>
            <a:off x="3729466" y="2842161"/>
            <a:ext cx="928799" cy="8956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6EC415-3B37-D20B-E69E-F20DA6CE7F57}"/>
              </a:ext>
            </a:extLst>
          </p:cNvPr>
          <p:cNvSpPr/>
          <p:nvPr/>
        </p:nvSpPr>
        <p:spPr>
          <a:xfrm>
            <a:off x="2850638" y="1986732"/>
            <a:ext cx="928799" cy="89562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256A52-C22F-CA8F-4E87-D2082B8BCF78}"/>
              </a:ext>
            </a:extLst>
          </p:cNvPr>
          <p:cNvSpPr/>
          <p:nvPr/>
        </p:nvSpPr>
        <p:spPr>
          <a:xfrm>
            <a:off x="7929065" y="2129563"/>
            <a:ext cx="928799" cy="8956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C91E10-5052-A61E-C936-5BB4E5DBBA70}"/>
              </a:ext>
            </a:extLst>
          </p:cNvPr>
          <p:cNvSpPr/>
          <p:nvPr/>
        </p:nvSpPr>
        <p:spPr>
          <a:xfrm>
            <a:off x="7041837" y="2998500"/>
            <a:ext cx="928799" cy="89562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79425DF-9844-CC80-31B4-15C9959F8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776575">
            <a:off x="3751642" y="2359151"/>
            <a:ext cx="820360" cy="159979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8A0A1BF-D76D-8880-02F5-8C5DDA4FCDBF}"/>
              </a:ext>
            </a:extLst>
          </p:cNvPr>
          <p:cNvSpPr/>
          <p:nvPr/>
        </p:nvSpPr>
        <p:spPr>
          <a:xfrm>
            <a:off x="5474563" y="740349"/>
            <a:ext cx="1242874" cy="34454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Univers" panose="020B0503020202020204" pitchFamily="34" charset="0"/>
              </a:rPr>
              <a:t>Splay (4)</a:t>
            </a:r>
          </a:p>
        </p:txBody>
      </p:sp>
    </p:spTree>
    <p:extLst>
      <p:ext uri="{BB962C8B-B14F-4D97-AF65-F5344CB8AC3E}">
        <p14:creationId xmlns:p14="http://schemas.microsoft.com/office/powerpoint/2010/main" val="2028429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65B5C-E3D3-BEC6-E602-AC4A989015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742365"/>
            <a:ext cx="10515600" cy="4351336"/>
          </a:xfrm>
        </p:spPr>
        <p:txBody>
          <a:bodyPr/>
          <a:lstStyle/>
          <a:p>
            <a:pPr lvl="0"/>
            <a:r>
              <a:rPr lang="en-US" sz="2400" dirty="0"/>
              <a:t>Zag-Zig Rotation</a:t>
            </a:r>
          </a:p>
          <a:p>
            <a:pPr lvl="1"/>
            <a:r>
              <a:rPr lang="en-US" sz="1600" dirty="0"/>
              <a:t>The </a:t>
            </a:r>
            <a:r>
              <a:rPr lang="en-US" sz="1600" i="1" dirty="0"/>
              <a:t>Zag-Zig Rotation</a:t>
            </a:r>
            <a:r>
              <a:rPr lang="en-US" sz="1600" dirty="0"/>
              <a:t> in splay tree is a sequence of zag rotation followed by zig rotation.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2960F-D615-5937-9E6D-E5AAE992CAF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B41FF59A-6057-47C4-8ED4-6DF927A12509}" type="slidenum">
              <a:rPr lang="en-US"/>
              <a:t>17</a:t>
            </a:fld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3D857F3-34EC-C8AF-2136-E5F81B3E4944}"/>
              </a:ext>
            </a:extLst>
          </p:cNvPr>
          <p:cNvSpPr txBox="1"/>
          <p:nvPr/>
        </p:nvSpPr>
        <p:spPr>
          <a:xfrm>
            <a:off x="1015065" y="6418521"/>
            <a:ext cx="2678046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2. Splay Tree Balancing Act (Zag-zig)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6841F0-DBE9-0349-AA94-5CB91A6015AB}"/>
              </a:ext>
            </a:extLst>
          </p:cNvPr>
          <p:cNvSpPr/>
          <p:nvPr/>
        </p:nvSpPr>
        <p:spPr>
          <a:xfrm>
            <a:off x="1961965" y="5138607"/>
            <a:ext cx="8371643" cy="6841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 zag-zig rotation, every node moves </a:t>
            </a:r>
            <a:r>
              <a:rPr lang="en-US" sz="1800" b="1" dirty="0">
                <a:solidFill>
                  <a:schemeClr val="tx1"/>
                </a:solidFill>
              </a:rPr>
              <a:t>one</a:t>
            </a:r>
            <a:r>
              <a:rPr lang="en-US" sz="1800" dirty="0">
                <a:solidFill>
                  <a:schemeClr val="tx1"/>
                </a:solidFill>
              </a:rPr>
              <a:t> position to the </a:t>
            </a:r>
            <a:r>
              <a:rPr lang="en-US" sz="1800" b="1" dirty="0">
                <a:solidFill>
                  <a:schemeClr val="tx1"/>
                </a:solidFill>
              </a:rPr>
              <a:t>left</a:t>
            </a:r>
            <a:r>
              <a:rPr lang="en-US" sz="1800" dirty="0">
                <a:solidFill>
                  <a:schemeClr val="tx1"/>
                </a:solidFill>
              </a:rPr>
              <a:t>, followed by </a:t>
            </a:r>
            <a:r>
              <a:rPr lang="en-US" sz="1800" b="1" dirty="0">
                <a:solidFill>
                  <a:schemeClr val="tx1"/>
                </a:solidFill>
              </a:rPr>
              <a:t>one</a:t>
            </a:r>
            <a:r>
              <a:rPr lang="en-US" sz="1800" dirty="0">
                <a:solidFill>
                  <a:schemeClr val="tx1"/>
                </a:solidFill>
              </a:rPr>
              <a:t> position to the right from its current position.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FF616C-D930-32D2-0BA6-2B04A7CC4C51}"/>
              </a:ext>
            </a:extLst>
          </p:cNvPr>
          <p:cNvSpPr/>
          <p:nvPr/>
        </p:nvSpPr>
        <p:spPr>
          <a:xfrm>
            <a:off x="3693111" y="740349"/>
            <a:ext cx="1242874" cy="34454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Univers" panose="020B0503020202020204" pitchFamily="34" charset="0"/>
              </a:rPr>
              <a:t>Splay (4)</a:t>
            </a:r>
          </a:p>
        </p:txBody>
      </p:sp>
      <p:pic>
        <p:nvPicPr>
          <p:cNvPr id="12" name="Picture 11" descr="A picture containing text, pool ball, sport&#10;&#10;Description automatically generated">
            <a:extLst>
              <a:ext uri="{FF2B5EF4-FFF2-40B4-BE49-F238E27FC236}">
                <a16:creationId xmlns:a16="http://schemas.microsoft.com/office/drawing/2014/main" id="{B0E08A38-5F80-6109-A636-BD90FA44B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49" y="2112355"/>
            <a:ext cx="3311371" cy="2430491"/>
          </a:xfrm>
          <a:prstGeom prst="rect">
            <a:avLst/>
          </a:prstGeom>
        </p:spPr>
      </p:pic>
      <p:pic>
        <p:nvPicPr>
          <p:cNvPr id="14" name="Picture 13" descr="A picture containing pool ball, sport&#10;&#10;Description automatically generated">
            <a:extLst>
              <a:ext uri="{FF2B5EF4-FFF2-40B4-BE49-F238E27FC236}">
                <a16:creationId xmlns:a16="http://schemas.microsoft.com/office/drawing/2014/main" id="{3AE50677-9700-36AD-DFF8-BB7334B8D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544" y="1548304"/>
            <a:ext cx="4907007" cy="332350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C65733B3-59EE-3D16-E8D3-14769EDAE0B4}"/>
              </a:ext>
            </a:extLst>
          </p:cNvPr>
          <p:cNvSpPr/>
          <p:nvPr/>
        </p:nvSpPr>
        <p:spPr>
          <a:xfrm>
            <a:off x="3392134" y="3786303"/>
            <a:ext cx="928799" cy="8956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554B2E-158D-E698-3192-63022044B72B}"/>
              </a:ext>
            </a:extLst>
          </p:cNvPr>
          <p:cNvSpPr/>
          <p:nvPr/>
        </p:nvSpPr>
        <p:spPr>
          <a:xfrm>
            <a:off x="2497704" y="2875309"/>
            <a:ext cx="928799" cy="89562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665D3AF-7229-DEB5-C072-D58120D64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776575">
            <a:off x="3394455" y="3308390"/>
            <a:ext cx="820360" cy="159979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303B2FC3-7396-33D5-49FA-D9867115F19F}"/>
              </a:ext>
            </a:extLst>
          </p:cNvPr>
          <p:cNvSpPr/>
          <p:nvPr/>
        </p:nvSpPr>
        <p:spPr>
          <a:xfrm>
            <a:off x="7920544" y="2314430"/>
            <a:ext cx="928799" cy="8956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2960F-D615-5937-9E6D-E5AAE992CAF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B41FF59A-6057-47C4-8ED4-6DF927A12509}" type="slidenum">
              <a:rPr lang="en-US"/>
              <a:t>18</a:t>
            </a:fld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3D857F3-34EC-C8AF-2136-E5F81B3E4944}"/>
              </a:ext>
            </a:extLst>
          </p:cNvPr>
          <p:cNvSpPr txBox="1"/>
          <p:nvPr/>
        </p:nvSpPr>
        <p:spPr>
          <a:xfrm>
            <a:off x="1015065" y="6418521"/>
            <a:ext cx="2678046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2. Splay Tree Balancing Act (Zag-zig)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00710B-078A-A80A-C14B-ADB9FB5DD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9776" y="3313306"/>
            <a:ext cx="933450" cy="39052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118B32-6061-F13C-CBCF-B89982AA880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742365"/>
            <a:ext cx="10515600" cy="4351336"/>
          </a:xfrm>
        </p:spPr>
        <p:txBody>
          <a:bodyPr/>
          <a:lstStyle/>
          <a:p>
            <a:pPr lvl="0"/>
            <a:r>
              <a:rPr lang="en-US" sz="2400" dirty="0"/>
              <a:t>Zag-Zig Rotation (continued)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2E3594-C8D8-B403-AE01-FE839843B398}"/>
              </a:ext>
            </a:extLst>
          </p:cNvPr>
          <p:cNvSpPr/>
          <p:nvPr/>
        </p:nvSpPr>
        <p:spPr>
          <a:xfrm>
            <a:off x="5474563" y="740349"/>
            <a:ext cx="1242874" cy="34454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Univers" panose="020B0503020202020204" pitchFamily="34" charset="0"/>
              </a:rPr>
              <a:t>Splay (4)</a:t>
            </a:r>
          </a:p>
        </p:txBody>
      </p:sp>
      <p:pic>
        <p:nvPicPr>
          <p:cNvPr id="14" name="Picture 13" descr="A picture containing pool ball, sport&#10;&#10;Description automatically generated">
            <a:extLst>
              <a:ext uri="{FF2B5EF4-FFF2-40B4-BE49-F238E27FC236}">
                <a16:creationId xmlns:a16="http://schemas.microsoft.com/office/drawing/2014/main" id="{F2DA24A3-8C93-4B4A-2416-7EDD89FC7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1846816"/>
            <a:ext cx="4907007" cy="3323507"/>
          </a:xfrm>
          <a:prstGeom prst="rect">
            <a:avLst/>
          </a:prstGeom>
        </p:spPr>
      </p:pic>
      <p:pic>
        <p:nvPicPr>
          <p:cNvPr id="16" name="Picture 15" descr="A picture containing text, pool ball, sport, pool table&#10;&#10;Description automatically generated">
            <a:extLst>
              <a:ext uri="{FF2B5EF4-FFF2-40B4-BE49-F238E27FC236}">
                <a16:creationId xmlns:a16="http://schemas.microsoft.com/office/drawing/2014/main" id="{B41BC1E2-11B3-2178-4E94-6E5694A5B3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437" y="2164747"/>
            <a:ext cx="4385301" cy="252850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0CAACF3-2AAC-BB48-6F6E-82D7D47579AB}"/>
              </a:ext>
            </a:extLst>
          </p:cNvPr>
          <p:cNvSpPr/>
          <p:nvPr/>
        </p:nvSpPr>
        <p:spPr>
          <a:xfrm>
            <a:off x="763480" y="2918033"/>
            <a:ext cx="1305017" cy="785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1FD657-79B7-50C7-2BAC-A84BD7C6EE27}"/>
              </a:ext>
            </a:extLst>
          </p:cNvPr>
          <p:cNvSpPr/>
          <p:nvPr/>
        </p:nvSpPr>
        <p:spPr>
          <a:xfrm>
            <a:off x="3199137" y="2612560"/>
            <a:ext cx="928799" cy="8956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988F4D-5220-D029-72B6-99954BB6733D}"/>
              </a:ext>
            </a:extLst>
          </p:cNvPr>
          <p:cNvSpPr/>
          <p:nvPr/>
        </p:nvSpPr>
        <p:spPr>
          <a:xfrm>
            <a:off x="4097634" y="1716933"/>
            <a:ext cx="928799" cy="89562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DC83F055-B633-5CDE-3BED-5074ED69E2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052932">
            <a:off x="3253356" y="2148116"/>
            <a:ext cx="820360" cy="163146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EF5805F4-46E1-A6AF-F9E0-EF3CBA9D0D1C}"/>
              </a:ext>
            </a:extLst>
          </p:cNvPr>
          <p:cNvSpPr/>
          <p:nvPr/>
        </p:nvSpPr>
        <p:spPr>
          <a:xfrm>
            <a:off x="8444489" y="2072022"/>
            <a:ext cx="928799" cy="8956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0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E2E7-F65F-CC81-ADA7-EDC9F193C63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77811"/>
            <a:ext cx="9144000" cy="2340864"/>
          </a:xfrm>
        </p:spPr>
        <p:txBody>
          <a:bodyPr/>
          <a:lstStyle/>
          <a:p>
            <a:pPr lvl="0"/>
            <a:r>
              <a:rPr lang="en-US" spc="400"/>
              <a:t>Time Complexity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2A8510B8-95FE-F1E5-D9F3-A7F06C7CF39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Table of Contents</a:t>
            </a:r>
          </a:p>
        </p:txBody>
      </p:sp>
      <p:pic>
        <p:nvPicPr>
          <p:cNvPr id="3" name="Picture Placeholder 5" descr="mountains at sunset">
            <a:extLst>
              <a:ext uri="{FF2B5EF4-FFF2-40B4-BE49-F238E27FC236}">
                <a16:creationId xmlns:a16="http://schemas.microsoft.com/office/drawing/2014/main" id="{9F057E9C-52E7-49F9-94CC-5F4186E753C3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366433" y="2530062"/>
            <a:ext cx="3707974" cy="3707974"/>
          </a:xfrm>
        </p:spPr>
      </p:pic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1277742-60F1-A1E5-6EDC-58C9DA3D884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US"/>
              <a:t>Splay Tree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E7EEEC9-EE65-CCFE-F9D6-DA3E4BF5344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80656942-FA71-401A-AD9A-084A60C98955}" type="slidenum">
              <a:rPr lang="en-US"/>
              <a:t>2</a:t>
            </a:fld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880EE45-E925-6C4E-E2C0-36A7590C43D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03276" y="2951079"/>
            <a:ext cx="3957843" cy="3118103"/>
          </a:xfrm>
        </p:spPr>
        <p:txBody>
          <a:bodyPr>
            <a:normAutofit lnSpcReduction="10000"/>
          </a:bodyPr>
          <a:lstStyle/>
          <a:p>
            <a:pPr marL="342900" lvl="0" indent="-342900">
              <a:buAutoNum type="arabicPeriod"/>
            </a:pPr>
            <a:r>
              <a:rPr lang="en-US" sz="1800">
                <a:solidFill>
                  <a:srgbClr val="FFFFFF"/>
                </a:solidFill>
              </a:rPr>
              <a:t>What is a Splay Tree?</a:t>
            </a:r>
          </a:p>
          <a:p>
            <a:pPr marL="342900" lvl="0" indent="-342900">
              <a:buAutoNum type="arabicPeriod"/>
            </a:pPr>
            <a:r>
              <a:rPr lang="en-US" sz="1800">
                <a:solidFill>
                  <a:srgbClr val="FFFFFF"/>
                </a:solidFill>
              </a:rPr>
              <a:t>Splay Tree Balancing Act</a:t>
            </a:r>
          </a:p>
          <a:p>
            <a:pPr marL="971550" lvl="1" indent="-285750"/>
            <a:r>
              <a:rPr lang="en-US" sz="1500">
                <a:solidFill>
                  <a:srgbClr val="FFFFFF"/>
                </a:solidFill>
              </a:rPr>
              <a:t>Simple rotation (Zig and Zag)</a:t>
            </a:r>
          </a:p>
          <a:p>
            <a:pPr marL="971550" lvl="1" indent="-285750"/>
            <a:r>
              <a:rPr lang="en-US" sz="1500">
                <a:solidFill>
                  <a:srgbClr val="FFFFFF"/>
                </a:solidFill>
              </a:rPr>
              <a:t>Zig-zig</a:t>
            </a:r>
          </a:p>
          <a:p>
            <a:pPr marL="971550" lvl="1" indent="-285750"/>
            <a:r>
              <a:rPr lang="en-US" sz="1500">
                <a:solidFill>
                  <a:srgbClr val="FFFFFF"/>
                </a:solidFill>
              </a:rPr>
              <a:t>Zag-zag</a:t>
            </a:r>
          </a:p>
          <a:p>
            <a:pPr marL="971550" lvl="1" indent="-285750"/>
            <a:r>
              <a:rPr lang="en-US" sz="1500">
                <a:solidFill>
                  <a:srgbClr val="FFFFFF"/>
                </a:solidFill>
              </a:rPr>
              <a:t>Zig-zag</a:t>
            </a:r>
          </a:p>
          <a:p>
            <a:pPr marL="971550" lvl="1" indent="-285750"/>
            <a:r>
              <a:rPr lang="en-US" sz="1500">
                <a:solidFill>
                  <a:srgbClr val="FFFFFF"/>
                </a:solidFill>
              </a:rPr>
              <a:t>Zag-zig</a:t>
            </a:r>
          </a:p>
          <a:p>
            <a:pPr marL="342900" lvl="0" indent="-342900">
              <a:buAutoNum type="arabicPeriod"/>
            </a:pPr>
            <a:r>
              <a:rPr lang="en-US" sz="1800">
                <a:solidFill>
                  <a:srgbClr val="FFFFFF"/>
                </a:solidFill>
              </a:rPr>
              <a:t>Time complexity</a:t>
            </a:r>
          </a:p>
          <a:p>
            <a:pPr marL="342900" lvl="0" indent="-342900">
              <a:buAutoNum type="arabicPeriod"/>
            </a:pPr>
            <a:r>
              <a:rPr lang="en-US" sz="1800">
                <a:solidFill>
                  <a:srgbClr val="FFFFFF"/>
                </a:solidFill>
              </a:rPr>
              <a:t>Use cases</a:t>
            </a:r>
          </a:p>
          <a:p>
            <a:pPr marL="342900" lvl="0" indent="-342900">
              <a:buAutoNum type="arabicPeriod"/>
            </a:pPr>
            <a:r>
              <a:rPr lang="en-US" sz="1800">
                <a:solidFill>
                  <a:srgbClr val="FFFFFF"/>
                </a:solidFill>
              </a:rPr>
              <a:t>Credits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AB98118-5ACD-8F8F-81EE-A4A3ABCC16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1BE2E61-2B9A-4A39-946F-86C17F32D9C0}" type="slidenum">
              <a:rPr lang="en-US">
                <a:solidFill>
                  <a:srgbClr val="243FFF"/>
                </a:solidFill>
              </a:rPr>
              <a:t>20</a:t>
            </a:fld>
            <a:endParaRPr lang="en-US">
              <a:solidFill>
                <a:srgbClr val="243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FB68B-59B6-57AC-A9F3-E786930623C6}"/>
              </a:ext>
            </a:extLst>
          </p:cNvPr>
          <p:cNvSpPr txBox="1"/>
          <p:nvPr/>
        </p:nvSpPr>
        <p:spPr>
          <a:xfrm>
            <a:off x="5006599" y="6454213"/>
            <a:ext cx="2178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https://www.bigocheatsheet.com/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4E55F0-F11B-D37D-7720-5D84CCDEBC63}"/>
              </a:ext>
            </a:extLst>
          </p:cNvPr>
          <p:cNvSpPr/>
          <p:nvPr/>
        </p:nvSpPr>
        <p:spPr>
          <a:xfrm>
            <a:off x="1790850" y="4700941"/>
            <a:ext cx="8788894" cy="7726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Since all operations also splay the tree on the node, the tree ends up roughly balancing itself, this results in a </a:t>
            </a:r>
            <a:r>
              <a:rPr lang="el-GR" dirty="0"/>
              <a:t>Θ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 amortized worst case time complexity for all operations.</a:t>
            </a:r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4FDF9B1-AAE3-0600-1E62-ACCAD4E6F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86" y="1789220"/>
            <a:ext cx="9466729" cy="1553436"/>
          </a:xfrm>
          <a:prstGeom prst="rect">
            <a:avLst/>
          </a:prstGeom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745BDCBA-9D2C-6FAF-CBBD-09C72D121CF4}"/>
              </a:ext>
            </a:extLst>
          </p:cNvPr>
          <p:cNvSpPr txBox="1"/>
          <p:nvPr/>
        </p:nvSpPr>
        <p:spPr>
          <a:xfrm>
            <a:off x="1015065" y="6418521"/>
            <a:ext cx="2678046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3. Time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BDC29A-9152-DAD4-91EC-5DDDB00F146A}"/>
              </a:ext>
            </a:extLst>
          </p:cNvPr>
          <p:cNvSpPr txBox="1"/>
          <p:nvPr/>
        </p:nvSpPr>
        <p:spPr>
          <a:xfrm>
            <a:off x="887767" y="692562"/>
            <a:ext cx="3653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Univers" panose="020B0503020202020204" pitchFamily="34" charset="0"/>
              </a:rPr>
              <a:t>Overall time complexity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2673D6-1F27-3B5E-CB55-4BBBE73AC1BE}"/>
              </a:ext>
            </a:extLst>
          </p:cNvPr>
          <p:cNvSpPr/>
          <p:nvPr/>
        </p:nvSpPr>
        <p:spPr>
          <a:xfrm>
            <a:off x="5926931" y="1752600"/>
            <a:ext cx="516732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6FD296-F23E-CAE0-3A5C-34343781331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185297" y="3136106"/>
            <a:ext cx="0" cy="1564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8A2E3-5C3E-62F1-B3C5-7ADAD34851C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663577"/>
            <a:ext cx="10515600" cy="4351336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The worst-case height of a splay tree is O(</a:t>
            </a:r>
            <a:r>
              <a:rPr lang="en-US" sz="2400" i="1" dirty="0"/>
              <a:t>n)</a:t>
            </a:r>
            <a:r>
              <a:rPr lang="en-US" sz="2400" dirty="0"/>
              <a:t>, this could be the case if all nodes were accessed in ascending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32E20-67CF-5D84-5AFE-00E1BB1F2A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A3958B8-3A59-4710-937C-84885ADF70E4}" type="slidenum">
              <a:rPr lang="en-US"/>
              <a:t>21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54848A5-1D03-C305-0F13-22B915CE381A}"/>
              </a:ext>
            </a:extLst>
          </p:cNvPr>
          <p:cNvSpPr txBox="1"/>
          <p:nvPr/>
        </p:nvSpPr>
        <p:spPr>
          <a:xfrm>
            <a:off x="1015065" y="6418521"/>
            <a:ext cx="2678046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3. Time Complexity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5B68B03-101F-D270-2994-9595198CC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575" y="1409700"/>
            <a:ext cx="4514850" cy="45148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E7AAC4-4BA5-8635-99EA-7BDF94334820}"/>
              </a:ext>
            </a:extLst>
          </p:cNvPr>
          <p:cNvSpPr/>
          <p:nvPr/>
        </p:nvSpPr>
        <p:spPr>
          <a:xfrm>
            <a:off x="7067550" y="4724400"/>
            <a:ext cx="3810000" cy="7239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Worst-case height is essentially when the tree looks like a linked list.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F77D0-5280-2C16-E8EA-9704F8E054F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955615"/>
            <a:ext cx="10515600" cy="60685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Time Complexity </a:t>
            </a:r>
            <a:r>
              <a:rPr lang="en-US" sz="2400" dirty="0">
                <a:solidFill>
                  <a:schemeClr val="accent6"/>
                </a:solidFill>
              </a:rPr>
              <a:t>Advantages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69C87-C3DD-9F72-741E-5F56C106D2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6E3C24F1-17E8-473A-9F7E-20ABB15F275F}" type="slidenum">
              <a:rPr lang="en-US"/>
              <a:t>22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C2F7186E-3C00-0391-6FE8-3C98F4B40A35}"/>
              </a:ext>
            </a:extLst>
          </p:cNvPr>
          <p:cNvSpPr txBox="1"/>
          <p:nvPr/>
        </p:nvSpPr>
        <p:spPr>
          <a:xfrm>
            <a:off x="1015065" y="6418521"/>
            <a:ext cx="2678046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3. Time Complexity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365BCA-92EF-BDF7-E12D-540023058918}"/>
              </a:ext>
            </a:extLst>
          </p:cNvPr>
          <p:cNvSpPr/>
          <p:nvPr/>
        </p:nvSpPr>
        <p:spPr>
          <a:xfrm>
            <a:off x="1654258" y="1605769"/>
            <a:ext cx="3382392" cy="1393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Extremely useful when it’s likely that the same nodes will be accessed multiple times in a short period.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340E7C-A75C-DDFE-AF66-18B2A5B6BBB5}"/>
              </a:ext>
            </a:extLst>
          </p:cNvPr>
          <p:cNvSpPr/>
          <p:nvPr/>
        </p:nvSpPr>
        <p:spPr>
          <a:xfrm>
            <a:off x="7155352" y="1605769"/>
            <a:ext cx="3382392" cy="1393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Much easier to implement and code than AVL or Red-black trees.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0A2CDD-BD9F-D614-F2D4-C04A7F2D2740}"/>
              </a:ext>
            </a:extLst>
          </p:cNvPr>
          <p:cNvSpPr/>
          <p:nvPr/>
        </p:nvSpPr>
        <p:spPr>
          <a:xfrm>
            <a:off x="2354088" y="3429000"/>
            <a:ext cx="3382392" cy="13937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splay trees bubble nodes up to the root on access, nearby successive accesses will be very quick.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04C59DC-DAF4-5004-1EC8-EE585E5A7B72}"/>
              </a:ext>
            </a:extLst>
          </p:cNvPr>
          <p:cNvSpPr/>
          <p:nvPr/>
        </p:nvSpPr>
        <p:spPr>
          <a:xfrm>
            <a:off x="6455522" y="3429000"/>
            <a:ext cx="3382392" cy="13937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Splay trees require less space as no balance information is required.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AF52A3A-AFAB-EA0C-BCEE-6DBB605E5125}"/>
              </a:ext>
            </a:extLst>
          </p:cNvPr>
          <p:cNvSpPr/>
          <p:nvPr/>
        </p:nvSpPr>
        <p:spPr>
          <a:xfrm>
            <a:off x="1933113" y="5190060"/>
            <a:ext cx="8325774" cy="7990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Can be much more efficient if usage pattern is skewed. Good heuristics can have amortized running time similar to the running time of the best structure.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48D83-E9B0-A325-B218-CC3BFA622B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8BF1129D-3E38-4D23-8704-A33A809F10F7}" type="slidenum">
              <a:rPr lang="en-US"/>
              <a:t>23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2E17FC4D-55E4-2580-CCD9-9D85DC88B30F}"/>
              </a:ext>
            </a:extLst>
          </p:cNvPr>
          <p:cNvSpPr txBox="1"/>
          <p:nvPr/>
        </p:nvSpPr>
        <p:spPr>
          <a:xfrm>
            <a:off x="1015065" y="6418521"/>
            <a:ext cx="2678046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3. Time Complexity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CC5088-7E16-B492-B80A-F4C0CEC36CD2}"/>
              </a:ext>
            </a:extLst>
          </p:cNvPr>
          <p:cNvSpPr txBox="1">
            <a:spLocks/>
          </p:cNvSpPr>
          <p:nvPr/>
        </p:nvSpPr>
        <p:spPr>
          <a:xfrm>
            <a:off x="838203" y="955615"/>
            <a:ext cx="10515600" cy="6068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Univers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Univers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Univers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Univers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Univer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/>
              <a:buNone/>
            </a:pPr>
            <a:r>
              <a:rPr lang="en-US" sz="2400" dirty="0"/>
              <a:t>Time Complexity </a:t>
            </a:r>
            <a:r>
              <a:rPr lang="en-US" sz="2400" dirty="0">
                <a:solidFill>
                  <a:srgbClr val="C00000"/>
                </a:solidFill>
              </a:rPr>
              <a:t>Disadvantages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A08148-A54E-737D-2E35-2E70B82940AE}"/>
              </a:ext>
            </a:extLst>
          </p:cNvPr>
          <p:cNvSpPr/>
          <p:nvPr/>
        </p:nvSpPr>
        <p:spPr>
          <a:xfrm>
            <a:off x="2630565" y="2021605"/>
            <a:ext cx="3382392" cy="15755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local adjustments during search operations, since searching always starts from the root node and traverses based on key comparisons.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FA30BD-4A53-FE63-6D3E-4F42528EBE36}"/>
              </a:ext>
            </a:extLst>
          </p:cNvPr>
          <p:cNvSpPr/>
          <p:nvPr/>
        </p:nvSpPr>
        <p:spPr>
          <a:xfrm>
            <a:off x="6221902" y="4326804"/>
            <a:ext cx="3382392" cy="157558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Individual operations can be expensive, which is a drawback for real-time applications.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538B6-8023-4FC3-CDE4-9DEB51FF73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BD3F52DB-BDA7-4CDC-85BB-6A8E2499BA83}" type="slidenum">
              <a:rPr lang="en-US"/>
              <a:t>24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E9E7DEF-A252-9A01-89CC-17525D0B16A7}"/>
              </a:ext>
            </a:extLst>
          </p:cNvPr>
          <p:cNvSpPr txBox="1"/>
          <p:nvPr/>
        </p:nvSpPr>
        <p:spPr>
          <a:xfrm>
            <a:off x="1015065" y="6418521"/>
            <a:ext cx="2678046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3. Time Complexity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BE9A0A-2E0E-7A3E-9FA1-ECD2260A254D}"/>
              </a:ext>
            </a:extLst>
          </p:cNvPr>
          <p:cNvSpPr txBox="1">
            <a:spLocks/>
          </p:cNvSpPr>
          <p:nvPr/>
        </p:nvSpPr>
        <p:spPr>
          <a:xfrm>
            <a:off x="838203" y="955615"/>
            <a:ext cx="10515600" cy="6068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Univers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Univers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Univers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Univers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Univer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/>
              <a:buNone/>
            </a:pPr>
            <a:r>
              <a:rPr lang="en-US" sz="2400" dirty="0"/>
              <a:t>Time Complexity </a:t>
            </a:r>
            <a:r>
              <a:rPr lang="en-US" sz="2400" dirty="0">
                <a:solidFill>
                  <a:srgbClr val="C00000"/>
                </a:solidFill>
              </a:rPr>
              <a:t>Disadvantages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635DC1-C571-69FA-E7E2-E6192E8C280F}"/>
              </a:ext>
            </a:extLst>
          </p:cNvPr>
          <p:cNvSpPr/>
          <p:nvPr/>
        </p:nvSpPr>
        <p:spPr>
          <a:xfrm>
            <a:off x="1933113" y="3522226"/>
            <a:ext cx="8325774" cy="7990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The main disadvantage of splay trees is that the height of a splay tree can be linear.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56FA88-6EAA-122B-DD57-08A988465D43}"/>
              </a:ext>
            </a:extLst>
          </p:cNvPr>
          <p:cNvSpPr/>
          <p:nvPr/>
        </p:nvSpPr>
        <p:spPr>
          <a:xfrm>
            <a:off x="1933113" y="4722405"/>
            <a:ext cx="8325774" cy="9506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After accessing all </a:t>
            </a:r>
            <a:r>
              <a:rPr lang="en-US" i="1" dirty="0"/>
              <a:t>n</a:t>
            </a:r>
            <a:r>
              <a:rPr lang="en-US" dirty="0"/>
              <a:t> elements in non-decreasing order, Since the height of a tree corresponds to the worst-case access time, this means that the actual cost of an operation can be slow.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F57C50-C711-171C-28C4-73EAB1C9270E}"/>
              </a:ext>
            </a:extLst>
          </p:cNvPr>
          <p:cNvSpPr/>
          <p:nvPr/>
        </p:nvSpPr>
        <p:spPr>
          <a:xfrm>
            <a:off x="1933113" y="1674979"/>
            <a:ext cx="8325774" cy="7990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Splay trees can change even when they are accessed in a read-only manner. This complicates the use of splay trees in a multi-threaded environment.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B0ED5F-068B-4492-68ED-37B853659D88}"/>
              </a:ext>
            </a:extLst>
          </p:cNvPr>
          <p:cNvSpPr/>
          <p:nvPr/>
        </p:nvSpPr>
        <p:spPr>
          <a:xfrm>
            <a:off x="2973464" y="2497960"/>
            <a:ext cx="6245071" cy="5576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/>
              <a:t>Specifically, extra management is needed if multiple threads are allowed to perform search operations.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0934-D4F5-4084-B2FE-CD009789193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77811"/>
            <a:ext cx="9144000" cy="2340864"/>
          </a:xfrm>
        </p:spPr>
        <p:txBody>
          <a:bodyPr/>
          <a:lstStyle/>
          <a:p>
            <a:pPr lvl="0"/>
            <a:r>
              <a:rPr lang="en-US" spc="400"/>
              <a:t>Use Cases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84CE063-A5C7-AD71-EF36-6E7A0E8726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E79FA7B-31D9-40A2-975B-A3A4545E369B}" type="slidenum">
              <a:rPr lang="en-US">
                <a:solidFill>
                  <a:srgbClr val="243FFF"/>
                </a:solidFill>
              </a:rPr>
              <a:t>26</a:t>
            </a:fld>
            <a:endParaRPr lang="en-US">
              <a:solidFill>
                <a:srgbClr val="243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CF1485-D04A-D980-9361-E10F6C03FC7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66453" y="831328"/>
            <a:ext cx="3059094" cy="5003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Network Routers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AA977A7-87EC-5F3B-DE48-75BE1818FEEC}"/>
              </a:ext>
            </a:extLst>
          </p:cNvPr>
          <p:cNvSpPr txBox="1"/>
          <p:nvPr/>
        </p:nvSpPr>
        <p:spPr>
          <a:xfrm>
            <a:off x="1015065" y="6418521"/>
            <a:ext cx="2678046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000000"/>
                </a:solidFill>
                <a:latin typeface="Univers"/>
              </a:rPr>
              <a:t>4</a:t>
            </a: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. Use cases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E51EB8C-5978-2EB4-6A1E-74B16FA90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28" y="1527320"/>
            <a:ext cx="8586481" cy="43705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2C4CBC-88B8-05F2-0690-EBD215F4A1E3}"/>
              </a:ext>
            </a:extLst>
          </p:cNvPr>
          <p:cNvSpPr txBox="1"/>
          <p:nvPr/>
        </p:nvSpPr>
        <p:spPr>
          <a:xfrm>
            <a:off x="4495612" y="6397690"/>
            <a:ext cx="3945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https://www.edrawsoft.com/article/home-network-diagram.html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84CE063-A5C7-AD71-EF36-6E7A0E8726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E79FA7B-31D9-40A2-975B-A3A4545E369B}" type="slidenum">
              <a:rPr lang="en-US">
                <a:solidFill>
                  <a:srgbClr val="243FFF"/>
                </a:solidFill>
              </a:rPr>
              <a:t>27</a:t>
            </a:fld>
            <a:endParaRPr lang="en-US">
              <a:solidFill>
                <a:srgbClr val="243FFF"/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CAE3721-3B02-56AD-FC17-B08B3D76F8F0}"/>
              </a:ext>
            </a:extLst>
          </p:cNvPr>
          <p:cNvSpPr txBox="1"/>
          <p:nvPr/>
        </p:nvSpPr>
        <p:spPr>
          <a:xfrm>
            <a:off x="1015065" y="6418521"/>
            <a:ext cx="2678046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000000"/>
                </a:solidFill>
                <a:latin typeface="Univers"/>
              </a:rPr>
              <a:t>4</a:t>
            </a: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. Use cases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53B76E1-75FD-2C1A-4ABD-C3DE26AD5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878889"/>
            <a:ext cx="5766783" cy="516680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Implementation of caches</a:t>
            </a:r>
          </a:p>
          <a:p>
            <a:endParaRPr lang="en-US" sz="2400" dirty="0"/>
          </a:p>
          <a:p>
            <a:r>
              <a:rPr lang="en-US" sz="2400" dirty="0"/>
              <a:t>Memory allocators</a:t>
            </a:r>
          </a:p>
          <a:p>
            <a:endParaRPr lang="en-US" sz="2400" dirty="0"/>
          </a:p>
          <a:p>
            <a:r>
              <a:rPr lang="en-US" sz="2400" dirty="0"/>
              <a:t>Garbage collectors</a:t>
            </a:r>
          </a:p>
          <a:p>
            <a:endParaRPr lang="en-US" sz="2400" dirty="0"/>
          </a:p>
          <a:p>
            <a:r>
              <a:rPr lang="en-US" sz="2400" dirty="0"/>
              <a:t>Data compression</a:t>
            </a:r>
          </a:p>
          <a:p>
            <a:endParaRPr lang="en-US" sz="2400" dirty="0"/>
          </a:p>
          <a:p>
            <a:r>
              <a:rPr lang="en-US" sz="2400" dirty="0"/>
              <a:t>Ropes (replacement of string used for long text strings)</a:t>
            </a:r>
          </a:p>
          <a:p>
            <a:endParaRPr lang="en-US" sz="2400" dirty="0"/>
          </a:p>
          <a:p>
            <a:r>
              <a:rPr lang="en-US" sz="2400" dirty="0"/>
              <a:t>Windows (in the virtual memory, networking, and file system code)</a:t>
            </a:r>
          </a:p>
        </p:txBody>
      </p:sp>
      <p:pic>
        <p:nvPicPr>
          <p:cNvPr id="1026" name="Picture 2" descr="L2 Cache - an overview | ScienceDirect Topics">
            <a:extLst>
              <a:ext uri="{FF2B5EF4-FFF2-40B4-BE49-F238E27FC236}">
                <a16:creationId xmlns:a16="http://schemas.microsoft.com/office/drawing/2014/main" id="{705B2A5C-9BA8-957B-603D-3DEAFADAE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549" y="996103"/>
            <a:ext cx="20859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D109355-5E33-A1BD-061B-4838C0C475E5}"/>
              </a:ext>
            </a:extLst>
          </p:cNvPr>
          <p:cNvSpPr txBox="1"/>
          <p:nvPr/>
        </p:nvSpPr>
        <p:spPr>
          <a:xfrm>
            <a:off x="2233268" y="6397690"/>
            <a:ext cx="3183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/>
              <a:t>sciencedirect.com/topics/computer-science/l2-cache</a:t>
            </a:r>
            <a:endParaRPr lang="en-US" sz="1100" i="1" dirty="0"/>
          </a:p>
        </p:txBody>
      </p:sp>
      <p:pic>
        <p:nvPicPr>
          <p:cNvPr id="1028" name="Picture 4" descr="CitizenChoice">
            <a:extLst>
              <a:ext uri="{FF2B5EF4-FFF2-40B4-BE49-F238E27FC236}">
                <a16:creationId xmlns:a16="http://schemas.microsoft.com/office/drawing/2014/main" id="{88E2E2C9-4B50-CA1C-7B38-5642782CF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517" y="3485876"/>
            <a:ext cx="333375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7A99A2-1C85-8024-F338-02A4172686E9}"/>
              </a:ext>
            </a:extLst>
          </p:cNvPr>
          <p:cNvSpPr txBox="1"/>
          <p:nvPr/>
        </p:nvSpPr>
        <p:spPr>
          <a:xfrm>
            <a:off x="5343020" y="6397690"/>
            <a:ext cx="5636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/>
              <a:t>https://citizenchoice.in/course/computer-networks-theory/Chapter%205/9-data-compression-1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4239459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84CE063-A5C7-AD71-EF36-6E7A0E8726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E79FA7B-31D9-40A2-975B-A3A4545E369B}" type="slidenum">
              <a:rPr lang="en-US">
                <a:solidFill>
                  <a:srgbClr val="243FFF"/>
                </a:solidFill>
              </a:rPr>
              <a:t>28</a:t>
            </a:fld>
            <a:endParaRPr lang="en-US">
              <a:solidFill>
                <a:srgbClr val="243FFF"/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CAE3721-3B02-56AD-FC17-B08B3D76F8F0}"/>
              </a:ext>
            </a:extLst>
          </p:cNvPr>
          <p:cNvSpPr txBox="1"/>
          <p:nvPr/>
        </p:nvSpPr>
        <p:spPr>
          <a:xfrm>
            <a:off x="1015065" y="6418521"/>
            <a:ext cx="2678046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000000"/>
                </a:solidFill>
                <a:latin typeface="Univers"/>
              </a:rPr>
              <a:t>4</a:t>
            </a: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. Use cases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552629-372C-3135-D3EC-DA4C18AD325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782730"/>
            <a:ext cx="55714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Intrusion detection systems (IDS) which are an essential part of the security infrastructure. They are used to detect, identify and stop intruders.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16F4E028-8F95-EDFA-B80E-7272135E7EE6}"/>
              </a:ext>
            </a:extLst>
          </p:cNvPr>
          <p:cNvSpPr txBox="1">
            <a:spLocks/>
          </p:cNvSpPr>
          <p:nvPr/>
        </p:nvSpPr>
        <p:spPr>
          <a:xfrm>
            <a:off x="838200" y="3555870"/>
            <a:ext cx="4648888" cy="2086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Univers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Univers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Univers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Univers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Univer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dirty="0"/>
              <a:t>The GCC compiler and GNU C++ library, the sed string editor, the most popular implementation of Unix malloc, Linux loadable kernel modules.</a:t>
            </a:r>
          </a:p>
        </p:txBody>
      </p:sp>
      <p:pic>
        <p:nvPicPr>
          <p:cNvPr id="2050" name="Picture 2" descr="What is an Intrusion Detection System (IDS)? | IDS Security 2022">
            <a:extLst>
              <a:ext uri="{FF2B5EF4-FFF2-40B4-BE49-F238E27FC236}">
                <a16:creationId xmlns:a16="http://schemas.microsoft.com/office/drawing/2014/main" id="{593142FE-B63E-7F47-4EB3-DCE5B9F9B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864" y="609385"/>
            <a:ext cx="4048218" cy="20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nu c++">
            <a:extLst>
              <a:ext uri="{FF2B5EF4-FFF2-40B4-BE49-F238E27FC236}">
                <a16:creationId xmlns:a16="http://schemas.microsoft.com/office/drawing/2014/main" id="{1E704B81-01A6-9D6B-68BF-9BD7EFF23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307" y="3429000"/>
            <a:ext cx="1975555" cy="234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1C807F-8F84-E830-81C3-BA421C1403B6}"/>
              </a:ext>
            </a:extLst>
          </p:cNvPr>
          <p:cNvSpPr txBox="1"/>
          <p:nvPr/>
        </p:nvSpPr>
        <p:spPr>
          <a:xfrm>
            <a:off x="2233268" y="6388959"/>
            <a:ext cx="5615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/>
              <a:t>https://ar.m.wikipedia.org/wiki/%D9%85%D9%84%D9%81:GNU_Compiler_Collection_logo.svg</a:t>
            </a:r>
            <a:endParaRPr lang="en-US" sz="11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840F7D-0295-A919-D4FE-806FBDF526BB}"/>
              </a:ext>
            </a:extLst>
          </p:cNvPr>
          <p:cNvSpPr txBox="1"/>
          <p:nvPr/>
        </p:nvSpPr>
        <p:spPr>
          <a:xfrm>
            <a:off x="7804453" y="6397690"/>
            <a:ext cx="27991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/>
              <a:t>https://www.comodo.com/ids-in-security.php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377801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2EF9-3737-3E1B-7E67-CF6C3298A2D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406030"/>
            <a:ext cx="9144000" cy="961381"/>
          </a:xfrm>
        </p:spPr>
        <p:txBody>
          <a:bodyPr/>
          <a:lstStyle/>
          <a:p>
            <a:pPr lvl="0"/>
            <a:r>
              <a:rPr lang="en-US" spc="400"/>
              <a:t>Credits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B4631-503C-0989-F98A-41B02B879020}"/>
              </a:ext>
            </a:extLst>
          </p:cNvPr>
          <p:cNvSpPr txBox="1"/>
          <p:nvPr/>
        </p:nvSpPr>
        <p:spPr>
          <a:xfrm>
            <a:off x="1750868" y="2575034"/>
            <a:ext cx="8690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http://cs.indstate.edu/~rcheruku/splaytree.pdf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https://astikanand.github.io/techblogs/advanced-data-structures/splay-tree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https://www.cs.cornell.edu/courses/cs3110/2013sp/recitations/rec08-splay/rec08.html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B976-6766-0106-785A-1DD479F2323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840540"/>
            <a:ext cx="9144000" cy="2340864"/>
          </a:xfrm>
        </p:spPr>
        <p:txBody>
          <a:bodyPr/>
          <a:lstStyle/>
          <a:p>
            <a:pPr lvl="0"/>
            <a:r>
              <a:rPr lang="en-US" spc="400"/>
              <a:t>What is a splay tree?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20D3D642-E309-ECB9-04F3-B3172958C9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B77CB55F-4392-44C7-951F-83B841565C77}" type="slidenum">
              <a:rPr lang="en-US"/>
              <a:t>30</a:t>
            </a:fld>
            <a:endParaRPr lang="en-US"/>
          </a:p>
        </p:txBody>
      </p:sp>
      <p:sp>
        <p:nvSpPr>
          <p:cNvPr id="3" name="Footer Placeholder 22">
            <a:extLst>
              <a:ext uri="{FF2B5EF4-FFF2-40B4-BE49-F238E27FC236}">
                <a16:creationId xmlns:a16="http://schemas.microsoft.com/office/drawing/2014/main" id="{AE69B451-1B3D-2390-5556-A15C0C4714F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US"/>
              <a:t>Splay Tree</a:t>
            </a:r>
          </a:p>
        </p:txBody>
      </p:sp>
      <p:pic>
        <p:nvPicPr>
          <p:cNvPr id="4" name="Picture Placeholder 8" descr="mountains at sunset">
            <a:extLst>
              <a:ext uri="{FF2B5EF4-FFF2-40B4-BE49-F238E27FC236}">
                <a16:creationId xmlns:a16="http://schemas.microsoft.com/office/drawing/2014/main" id="{29731F22-0214-0E67-9C51-477021AB51F9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t="41" b="41"/>
          <a:stretch>
            <a:fillRect/>
          </a:stretch>
        </p:blipFill>
        <p:spPr>
          <a:xfrm>
            <a:off x="1777108" y="407502"/>
            <a:ext cx="1952280" cy="1952280"/>
          </a:xfrm>
        </p:spPr>
      </p:pic>
      <p:pic>
        <p:nvPicPr>
          <p:cNvPr id="5" name="Picture Placeholder 10" descr="mountains at sunset">
            <a:extLst>
              <a:ext uri="{FF2B5EF4-FFF2-40B4-BE49-F238E27FC236}">
                <a16:creationId xmlns:a16="http://schemas.microsoft.com/office/drawing/2014/main" id="{F3F14FFE-FB82-A4F0-D1C6-373802C33E12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 t="347" b="347"/>
          <a:stretch>
            <a:fillRect/>
          </a:stretch>
        </p:blipFill>
        <p:spPr>
          <a:xfrm>
            <a:off x="3528349" y="1972580"/>
            <a:ext cx="2290069" cy="22735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5AB9724-505A-DA47-D49A-5D2D01D14A3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F735B0-D294-085B-0960-96FB124750A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60720" y="3127248"/>
            <a:ext cx="5276088" cy="1124712"/>
          </a:xfrm>
        </p:spPr>
        <p:txBody>
          <a:bodyPr/>
          <a:lstStyle/>
          <a:p>
            <a:pPr marL="0" lvl="0" indent="0" algn="r">
              <a:buNone/>
            </a:pPr>
            <a:r>
              <a:rPr lang="en-US" sz="1800">
                <a:solidFill>
                  <a:srgbClr val="FFFFFF"/>
                </a:solidFill>
              </a:rPr>
              <a:t>Cameron Castillo // Daniel Diaz</a:t>
            </a:r>
          </a:p>
          <a:p>
            <a:pPr marL="0" lvl="0" indent="0" algn="r">
              <a:buNone/>
            </a:pPr>
            <a:r>
              <a:rPr lang="en-US" sz="1800">
                <a:solidFill>
                  <a:srgbClr val="FFFFFF"/>
                </a:solidFill>
              </a:rPr>
              <a:t>Vincent Zhuang // Carl Kakisis</a:t>
            </a:r>
          </a:p>
        </p:txBody>
      </p:sp>
      <p:pic>
        <p:nvPicPr>
          <p:cNvPr id="8" name="Picture Placeholder 14" descr="mountains under near dusk sky">
            <a:extLst>
              <a:ext uri="{FF2B5EF4-FFF2-40B4-BE49-F238E27FC236}">
                <a16:creationId xmlns:a16="http://schemas.microsoft.com/office/drawing/2014/main" id="{7DD1120F-630E-A067-E0FC-5DA91C81BC1B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4"/>
          <a:srcRect l="16" r="16"/>
          <a:stretch>
            <a:fillRect/>
          </a:stretch>
        </p:blipFill>
        <p:spPr>
          <a:xfrm>
            <a:off x="1092909" y="4018980"/>
            <a:ext cx="3854159" cy="2839019"/>
          </a:xfrm>
        </p:spPr>
      </p:pic>
      <p:pic>
        <p:nvPicPr>
          <p:cNvPr id="9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B1BCA5D8-BA87-B49F-F2EF-2016B727FD65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5"/>
          <a:srcRect t="108" b="108"/>
          <a:stretch>
            <a:fillRect/>
          </a:stretch>
        </p:blipFill>
        <p:spPr>
          <a:xfrm>
            <a:off x="5579540" y="4386312"/>
            <a:ext cx="3119292" cy="246280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54D1938-8FBF-3BA6-0BE4-B4AC9E2C64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ABAA0942-4A64-4620-94CF-3E6F3C3EA5D0}" type="slidenum">
              <a:rPr lang="en-US">
                <a:solidFill>
                  <a:srgbClr val="243FFF"/>
                </a:solidFill>
              </a:rPr>
              <a:t>4</a:t>
            </a:fld>
            <a:endParaRPr lang="en-US">
              <a:solidFill>
                <a:srgbClr val="243FFF"/>
              </a:solidFill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5BBBA106-0FB5-AE00-5926-DF08FFD2B1EC}"/>
              </a:ext>
            </a:extLst>
          </p:cNvPr>
          <p:cNvSpPr txBox="1"/>
          <p:nvPr/>
        </p:nvSpPr>
        <p:spPr>
          <a:xfrm>
            <a:off x="1015066" y="2077041"/>
            <a:ext cx="4211269" cy="29854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At its heart, a splay tree is a form of a binary search tree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Univer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Univers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595959"/>
                </a:solidFill>
                <a:uFillTx/>
                <a:latin typeface="Univers"/>
              </a:rPr>
              <a:t>All values to the left of the </a:t>
            </a:r>
            <a:r>
              <a:rPr lang="en-US" sz="1400" b="1" i="0" u="none" strike="noStrike" kern="1200" cap="none" spc="0" baseline="0" dirty="0">
                <a:solidFill>
                  <a:srgbClr val="595959"/>
                </a:solidFill>
                <a:uFillTx/>
                <a:latin typeface="Univers"/>
              </a:rPr>
              <a:t>root</a:t>
            </a:r>
            <a:r>
              <a:rPr lang="en-US" sz="1400" b="0" i="0" u="none" strike="noStrike" kern="1200" cap="none" spc="0" baseline="0" dirty="0">
                <a:solidFill>
                  <a:srgbClr val="595959"/>
                </a:solidFill>
                <a:uFillTx/>
                <a:latin typeface="Univers"/>
              </a:rPr>
              <a:t> will be less than the </a:t>
            </a:r>
            <a:r>
              <a:rPr lang="en-US" sz="1400" b="1" i="0" u="none" strike="noStrike" kern="1200" cap="none" spc="0" baseline="0" dirty="0">
                <a:solidFill>
                  <a:srgbClr val="595959"/>
                </a:solidFill>
                <a:uFillTx/>
                <a:latin typeface="Univers"/>
              </a:rPr>
              <a:t>root</a:t>
            </a:r>
          </a:p>
          <a:p>
            <a:pPr marL="1200150" marR="0" lvl="2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7F7F7F"/>
                </a:solidFill>
                <a:uFillTx/>
                <a:latin typeface="Univers"/>
              </a:rPr>
              <a:t>All values to the left of a </a:t>
            </a:r>
            <a:r>
              <a:rPr lang="en-US" sz="1200" b="1" i="0" u="none" strike="noStrike" kern="1200" cap="none" spc="0" baseline="0" dirty="0">
                <a:solidFill>
                  <a:srgbClr val="7F7F7F"/>
                </a:solidFill>
                <a:uFillTx/>
                <a:latin typeface="Univers"/>
              </a:rPr>
              <a:t>node</a:t>
            </a:r>
            <a:r>
              <a:rPr lang="en-US" sz="1200" b="0" i="0" u="none" strike="noStrike" kern="1200" cap="none" spc="0" baseline="0" dirty="0">
                <a:solidFill>
                  <a:srgbClr val="7F7F7F"/>
                </a:solidFill>
                <a:uFillTx/>
                <a:latin typeface="Univers"/>
              </a:rPr>
              <a:t> will be less than the </a:t>
            </a:r>
            <a:r>
              <a:rPr lang="en-US" sz="1200" b="1" i="0" u="none" strike="noStrike" kern="1200" cap="none" spc="0" baseline="0" dirty="0">
                <a:solidFill>
                  <a:srgbClr val="7F7F7F"/>
                </a:solidFill>
                <a:uFillTx/>
                <a:latin typeface="Univers"/>
              </a:rPr>
              <a:t>node</a:t>
            </a:r>
          </a:p>
          <a:p>
            <a:pPr marL="914400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 dirty="0">
              <a:solidFill>
                <a:srgbClr val="7F7F7F"/>
              </a:solidFill>
              <a:uFillTx/>
              <a:latin typeface="Univers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595959"/>
                </a:solidFill>
                <a:uFillTx/>
                <a:latin typeface="Univers"/>
              </a:rPr>
              <a:t>All values to the right of the </a:t>
            </a:r>
            <a:r>
              <a:rPr lang="en-US" sz="1400" b="1" i="0" u="none" strike="noStrike" kern="1200" cap="none" spc="0" baseline="0" dirty="0">
                <a:solidFill>
                  <a:srgbClr val="595959"/>
                </a:solidFill>
                <a:uFillTx/>
                <a:latin typeface="Univers"/>
              </a:rPr>
              <a:t>root</a:t>
            </a:r>
            <a:r>
              <a:rPr lang="en-US" sz="1400" b="0" i="0" u="none" strike="noStrike" kern="1200" cap="none" spc="0" baseline="0" dirty="0">
                <a:solidFill>
                  <a:srgbClr val="595959"/>
                </a:solidFill>
                <a:uFillTx/>
                <a:latin typeface="Univers"/>
              </a:rPr>
              <a:t> will be greater than the </a:t>
            </a:r>
            <a:r>
              <a:rPr lang="en-US" sz="1400" b="1" i="0" u="none" strike="noStrike" kern="1200" cap="none" spc="0" baseline="0" dirty="0">
                <a:solidFill>
                  <a:srgbClr val="595959"/>
                </a:solidFill>
                <a:uFillTx/>
                <a:latin typeface="Univers"/>
              </a:rPr>
              <a:t>root</a:t>
            </a:r>
          </a:p>
          <a:p>
            <a:pPr marL="1200150" marR="0" lvl="2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7F7F7F"/>
                </a:solidFill>
                <a:uFillTx/>
                <a:latin typeface="Univers"/>
              </a:rPr>
              <a:t>All values to the right of a </a:t>
            </a:r>
            <a:r>
              <a:rPr lang="en-US" sz="1200" b="1" i="0" u="none" strike="noStrike" kern="1200" cap="none" spc="0" baseline="0" dirty="0">
                <a:solidFill>
                  <a:srgbClr val="7F7F7F"/>
                </a:solidFill>
                <a:uFillTx/>
                <a:latin typeface="Univers"/>
              </a:rPr>
              <a:t>node</a:t>
            </a:r>
            <a:r>
              <a:rPr lang="en-US" sz="1200" b="0" i="0" u="none" strike="noStrike" kern="1200" cap="none" spc="0" baseline="0" dirty="0">
                <a:solidFill>
                  <a:srgbClr val="7F7F7F"/>
                </a:solidFill>
                <a:uFillTx/>
                <a:latin typeface="Univers"/>
              </a:rPr>
              <a:t> will be greater than the </a:t>
            </a:r>
            <a:r>
              <a:rPr lang="en-US" sz="1200" b="1" i="0" u="none" strike="noStrike" kern="1200" cap="none" spc="0" baseline="0" dirty="0">
                <a:solidFill>
                  <a:srgbClr val="7F7F7F"/>
                </a:solidFill>
                <a:uFillTx/>
                <a:latin typeface="Univers"/>
              </a:rPr>
              <a:t>node</a:t>
            </a:r>
          </a:p>
        </p:txBody>
      </p:sp>
      <p:pic>
        <p:nvPicPr>
          <p:cNvPr id="4" name="Content Placeholder 18" descr="A picture containing text, pool ball&#10;&#10;Description automatically generated">
            <a:extLst>
              <a:ext uri="{FF2B5EF4-FFF2-40B4-BE49-F238E27FC236}">
                <a16:creationId xmlns:a16="http://schemas.microsoft.com/office/drawing/2014/main" id="{D021ECE2-091D-0E41-22B1-12D78F013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7514" y="1930993"/>
            <a:ext cx="4889415" cy="2731248"/>
          </a:xfr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9101290-6DA8-4D48-A617-9207AF80015C}"/>
              </a:ext>
            </a:extLst>
          </p:cNvPr>
          <p:cNvSpPr txBox="1"/>
          <p:nvPr/>
        </p:nvSpPr>
        <p:spPr>
          <a:xfrm>
            <a:off x="1015066" y="6418521"/>
            <a:ext cx="1820414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Univers"/>
              </a:rPr>
              <a:t>1. What is a Splay Tree?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E75EEDD-FB11-1E24-F64F-9EA89FE48E0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6813AEA-43A5-4061-9BD8-A6626402F851}" type="slidenum">
              <a:rPr lang="en-US">
                <a:solidFill>
                  <a:srgbClr val="243FFF"/>
                </a:solidFill>
              </a:rPr>
              <a:t>5</a:t>
            </a:fld>
            <a:endParaRPr lang="en-US">
              <a:solidFill>
                <a:srgbClr val="243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65EFF-F58F-10A4-2015-EFCC59C348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599121"/>
            <a:ext cx="2483839" cy="498128"/>
          </a:xfrm>
        </p:spPr>
        <p:txBody>
          <a:bodyPr/>
          <a:lstStyle/>
          <a:p>
            <a:pPr marL="285750" lvl="0" indent="-285750"/>
            <a:r>
              <a:rPr lang="en-US"/>
              <a:t>One caveat:</a:t>
            </a:r>
          </a:p>
        </p:txBody>
      </p:sp>
      <p:pic>
        <p:nvPicPr>
          <p:cNvPr id="4" name="Picture 5" descr="A picture containing text, pool ball, sport, vector graphics&#10;&#10;Description automatically generated">
            <a:extLst>
              <a:ext uri="{FF2B5EF4-FFF2-40B4-BE49-F238E27FC236}">
                <a16:creationId xmlns:a16="http://schemas.microsoft.com/office/drawing/2014/main" id="{2EF2387A-6D82-B8E0-FC40-6E560F683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76" y="2690914"/>
            <a:ext cx="3383810" cy="206443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9" descr="A picture containing text, pool ball&#10;&#10;Description automatically generated">
            <a:extLst>
              <a:ext uri="{FF2B5EF4-FFF2-40B4-BE49-F238E27FC236}">
                <a16:creationId xmlns:a16="http://schemas.microsoft.com/office/drawing/2014/main" id="{88420513-F83F-FD9B-A74F-934AAE51B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278" y="2284317"/>
            <a:ext cx="6641515" cy="385955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: Rounded Corners 10">
            <a:extLst>
              <a:ext uri="{FF2B5EF4-FFF2-40B4-BE49-F238E27FC236}">
                <a16:creationId xmlns:a16="http://schemas.microsoft.com/office/drawing/2014/main" id="{47714691-4785-06D0-744D-34878403DB5A}"/>
              </a:ext>
            </a:extLst>
          </p:cNvPr>
          <p:cNvSpPr/>
          <p:nvPr/>
        </p:nvSpPr>
        <p:spPr>
          <a:xfrm>
            <a:off x="1936571" y="702268"/>
            <a:ext cx="8318863" cy="70151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Univers"/>
              </a:rPr>
              <a:t>When inserting into a splay tree, the inserted value becomes the root, and the existing nodes are rebalanced.</a:t>
            </a: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F6D788F5-4B39-BF67-F48B-A959631E0EA3}"/>
              </a:ext>
            </a:extLst>
          </p:cNvPr>
          <p:cNvSpPr/>
          <p:nvPr/>
        </p:nvSpPr>
        <p:spPr>
          <a:xfrm>
            <a:off x="7654177" y="2427155"/>
            <a:ext cx="1002484" cy="102346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noFill/>
          <a:ln w="57150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Univer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CF3A564-1D02-512E-CA6F-2FA31BBBCF5F}"/>
              </a:ext>
            </a:extLst>
          </p:cNvPr>
          <p:cNvSpPr txBox="1"/>
          <p:nvPr/>
        </p:nvSpPr>
        <p:spPr>
          <a:xfrm>
            <a:off x="1015066" y="6418521"/>
            <a:ext cx="1820414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Univers"/>
              </a:rPr>
              <a:t>1. What is a Splay Tree?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643659A-0F5C-1EBE-9057-0A6DA61278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100C0411-8C3E-481B-8F37-03AD79CBAEE4}" type="slidenum">
              <a:rPr lang="en-US">
                <a:solidFill>
                  <a:srgbClr val="243FFF"/>
                </a:solidFill>
              </a:rPr>
              <a:t>6</a:t>
            </a:fld>
            <a:endParaRPr lang="en-US">
              <a:solidFill>
                <a:srgbClr val="243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02FF-464A-C559-262B-18879540B2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599121"/>
            <a:ext cx="3532464" cy="498128"/>
          </a:xfrm>
        </p:spPr>
        <p:txBody>
          <a:bodyPr/>
          <a:lstStyle/>
          <a:p>
            <a:pPr marL="285750" lvl="0" indent="-285750"/>
            <a:r>
              <a:rPr lang="en-US"/>
              <a:t>Another caveat:</a:t>
            </a:r>
          </a:p>
        </p:txBody>
      </p:sp>
      <p:pic>
        <p:nvPicPr>
          <p:cNvPr id="4" name="Picture 5" descr="A picture containing text, pool ball, sport, vector graphics&#10;&#10;Description automatically generated">
            <a:extLst>
              <a:ext uri="{FF2B5EF4-FFF2-40B4-BE49-F238E27FC236}">
                <a16:creationId xmlns:a16="http://schemas.microsoft.com/office/drawing/2014/main" id="{00DEF2D9-170C-4670-651A-990050B97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76" y="3046469"/>
            <a:ext cx="3383810" cy="206443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tangle: Rounded Corners 10">
            <a:extLst>
              <a:ext uri="{FF2B5EF4-FFF2-40B4-BE49-F238E27FC236}">
                <a16:creationId xmlns:a16="http://schemas.microsoft.com/office/drawing/2014/main" id="{BA5F4708-51FF-857F-1C4C-57DF7971D0C7}"/>
              </a:ext>
            </a:extLst>
          </p:cNvPr>
          <p:cNvSpPr/>
          <p:nvPr/>
        </p:nvSpPr>
        <p:spPr>
          <a:xfrm>
            <a:off x="1936571" y="705788"/>
            <a:ext cx="8318863" cy="70151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Univers"/>
              </a:rPr>
              <a:t>When </a:t>
            </a:r>
            <a:r>
              <a:rPr lang="en-US" sz="1800" b="1" i="0" u="none" strike="noStrike" kern="1200" cap="none" spc="0" baseline="0">
                <a:solidFill>
                  <a:srgbClr val="FFFFFF"/>
                </a:solidFill>
                <a:uFillTx/>
                <a:latin typeface="Univers"/>
              </a:rPr>
              <a:t>searching</a:t>
            </a: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Univers"/>
              </a:rPr>
              <a:t> for a node in a splay tree, the found value becomes the root, and the existing nodes are rebalanced.</a:t>
            </a:r>
          </a:p>
        </p:txBody>
      </p:sp>
      <p:pic>
        <p:nvPicPr>
          <p:cNvPr id="6" name="Picture 4" descr="A picture containing text, pool ball, vector graphics, silhouette&#10;&#10;Description automatically generated">
            <a:extLst>
              <a:ext uri="{FF2B5EF4-FFF2-40B4-BE49-F238E27FC236}">
                <a16:creationId xmlns:a16="http://schemas.microsoft.com/office/drawing/2014/main" id="{C64EF105-06B9-C9A1-E87F-A48651290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307" y="1937586"/>
            <a:ext cx="4909468" cy="369394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D7B06E3-DAD2-0F5D-B308-9C075C48BB4A}"/>
              </a:ext>
            </a:extLst>
          </p:cNvPr>
          <p:cNvSpPr/>
          <p:nvPr/>
        </p:nvSpPr>
        <p:spPr>
          <a:xfrm>
            <a:off x="3829571" y="4231267"/>
            <a:ext cx="1002484" cy="102346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noFill/>
          <a:ln w="57150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Univers"/>
            </a:endParaRP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0245D85F-F19E-0D02-E58A-024E8449C7FF}"/>
              </a:ext>
            </a:extLst>
          </p:cNvPr>
          <p:cNvSpPr/>
          <p:nvPr/>
        </p:nvSpPr>
        <p:spPr>
          <a:xfrm>
            <a:off x="9002807" y="2061112"/>
            <a:ext cx="1002484" cy="102346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noFill/>
          <a:ln w="57150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Univers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853BB6A4-9632-288B-FAAA-64D51EB1A1E7}"/>
              </a:ext>
            </a:extLst>
          </p:cNvPr>
          <p:cNvSpPr txBox="1"/>
          <p:nvPr/>
        </p:nvSpPr>
        <p:spPr>
          <a:xfrm>
            <a:off x="1015066" y="6418521"/>
            <a:ext cx="1820414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1. What is a Splay Tree?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5207123-84DA-F48D-E793-BA765426D3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8248FC43-087E-4966-AD6D-DAD08F16A4AB}" type="slidenum">
              <a:rPr lang="en-US">
                <a:solidFill>
                  <a:srgbClr val="243FFF"/>
                </a:solidFill>
              </a:rPr>
              <a:t>7</a:t>
            </a:fld>
            <a:endParaRPr lang="en-US">
              <a:solidFill>
                <a:srgbClr val="243FFF"/>
              </a:solidFill>
            </a:endParaRPr>
          </a:p>
        </p:txBody>
      </p:sp>
      <p:pic>
        <p:nvPicPr>
          <p:cNvPr id="3" name="Picture 4" descr="A picture containing text, pool ball, sport, vector graphics&#10;&#10;Description automatically generated">
            <a:extLst>
              <a:ext uri="{FF2B5EF4-FFF2-40B4-BE49-F238E27FC236}">
                <a16:creationId xmlns:a16="http://schemas.microsoft.com/office/drawing/2014/main" id="{5FFFC125-2ACF-C91E-A207-3679249EC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520" y="4280352"/>
            <a:ext cx="1832933" cy="11182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5" descr="A picture containing text, pool ball, vector graphics, silhouette&#10;&#10;Description automatically generated">
            <a:extLst>
              <a:ext uri="{FF2B5EF4-FFF2-40B4-BE49-F238E27FC236}">
                <a16:creationId xmlns:a16="http://schemas.microsoft.com/office/drawing/2014/main" id="{1B3E5CD8-39F3-AAC4-2B3A-AED7128AE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453" y="3839016"/>
            <a:ext cx="2659349" cy="200092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6" descr="A picture containing text, pool ball, sport, vector graphics&#10;&#10;Description automatically generated">
            <a:extLst>
              <a:ext uri="{FF2B5EF4-FFF2-40B4-BE49-F238E27FC236}">
                <a16:creationId xmlns:a16="http://schemas.microsoft.com/office/drawing/2014/main" id="{F649A5A5-3EDE-74E2-A51B-1A5131861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46" y="3713616"/>
            <a:ext cx="1682084" cy="10262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7" descr="A picture containing text, pool ball&#10;&#10;Description automatically generated">
            <a:extLst>
              <a:ext uri="{FF2B5EF4-FFF2-40B4-BE49-F238E27FC236}">
                <a16:creationId xmlns:a16="http://schemas.microsoft.com/office/drawing/2014/main" id="{E85315BC-3979-49CC-BB81-7E3A00B4B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432" y="3502883"/>
            <a:ext cx="3301477" cy="191857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7" name="Straight Connector 15">
            <a:extLst>
              <a:ext uri="{FF2B5EF4-FFF2-40B4-BE49-F238E27FC236}">
                <a16:creationId xmlns:a16="http://schemas.microsoft.com/office/drawing/2014/main" id="{58810611-36C8-94D2-74CE-86031BE892AD}"/>
              </a:ext>
            </a:extLst>
          </p:cNvPr>
          <p:cNvCxnSpPr/>
          <p:nvPr/>
        </p:nvCxnSpPr>
        <p:spPr>
          <a:xfrm>
            <a:off x="6223159" y="2525088"/>
            <a:ext cx="0" cy="3431094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</a:ln>
        </p:spPr>
      </p:cxn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CC6A0F7E-2883-EE52-A12A-A67E51B7BAAD}"/>
              </a:ext>
            </a:extLst>
          </p:cNvPr>
          <p:cNvSpPr/>
          <p:nvPr/>
        </p:nvSpPr>
        <p:spPr>
          <a:xfrm>
            <a:off x="2019296" y="2927076"/>
            <a:ext cx="2019296" cy="39623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814D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Univers"/>
              </a:rPr>
              <a:t>Insert</a:t>
            </a:r>
          </a:p>
        </p:txBody>
      </p:sp>
      <p:sp>
        <p:nvSpPr>
          <p:cNvPr id="9" name="Rectangle: Rounded Corners 18">
            <a:extLst>
              <a:ext uri="{FF2B5EF4-FFF2-40B4-BE49-F238E27FC236}">
                <a16:creationId xmlns:a16="http://schemas.microsoft.com/office/drawing/2014/main" id="{8A14A589-DCD8-3B75-4F71-A2F379D48165}"/>
              </a:ext>
            </a:extLst>
          </p:cNvPr>
          <p:cNvSpPr/>
          <p:nvPr/>
        </p:nvSpPr>
        <p:spPr>
          <a:xfrm>
            <a:off x="8153403" y="2927076"/>
            <a:ext cx="2019296" cy="39623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814D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Univers"/>
              </a:rPr>
              <a:t>Search</a:t>
            </a: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ADA64BF3-C044-3FC4-41D5-EE0DABAA4A1C}"/>
              </a:ext>
            </a:extLst>
          </p:cNvPr>
          <p:cNvSpPr/>
          <p:nvPr/>
        </p:nvSpPr>
        <p:spPr>
          <a:xfrm>
            <a:off x="8165153" y="4869344"/>
            <a:ext cx="652406" cy="66604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noFill/>
          <a:ln w="57150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Univers"/>
            </a:endParaRPr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DAA8AC00-41BA-8BFE-433A-D554CAECAEC5}"/>
              </a:ext>
            </a:extLst>
          </p:cNvPr>
          <p:cNvSpPr/>
          <p:nvPr/>
        </p:nvSpPr>
        <p:spPr>
          <a:xfrm>
            <a:off x="10823332" y="3864162"/>
            <a:ext cx="652406" cy="66604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noFill/>
          <a:ln w="57150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Univers"/>
            </a:endParaRPr>
          </a:p>
        </p:txBody>
      </p:sp>
      <p:sp>
        <p:nvSpPr>
          <p:cNvPr id="12" name="Oval 22">
            <a:extLst>
              <a:ext uri="{FF2B5EF4-FFF2-40B4-BE49-F238E27FC236}">
                <a16:creationId xmlns:a16="http://schemas.microsoft.com/office/drawing/2014/main" id="{A8A57E09-602B-027F-70B6-AAD8F0596A1C}"/>
              </a:ext>
            </a:extLst>
          </p:cNvPr>
          <p:cNvSpPr/>
          <p:nvPr/>
        </p:nvSpPr>
        <p:spPr>
          <a:xfrm>
            <a:off x="3946358" y="3505992"/>
            <a:ext cx="652406" cy="66604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noFill/>
          <a:ln w="57150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Univers"/>
            </a:endParaRP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F2CF3479-1788-3661-956F-BD0309B81F19}"/>
              </a:ext>
            </a:extLst>
          </p:cNvPr>
          <p:cNvSpPr txBox="1"/>
          <p:nvPr/>
        </p:nvSpPr>
        <p:spPr>
          <a:xfrm>
            <a:off x="1015066" y="6418521"/>
            <a:ext cx="1820414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Univers"/>
              </a:rPr>
              <a:t>1. What is a Splay Tree? </a:t>
            </a:r>
          </a:p>
        </p:txBody>
      </p:sp>
      <p:sp>
        <p:nvSpPr>
          <p:cNvPr id="14" name="Rectangle: Rounded Corners 9">
            <a:extLst>
              <a:ext uri="{FF2B5EF4-FFF2-40B4-BE49-F238E27FC236}">
                <a16:creationId xmlns:a16="http://schemas.microsoft.com/office/drawing/2014/main" id="{D5B9F783-E7FF-5A5A-14F8-ACAF0EC7A434}"/>
              </a:ext>
            </a:extLst>
          </p:cNvPr>
          <p:cNvSpPr/>
          <p:nvPr/>
        </p:nvSpPr>
        <p:spPr>
          <a:xfrm>
            <a:off x="1914086" y="688625"/>
            <a:ext cx="8363824" cy="98903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814DFF"/>
          </a:solidFill>
          <a:ln w="12701" cap="flat">
            <a:noFill/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Univers"/>
              </a:rPr>
              <a:t>These two caveats allow for </a:t>
            </a:r>
            <a:r>
              <a:rPr lang="en-US" sz="1800" b="0" i="1" u="none" strike="noStrike" kern="1200" cap="none" spc="0" baseline="0">
                <a:solidFill>
                  <a:srgbClr val="FFFFFF"/>
                </a:solidFill>
                <a:uFillTx/>
                <a:latin typeface="Univers"/>
              </a:rPr>
              <a:t>O(1)</a:t>
            </a: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Univers"/>
              </a:rPr>
              <a:t>/instant access to the most recently inserted or searched-for node.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C301C-3357-11E1-28EC-39A3AAE8BE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840540"/>
            <a:ext cx="9144000" cy="2340864"/>
          </a:xfrm>
        </p:spPr>
        <p:txBody>
          <a:bodyPr/>
          <a:lstStyle/>
          <a:p>
            <a:pPr lvl="0"/>
            <a:r>
              <a:rPr lang="en-US" spc="400"/>
              <a:t>Splay tree Balancing Act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A4F2-263D-341A-9246-718D86A51C6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/>
              <a:t>What Makes a Splay Tree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AAE56-4CFB-0940-4946-3CE7B599DC3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988725" cy="4351336"/>
          </a:xfrm>
        </p:spPr>
        <p:txBody>
          <a:bodyPr>
            <a:normAutofit/>
          </a:bodyPr>
          <a:lstStyle/>
          <a:p>
            <a:r>
              <a:rPr lang="en-US" sz="2400" dirty="0"/>
              <a:t>The notion of what it means for a splay tree to be balanced is different from other self-balancing trees.</a:t>
            </a:r>
          </a:p>
          <a:p>
            <a:pPr lvl="1"/>
            <a:r>
              <a:rPr lang="en-US" sz="1600" dirty="0"/>
              <a:t>Splay trees do not have balancing checks for differing heights of subtrees, so its shape is less constrained.</a:t>
            </a:r>
          </a:p>
          <a:p>
            <a:pPr marL="457200" lvl="1" indent="0">
              <a:buNone/>
            </a:pPr>
            <a:endParaRPr lang="en-US" sz="1600" dirty="0"/>
          </a:p>
          <a:p>
            <a:pPr lvl="0"/>
            <a:r>
              <a:rPr lang="en-US" sz="2400" dirty="0"/>
              <a:t>All a splay tree cares about is that </a:t>
            </a:r>
            <a:r>
              <a:rPr lang="en-US" sz="2400" i="1" dirty="0"/>
              <a:t>recently accessed</a:t>
            </a:r>
            <a:r>
              <a:rPr lang="en-US" sz="2400" dirty="0"/>
              <a:t> nodes are near the top.</a:t>
            </a:r>
          </a:p>
          <a:p>
            <a:pPr lvl="1"/>
            <a:r>
              <a:rPr lang="en-US" sz="1600" dirty="0"/>
              <a:t>Upon insertion or access of an item, the tree is adjusted so that item is at the top.</a:t>
            </a:r>
          </a:p>
          <a:p>
            <a:pPr lvl="1"/>
            <a:r>
              <a:rPr lang="en-US" sz="1600" dirty="0"/>
              <a:t>Upon deletion, the item is first brought to the top and then deleted.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DAA82-CA75-846E-189F-00457720BE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0500FE9-7CC1-4E47-A9FF-9443BE67532F}" type="slidenum">
              <a:rPr lang="en-US"/>
              <a:t>9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EC790A44-DD6A-91CA-002B-48BE2B4BBDD3}"/>
              </a:ext>
            </a:extLst>
          </p:cNvPr>
          <p:cNvSpPr txBox="1"/>
          <p:nvPr/>
        </p:nvSpPr>
        <p:spPr>
          <a:xfrm>
            <a:off x="1015065" y="6418521"/>
            <a:ext cx="2393959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2. Splay Tree Balancing Act</a:t>
            </a:r>
          </a:p>
        </p:txBody>
      </p:sp>
      <p:pic>
        <p:nvPicPr>
          <p:cNvPr id="3074" name="Picture 2" descr="Splay tree in data structure - Kalkicode">
            <a:extLst>
              <a:ext uri="{FF2B5EF4-FFF2-40B4-BE49-F238E27FC236}">
                <a16:creationId xmlns:a16="http://schemas.microsoft.com/office/drawing/2014/main" id="{420FDF4F-9AC1-76CF-4522-D041DB5E4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313" y="2320309"/>
            <a:ext cx="4603887" cy="274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%7b22CECFD1-4C43-4B4C-9ED2-61B98774692A%7dtf89338750_win32</Template>
  <TotalTime>266</TotalTime>
  <Words>1290</Words>
  <Application>Microsoft Macintosh PowerPoint</Application>
  <PresentationFormat>Widescreen</PresentationFormat>
  <Paragraphs>164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Univers</vt:lpstr>
      <vt:lpstr>GradientUnivers</vt:lpstr>
      <vt:lpstr>Splay Tree</vt:lpstr>
      <vt:lpstr>Table of Contents</vt:lpstr>
      <vt:lpstr>What is a splay tree?</vt:lpstr>
      <vt:lpstr>PowerPoint Presentation</vt:lpstr>
      <vt:lpstr>PowerPoint Presentation</vt:lpstr>
      <vt:lpstr>PowerPoint Presentation</vt:lpstr>
      <vt:lpstr>PowerPoint Presentation</vt:lpstr>
      <vt:lpstr>Splay tree Balancing Act</vt:lpstr>
      <vt:lpstr>What Makes a Splay Tree Different?</vt:lpstr>
      <vt:lpstr>Balancing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Complexity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Cases</vt:lpstr>
      <vt:lpstr>PowerPoint Presentation</vt:lpstr>
      <vt:lpstr>PowerPoint Presentation</vt:lpstr>
      <vt:lpstr>PowerPoint Presentation</vt:lpstr>
      <vt:lpstr>Credits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Splay Tree</dc:title>
  <dc:creator>Cameron Castillo</dc:creator>
  <cp:lastModifiedBy>Cameron Castillo</cp:lastModifiedBy>
  <cp:revision>241</cp:revision>
  <dcterms:created xsi:type="dcterms:W3CDTF">2022-07-12T22:39:14Z</dcterms:created>
  <dcterms:modified xsi:type="dcterms:W3CDTF">2022-07-19T14:27:25Z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