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4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Lst>
  <p:sldSz cx="9144000" cy="6858000" type="screen4x3"/>
  <p:notesSz cx="7034213" cy="8710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jWtZMdLBl1uGxRt2nHPXFj7AX8l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2F8E65-CFBA-4A8F-8260-E28EEC5ED50F}">
  <a:tblStyle styleId="{F12F8E65-CFBA-4A8F-8260-E28EEC5ED50F}"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35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56"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81337" cy="4603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4005262" y="0"/>
            <a:ext cx="3005137" cy="4603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308100" y="658812"/>
            <a:ext cx="4387850" cy="3290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23925" y="4148137"/>
            <a:ext cx="5162550" cy="38830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294687"/>
            <a:ext cx="3081337" cy="3952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4005262" y="8294687"/>
            <a:ext cx="3005137" cy="3952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1"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p:nvPr/>
        </p:nvSpPr>
        <p:spPr>
          <a:xfrm>
            <a:off x="4005262" y="8294687"/>
            <a:ext cx="3005137" cy="3952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400"/>
              <a:buFont typeface="Arial"/>
              <a:buNone/>
            </a:pPr>
            <a:fld id="{00000000-1234-1234-1234-123412341234}" type="slidenum">
              <a:rPr lang="en-US" sz="2400" b="1"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
        <p:nvSpPr>
          <p:cNvPr id="70" name="Google Shape;70;p1:notes"/>
          <p:cNvSpPr>
            <a:spLocks noGrp="1" noRot="1" noChangeAspect="1"/>
          </p:cNvSpPr>
          <p:nvPr>
            <p:ph type="sldImg" idx="2"/>
          </p:nvPr>
        </p:nvSpPr>
        <p:spPr>
          <a:xfrm>
            <a:off x="1308100" y="658813"/>
            <a:ext cx="4387850" cy="32908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 name="Google Shape;71;p1:notes"/>
          <p:cNvSpPr txBox="1">
            <a:spLocks noGrp="1"/>
          </p:cNvSpPr>
          <p:nvPr>
            <p:ph type="body" idx="1"/>
          </p:nvPr>
        </p:nvSpPr>
        <p:spPr>
          <a:xfrm>
            <a:off x="923925" y="4148137"/>
            <a:ext cx="5162550" cy="38830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a:spLocks noGrp="1"/>
          </p:cNvSpPr>
          <p:nvPr>
            <p:ph type="body" idx="1"/>
          </p:nvPr>
        </p:nvSpPr>
        <p:spPr>
          <a:xfrm>
            <a:off x="923925" y="4148137"/>
            <a:ext cx="5162550" cy="38830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3:notes"/>
          <p:cNvSpPr>
            <a:spLocks noGrp="1" noRot="1" noChangeAspect="1"/>
          </p:cNvSpPr>
          <p:nvPr>
            <p:ph type="sldImg" idx="2"/>
          </p:nvPr>
        </p:nvSpPr>
        <p:spPr>
          <a:xfrm>
            <a:off x="1308100" y="658813"/>
            <a:ext cx="4387850" cy="3290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923925" y="4148137"/>
            <a:ext cx="5162550" cy="38830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 software process model is a standardised format for 1) planning 2) organising, and 3) running a development project. Describes: Sequence of activities of a Software Engineering project, and their relative order.</a:t>
            </a:r>
            <a:endParaRPr sz="1800" b="0" i="0" u="none" strike="noStrike" cap="none">
              <a:solidFill>
                <a:srgbClr val="000000"/>
              </a:solidFill>
              <a:latin typeface="Arial"/>
              <a:ea typeface="Arial"/>
              <a:cs typeface="Arial"/>
              <a:sym typeface="Arial"/>
            </a:endParaRPr>
          </a:p>
          <a:p>
            <a:pPr marL="0" lvl="0" indent="0" algn="l" rtl="0">
              <a:lnSpc>
                <a:spcPct val="100000"/>
              </a:lnSpc>
              <a:spcBef>
                <a:spcPts val="0"/>
              </a:spcBef>
              <a:spcAft>
                <a:spcPts val="0"/>
              </a:spcAft>
              <a:buSzPts val="1400"/>
              <a:buNone/>
            </a:pPr>
            <a:endParaRPr sz="1800" b="0" i="0" u="none" strike="noStrike" cap="none">
              <a:solidFill>
                <a:srgbClr val="000000"/>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800" b="0" i="0" u="none" strike="noStrike" cap="none">
                <a:solidFill>
                  <a:srgbClr val="000000"/>
                </a:solidFill>
                <a:latin typeface="Arial"/>
                <a:ea typeface="Arial"/>
                <a:cs typeface="Arial"/>
                <a:sym typeface="Arial"/>
              </a:rPr>
              <a:t>The process model of Carmel is based on two central constructs: 1) a requirements loop; and 2) a quality loop. The loops are separated by a stage in which requirements specifications are frozen. </a:t>
            </a:r>
            <a:endParaRPr/>
          </a:p>
        </p:txBody>
      </p:sp>
      <p:sp>
        <p:nvSpPr>
          <p:cNvPr id="141" name="Google Shape;141;p6:notes"/>
          <p:cNvSpPr>
            <a:spLocks noGrp="1" noRot="1" noChangeAspect="1"/>
          </p:cNvSpPr>
          <p:nvPr>
            <p:ph type="sldImg" idx="2"/>
          </p:nvPr>
        </p:nvSpPr>
        <p:spPr>
          <a:xfrm>
            <a:off x="1308100" y="658813"/>
            <a:ext cx="4387850" cy="3290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923925" y="4148137"/>
            <a:ext cx="5162550" cy="38830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800" b="0" i="0" u="none" strike="noStrike" cap="none">
                <a:solidFill>
                  <a:srgbClr val="000000"/>
                </a:solidFill>
                <a:latin typeface="Arial"/>
                <a:ea typeface="Arial"/>
                <a:cs typeface="Arial"/>
                <a:sym typeface="Arial"/>
              </a:rPr>
              <a:t>The requirements loop's goal is to discover requirements early and comprehensively. It is incremental (relying on prototyping), has several evaluation and exit points, and structures involvement of customers and other external sources such as marketing. </a:t>
            </a:r>
            <a:endParaRPr/>
          </a:p>
        </p:txBody>
      </p:sp>
      <p:sp>
        <p:nvSpPr>
          <p:cNvPr id="157" name="Google Shape;157;p7:notes"/>
          <p:cNvSpPr>
            <a:spLocks noGrp="1" noRot="1" noChangeAspect="1"/>
          </p:cNvSpPr>
          <p:nvPr>
            <p:ph type="sldImg" idx="2"/>
          </p:nvPr>
        </p:nvSpPr>
        <p:spPr>
          <a:xfrm>
            <a:off x="1308100" y="658813"/>
            <a:ext cx="4387850" cy="3290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8:notes"/>
          <p:cNvSpPr txBox="1">
            <a:spLocks noGrp="1"/>
          </p:cNvSpPr>
          <p:nvPr>
            <p:ph type="body" idx="1"/>
          </p:nvPr>
        </p:nvSpPr>
        <p:spPr>
          <a:xfrm>
            <a:off x="923925" y="4148137"/>
            <a:ext cx="5162550" cy="38830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800" b="0" i="0" u="none" strike="noStrike" cap="none">
                <a:solidFill>
                  <a:srgbClr val="000000"/>
                </a:solidFill>
                <a:latin typeface="Arial"/>
                <a:ea typeface="Arial"/>
                <a:cs typeface="Arial"/>
                <a:sym typeface="Arial"/>
              </a:rPr>
              <a:t>The quality loop addresses the need to reduce defects. It begins with design and coding stages. It is also incremental and has several evaluation and exit points.</a:t>
            </a:r>
            <a:endParaRPr/>
          </a:p>
        </p:txBody>
      </p:sp>
      <p:sp>
        <p:nvSpPr>
          <p:cNvPr id="195" name="Google Shape;195;p8:notes"/>
          <p:cNvSpPr>
            <a:spLocks noGrp="1" noRot="1" noChangeAspect="1"/>
          </p:cNvSpPr>
          <p:nvPr>
            <p:ph type="sldImg" idx="2"/>
          </p:nvPr>
        </p:nvSpPr>
        <p:spPr>
          <a:xfrm>
            <a:off x="1308100" y="658813"/>
            <a:ext cx="4387850" cy="3290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9:notes"/>
          <p:cNvSpPr txBox="1">
            <a:spLocks noGrp="1"/>
          </p:cNvSpPr>
          <p:nvPr>
            <p:ph type="body" idx="1"/>
          </p:nvPr>
        </p:nvSpPr>
        <p:spPr>
          <a:xfrm>
            <a:off x="923925" y="4148137"/>
            <a:ext cx="5162550" cy="38830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9:notes"/>
          <p:cNvSpPr>
            <a:spLocks noGrp="1" noRot="1" noChangeAspect="1"/>
          </p:cNvSpPr>
          <p:nvPr>
            <p:ph type="sldImg" idx="2"/>
          </p:nvPr>
        </p:nvSpPr>
        <p:spPr>
          <a:xfrm>
            <a:off x="1308100" y="658812"/>
            <a:ext cx="4387850" cy="32908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0:notes"/>
          <p:cNvSpPr txBox="1">
            <a:spLocks noGrp="1"/>
          </p:cNvSpPr>
          <p:nvPr>
            <p:ph type="body" idx="1"/>
          </p:nvPr>
        </p:nvSpPr>
        <p:spPr>
          <a:xfrm>
            <a:off x="923925" y="4148137"/>
            <a:ext cx="5162550" cy="38830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800" b="0" i="0" u="none" strike="noStrike" cap="none">
                <a:solidFill>
                  <a:srgbClr val="000000"/>
                </a:solidFill>
                <a:latin typeface="Arial"/>
                <a:ea typeface="Arial"/>
                <a:cs typeface="Arial"/>
                <a:sym typeface="Arial"/>
              </a:rPr>
              <a:t>All businesses operate within an environment of time-based competition. </a:t>
            </a:r>
            <a:endParaRPr/>
          </a:p>
          <a:p>
            <a:pPr marL="0" lvl="0" indent="0" algn="l" rtl="0">
              <a:lnSpc>
                <a:spcPct val="100000"/>
              </a:lnSpc>
              <a:spcBef>
                <a:spcPts val="0"/>
              </a:spcBef>
              <a:spcAft>
                <a:spcPts val="0"/>
              </a:spcAft>
              <a:buSzPts val="1400"/>
              <a:buNone/>
            </a:pPr>
            <a:endParaRPr sz="1800" b="0" i="0" u="none" strike="noStrike" cap="none">
              <a:solidFill>
                <a:srgbClr val="000000"/>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800" b="0" i="0" u="none" strike="noStrike" cap="none">
                <a:solidFill>
                  <a:srgbClr val="000000"/>
                </a:solidFill>
                <a:latin typeface="Arial"/>
                <a:ea typeface="Arial"/>
                <a:cs typeface="Arial"/>
                <a:sym typeface="Arial"/>
              </a:rPr>
              <a:t>For product development this means completion.</a:t>
            </a:r>
            <a:endParaRPr/>
          </a:p>
        </p:txBody>
      </p:sp>
      <p:sp>
        <p:nvSpPr>
          <p:cNvPr id="257" name="Google Shape;257;p10:notes"/>
          <p:cNvSpPr>
            <a:spLocks noGrp="1" noRot="1" noChangeAspect="1"/>
          </p:cNvSpPr>
          <p:nvPr>
            <p:ph type="sldImg" idx="2"/>
          </p:nvPr>
        </p:nvSpPr>
        <p:spPr>
          <a:xfrm>
            <a:off x="1308100" y="658813"/>
            <a:ext cx="4387850" cy="3290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1:notes"/>
          <p:cNvSpPr txBox="1">
            <a:spLocks noGrp="1"/>
          </p:cNvSpPr>
          <p:nvPr>
            <p:ph type="body" idx="1"/>
          </p:nvPr>
        </p:nvSpPr>
        <p:spPr>
          <a:xfrm>
            <a:off x="923925" y="4148137"/>
            <a:ext cx="5162550" cy="38830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3" name="Google Shape;263;p11:notes"/>
          <p:cNvSpPr>
            <a:spLocks noGrp="1" noRot="1" noChangeAspect="1"/>
          </p:cNvSpPr>
          <p:nvPr>
            <p:ph type="sldImg" idx="2"/>
          </p:nvPr>
        </p:nvSpPr>
        <p:spPr>
          <a:xfrm>
            <a:off x="1308100" y="658813"/>
            <a:ext cx="4387850" cy="3290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2:notes"/>
          <p:cNvSpPr txBox="1">
            <a:spLocks noGrp="1"/>
          </p:cNvSpPr>
          <p:nvPr>
            <p:ph type="body" idx="1"/>
          </p:nvPr>
        </p:nvSpPr>
        <p:spPr>
          <a:xfrm>
            <a:off x="923925" y="4148137"/>
            <a:ext cx="5162550" cy="38830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800" b="0" i="0" u="none" strike="noStrike" cap="none">
                <a:solidFill>
                  <a:srgbClr val="000000"/>
                </a:solidFill>
                <a:latin typeface="Arial"/>
                <a:ea typeface="Arial"/>
                <a:cs typeface="Arial"/>
                <a:sym typeface="Arial"/>
              </a:rPr>
              <a:t>Carmel made an exploratory study of time-to-completion accelerators in twelve software package startups.</a:t>
            </a:r>
            <a:endParaRPr/>
          </a:p>
        </p:txBody>
      </p:sp>
      <p:sp>
        <p:nvSpPr>
          <p:cNvPr id="269" name="Google Shape;269;p12:notes"/>
          <p:cNvSpPr>
            <a:spLocks noGrp="1" noRot="1" noChangeAspect="1"/>
          </p:cNvSpPr>
          <p:nvPr>
            <p:ph type="sldImg" idx="2"/>
          </p:nvPr>
        </p:nvSpPr>
        <p:spPr>
          <a:xfrm>
            <a:off x="1308100" y="658813"/>
            <a:ext cx="4387850" cy="3290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3:notes"/>
          <p:cNvSpPr txBox="1">
            <a:spLocks noGrp="1"/>
          </p:cNvSpPr>
          <p:nvPr>
            <p:ph type="body" idx="1"/>
          </p:nvPr>
        </p:nvSpPr>
        <p:spPr>
          <a:xfrm>
            <a:off x="923925" y="4148137"/>
            <a:ext cx="5162550" cy="38830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13:notes"/>
          <p:cNvSpPr>
            <a:spLocks noGrp="1" noRot="1" noChangeAspect="1"/>
          </p:cNvSpPr>
          <p:nvPr>
            <p:ph type="sldImg" idx="2"/>
          </p:nvPr>
        </p:nvSpPr>
        <p:spPr>
          <a:xfrm>
            <a:off x="1308100" y="658813"/>
            <a:ext cx="4387850" cy="3290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4:notes"/>
          <p:cNvSpPr txBox="1">
            <a:spLocks noGrp="1"/>
          </p:cNvSpPr>
          <p:nvPr>
            <p:ph type="body" idx="1"/>
          </p:nvPr>
        </p:nvSpPr>
        <p:spPr>
          <a:xfrm>
            <a:off x="923925" y="4148137"/>
            <a:ext cx="5162550" cy="38830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p14:notes"/>
          <p:cNvSpPr>
            <a:spLocks noGrp="1" noRot="1" noChangeAspect="1"/>
          </p:cNvSpPr>
          <p:nvPr>
            <p:ph type="sldImg" idx="2"/>
          </p:nvPr>
        </p:nvSpPr>
        <p:spPr>
          <a:xfrm>
            <a:off x="1308100" y="658813"/>
            <a:ext cx="4387850" cy="3290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txBox="1">
            <a:spLocks noGrp="1"/>
          </p:cNvSpPr>
          <p:nvPr>
            <p:ph type="body" idx="1"/>
          </p:nvPr>
        </p:nvSpPr>
        <p:spPr>
          <a:xfrm>
            <a:off x="923925" y="4148137"/>
            <a:ext cx="5162550" cy="38830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p2:notes"/>
          <p:cNvSpPr>
            <a:spLocks noGrp="1" noRot="1" noChangeAspect="1"/>
          </p:cNvSpPr>
          <p:nvPr>
            <p:ph type="sldImg" idx="2"/>
          </p:nvPr>
        </p:nvSpPr>
        <p:spPr>
          <a:xfrm>
            <a:off x="1308100" y="658813"/>
            <a:ext cx="4387850" cy="3290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5:notes"/>
          <p:cNvSpPr txBox="1">
            <a:spLocks noGrp="1"/>
          </p:cNvSpPr>
          <p:nvPr>
            <p:ph type="body" idx="1"/>
          </p:nvPr>
        </p:nvSpPr>
        <p:spPr>
          <a:xfrm>
            <a:off x="923925" y="4148137"/>
            <a:ext cx="5162550" cy="38830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p15:notes"/>
          <p:cNvSpPr>
            <a:spLocks noGrp="1" noRot="1" noChangeAspect="1"/>
          </p:cNvSpPr>
          <p:nvPr>
            <p:ph type="sldImg" idx="2"/>
          </p:nvPr>
        </p:nvSpPr>
        <p:spPr>
          <a:xfrm>
            <a:off x="1308100" y="658813"/>
            <a:ext cx="4387850" cy="3290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6:notes"/>
          <p:cNvSpPr txBox="1">
            <a:spLocks noGrp="1"/>
          </p:cNvSpPr>
          <p:nvPr>
            <p:ph type="body" idx="1"/>
          </p:nvPr>
        </p:nvSpPr>
        <p:spPr>
          <a:xfrm>
            <a:off x="923925" y="4148137"/>
            <a:ext cx="5162550" cy="38830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16:notes"/>
          <p:cNvSpPr>
            <a:spLocks noGrp="1" noRot="1" noChangeAspect="1"/>
          </p:cNvSpPr>
          <p:nvPr>
            <p:ph type="sldImg" idx="2"/>
          </p:nvPr>
        </p:nvSpPr>
        <p:spPr>
          <a:xfrm>
            <a:off x="1308100" y="658813"/>
            <a:ext cx="4387850" cy="3290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7:notes"/>
          <p:cNvSpPr txBox="1">
            <a:spLocks noGrp="1"/>
          </p:cNvSpPr>
          <p:nvPr>
            <p:ph type="body" idx="1"/>
          </p:nvPr>
        </p:nvSpPr>
        <p:spPr>
          <a:xfrm>
            <a:off x="923925" y="4148137"/>
            <a:ext cx="5162550" cy="38830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0" name="Google Shape;300;p17:notes"/>
          <p:cNvSpPr>
            <a:spLocks noGrp="1" noRot="1" noChangeAspect="1"/>
          </p:cNvSpPr>
          <p:nvPr>
            <p:ph type="sldImg" idx="2"/>
          </p:nvPr>
        </p:nvSpPr>
        <p:spPr>
          <a:xfrm>
            <a:off x="1308100" y="658813"/>
            <a:ext cx="4387850" cy="3290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8:notes"/>
          <p:cNvSpPr txBox="1">
            <a:spLocks noGrp="1"/>
          </p:cNvSpPr>
          <p:nvPr>
            <p:ph type="body" idx="1"/>
          </p:nvPr>
        </p:nvSpPr>
        <p:spPr>
          <a:xfrm>
            <a:off x="923925" y="4148137"/>
            <a:ext cx="5162550" cy="38830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18:notes"/>
          <p:cNvSpPr>
            <a:spLocks noGrp="1" noRot="1" noChangeAspect="1"/>
          </p:cNvSpPr>
          <p:nvPr>
            <p:ph type="sldImg" idx="2"/>
          </p:nvPr>
        </p:nvSpPr>
        <p:spPr>
          <a:xfrm>
            <a:off x="1308100" y="658813"/>
            <a:ext cx="4387850" cy="3290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9:notes"/>
          <p:cNvSpPr txBox="1">
            <a:spLocks noGrp="1"/>
          </p:cNvSpPr>
          <p:nvPr>
            <p:ph type="body" idx="1"/>
          </p:nvPr>
        </p:nvSpPr>
        <p:spPr>
          <a:xfrm>
            <a:off x="923925" y="4148137"/>
            <a:ext cx="5162550" cy="38830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p19:notes"/>
          <p:cNvSpPr>
            <a:spLocks noGrp="1" noRot="1" noChangeAspect="1"/>
          </p:cNvSpPr>
          <p:nvPr>
            <p:ph type="sldImg" idx="2"/>
          </p:nvPr>
        </p:nvSpPr>
        <p:spPr>
          <a:xfrm>
            <a:off x="1308100" y="658813"/>
            <a:ext cx="4387850" cy="3290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0:notes"/>
          <p:cNvSpPr txBox="1">
            <a:spLocks noGrp="1"/>
          </p:cNvSpPr>
          <p:nvPr>
            <p:ph type="body" idx="1"/>
          </p:nvPr>
        </p:nvSpPr>
        <p:spPr>
          <a:xfrm>
            <a:off x="923925" y="4148137"/>
            <a:ext cx="5162550" cy="38830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1" name="Google Shape;401;p20:notes"/>
          <p:cNvSpPr>
            <a:spLocks noGrp="1" noRot="1" noChangeAspect="1"/>
          </p:cNvSpPr>
          <p:nvPr>
            <p:ph type="sldImg" idx="2"/>
          </p:nvPr>
        </p:nvSpPr>
        <p:spPr>
          <a:xfrm>
            <a:off x="1308100" y="658813"/>
            <a:ext cx="4387850" cy="3290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1:notes"/>
          <p:cNvSpPr txBox="1">
            <a:spLocks noGrp="1"/>
          </p:cNvSpPr>
          <p:nvPr>
            <p:ph type="body" idx="1"/>
          </p:nvPr>
        </p:nvSpPr>
        <p:spPr>
          <a:xfrm>
            <a:off x="923925" y="4148137"/>
            <a:ext cx="5162550" cy="38830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4" name="Google Shape;414;p21:notes"/>
          <p:cNvSpPr>
            <a:spLocks noGrp="1" noRot="1" noChangeAspect="1"/>
          </p:cNvSpPr>
          <p:nvPr>
            <p:ph type="sldImg" idx="2"/>
          </p:nvPr>
        </p:nvSpPr>
        <p:spPr>
          <a:xfrm>
            <a:off x="1308100" y="658813"/>
            <a:ext cx="4387850" cy="3290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22:notes"/>
          <p:cNvSpPr txBox="1">
            <a:spLocks noGrp="1"/>
          </p:cNvSpPr>
          <p:nvPr>
            <p:ph type="body" idx="1"/>
          </p:nvPr>
        </p:nvSpPr>
        <p:spPr>
          <a:xfrm>
            <a:off x="923925" y="4148137"/>
            <a:ext cx="5162550" cy="38830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5" name="Google Shape;635;p22:notes"/>
          <p:cNvSpPr>
            <a:spLocks noGrp="1" noRot="1" noChangeAspect="1"/>
          </p:cNvSpPr>
          <p:nvPr>
            <p:ph type="sldImg" idx="2"/>
          </p:nvPr>
        </p:nvSpPr>
        <p:spPr>
          <a:xfrm>
            <a:off x="1308100" y="658813"/>
            <a:ext cx="4387850" cy="3290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23:notes"/>
          <p:cNvSpPr txBox="1"/>
          <p:nvPr/>
        </p:nvSpPr>
        <p:spPr>
          <a:xfrm>
            <a:off x="4005262" y="8294687"/>
            <a:ext cx="3005137" cy="3952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400"/>
              <a:buFont typeface="Arial"/>
              <a:buNone/>
            </a:pPr>
            <a:fld id="{00000000-1234-1234-1234-123412341234}" type="slidenum">
              <a:rPr lang="en-US" sz="2400" b="1" i="0" u="none" strike="noStrike" cap="none">
                <a:solidFill>
                  <a:srgbClr val="000000"/>
                </a:solidFill>
                <a:latin typeface="Arial"/>
                <a:ea typeface="Arial"/>
                <a:cs typeface="Arial"/>
                <a:sym typeface="Arial"/>
              </a:rPr>
              <a:t>28</a:t>
            </a:fld>
            <a:endParaRPr sz="1400" b="0" i="0" u="none" strike="noStrike" cap="none">
              <a:solidFill>
                <a:srgbClr val="000000"/>
              </a:solidFill>
              <a:latin typeface="Arial"/>
              <a:ea typeface="Arial"/>
              <a:cs typeface="Arial"/>
              <a:sym typeface="Arial"/>
            </a:endParaRPr>
          </a:p>
        </p:txBody>
      </p:sp>
      <p:sp>
        <p:nvSpPr>
          <p:cNvPr id="641" name="Google Shape;641;p23:notes"/>
          <p:cNvSpPr>
            <a:spLocks noGrp="1" noRot="1" noChangeAspect="1"/>
          </p:cNvSpPr>
          <p:nvPr>
            <p:ph type="sldImg" idx="2"/>
          </p:nvPr>
        </p:nvSpPr>
        <p:spPr>
          <a:xfrm>
            <a:off x="1308100" y="658813"/>
            <a:ext cx="4387850" cy="32908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2" name="Google Shape;642;p23:notes"/>
          <p:cNvSpPr txBox="1">
            <a:spLocks noGrp="1"/>
          </p:cNvSpPr>
          <p:nvPr>
            <p:ph type="body" idx="1"/>
          </p:nvPr>
        </p:nvSpPr>
        <p:spPr>
          <a:xfrm>
            <a:off x="923925" y="4148137"/>
            <a:ext cx="5162550" cy="38830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24:notes"/>
          <p:cNvSpPr txBox="1">
            <a:spLocks noGrp="1"/>
          </p:cNvSpPr>
          <p:nvPr>
            <p:ph type="body" idx="1"/>
          </p:nvPr>
        </p:nvSpPr>
        <p:spPr>
          <a:xfrm>
            <a:off x="923925" y="4148137"/>
            <a:ext cx="5162550" cy="38830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8" name="Google Shape;648;p24:notes"/>
          <p:cNvSpPr>
            <a:spLocks noGrp="1" noRot="1" noChangeAspect="1"/>
          </p:cNvSpPr>
          <p:nvPr>
            <p:ph type="sldImg" idx="2"/>
          </p:nvPr>
        </p:nvSpPr>
        <p:spPr>
          <a:xfrm>
            <a:off x="1308100" y="658813"/>
            <a:ext cx="4387850" cy="3290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da0bcd3e5_0_0:notes"/>
          <p:cNvSpPr>
            <a:spLocks noGrp="1" noRot="1" noChangeAspect="1"/>
          </p:cNvSpPr>
          <p:nvPr>
            <p:ph type="sldImg" idx="2"/>
          </p:nvPr>
        </p:nvSpPr>
        <p:spPr>
          <a:xfrm>
            <a:off x="1308100" y="658812"/>
            <a:ext cx="4387800" cy="3291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da0bcd3e5_0_0:notes"/>
          <p:cNvSpPr txBox="1">
            <a:spLocks noGrp="1"/>
          </p:cNvSpPr>
          <p:nvPr>
            <p:ph type="body" idx="1"/>
          </p:nvPr>
        </p:nvSpPr>
        <p:spPr>
          <a:xfrm>
            <a:off x="923925" y="4148137"/>
            <a:ext cx="5162400" cy="3882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gbda0bcd3e5_0_0:notes"/>
          <p:cNvSpPr txBox="1">
            <a:spLocks noGrp="1"/>
          </p:cNvSpPr>
          <p:nvPr>
            <p:ph type="sldNum" idx="12"/>
          </p:nvPr>
        </p:nvSpPr>
        <p:spPr>
          <a:xfrm>
            <a:off x="4005262" y="8294687"/>
            <a:ext cx="3005100" cy="395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sz="1400" b="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25:notes"/>
          <p:cNvSpPr txBox="1">
            <a:spLocks noGrp="1"/>
          </p:cNvSpPr>
          <p:nvPr>
            <p:ph type="body" idx="1"/>
          </p:nvPr>
        </p:nvSpPr>
        <p:spPr>
          <a:xfrm>
            <a:off x="923925" y="4148137"/>
            <a:ext cx="5162550" cy="38830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5" name="Google Shape;655;p25:notes"/>
          <p:cNvSpPr>
            <a:spLocks noGrp="1" noRot="1" noChangeAspect="1"/>
          </p:cNvSpPr>
          <p:nvPr>
            <p:ph type="sldImg" idx="2"/>
          </p:nvPr>
        </p:nvSpPr>
        <p:spPr>
          <a:xfrm>
            <a:off x="1308100" y="658813"/>
            <a:ext cx="4387850" cy="3290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p26:notes"/>
          <p:cNvSpPr txBox="1">
            <a:spLocks noGrp="1"/>
          </p:cNvSpPr>
          <p:nvPr>
            <p:ph type="body" idx="1"/>
          </p:nvPr>
        </p:nvSpPr>
        <p:spPr>
          <a:xfrm>
            <a:off x="923925" y="4148137"/>
            <a:ext cx="5162550" cy="38830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2" name="Google Shape;662;p26:notes"/>
          <p:cNvSpPr>
            <a:spLocks noGrp="1" noRot="1" noChangeAspect="1"/>
          </p:cNvSpPr>
          <p:nvPr>
            <p:ph type="sldImg" idx="2"/>
          </p:nvPr>
        </p:nvSpPr>
        <p:spPr>
          <a:xfrm>
            <a:off x="1308100" y="658813"/>
            <a:ext cx="4387850" cy="3290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p27:notes"/>
          <p:cNvSpPr txBox="1">
            <a:spLocks noGrp="1"/>
          </p:cNvSpPr>
          <p:nvPr>
            <p:ph type="body" idx="1"/>
          </p:nvPr>
        </p:nvSpPr>
        <p:spPr>
          <a:xfrm>
            <a:off x="923925" y="4148137"/>
            <a:ext cx="5162550" cy="38830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8" name="Google Shape;668;p27:notes"/>
          <p:cNvSpPr>
            <a:spLocks noGrp="1" noRot="1" noChangeAspect="1"/>
          </p:cNvSpPr>
          <p:nvPr>
            <p:ph type="sldImg" idx="2"/>
          </p:nvPr>
        </p:nvSpPr>
        <p:spPr>
          <a:xfrm>
            <a:off x="1308100" y="658813"/>
            <a:ext cx="4387850" cy="3290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p28:notes"/>
          <p:cNvSpPr txBox="1">
            <a:spLocks noGrp="1"/>
          </p:cNvSpPr>
          <p:nvPr>
            <p:ph type="body" idx="1"/>
          </p:nvPr>
        </p:nvSpPr>
        <p:spPr>
          <a:xfrm>
            <a:off x="923925" y="4148137"/>
            <a:ext cx="5162550" cy="38830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4" name="Google Shape;674;p28:notes"/>
          <p:cNvSpPr>
            <a:spLocks noGrp="1" noRot="1" noChangeAspect="1"/>
          </p:cNvSpPr>
          <p:nvPr>
            <p:ph type="sldImg" idx="2"/>
          </p:nvPr>
        </p:nvSpPr>
        <p:spPr>
          <a:xfrm>
            <a:off x="1308100" y="658813"/>
            <a:ext cx="4387850" cy="3290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p29:notes"/>
          <p:cNvSpPr txBox="1">
            <a:spLocks noGrp="1"/>
          </p:cNvSpPr>
          <p:nvPr>
            <p:ph type="body" idx="1"/>
          </p:nvPr>
        </p:nvSpPr>
        <p:spPr>
          <a:xfrm>
            <a:off x="923925" y="4148137"/>
            <a:ext cx="5162550" cy="38830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1" name="Google Shape;681;p29:notes"/>
          <p:cNvSpPr>
            <a:spLocks noGrp="1" noRot="1" noChangeAspect="1"/>
          </p:cNvSpPr>
          <p:nvPr>
            <p:ph type="sldImg" idx="2"/>
          </p:nvPr>
        </p:nvSpPr>
        <p:spPr>
          <a:xfrm>
            <a:off x="1308100" y="658813"/>
            <a:ext cx="4387850" cy="3290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30:notes"/>
          <p:cNvSpPr txBox="1">
            <a:spLocks noGrp="1"/>
          </p:cNvSpPr>
          <p:nvPr>
            <p:ph type="body" idx="1"/>
          </p:nvPr>
        </p:nvSpPr>
        <p:spPr>
          <a:xfrm>
            <a:off x="923925" y="4148137"/>
            <a:ext cx="5162550" cy="38830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7" name="Google Shape;687;p30:notes"/>
          <p:cNvSpPr>
            <a:spLocks noGrp="1" noRot="1" noChangeAspect="1"/>
          </p:cNvSpPr>
          <p:nvPr>
            <p:ph type="sldImg" idx="2"/>
          </p:nvPr>
        </p:nvSpPr>
        <p:spPr>
          <a:xfrm>
            <a:off x="1308100" y="658813"/>
            <a:ext cx="4387850" cy="3290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31:notes"/>
          <p:cNvSpPr txBox="1">
            <a:spLocks noGrp="1"/>
          </p:cNvSpPr>
          <p:nvPr>
            <p:ph type="body" idx="1"/>
          </p:nvPr>
        </p:nvSpPr>
        <p:spPr>
          <a:xfrm>
            <a:off x="923925" y="4148137"/>
            <a:ext cx="5162550" cy="38830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3" name="Google Shape;693;p31:notes"/>
          <p:cNvSpPr>
            <a:spLocks noGrp="1" noRot="1" noChangeAspect="1"/>
          </p:cNvSpPr>
          <p:nvPr>
            <p:ph type="sldImg" idx="2"/>
          </p:nvPr>
        </p:nvSpPr>
        <p:spPr>
          <a:xfrm>
            <a:off x="1308100" y="658813"/>
            <a:ext cx="4387850" cy="3290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p32:notes"/>
          <p:cNvSpPr txBox="1">
            <a:spLocks noGrp="1"/>
          </p:cNvSpPr>
          <p:nvPr>
            <p:ph type="body" idx="1"/>
          </p:nvPr>
        </p:nvSpPr>
        <p:spPr>
          <a:xfrm>
            <a:off x="923925" y="4148137"/>
            <a:ext cx="5162550" cy="38830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9" name="Google Shape;699;p32:notes"/>
          <p:cNvSpPr>
            <a:spLocks noGrp="1" noRot="1" noChangeAspect="1"/>
          </p:cNvSpPr>
          <p:nvPr>
            <p:ph type="sldImg" idx="2"/>
          </p:nvPr>
        </p:nvSpPr>
        <p:spPr>
          <a:xfrm>
            <a:off x="1308100" y="658813"/>
            <a:ext cx="4387850" cy="3290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bda0bcd3e5_0_27:notes"/>
          <p:cNvSpPr>
            <a:spLocks noGrp="1" noRot="1" noChangeAspect="1"/>
          </p:cNvSpPr>
          <p:nvPr>
            <p:ph type="sldImg" idx="2"/>
          </p:nvPr>
        </p:nvSpPr>
        <p:spPr>
          <a:xfrm>
            <a:off x="1308100" y="658812"/>
            <a:ext cx="4387800" cy="3291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bda0bcd3e5_0_27:notes"/>
          <p:cNvSpPr txBox="1">
            <a:spLocks noGrp="1"/>
          </p:cNvSpPr>
          <p:nvPr>
            <p:ph type="body" idx="1"/>
          </p:nvPr>
        </p:nvSpPr>
        <p:spPr>
          <a:xfrm>
            <a:off x="923925" y="4148137"/>
            <a:ext cx="5162400" cy="3882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6" name="Google Shape;706;gbda0bcd3e5_0_27:notes"/>
          <p:cNvSpPr txBox="1">
            <a:spLocks noGrp="1"/>
          </p:cNvSpPr>
          <p:nvPr>
            <p:ph type="sldNum" idx="12"/>
          </p:nvPr>
        </p:nvSpPr>
        <p:spPr>
          <a:xfrm>
            <a:off x="4005262" y="8294687"/>
            <a:ext cx="3005100" cy="395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38</a:t>
            </a:fld>
            <a:endParaRPr sz="1400" b="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bda0bcd3e5_0_33:notes"/>
          <p:cNvSpPr>
            <a:spLocks noGrp="1" noRot="1" noChangeAspect="1"/>
          </p:cNvSpPr>
          <p:nvPr>
            <p:ph type="sldImg" idx="2"/>
          </p:nvPr>
        </p:nvSpPr>
        <p:spPr>
          <a:xfrm>
            <a:off x="1308100" y="658812"/>
            <a:ext cx="4387800" cy="3291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bda0bcd3e5_0_33:notes"/>
          <p:cNvSpPr txBox="1">
            <a:spLocks noGrp="1"/>
          </p:cNvSpPr>
          <p:nvPr>
            <p:ph type="body" idx="1"/>
          </p:nvPr>
        </p:nvSpPr>
        <p:spPr>
          <a:xfrm>
            <a:off x="923925" y="4148137"/>
            <a:ext cx="5162400" cy="3882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3" name="Google Shape;713;gbda0bcd3e5_0_33:notes"/>
          <p:cNvSpPr txBox="1">
            <a:spLocks noGrp="1"/>
          </p:cNvSpPr>
          <p:nvPr>
            <p:ph type="sldNum" idx="12"/>
          </p:nvPr>
        </p:nvSpPr>
        <p:spPr>
          <a:xfrm>
            <a:off x="4005262" y="8294687"/>
            <a:ext cx="3005100" cy="395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39</a:t>
            </a:fld>
            <a:endParaRPr sz="1400" b="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da0bcd3e5_0_6:notes"/>
          <p:cNvSpPr>
            <a:spLocks noGrp="1" noRot="1" noChangeAspect="1"/>
          </p:cNvSpPr>
          <p:nvPr>
            <p:ph type="sldImg" idx="2"/>
          </p:nvPr>
        </p:nvSpPr>
        <p:spPr>
          <a:xfrm>
            <a:off x="1308100" y="658812"/>
            <a:ext cx="4387800" cy="3291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da0bcd3e5_0_6:notes"/>
          <p:cNvSpPr txBox="1">
            <a:spLocks noGrp="1"/>
          </p:cNvSpPr>
          <p:nvPr>
            <p:ph type="body" idx="1"/>
          </p:nvPr>
        </p:nvSpPr>
        <p:spPr>
          <a:xfrm>
            <a:off x="923925" y="4148137"/>
            <a:ext cx="5162400" cy="3882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gbda0bcd3e5_0_6:notes"/>
          <p:cNvSpPr txBox="1">
            <a:spLocks noGrp="1"/>
          </p:cNvSpPr>
          <p:nvPr>
            <p:ph type="sldNum" idx="12"/>
          </p:nvPr>
        </p:nvSpPr>
        <p:spPr>
          <a:xfrm>
            <a:off x="4005262" y="8294687"/>
            <a:ext cx="3005100" cy="395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sz="1400" b="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bda0bcd3e5_0_39:notes"/>
          <p:cNvSpPr>
            <a:spLocks noGrp="1" noRot="1" noChangeAspect="1"/>
          </p:cNvSpPr>
          <p:nvPr>
            <p:ph type="sldImg" idx="2"/>
          </p:nvPr>
        </p:nvSpPr>
        <p:spPr>
          <a:xfrm>
            <a:off x="1308100" y="658812"/>
            <a:ext cx="4387800" cy="3291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bda0bcd3e5_0_39:notes"/>
          <p:cNvSpPr txBox="1">
            <a:spLocks noGrp="1"/>
          </p:cNvSpPr>
          <p:nvPr>
            <p:ph type="body" idx="1"/>
          </p:nvPr>
        </p:nvSpPr>
        <p:spPr>
          <a:xfrm>
            <a:off x="923925" y="4148137"/>
            <a:ext cx="5162400" cy="3882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0" name="Google Shape;720;gbda0bcd3e5_0_39:notes"/>
          <p:cNvSpPr txBox="1">
            <a:spLocks noGrp="1"/>
          </p:cNvSpPr>
          <p:nvPr>
            <p:ph type="sldNum" idx="12"/>
          </p:nvPr>
        </p:nvSpPr>
        <p:spPr>
          <a:xfrm>
            <a:off x="4005262" y="8294687"/>
            <a:ext cx="3005100" cy="395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40</a:t>
            </a:fld>
            <a:endParaRPr sz="1400" b="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bda0bcd3e5_0_48:notes"/>
          <p:cNvSpPr>
            <a:spLocks noGrp="1" noRot="1" noChangeAspect="1"/>
          </p:cNvSpPr>
          <p:nvPr>
            <p:ph type="sldImg" idx="2"/>
          </p:nvPr>
        </p:nvSpPr>
        <p:spPr>
          <a:xfrm>
            <a:off x="1308100" y="658812"/>
            <a:ext cx="4387800" cy="3291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bda0bcd3e5_0_48:notes"/>
          <p:cNvSpPr txBox="1">
            <a:spLocks noGrp="1"/>
          </p:cNvSpPr>
          <p:nvPr>
            <p:ph type="body" idx="1"/>
          </p:nvPr>
        </p:nvSpPr>
        <p:spPr>
          <a:xfrm>
            <a:off x="923925" y="4148137"/>
            <a:ext cx="5162400" cy="3882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7" name="Google Shape;727;gbda0bcd3e5_0_48:notes"/>
          <p:cNvSpPr txBox="1">
            <a:spLocks noGrp="1"/>
          </p:cNvSpPr>
          <p:nvPr>
            <p:ph type="sldNum" idx="12"/>
          </p:nvPr>
        </p:nvSpPr>
        <p:spPr>
          <a:xfrm>
            <a:off x="4005262" y="8294687"/>
            <a:ext cx="3005100" cy="395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41</a:t>
            </a:fld>
            <a:endParaRPr sz="1400" b="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bda0bcd3e5_1_8:notes"/>
          <p:cNvSpPr>
            <a:spLocks noGrp="1" noRot="1" noChangeAspect="1"/>
          </p:cNvSpPr>
          <p:nvPr>
            <p:ph type="sldImg" idx="2"/>
          </p:nvPr>
        </p:nvSpPr>
        <p:spPr>
          <a:xfrm>
            <a:off x="1308100" y="658812"/>
            <a:ext cx="4387800" cy="3291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bda0bcd3e5_1_8:notes"/>
          <p:cNvSpPr txBox="1">
            <a:spLocks noGrp="1"/>
          </p:cNvSpPr>
          <p:nvPr>
            <p:ph type="body" idx="1"/>
          </p:nvPr>
        </p:nvSpPr>
        <p:spPr>
          <a:xfrm>
            <a:off x="923925" y="4148137"/>
            <a:ext cx="5162400" cy="3882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4" name="Google Shape;734;gbda0bcd3e5_1_8:notes"/>
          <p:cNvSpPr txBox="1">
            <a:spLocks noGrp="1"/>
          </p:cNvSpPr>
          <p:nvPr>
            <p:ph type="sldNum" idx="12"/>
          </p:nvPr>
        </p:nvSpPr>
        <p:spPr>
          <a:xfrm>
            <a:off x="4005262" y="8294687"/>
            <a:ext cx="3005100" cy="395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42</a:t>
            </a:fld>
            <a:endParaRPr sz="1400" b="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bda0bcd3e5_0_55:notes"/>
          <p:cNvSpPr>
            <a:spLocks noGrp="1" noRot="1" noChangeAspect="1"/>
          </p:cNvSpPr>
          <p:nvPr>
            <p:ph type="sldImg" idx="2"/>
          </p:nvPr>
        </p:nvSpPr>
        <p:spPr>
          <a:xfrm>
            <a:off x="1308100" y="658812"/>
            <a:ext cx="4387800" cy="3291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bda0bcd3e5_0_55:notes"/>
          <p:cNvSpPr txBox="1">
            <a:spLocks noGrp="1"/>
          </p:cNvSpPr>
          <p:nvPr>
            <p:ph type="body" idx="1"/>
          </p:nvPr>
        </p:nvSpPr>
        <p:spPr>
          <a:xfrm>
            <a:off x="923925" y="4148137"/>
            <a:ext cx="5162400" cy="3882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5" name="Google Shape;745;gbda0bcd3e5_0_55:notes"/>
          <p:cNvSpPr txBox="1">
            <a:spLocks noGrp="1"/>
          </p:cNvSpPr>
          <p:nvPr>
            <p:ph type="sldNum" idx="12"/>
          </p:nvPr>
        </p:nvSpPr>
        <p:spPr>
          <a:xfrm>
            <a:off x="4005262" y="8294687"/>
            <a:ext cx="3005100" cy="395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43</a:t>
            </a:fld>
            <a:endParaRPr sz="1400" b="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bda0bcd3e5_0_60:notes"/>
          <p:cNvSpPr>
            <a:spLocks noGrp="1" noRot="1" noChangeAspect="1"/>
          </p:cNvSpPr>
          <p:nvPr>
            <p:ph type="sldImg" idx="2"/>
          </p:nvPr>
        </p:nvSpPr>
        <p:spPr>
          <a:xfrm>
            <a:off x="1308100" y="658812"/>
            <a:ext cx="4387800" cy="3291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bda0bcd3e5_0_60:notes"/>
          <p:cNvSpPr txBox="1">
            <a:spLocks noGrp="1"/>
          </p:cNvSpPr>
          <p:nvPr>
            <p:ph type="body" idx="1"/>
          </p:nvPr>
        </p:nvSpPr>
        <p:spPr>
          <a:xfrm>
            <a:off x="923925" y="4148137"/>
            <a:ext cx="5162400" cy="3882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6" name="Google Shape;756;gbda0bcd3e5_0_60:notes"/>
          <p:cNvSpPr txBox="1">
            <a:spLocks noGrp="1"/>
          </p:cNvSpPr>
          <p:nvPr>
            <p:ph type="sldNum" idx="12"/>
          </p:nvPr>
        </p:nvSpPr>
        <p:spPr>
          <a:xfrm>
            <a:off x="4005262" y="8294687"/>
            <a:ext cx="3005100" cy="395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44</a:t>
            </a:fld>
            <a:endParaRPr sz="1400" b="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bda0bcd3e5_0_13:notes"/>
          <p:cNvSpPr>
            <a:spLocks noGrp="1" noRot="1" noChangeAspect="1"/>
          </p:cNvSpPr>
          <p:nvPr>
            <p:ph type="sldImg" idx="2"/>
          </p:nvPr>
        </p:nvSpPr>
        <p:spPr>
          <a:xfrm>
            <a:off x="1308100" y="658812"/>
            <a:ext cx="4387800" cy="3291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bda0bcd3e5_0_13:notes"/>
          <p:cNvSpPr txBox="1">
            <a:spLocks noGrp="1"/>
          </p:cNvSpPr>
          <p:nvPr>
            <p:ph type="body" idx="1"/>
          </p:nvPr>
        </p:nvSpPr>
        <p:spPr>
          <a:xfrm>
            <a:off x="923925" y="4148137"/>
            <a:ext cx="5162400" cy="3882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gbda0bcd3e5_0_13:notes"/>
          <p:cNvSpPr txBox="1">
            <a:spLocks noGrp="1"/>
          </p:cNvSpPr>
          <p:nvPr>
            <p:ph type="sldNum" idx="12"/>
          </p:nvPr>
        </p:nvSpPr>
        <p:spPr>
          <a:xfrm>
            <a:off x="4005262" y="8294687"/>
            <a:ext cx="3005100" cy="395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sz="1400"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bda0bcd3e5_1_0:notes"/>
          <p:cNvSpPr>
            <a:spLocks noGrp="1" noRot="1" noChangeAspect="1"/>
          </p:cNvSpPr>
          <p:nvPr>
            <p:ph type="sldImg" idx="2"/>
          </p:nvPr>
        </p:nvSpPr>
        <p:spPr>
          <a:xfrm>
            <a:off x="1308100" y="658812"/>
            <a:ext cx="4387800" cy="3291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bda0bcd3e5_1_0:notes"/>
          <p:cNvSpPr txBox="1">
            <a:spLocks noGrp="1"/>
          </p:cNvSpPr>
          <p:nvPr>
            <p:ph type="body" idx="1"/>
          </p:nvPr>
        </p:nvSpPr>
        <p:spPr>
          <a:xfrm>
            <a:off x="923925" y="4148137"/>
            <a:ext cx="5162400" cy="3882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gbda0bcd3e5_1_0:notes"/>
          <p:cNvSpPr txBox="1">
            <a:spLocks noGrp="1"/>
          </p:cNvSpPr>
          <p:nvPr>
            <p:ph type="sldNum" idx="12"/>
          </p:nvPr>
        </p:nvSpPr>
        <p:spPr>
          <a:xfrm>
            <a:off x="4005262" y="8294687"/>
            <a:ext cx="3005100" cy="395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sz="1400"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bda0bcd3e5_0_19:notes"/>
          <p:cNvSpPr>
            <a:spLocks noGrp="1" noRot="1" noChangeAspect="1"/>
          </p:cNvSpPr>
          <p:nvPr>
            <p:ph type="sldImg" idx="2"/>
          </p:nvPr>
        </p:nvSpPr>
        <p:spPr>
          <a:xfrm>
            <a:off x="1308100" y="658812"/>
            <a:ext cx="4387800" cy="3291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bda0bcd3e5_0_19:notes"/>
          <p:cNvSpPr txBox="1">
            <a:spLocks noGrp="1"/>
          </p:cNvSpPr>
          <p:nvPr>
            <p:ph type="body" idx="1"/>
          </p:nvPr>
        </p:nvSpPr>
        <p:spPr>
          <a:xfrm>
            <a:off x="923925" y="4148137"/>
            <a:ext cx="5162400" cy="3882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gbda0bcd3e5_0_19:notes"/>
          <p:cNvSpPr txBox="1">
            <a:spLocks noGrp="1"/>
          </p:cNvSpPr>
          <p:nvPr>
            <p:ph type="sldNum" idx="12"/>
          </p:nvPr>
        </p:nvSpPr>
        <p:spPr>
          <a:xfrm>
            <a:off x="4005262" y="8294687"/>
            <a:ext cx="3005100" cy="395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sz="1400" b="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923925" y="4148137"/>
            <a:ext cx="5162550" cy="38830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4:notes"/>
          <p:cNvSpPr>
            <a:spLocks noGrp="1" noRot="1" noChangeAspect="1"/>
          </p:cNvSpPr>
          <p:nvPr>
            <p:ph type="sldImg" idx="2"/>
          </p:nvPr>
        </p:nvSpPr>
        <p:spPr>
          <a:xfrm>
            <a:off x="1308100" y="658813"/>
            <a:ext cx="4387850" cy="3290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923925" y="4148137"/>
            <a:ext cx="5162550" cy="38830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5:notes"/>
          <p:cNvSpPr>
            <a:spLocks noGrp="1" noRot="1" noChangeAspect="1"/>
          </p:cNvSpPr>
          <p:nvPr>
            <p:ph type="sldImg" idx="2"/>
          </p:nvPr>
        </p:nvSpPr>
        <p:spPr>
          <a:xfrm>
            <a:off x="1308100" y="658813"/>
            <a:ext cx="4387850" cy="3290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4"/>
          <p:cNvSpPr txBox="1">
            <a:spLocks noGrp="1"/>
          </p:cNvSpPr>
          <p:nvPr>
            <p:ph type="ctrTitle"/>
          </p:nvPr>
        </p:nvSpPr>
        <p:spPr>
          <a:xfrm>
            <a:off x="685800" y="2286000"/>
            <a:ext cx="77724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chemeClr val="dk1"/>
              </a:buClr>
              <a:buSzPts val="3200"/>
              <a:buFont typeface="Noto Sans Symbols"/>
              <a:buNone/>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44"/>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4"/>
          <p:cNvSpPr txBox="1">
            <a:spLocks noGrp="1"/>
          </p:cNvSpPr>
          <p:nvPr>
            <p:ph type="body" idx="1"/>
          </p:nvPr>
        </p:nvSpPr>
        <p:spPr>
          <a:xfrm>
            <a:off x="685800" y="1676400"/>
            <a:ext cx="3810000" cy="49530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Font typeface="Verdana"/>
              <a:buChar char="–"/>
              <a:defRPr sz="2400"/>
            </a:lvl2pPr>
            <a:lvl3pPr marL="1371600" lvl="2" indent="-355600" algn="l">
              <a:lnSpc>
                <a:spcPct val="100000"/>
              </a:lnSpc>
              <a:spcBef>
                <a:spcPts val="400"/>
              </a:spcBef>
              <a:spcAft>
                <a:spcPts val="0"/>
              </a:spcAft>
              <a:buClr>
                <a:schemeClr val="dk1"/>
              </a:buClr>
              <a:buSzPts val="2000"/>
              <a:buFont typeface="Verdana"/>
              <a:buChar char="•"/>
              <a:defRPr sz="2000"/>
            </a:lvl3pPr>
            <a:lvl4pPr marL="1828800" lvl="3" indent="-342900" algn="l">
              <a:lnSpc>
                <a:spcPct val="100000"/>
              </a:lnSpc>
              <a:spcBef>
                <a:spcPts val="360"/>
              </a:spcBef>
              <a:spcAft>
                <a:spcPts val="0"/>
              </a:spcAft>
              <a:buClr>
                <a:schemeClr val="dk1"/>
              </a:buClr>
              <a:buSzPts val="1800"/>
              <a:buFont typeface="Verdana"/>
              <a:buChar char="–"/>
              <a:defRPr sz="1800"/>
            </a:lvl4pPr>
            <a:lvl5pPr marL="2286000" lvl="4" indent="-342900" algn="l">
              <a:lnSpc>
                <a:spcPct val="100000"/>
              </a:lnSpc>
              <a:spcBef>
                <a:spcPts val="360"/>
              </a:spcBef>
              <a:spcAft>
                <a:spcPts val="0"/>
              </a:spcAft>
              <a:buClr>
                <a:schemeClr val="dk1"/>
              </a:buClr>
              <a:buSzPts val="1800"/>
              <a:buFont typeface="Verdana"/>
              <a:buChar char="»"/>
              <a:defRPr sz="1800"/>
            </a:lvl5pPr>
            <a:lvl6pPr marL="2743200" lvl="5" indent="-342900" algn="l">
              <a:lnSpc>
                <a:spcPct val="100000"/>
              </a:lnSpc>
              <a:spcBef>
                <a:spcPts val="360"/>
              </a:spcBef>
              <a:spcAft>
                <a:spcPts val="0"/>
              </a:spcAft>
              <a:buClr>
                <a:schemeClr val="dk1"/>
              </a:buClr>
              <a:buSzPts val="1800"/>
              <a:buFont typeface="Verdana"/>
              <a:buChar char="»"/>
              <a:defRPr sz="1800"/>
            </a:lvl6pPr>
            <a:lvl7pPr marL="3200400" lvl="6" indent="-342900" algn="l">
              <a:lnSpc>
                <a:spcPct val="100000"/>
              </a:lnSpc>
              <a:spcBef>
                <a:spcPts val="360"/>
              </a:spcBef>
              <a:spcAft>
                <a:spcPts val="0"/>
              </a:spcAft>
              <a:buClr>
                <a:schemeClr val="dk1"/>
              </a:buClr>
              <a:buSzPts val="1800"/>
              <a:buFont typeface="Verdana"/>
              <a:buChar char="»"/>
              <a:defRPr sz="1800"/>
            </a:lvl7pPr>
            <a:lvl8pPr marL="3657600" lvl="7" indent="-342900" algn="l">
              <a:lnSpc>
                <a:spcPct val="100000"/>
              </a:lnSpc>
              <a:spcBef>
                <a:spcPts val="360"/>
              </a:spcBef>
              <a:spcAft>
                <a:spcPts val="0"/>
              </a:spcAft>
              <a:buClr>
                <a:schemeClr val="dk1"/>
              </a:buClr>
              <a:buSzPts val="1800"/>
              <a:buFont typeface="Verdana"/>
              <a:buChar char="»"/>
              <a:defRPr sz="1800"/>
            </a:lvl8pPr>
            <a:lvl9pPr marL="4114800" lvl="8" indent="-342900" algn="l">
              <a:lnSpc>
                <a:spcPct val="100000"/>
              </a:lnSpc>
              <a:spcBef>
                <a:spcPts val="360"/>
              </a:spcBef>
              <a:spcAft>
                <a:spcPts val="0"/>
              </a:spcAft>
              <a:buClr>
                <a:schemeClr val="dk1"/>
              </a:buClr>
              <a:buSzPts val="1800"/>
              <a:buFont typeface="Verdana"/>
              <a:buChar char="»"/>
              <a:defRPr sz="1800"/>
            </a:lvl9pPr>
          </a:lstStyle>
          <a:p>
            <a:endParaRPr/>
          </a:p>
        </p:txBody>
      </p:sp>
      <p:sp>
        <p:nvSpPr>
          <p:cNvPr id="62" name="Google Shape;62;p44"/>
          <p:cNvSpPr txBox="1">
            <a:spLocks noGrp="1"/>
          </p:cNvSpPr>
          <p:nvPr>
            <p:ph type="body" idx="2"/>
          </p:nvPr>
        </p:nvSpPr>
        <p:spPr>
          <a:xfrm>
            <a:off x="4648200" y="1676400"/>
            <a:ext cx="3810000" cy="49530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Font typeface="Verdana"/>
              <a:buChar char="–"/>
              <a:defRPr sz="2400"/>
            </a:lvl2pPr>
            <a:lvl3pPr marL="1371600" lvl="2" indent="-355600" algn="l">
              <a:lnSpc>
                <a:spcPct val="100000"/>
              </a:lnSpc>
              <a:spcBef>
                <a:spcPts val="400"/>
              </a:spcBef>
              <a:spcAft>
                <a:spcPts val="0"/>
              </a:spcAft>
              <a:buClr>
                <a:schemeClr val="dk1"/>
              </a:buClr>
              <a:buSzPts val="2000"/>
              <a:buFont typeface="Verdana"/>
              <a:buChar char="•"/>
              <a:defRPr sz="2000"/>
            </a:lvl3pPr>
            <a:lvl4pPr marL="1828800" lvl="3" indent="-342900" algn="l">
              <a:lnSpc>
                <a:spcPct val="100000"/>
              </a:lnSpc>
              <a:spcBef>
                <a:spcPts val="360"/>
              </a:spcBef>
              <a:spcAft>
                <a:spcPts val="0"/>
              </a:spcAft>
              <a:buClr>
                <a:schemeClr val="dk1"/>
              </a:buClr>
              <a:buSzPts val="1800"/>
              <a:buFont typeface="Verdana"/>
              <a:buChar char="–"/>
              <a:defRPr sz="1800"/>
            </a:lvl4pPr>
            <a:lvl5pPr marL="2286000" lvl="4" indent="-342900" algn="l">
              <a:lnSpc>
                <a:spcPct val="100000"/>
              </a:lnSpc>
              <a:spcBef>
                <a:spcPts val="360"/>
              </a:spcBef>
              <a:spcAft>
                <a:spcPts val="0"/>
              </a:spcAft>
              <a:buClr>
                <a:schemeClr val="dk1"/>
              </a:buClr>
              <a:buSzPts val="1800"/>
              <a:buFont typeface="Verdana"/>
              <a:buChar char="»"/>
              <a:defRPr sz="1800"/>
            </a:lvl5pPr>
            <a:lvl6pPr marL="2743200" lvl="5" indent="-342900" algn="l">
              <a:lnSpc>
                <a:spcPct val="100000"/>
              </a:lnSpc>
              <a:spcBef>
                <a:spcPts val="360"/>
              </a:spcBef>
              <a:spcAft>
                <a:spcPts val="0"/>
              </a:spcAft>
              <a:buClr>
                <a:schemeClr val="dk1"/>
              </a:buClr>
              <a:buSzPts val="1800"/>
              <a:buFont typeface="Verdana"/>
              <a:buChar char="»"/>
              <a:defRPr sz="1800"/>
            </a:lvl6pPr>
            <a:lvl7pPr marL="3200400" lvl="6" indent="-342900" algn="l">
              <a:lnSpc>
                <a:spcPct val="100000"/>
              </a:lnSpc>
              <a:spcBef>
                <a:spcPts val="360"/>
              </a:spcBef>
              <a:spcAft>
                <a:spcPts val="0"/>
              </a:spcAft>
              <a:buClr>
                <a:schemeClr val="dk1"/>
              </a:buClr>
              <a:buSzPts val="1800"/>
              <a:buFont typeface="Verdana"/>
              <a:buChar char="»"/>
              <a:defRPr sz="1800"/>
            </a:lvl7pPr>
            <a:lvl8pPr marL="3657600" lvl="7" indent="-342900" algn="l">
              <a:lnSpc>
                <a:spcPct val="100000"/>
              </a:lnSpc>
              <a:spcBef>
                <a:spcPts val="360"/>
              </a:spcBef>
              <a:spcAft>
                <a:spcPts val="0"/>
              </a:spcAft>
              <a:buClr>
                <a:schemeClr val="dk1"/>
              </a:buClr>
              <a:buSzPts val="1800"/>
              <a:buFont typeface="Verdana"/>
              <a:buChar char="»"/>
              <a:defRPr sz="1800"/>
            </a:lvl8pPr>
            <a:lvl9pPr marL="4114800" lvl="8" indent="-342900" algn="l">
              <a:lnSpc>
                <a:spcPct val="100000"/>
              </a:lnSpc>
              <a:spcBef>
                <a:spcPts val="360"/>
              </a:spcBef>
              <a:spcAft>
                <a:spcPts val="0"/>
              </a:spcAft>
              <a:buClr>
                <a:schemeClr val="dk1"/>
              </a:buClr>
              <a:buSzPts val="1800"/>
              <a:buFont typeface="Verdana"/>
              <a:buChar char="»"/>
              <a:defRPr sz="1800"/>
            </a:lvl9pPr>
          </a:lstStyle>
          <a:p>
            <a:endParaRPr/>
          </a:p>
        </p:txBody>
      </p:sp>
      <p:sp>
        <p:nvSpPr>
          <p:cNvPr id="63" name="Google Shape;63;p44"/>
          <p:cNvSpPr txBox="1">
            <a:spLocks noGrp="1"/>
          </p:cNvSpPr>
          <p:nvPr>
            <p:ph type="sldNum" idx="12"/>
          </p:nvPr>
        </p:nvSpPr>
        <p:spPr>
          <a:xfrm>
            <a:off x="8458200" y="6400800"/>
            <a:ext cx="5334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4"/>
        <p:cNvGrpSpPr/>
        <p:nvPr/>
      </p:nvGrpSpPr>
      <p:grpSpPr>
        <a:xfrm>
          <a:off x="0" y="0"/>
          <a:ext cx="0" cy="0"/>
          <a:chOff x="0" y="0"/>
          <a:chExt cx="0" cy="0"/>
        </a:xfrm>
      </p:grpSpPr>
      <p:sp>
        <p:nvSpPr>
          <p:cNvPr id="65" name="Google Shape;65;p4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chemeClr val="dk1"/>
              </a:buClr>
              <a:buSzPts val="2000"/>
              <a:buNone/>
              <a:defRPr sz="2000"/>
            </a:lvl1pPr>
            <a:lvl2pPr marL="914400" lvl="1" indent="-228600" algn="l">
              <a:lnSpc>
                <a:spcPct val="100000"/>
              </a:lnSpc>
              <a:spcBef>
                <a:spcPts val="360"/>
              </a:spcBef>
              <a:spcAft>
                <a:spcPts val="0"/>
              </a:spcAft>
              <a:buClr>
                <a:schemeClr val="dk1"/>
              </a:buClr>
              <a:buSzPts val="1800"/>
              <a:buFont typeface="Verdana"/>
              <a:buNone/>
              <a:defRPr sz="1800"/>
            </a:lvl2pPr>
            <a:lvl3pPr marL="1371600" lvl="2" indent="-228600" algn="l">
              <a:lnSpc>
                <a:spcPct val="100000"/>
              </a:lnSpc>
              <a:spcBef>
                <a:spcPts val="320"/>
              </a:spcBef>
              <a:spcAft>
                <a:spcPts val="0"/>
              </a:spcAft>
              <a:buClr>
                <a:schemeClr val="dk1"/>
              </a:buClr>
              <a:buSzPts val="1600"/>
              <a:buFont typeface="Verdana"/>
              <a:buNone/>
              <a:defRPr sz="1600"/>
            </a:lvl3pPr>
            <a:lvl4pPr marL="1828800" lvl="3" indent="-228600" algn="l">
              <a:lnSpc>
                <a:spcPct val="100000"/>
              </a:lnSpc>
              <a:spcBef>
                <a:spcPts val="280"/>
              </a:spcBef>
              <a:spcAft>
                <a:spcPts val="0"/>
              </a:spcAft>
              <a:buClr>
                <a:schemeClr val="dk1"/>
              </a:buClr>
              <a:buSzPts val="1400"/>
              <a:buFont typeface="Verdana"/>
              <a:buNone/>
              <a:defRPr sz="1400"/>
            </a:lvl4pPr>
            <a:lvl5pPr marL="2286000" lvl="4" indent="-228600" algn="l">
              <a:lnSpc>
                <a:spcPct val="100000"/>
              </a:lnSpc>
              <a:spcBef>
                <a:spcPts val="280"/>
              </a:spcBef>
              <a:spcAft>
                <a:spcPts val="0"/>
              </a:spcAft>
              <a:buClr>
                <a:schemeClr val="dk1"/>
              </a:buClr>
              <a:buSzPts val="1400"/>
              <a:buFont typeface="Verdana"/>
              <a:buNone/>
              <a:defRPr sz="1400"/>
            </a:lvl5pPr>
            <a:lvl6pPr marL="2743200" lvl="5" indent="-228600" algn="l">
              <a:lnSpc>
                <a:spcPct val="100000"/>
              </a:lnSpc>
              <a:spcBef>
                <a:spcPts val="280"/>
              </a:spcBef>
              <a:spcAft>
                <a:spcPts val="0"/>
              </a:spcAft>
              <a:buClr>
                <a:schemeClr val="dk1"/>
              </a:buClr>
              <a:buSzPts val="1400"/>
              <a:buFont typeface="Verdana"/>
              <a:buNone/>
              <a:defRPr sz="1400"/>
            </a:lvl6pPr>
            <a:lvl7pPr marL="3200400" lvl="6" indent="-228600" algn="l">
              <a:lnSpc>
                <a:spcPct val="100000"/>
              </a:lnSpc>
              <a:spcBef>
                <a:spcPts val="280"/>
              </a:spcBef>
              <a:spcAft>
                <a:spcPts val="0"/>
              </a:spcAft>
              <a:buClr>
                <a:schemeClr val="dk1"/>
              </a:buClr>
              <a:buSzPts val="1400"/>
              <a:buFont typeface="Verdana"/>
              <a:buNone/>
              <a:defRPr sz="1400"/>
            </a:lvl7pPr>
            <a:lvl8pPr marL="3657600" lvl="7" indent="-228600" algn="l">
              <a:lnSpc>
                <a:spcPct val="100000"/>
              </a:lnSpc>
              <a:spcBef>
                <a:spcPts val="280"/>
              </a:spcBef>
              <a:spcAft>
                <a:spcPts val="0"/>
              </a:spcAft>
              <a:buClr>
                <a:schemeClr val="dk1"/>
              </a:buClr>
              <a:buSzPts val="1400"/>
              <a:buFont typeface="Verdana"/>
              <a:buNone/>
              <a:defRPr sz="1400"/>
            </a:lvl8pPr>
            <a:lvl9pPr marL="4114800" lvl="8" indent="-228600" algn="l">
              <a:lnSpc>
                <a:spcPct val="100000"/>
              </a:lnSpc>
              <a:spcBef>
                <a:spcPts val="280"/>
              </a:spcBef>
              <a:spcAft>
                <a:spcPts val="0"/>
              </a:spcAft>
              <a:buClr>
                <a:schemeClr val="dk1"/>
              </a:buClr>
              <a:buSzPts val="1400"/>
              <a:buFont typeface="Verdana"/>
              <a:buNone/>
              <a:defRPr sz="1400"/>
            </a:lvl9pPr>
          </a:lstStyle>
          <a:p>
            <a:endParaRPr/>
          </a:p>
        </p:txBody>
      </p:sp>
      <p:sp>
        <p:nvSpPr>
          <p:cNvPr id="67" name="Google Shape;67;p45"/>
          <p:cNvSpPr txBox="1">
            <a:spLocks noGrp="1"/>
          </p:cNvSpPr>
          <p:nvPr>
            <p:ph type="sldNum" idx="12"/>
          </p:nvPr>
        </p:nvSpPr>
        <p:spPr>
          <a:xfrm>
            <a:off x="8458200" y="6400800"/>
            <a:ext cx="5334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6"/>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6"/>
          <p:cNvSpPr txBox="1">
            <a:spLocks noGrp="1"/>
          </p:cNvSpPr>
          <p:nvPr>
            <p:ph type="body" idx="1"/>
          </p:nvPr>
        </p:nvSpPr>
        <p:spPr>
          <a:xfrm>
            <a:off x="685800" y="1676400"/>
            <a:ext cx="7772400" cy="4953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 name="Google Shape;28;p36"/>
          <p:cNvSpPr txBox="1">
            <a:spLocks noGrp="1"/>
          </p:cNvSpPr>
          <p:nvPr>
            <p:ph type="sldNum" idx="12"/>
          </p:nvPr>
        </p:nvSpPr>
        <p:spPr>
          <a:xfrm>
            <a:off x="8458200" y="6400800"/>
            <a:ext cx="5334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37"/>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7"/>
          <p:cNvSpPr txBox="1">
            <a:spLocks noGrp="1"/>
          </p:cNvSpPr>
          <p:nvPr>
            <p:ph type="sldNum" idx="12"/>
          </p:nvPr>
        </p:nvSpPr>
        <p:spPr>
          <a:xfrm>
            <a:off x="8458200" y="6400800"/>
            <a:ext cx="5334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2"/>
        <p:cNvGrpSpPr/>
        <p:nvPr/>
      </p:nvGrpSpPr>
      <p:grpSpPr>
        <a:xfrm>
          <a:off x="0" y="0"/>
          <a:ext cx="0" cy="0"/>
          <a:chOff x="0" y="0"/>
          <a:chExt cx="0" cy="0"/>
        </a:xfrm>
      </p:grpSpPr>
      <p:sp>
        <p:nvSpPr>
          <p:cNvPr id="33" name="Google Shape;33;p38"/>
          <p:cNvSpPr txBox="1">
            <a:spLocks noGrp="1"/>
          </p:cNvSpPr>
          <p:nvPr>
            <p:ph type="title"/>
          </p:nvPr>
        </p:nvSpPr>
        <p:spPr>
          <a:xfrm rot="5400000">
            <a:off x="4286250" y="2457450"/>
            <a:ext cx="6400800" cy="1943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8"/>
          <p:cNvSpPr txBox="1">
            <a:spLocks noGrp="1"/>
          </p:cNvSpPr>
          <p:nvPr>
            <p:ph type="body" idx="1"/>
          </p:nvPr>
        </p:nvSpPr>
        <p:spPr>
          <a:xfrm rot="5400000">
            <a:off x="323850" y="590550"/>
            <a:ext cx="6400800" cy="56769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5" name="Google Shape;35;p38"/>
          <p:cNvSpPr txBox="1">
            <a:spLocks noGrp="1"/>
          </p:cNvSpPr>
          <p:nvPr>
            <p:ph type="sldNum" idx="12"/>
          </p:nvPr>
        </p:nvSpPr>
        <p:spPr>
          <a:xfrm>
            <a:off x="8458200" y="6400800"/>
            <a:ext cx="5334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6"/>
        <p:cNvGrpSpPr/>
        <p:nvPr/>
      </p:nvGrpSpPr>
      <p:grpSpPr>
        <a:xfrm>
          <a:off x="0" y="0"/>
          <a:ext cx="0" cy="0"/>
          <a:chOff x="0" y="0"/>
          <a:chExt cx="0" cy="0"/>
        </a:xfrm>
      </p:grpSpPr>
      <p:sp>
        <p:nvSpPr>
          <p:cNvPr id="37" name="Google Shape;37;p39"/>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9"/>
          <p:cNvSpPr txBox="1">
            <a:spLocks noGrp="1"/>
          </p:cNvSpPr>
          <p:nvPr>
            <p:ph type="body" idx="1"/>
          </p:nvPr>
        </p:nvSpPr>
        <p:spPr>
          <a:xfrm rot="5400000">
            <a:off x="2095500" y="266700"/>
            <a:ext cx="4953000" cy="77724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p39"/>
          <p:cNvSpPr txBox="1">
            <a:spLocks noGrp="1"/>
          </p:cNvSpPr>
          <p:nvPr>
            <p:ph type="sldNum" idx="12"/>
          </p:nvPr>
        </p:nvSpPr>
        <p:spPr>
          <a:xfrm>
            <a:off x="8458200" y="6400800"/>
            <a:ext cx="5334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4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dk1"/>
              </a:buClr>
              <a:buSzPts val="3200"/>
              <a:buFont typeface="Noto Sans Symbols"/>
              <a:buNone/>
              <a:defRPr sz="3200" b="0" i="0" u="none" strike="noStrike" cap="none">
                <a:solidFill>
                  <a:schemeClr val="dk1"/>
                </a:solidFill>
                <a:latin typeface="Verdana"/>
                <a:ea typeface="Verdana"/>
                <a:cs typeface="Verdana"/>
                <a:sym typeface="Verdana"/>
              </a:defRPr>
            </a:lvl1pPr>
            <a:lvl2pPr marR="0" lvl="1" algn="l" rtl="0">
              <a:lnSpc>
                <a:spcPct val="100000"/>
              </a:lnSpc>
              <a:spcBef>
                <a:spcPts val="560"/>
              </a:spcBef>
              <a:spcAft>
                <a:spcPts val="0"/>
              </a:spcAft>
              <a:buClr>
                <a:schemeClr val="dk1"/>
              </a:buClr>
              <a:buSzPts val="2800"/>
              <a:buFont typeface="Verdana"/>
              <a:buNone/>
              <a:defRPr sz="2800" b="0" i="0" u="none" strike="noStrike" cap="none">
                <a:solidFill>
                  <a:schemeClr val="dk1"/>
                </a:solidFill>
                <a:latin typeface="Verdana"/>
                <a:ea typeface="Verdana"/>
                <a:cs typeface="Verdana"/>
                <a:sym typeface="Verdana"/>
              </a:defRPr>
            </a:lvl2pPr>
            <a:lvl3pPr marR="0" lvl="2" algn="l" rtl="0">
              <a:lnSpc>
                <a:spcPct val="100000"/>
              </a:lnSpc>
              <a:spcBef>
                <a:spcPts val="480"/>
              </a:spcBef>
              <a:spcAft>
                <a:spcPts val="0"/>
              </a:spcAft>
              <a:buClr>
                <a:schemeClr val="dk1"/>
              </a:buClr>
              <a:buSzPts val="2400"/>
              <a:buFont typeface="Verdana"/>
              <a:buNone/>
              <a:defRPr sz="2400" b="0" i="0" u="none" strike="noStrike" cap="none">
                <a:solidFill>
                  <a:schemeClr val="dk1"/>
                </a:solidFill>
                <a:latin typeface="Verdana"/>
                <a:ea typeface="Verdana"/>
                <a:cs typeface="Verdana"/>
                <a:sym typeface="Verdana"/>
              </a:defRPr>
            </a:lvl3pPr>
            <a:lvl4pPr marR="0" lvl="3" algn="l" rtl="0">
              <a:lnSpc>
                <a:spcPct val="100000"/>
              </a:lnSpc>
              <a:spcBef>
                <a:spcPts val="40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4pPr>
            <a:lvl5pPr marR="0" lvl="4" algn="l" rtl="0">
              <a:lnSpc>
                <a:spcPct val="100000"/>
              </a:lnSpc>
              <a:spcBef>
                <a:spcPts val="40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5pPr>
            <a:lvl6pPr marR="0" lvl="5" algn="l" rtl="0">
              <a:lnSpc>
                <a:spcPct val="100000"/>
              </a:lnSpc>
              <a:spcBef>
                <a:spcPts val="40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6pPr>
            <a:lvl7pPr marR="0" lvl="6" algn="l" rtl="0">
              <a:lnSpc>
                <a:spcPct val="100000"/>
              </a:lnSpc>
              <a:spcBef>
                <a:spcPts val="40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7pPr>
            <a:lvl8pPr marR="0" lvl="7" algn="l" rtl="0">
              <a:lnSpc>
                <a:spcPct val="100000"/>
              </a:lnSpc>
              <a:spcBef>
                <a:spcPts val="40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8pPr>
            <a:lvl9pPr marR="0" lvl="8" algn="l" rtl="0">
              <a:lnSpc>
                <a:spcPct val="100000"/>
              </a:lnSpc>
              <a:spcBef>
                <a:spcPts val="40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9pPr>
          </a:lstStyle>
          <a:p>
            <a:endParaRPr/>
          </a:p>
        </p:txBody>
      </p:sp>
      <p:sp>
        <p:nvSpPr>
          <p:cNvPr id="43" name="Google Shape;43;p4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Font typeface="Verdana"/>
              <a:buNone/>
              <a:defRPr sz="1200"/>
            </a:lvl2pPr>
            <a:lvl3pPr marL="1371600" lvl="2" indent="-228600" algn="l">
              <a:lnSpc>
                <a:spcPct val="100000"/>
              </a:lnSpc>
              <a:spcBef>
                <a:spcPts val="200"/>
              </a:spcBef>
              <a:spcAft>
                <a:spcPts val="0"/>
              </a:spcAft>
              <a:buClr>
                <a:schemeClr val="dk1"/>
              </a:buClr>
              <a:buSzPts val="1000"/>
              <a:buFont typeface="Verdana"/>
              <a:buNone/>
              <a:defRPr sz="1000"/>
            </a:lvl3pPr>
            <a:lvl4pPr marL="1828800" lvl="3" indent="-228600" algn="l">
              <a:lnSpc>
                <a:spcPct val="100000"/>
              </a:lnSpc>
              <a:spcBef>
                <a:spcPts val="180"/>
              </a:spcBef>
              <a:spcAft>
                <a:spcPts val="0"/>
              </a:spcAft>
              <a:buClr>
                <a:schemeClr val="dk1"/>
              </a:buClr>
              <a:buSzPts val="900"/>
              <a:buFont typeface="Verdana"/>
              <a:buNone/>
              <a:defRPr sz="900"/>
            </a:lvl4pPr>
            <a:lvl5pPr marL="2286000" lvl="4" indent="-228600" algn="l">
              <a:lnSpc>
                <a:spcPct val="100000"/>
              </a:lnSpc>
              <a:spcBef>
                <a:spcPts val="180"/>
              </a:spcBef>
              <a:spcAft>
                <a:spcPts val="0"/>
              </a:spcAft>
              <a:buClr>
                <a:schemeClr val="dk1"/>
              </a:buClr>
              <a:buSzPts val="900"/>
              <a:buFont typeface="Verdana"/>
              <a:buNone/>
              <a:defRPr sz="900"/>
            </a:lvl5pPr>
            <a:lvl6pPr marL="2743200" lvl="5" indent="-228600" algn="l">
              <a:lnSpc>
                <a:spcPct val="100000"/>
              </a:lnSpc>
              <a:spcBef>
                <a:spcPts val="180"/>
              </a:spcBef>
              <a:spcAft>
                <a:spcPts val="0"/>
              </a:spcAft>
              <a:buClr>
                <a:schemeClr val="dk1"/>
              </a:buClr>
              <a:buSzPts val="900"/>
              <a:buFont typeface="Verdana"/>
              <a:buNone/>
              <a:defRPr sz="900"/>
            </a:lvl6pPr>
            <a:lvl7pPr marL="3200400" lvl="6" indent="-228600" algn="l">
              <a:lnSpc>
                <a:spcPct val="100000"/>
              </a:lnSpc>
              <a:spcBef>
                <a:spcPts val="180"/>
              </a:spcBef>
              <a:spcAft>
                <a:spcPts val="0"/>
              </a:spcAft>
              <a:buClr>
                <a:schemeClr val="dk1"/>
              </a:buClr>
              <a:buSzPts val="900"/>
              <a:buFont typeface="Verdana"/>
              <a:buNone/>
              <a:defRPr sz="900"/>
            </a:lvl7pPr>
            <a:lvl8pPr marL="3657600" lvl="7" indent="-228600" algn="l">
              <a:lnSpc>
                <a:spcPct val="100000"/>
              </a:lnSpc>
              <a:spcBef>
                <a:spcPts val="180"/>
              </a:spcBef>
              <a:spcAft>
                <a:spcPts val="0"/>
              </a:spcAft>
              <a:buClr>
                <a:schemeClr val="dk1"/>
              </a:buClr>
              <a:buSzPts val="900"/>
              <a:buFont typeface="Verdana"/>
              <a:buNone/>
              <a:defRPr sz="900"/>
            </a:lvl8pPr>
            <a:lvl9pPr marL="4114800" lvl="8" indent="-228600" algn="l">
              <a:lnSpc>
                <a:spcPct val="100000"/>
              </a:lnSpc>
              <a:spcBef>
                <a:spcPts val="180"/>
              </a:spcBef>
              <a:spcAft>
                <a:spcPts val="0"/>
              </a:spcAft>
              <a:buClr>
                <a:schemeClr val="dk1"/>
              </a:buClr>
              <a:buSzPts val="900"/>
              <a:buFont typeface="Verdana"/>
              <a:buNone/>
              <a:defRPr sz="900"/>
            </a:lvl9pPr>
          </a:lstStyle>
          <a:p>
            <a:endParaRPr/>
          </a:p>
        </p:txBody>
      </p:sp>
      <p:sp>
        <p:nvSpPr>
          <p:cNvPr id="44" name="Google Shape;44;p40"/>
          <p:cNvSpPr txBox="1">
            <a:spLocks noGrp="1"/>
          </p:cNvSpPr>
          <p:nvPr>
            <p:ph type="sldNum" idx="12"/>
          </p:nvPr>
        </p:nvSpPr>
        <p:spPr>
          <a:xfrm>
            <a:off x="8458200" y="6400800"/>
            <a:ext cx="5334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5"/>
        <p:cNvGrpSpPr/>
        <p:nvPr/>
      </p:nvGrpSpPr>
      <p:grpSpPr>
        <a:xfrm>
          <a:off x="0" y="0"/>
          <a:ext cx="0" cy="0"/>
          <a:chOff x="0" y="0"/>
          <a:chExt cx="0" cy="0"/>
        </a:xfrm>
      </p:grpSpPr>
      <p:sp>
        <p:nvSpPr>
          <p:cNvPr id="46" name="Google Shape;46;p4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Font typeface="Verdana"/>
              <a:buChar char="–"/>
              <a:defRPr sz="2800"/>
            </a:lvl2pPr>
            <a:lvl3pPr marL="1371600" lvl="2" indent="-381000" algn="l">
              <a:lnSpc>
                <a:spcPct val="100000"/>
              </a:lnSpc>
              <a:spcBef>
                <a:spcPts val="480"/>
              </a:spcBef>
              <a:spcAft>
                <a:spcPts val="0"/>
              </a:spcAft>
              <a:buClr>
                <a:schemeClr val="dk1"/>
              </a:buClr>
              <a:buSzPts val="2400"/>
              <a:buFont typeface="Verdana"/>
              <a:buChar char="•"/>
              <a:defRPr sz="2400"/>
            </a:lvl3pPr>
            <a:lvl4pPr marL="1828800" lvl="3" indent="-355600" algn="l">
              <a:lnSpc>
                <a:spcPct val="100000"/>
              </a:lnSpc>
              <a:spcBef>
                <a:spcPts val="400"/>
              </a:spcBef>
              <a:spcAft>
                <a:spcPts val="0"/>
              </a:spcAft>
              <a:buClr>
                <a:schemeClr val="dk1"/>
              </a:buClr>
              <a:buSzPts val="2000"/>
              <a:buFont typeface="Verdana"/>
              <a:buChar char="–"/>
              <a:defRPr sz="2000"/>
            </a:lvl4pPr>
            <a:lvl5pPr marL="2286000" lvl="4" indent="-355600" algn="l">
              <a:lnSpc>
                <a:spcPct val="100000"/>
              </a:lnSpc>
              <a:spcBef>
                <a:spcPts val="400"/>
              </a:spcBef>
              <a:spcAft>
                <a:spcPts val="0"/>
              </a:spcAft>
              <a:buClr>
                <a:schemeClr val="dk1"/>
              </a:buClr>
              <a:buSzPts val="2000"/>
              <a:buFont typeface="Verdana"/>
              <a:buChar char="»"/>
              <a:defRPr sz="2000"/>
            </a:lvl5pPr>
            <a:lvl6pPr marL="2743200" lvl="5" indent="-355600" algn="l">
              <a:lnSpc>
                <a:spcPct val="100000"/>
              </a:lnSpc>
              <a:spcBef>
                <a:spcPts val="400"/>
              </a:spcBef>
              <a:spcAft>
                <a:spcPts val="0"/>
              </a:spcAft>
              <a:buClr>
                <a:schemeClr val="dk1"/>
              </a:buClr>
              <a:buSzPts val="2000"/>
              <a:buFont typeface="Verdana"/>
              <a:buChar char="»"/>
              <a:defRPr sz="2000"/>
            </a:lvl6pPr>
            <a:lvl7pPr marL="3200400" lvl="6" indent="-355600" algn="l">
              <a:lnSpc>
                <a:spcPct val="100000"/>
              </a:lnSpc>
              <a:spcBef>
                <a:spcPts val="400"/>
              </a:spcBef>
              <a:spcAft>
                <a:spcPts val="0"/>
              </a:spcAft>
              <a:buClr>
                <a:schemeClr val="dk1"/>
              </a:buClr>
              <a:buSzPts val="2000"/>
              <a:buFont typeface="Verdana"/>
              <a:buChar char="»"/>
              <a:defRPr sz="2000"/>
            </a:lvl7pPr>
            <a:lvl8pPr marL="3657600" lvl="7" indent="-355600" algn="l">
              <a:lnSpc>
                <a:spcPct val="100000"/>
              </a:lnSpc>
              <a:spcBef>
                <a:spcPts val="400"/>
              </a:spcBef>
              <a:spcAft>
                <a:spcPts val="0"/>
              </a:spcAft>
              <a:buClr>
                <a:schemeClr val="dk1"/>
              </a:buClr>
              <a:buSzPts val="2000"/>
              <a:buFont typeface="Verdana"/>
              <a:buChar char="»"/>
              <a:defRPr sz="2000"/>
            </a:lvl8pPr>
            <a:lvl9pPr marL="4114800" lvl="8" indent="-355600" algn="l">
              <a:lnSpc>
                <a:spcPct val="100000"/>
              </a:lnSpc>
              <a:spcBef>
                <a:spcPts val="400"/>
              </a:spcBef>
              <a:spcAft>
                <a:spcPts val="0"/>
              </a:spcAft>
              <a:buClr>
                <a:schemeClr val="dk1"/>
              </a:buClr>
              <a:buSzPts val="2000"/>
              <a:buFont typeface="Verdana"/>
              <a:buChar char="»"/>
              <a:defRPr sz="2000"/>
            </a:lvl9pPr>
          </a:lstStyle>
          <a:p>
            <a:endParaRPr/>
          </a:p>
        </p:txBody>
      </p:sp>
      <p:sp>
        <p:nvSpPr>
          <p:cNvPr id="48" name="Google Shape;48;p4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Font typeface="Verdana"/>
              <a:buNone/>
              <a:defRPr sz="1200"/>
            </a:lvl2pPr>
            <a:lvl3pPr marL="1371600" lvl="2" indent="-228600" algn="l">
              <a:lnSpc>
                <a:spcPct val="100000"/>
              </a:lnSpc>
              <a:spcBef>
                <a:spcPts val="200"/>
              </a:spcBef>
              <a:spcAft>
                <a:spcPts val="0"/>
              </a:spcAft>
              <a:buClr>
                <a:schemeClr val="dk1"/>
              </a:buClr>
              <a:buSzPts val="1000"/>
              <a:buFont typeface="Verdana"/>
              <a:buNone/>
              <a:defRPr sz="1000"/>
            </a:lvl3pPr>
            <a:lvl4pPr marL="1828800" lvl="3" indent="-228600" algn="l">
              <a:lnSpc>
                <a:spcPct val="100000"/>
              </a:lnSpc>
              <a:spcBef>
                <a:spcPts val="180"/>
              </a:spcBef>
              <a:spcAft>
                <a:spcPts val="0"/>
              </a:spcAft>
              <a:buClr>
                <a:schemeClr val="dk1"/>
              </a:buClr>
              <a:buSzPts val="900"/>
              <a:buFont typeface="Verdana"/>
              <a:buNone/>
              <a:defRPr sz="900"/>
            </a:lvl4pPr>
            <a:lvl5pPr marL="2286000" lvl="4" indent="-228600" algn="l">
              <a:lnSpc>
                <a:spcPct val="100000"/>
              </a:lnSpc>
              <a:spcBef>
                <a:spcPts val="180"/>
              </a:spcBef>
              <a:spcAft>
                <a:spcPts val="0"/>
              </a:spcAft>
              <a:buClr>
                <a:schemeClr val="dk1"/>
              </a:buClr>
              <a:buSzPts val="900"/>
              <a:buFont typeface="Verdana"/>
              <a:buNone/>
              <a:defRPr sz="900"/>
            </a:lvl5pPr>
            <a:lvl6pPr marL="2743200" lvl="5" indent="-228600" algn="l">
              <a:lnSpc>
                <a:spcPct val="100000"/>
              </a:lnSpc>
              <a:spcBef>
                <a:spcPts val="180"/>
              </a:spcBef>
              <a:spcAft>
                <a:spcPts val="0"/>
              </a:spcAft>
              <a:buClr>
                <a:schemeClr val="dk1"/>
              </a:buClr>
              <a:buSzPts val="900"/>
              <a:buFont typeface="Verdana"/>
              <a:buNone/>
              <a:defRPr sz="900"/>
            </a:lvl6pPr>
            <a:lvl7pPr marL="3200400" lvl="6" indent="-228600" algn="l">
              <a:lnSpc>
                <a:spcPct val="100000"/>
              </a:lnSpc>
              <a:spcBef>
                <a:spcPts val="180"/>
              </a:spcBef>
              <a:spcAft>
                <a:spcPts val="0"/>
              </a:spcAft>
              <a:buClr>
                <a:schemeClr val="dk1"/>
              </a:buClr>
              <a:buSzPts val="900"/>
              <a:buFont typeface="Verdana"/>
              <a:buNone/>
              <a:defRPr sz="900"/>
            </a:lvl7pPr>
            <a:lvl8pPr marL="3657600" lvl="7" indent="-228600" algn="l">
              <a:lnSpc>
                <a:spcPct val="100000"/>
              </a:lnSpc>
              <a:spcBef>
                <a:spcPts val="180"/>
              </a:spcBef>
              <a:spcAft>
                <a:spcPts val="0"/>
              </a:spcAft>
              <a:buClr>
                <a:schemeClr val="dk1"/>
              </a:buClr>
              <a:buSzPts val="900"/>
              <a:buFont typeface="Verdana"/>
              <a:buNone/>
              <a:defRPr sz="900"/>
            </a:lvl8pPr>
            <a:lvl9pPr marL="4114800" lvl="8" indent="-228600" algn="l">
              <a:lnSpc>
                <a:spcPct val="100000"/>
              </a:lnSpc>
              <a:spcBef>
                <a:spcPts val="180"/>
              </a:spcBef>
              <a:spcAft>
                <a:spcPts val="0"/>
              </a:spcAft>
              <a:buClr>
                <a:schemeClr val="dk1"/>
              </a:buClr>
              <a:buSzPts val="900"/>
              <a:buFont typeface="Verdana"/>
              <a:buNone/>
              <a:defRPr sz="900"/>
            </a:lvl9pPr>
          </a:lstStyle>
          <a:p>
            <a:endParaRPr/>
          </a:p>
        </p:txBody>
      </p:sp>
      <p:sp>
        <p:nvSpPr>
          <p:cNvPr id="49" name="Google Shape;49;p41"/>
          <p:cNvSpPr txBox="1">
            <a:spLocks noGrp="1"/>
          </p:cNvSpPr>
          <p:nvPr>
            <p:ph type="sldNum" idx="12"/>
          </p:nvPr>
        </p:nvSpPr>
        <p:spPr>
          <a:xfrm>
            <a:off x="8458200" y="6400800"/>
            <a:ext cx="5334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42"/>
          <p:cNvSpPr txBox="1">
            <a:spLocks noGrp="1"/>
          </p:cNvSpPr>
          <p:nvPr>
            <p:ph type="sldNum" idx="12"/>
          </p:nvPr>
        </p:nvSpPr>
        <p:spPr>
          <a:xfrm>
            <a:off x="8458200" y="6400800"/>
            <a:ext cx="5334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Font typeface="Verdana"/>
              <a:buNone/>
              <a:defRPr sz="2000" b="1"/>
            </a:lvl2pPr>
            <a:lvl3pPr marL="1371600" lvl="2" indent="-228600" algn="l">
              <a:lnSpc>
                <a:spcPct val="100000"/>
              </a:lnSpc>
              <a:spcBef>
                <a:spcPts val="360"/>
              </a:spcBef>
              <a:spcAft>
                <a:spcPts val="0"/>
              </a:spcAft>
              <a:buClr>
                <a:schemeClr val="dk1"/>
              </a:buClr>
              <a:buSzPts val="1800"/>
              <a:buFont typeface="Verdana"/>
              <a:buNone/>
              <a:defRPr sz="1800" b="1"/>
            </a:lvl3pPr>
            <a:lvl4pPr marL="1828800" lvl="3" indent="-228600" algn="l">
              <a:lnSpc>
                <a:spcPct val="100000"/>
              </a:lnSpc>
              <a:spcBef>
                <a:spcPts val="320"/>
              </a:spcBef>
              <a:spcAft>
                <a:spcPts val="0"/>
              </a:spcAft>
              <a:buClr>
                <a:schemeClr val="dk1"/>
              </a:buClr>
              <a:buSzPts val="1600"/>
              <a:buFont typeface="Verdana"/>
              <a:buNone/>
              <a:defRPr sz="1600" b="1"/>
            </a:lvl4pPr>
            <a:lvl5pPr marL="2286000" lvl="4" indent="-228600" algn="l">
              <a:lnSpc>
                <a:spcPct val="100000"/>
              </a:lnSpc>
              <a:spcBef>
                <a:spcPts val="320"/>
              </a:spcBef>
              <a:spcAft>
                <a:spcPts val="0"/>
              </a:spcAft>
              <a:buClr>
                <a:schemeClr val="dk1"/>
              </a:buClr>
              <a:buSzPts val="1600"/>
              <a:buFont typeface="Verdana"/>
              <a:buNone/>
              <a:defRPr sz="1600" b="1"/>
            </a:lvl5pPr>
            <a:lvl6pPr marL="2743200" lvl="5" indent="-228600" algn="l">
              <a:lnSpc>
                <a:spcPct val="100000"/>
              </a:lnSpc>
              <a:spcBef>
                <a:spcPts val="320"/>
              </a:spcBef>
              <a:spcAft>
                <a:spcPts val="0"/>
              </a:spcAft>
              <a:buClr>
                <a:schemeClr val="dk1"/>
              </a:buClr>
              <a:buSzPts val="1600"/>
              <a:buFont typeface="Verdana"/>
              <a:buNone/>
              <a:defRPr sz="1600" b="1"/>
            </a:lvl6pPr>
            <a:lvl7pPr marL="3200400" lvl="6" indent="-228600" algn="l">
              <a:lnSpc>
                <a:spcPct val="100000"/>
              </a:lnSpc>
              <a:spcBef>
                <a:spcPts val="320"/>
              </a:spcBef>
              <a:spcAft>
                <a:spcPts val="0"/>
              </a:spcAft>
              <a:buClr>
                <a:schemeClr val="dk1"/>
              </a:buClr>
              <a:buSzPts val="1600"/>
              <a:buFont typeface="Verdana"/>
              <a:buNone/>
              <a:defRPr sz="1600" b="1"/>
            </a:lvl7pPr>
            <a:lvl8pPr marL="3657600" lvl="7" indent="-228600" algn="l">
              <a:lnSpc>
                <a:spcPct val="100000"/>
              </a:lnSpc>
              <a:spcBef>
                <a:spcPts val="320"/>
              </a:spcBef>
              <a:spcAft>
                <a:spcPts val="0"/>
              </a:spcAft>
              <a:buClr>
                <a:schemeClr val="dk1"/>
              </a:buClr>
              <a:buSzPts val="1600"/>
              <a:buFont typeface="Verdana"/>
              <a:buNone/>
              <a:defRPr sz="1600" b="1"/>
            </a:lvl8pPr>
            <a:lvl9pPr marL="4114800" lvl="8" indent="-228600" algn="l">
              <a:lnSpc>
                <a:spcPct val="100000"/>
              </a:lnSpc>
              <a:spcBef>
                <a:spcPts val="320"/>
              </a:spcBef>
              <a:spcAft>
                <a:spcPts val="0"/>
              </a:spcAft>
              <a:buClr>
                <a:schemeClr val="dk1"/>
              </a:buClr>
              <a:buSzPts val="1600"/>
              <a:buFont typeface="Verdana"/>
              <a:buNone/>
              <a:defRPr sz="1600" b="1"/>
            </a:lvl9pPr>
          </a:lstStyle>
          <a:p>
            <a:endParaRPr/>
          </a:p>
        </p:txBody>
      </p:sp>
      <p:sp>
        <p:nvSpPr>
          <p:cNvPr id="55" name="Google Shape;55;p4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Font typeface="Verdana"/>
              <a:buChar char="–"/>
              <a:defRPr sz="2000"/>
            </a:lvl2pPr>
            <a:lvl3pPr marL="1371600" lvl="2" indent="-342900" algn="l">
              <a:lnSpc>
                <a:spcPct val="100000"/>
              </a:lnSpc>
              <a:spcBef>
                <a:spcPts val="360"/>
              </a:spcBef>
              <a:spcAft>
                <a:spcPts val="0"/>
              </a:spcAft>
              <a:buClr>
                <a:schemeClr val="dk1"/>
              </a:buClr>
              <a:buSzPts val="1800"/>
              <a:buFont typeface="Verdana"/>
              <a:buChar char="•"/>
              <a:defRPr sz="1800"/>
            </a:lvl3pPr>
            <a:lvl4pPr marL="1828800" lvl="3" indent="-330200" algn="l">
              <a:lnSpc>
                <a:spcPct val="100000"/>
              </a:lnSpc>
              <a:spcBef>
                <a:spcPts val="320"/>
              </a:spcBef>
              <a:spcAft>
                <a:spcPts val="0"/>
              </a:spcAft>
              <a:buClr>
                <a:schemeClr val="dk1"/>
              </a:buClr>
              <a:buSzPts val="1600"/>
              <a:buFont typeface="Verdana"/>
              <a:buChar char="–"/>
              <a:defRPr sz="1600"/>
            </a:lvl4pPr>
            <a:lvl5pPr marL="2286000" lvl="4" indent="-330200" algn="l">
              <a:lnSpc>
                <a:spcPct val="100000"/>
              </a:lnSpc>
              <a:spcBef>
                <a:spcPts val="320"/>
              </a:spcBef>
              <a:spcAft>
                <a:spcPts val="0"/>
              </a:spcAft>
              <a:buClr>
                <a:schemeClr val="dk1"/>
              </a:buClr>
              <a:buSzPts val="1600"/>
              <a:buFont typeface="Verdana"/>
              <a:buChar char="»"/>
              <a:defRPr sz="1600"/>
            </a:lvl5pPr>
            <a:lvl6pPr marL="2743200" lvl="5" indent="-330200" algn="l">
              <a:lnSpc>
                <a:spcPct val="100000"/>
              </a:lnSpc>
              <a:spcBef>
                <a:spcPts val="320"/>
              </a:spcBef>
              <a:spcAft>
                <a:spcPts val="0"/>
              </a:spcAft>
              <a:buClr>
                <a:schemeClr val="dk1"/>
              </a:buClr>
              <a:buSzPts val="1600"/>
              <a:buFont typeface="Verdana"/>
              <a:buChar char="»"/>
              <a:defRPr sz="1600"/>
            </a:lvl6pPr>
            <a:lvl7pPr marL="3200400" lvl="6" indent="-330200" algn="l">
              <a:lnSpc>
                <a:spcPct val="100000"/>
              </a:lnSpc>
              <a:spcBef>
                <a:spcPts val="320"/>
              </a:spcBef>
              <a:spcAft>
                <a:spcPts val="0"/>
              </a:spcAft>
              <a:buClr>
                <a:schemeClr val="dk1"/>
              </a:buClr>
              <a:buSzPts val="1600"/>
              <a:buFont typeface="Verdana"/>
              <a:buChar char="»"/>
              <a:defRPr sz="1600"/>
            </a:lvl7pPr>
            <a:lvl8pPr marL="3657600" lvl="7" indent="-330200" algn="l">
              <a:lnSpc>
                <a:spcPct val="100000"/>
              </a:lnSpc>
              <a:spcBef>
                <a:spcPts val="320"/>
              </a:spcBef>
              <a:spcAft>
                <a:spcPts val="0"/>
              </a:spcAft>
              <a:buClr>
                <a:schemeClr val="dk1"/>
              </a:buClr>
              <a:buSzPts val="1600"/>
              <a:buFont typeface="Verdana"/>
              <a:buChar char="»"/>
              <a:defRPr sz="1600"/>
            </a:lvl8pPr>
            <a:lvl9pPr marL="4114800" lvl="8" indent="-330200" algn="l">
              <a:lnSpc>
                <a:spcPct val="100000"/>
              </a:lnSpc>
              <a:spcBef>
                <a:spcPts val="320"/>
              </a:spcBef>
              <a:spcAft>
                <a:spcPts val="0"/>
              </a:spcAft>
              <a:buClr>
                <a:schemeClr val="dk1"/>
              </a:buClr>
              <a:buSzPts val="1600"/>
              <a:buFont typeface="Verdana"/>
              <a:buChar char="»"/>
              <a:defRPr sz="1600"/>
            </a:lvl9pPr>
          </a:lstStyle>
          <a:p>
            <a:endParaRPr/>
          </a:p>
        </p:txBody>
      </p:sp>
      <p:sp>
        <p:nvSpPr>
          <p:cNvPr id="56" name="Google Shape;56;p4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Font typeface="Verdana"/>
              <a:buNone/>
              <a:defRPr sz="2000" b="1"/>
            </a:lvl2pPr>
            <a:lvl3pPr marL="1371600" lvl="2" indent="-228600" algn="l">
              <a:lnSpc>
                <a:spcPct val="100000"/>
              </a:lnSpc>
              <a:spcBef>
                <a:spcPts val="360"/>
              </a:spcBef>
              <a:spcAft>
                <a:spcPts val="0"/>
              </a:spcAft>
              <a:buClr>
                <a:schemeClr val="dk1"/>
              </a:buClr>
              <a:buSzPts val="1800"/>
              <a:buFont typeface="Verdana"/>
              <a:buNone/>
              <a:defRPr sz="1800" b="1"/>
            </a:lvl3pPr>
            <a:lvl4pPr marL="1828800" lvl="3" indent="-228600" algn="l">
              <a:lnSpc>
                <a:spcPct val="100000"/>
              </a:lnSpc>
              <a:spcBef>
                <a:spcPts val="320"/>
              </a:spcBef>
              <a:spcAft>
                <a:spcPts val="0"/>
              </a:spcAft>
              <a:buClr>
                <a:schemeClr val="dk1"/>
              </a:buClr>
              <a:buSzPts val="1600"/>
              <a:buFont typeface="Verdana"/>
              <a:buNone/>
              <a:defRPr sz="1600" b="1"/>
            </a:lvl4pPr>
            <a:lvl5pPr marL="2286000" lvl="4" indent="-228600" algn="l">
              <a:lnSpc>
                <a:spcPct val="100000"/>
              </a:lnSpc>
              <a:spcBef>
                <a:spcPts val="320"/>
              </a:spcBef>
              <a:spcAft>
                <a:spcPts val="0"/>
              </a:spcAft>
              <a:buClr>
                <a:schemeClr val="dk1"/>
              </a:buClr>
              <a:buSzPts val="1600"/>
              <a:buFont typeface="Verdana"/>
              <a:buNone/>
              <a:defRPr sz="1600" b="1"/>
            </a:lvl5pPr>
            <a:lvl6pPr marL="2743200" lvl="5" indent="-228600" algn="l">
              <a:lnSpc>
                <a:spcPct val="100000"/>
              </a:lnSpc>
              <a:spcBef>
                <a:spcPts val="320"/>
              </a:spcBef>
              <a:spcAft>
                <a:spcPts val="0"/>
              </a:spcAft>
              <a:buClr>
                <a:schemeClr val="dk1"/>
              </a:buClr>
              <a:buSzPts val="1600"/>
              <a:buFont typeface="Verdana"/>
              <a:buNone/>
              <a:defRPr sz="1600" b="1"/>
            </a:lvl6pPr>
            <a:lvl7pPr marL="3200400" lvl="6" indent="-228600" algn="l">
              <a:lnSpc>
                <a:spcPct val="100000"/>
              </a:lnSpc>
              <a:spcBef>
                <a:spcPts val="320"/>
              </a:spcBef>
              <a:spcAft>
                <a:spcPts val="0"/>
              </a:spcAft>
              <a:buClr>
                <a:schemeClr val="dk1"/>
              </a:buClr>
              <a:buSzPts val="1600"/>
              <a:buFont typeface="Verdana"/>
              <a:buNone/>
              <a:defRPr sz="1600" b="1"/>
            </a:lvl7pPr>
            <a:lvl8pPr marL="3657600" lvl="7" indent="-228600" algn="l">
              <a:lnSpc>
                <a:spcPct val="100000"/>
              </a:lnSpc>
              <a:spcBef>
                <a:spcPts val="320"/>
              </a:spcBef>
              <a:spcAft>
                <a:spcPts val="0"/>
              </a:spcAft>
              <a:buClr>
                <a:schemeClr val="dk1"/>
              </a:buClr>
              <a:buSzPts val="1600"/>
              <a:buFont typeface="Verdana"/>
              <a:buNone/>
              <a:defRPr sz="1600" b="1"/>
            </a:lvl8pPr>
            <a:lvl9pPr marL="4114800" lvl="8" indent="-228600" algn="l">
              <a:lnSpc>
                <a:spcPct val="100000"/>
              </a:lnSpc>
              <a:spcBef>
                <a:spcPts val="320"/>
              </a:spcBef>
              <a:spcAft>
                <a:spcPts val="0"/>
              </a:spcAft>
              <a:buClr>
                <a:schemeClr val="dk1"/>
              </a:buClr>
              <a:buSzPts val="1600"/>
              <a:buFont typeface="Verdana"/>
              <a:buNone/>
              <a:defRPr sz="1600" b="1"/>
            </a:lvl9pPr>
          </a:lstStyle>
          <a:p>
            <a:endParaRPr/>
          </a:p>
        </p:txBody>
      </p:sp>
      <p:sp>
        <p:nvSpPr>
          <p:cNvPr id="57" name="Google Shape;57;p4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Font typeface="Verdana"/>
              <a:buChar char="–"/>
              <a:defRPr sz="2000"/>
            </a:lvl2pPr>
            <a:lvl3pPr marL="1371600" lvl="2" indent="-342900" algn="l">
              <a:lnSpc>
                <a:spcPct val="100000"/>
              </a:lnSpc>
              <a:spcBef>
                <a:spcPts val="360"/>
              </a:spcBef>
              <a:spcAft>
                <a:spcPts val="0"/>
              </a:spcAft>
              <a:buClr>
                <a:schemeClr val="dk1"/>
              </a:buClr>
              <a:buSzPts val="1800"/>
              <a:buFont typeface="Verdana"/>
              <a:buChar char="•"/>
              <a:defRPr sz="1800"/>
            </a:lvl3pPr>
            <a:lvl4pPr marL="1828800" lvl="3" indent="-330200" algn="l">
              <a:lnSpc>
                <a:spcPct val="100000"/>
              </a:lnSpc>
              <a:spcBef>
                <a:spcPts val="320"/>
              </a:spcBef>
              <a:spcAft>
                <a:spcPts val="0"/>
              </a:spcAft>
              <a:buClr>
                <a:schemeClr val="dk1"/>
              </a:buClr>
              <a:buSzPts val="1600"/>
              <a:buFont typeface="Verdana"/>
              <a:buChar char="–"/>
              <a:defRPr sz="1600"/>
            </a:lvl4pPr>
            <a:lvl5pPr marL="2286000" lvl="4" indent="-330200" algn="l">
              <a:lnSpc>
                <a:spcPct val="100000"/>
              </a:lnSpc>
              <a:spcBef>
                <a:spcPts val="320"/>
              </a:spcBef>
              <a:spcAft>
                <a:spcPts val="0"/>
              </a:spcAft>
              <a:buClr>
                <a:schemeClr val="dk1"/>
              </a:buClr>
              <a:buSzPts val="1600"/>
              <a:buFont typeface="Verdana"/>
              <a:buChar char="»"/>
              <a:defRPr sz="1600"/>
            </a:lvl5pPr>
            <a:lvl6pPr marL="2743200" lvl="5" indent="-330200" algn="l">
              <a:lnSpc>
                <a:spcPct val="100000"/>
              </a:lnSpc>
              <a:spcBef>
                <a:spcPts val="320"/>
              </a:spcBef>
              <a:spcAft>
                <a:spcPts val="0"/>
              </a:spcAft>
              <a:buClr>
                <a:schemeClr val="dk1"/>
              </a:buClr>
              <a:buSzPts val="1600"/>
              <a:buFont typeface="Verdana"/>
              <a:buChar char="»"/>
              <a:defRPr sz="1600"/>
            </a:lvl6pPr>
            <a:lvl7pPr marL="3200400" lvl="6" indent="-330200" algn="l">
              <a:lnSpc>
                <a:spcPct val="100000"/>
              </a:lnSpc>
              <a:spcBef>
                <a:spcPts val="320"/>
              </a:spcBef>
              <a:spcAft>
                <a:spcPts val="0"/>
              </a:spcAft>
              <a:buClr>
                <a:schemeClr val="dk1"/>
              </a:buClr>
              <a:buSzPts val="1600"/>
              <a:buFont typeface="Verdana"/>
              <a:buChar char="»"/>
              <a:defRPr sz="1600"/>
            </a:lvl7pPr>
            <a:lvl8pPr marL="3657600" lvl="7" indent="-330200" algn="l">
              <a:lnSpc>
                <a:spcPct val="100000"/>
              </a:lnSpc>
              <a:spcBef>
                <a:spcPts val="320"/>
              </a:spcBef>
              <a:spcAft>
                <a:spcPts val="0"/>
              </a:spcAft>
              <a:buClr>
                <a:schemeClr val="dk1"/>
              </a:buClr>
              <a:buSzPts val="1600"/>
              <a:buFont typeface="Verdana"/>
              <a:buChar char="»"/>
              <a:defRPr sz="1600"/>
            </a:lvl8pPr>
            <a:lvl9pPr marL="4114800" lvl="8" indent="-330200" algn="l">
              <a:lnSpc>
                <a:spcPct val="100000"/>
              </a:lnSpc>
              <a:spcBef>
                <a:spcPts val="320"/>
              </a:spcBef>
              <a:spcAft>
                <a:spcPts val="0"/>
              </a:spcAft>
              <a:buClr>
                <a:schemeClr val="dk1"/>
              </a:buClr>
              <a:buSzPts val="1600"/>
              <a:buFont typeface="Verdana"/>
              <a:buChar char="»"/>
              <a:defRPr sz="1600"/>
            </a:lvl9pPr>
          </a:lstStyle>
          <a:p>
            <a:endParaRPr/>
          </a:p>
        </p:txBody>
      </p:sp>
      <p:sp>
        <p:nvSpPr>
          <p:cNvPr id="58" name="Google Shape;58;p43"/>
          <p:cNvSpPr txBox="1">
            <a:spLocks noGrp="1"/>
          </p:cNvSpPr>
          <p:nvPr>
            <p:ph type="sldNum" idx="12"/>
          </p:nvPr>
        </p:nvSpPr>
        <p:spPr>
          <a:xfrm>
            <a:off x="8458200" y="6400800"/>
            <a:ext cx="5334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1.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3"/>
          <p:cNvSpPr txBox="1"/>
          <p:nvPr/>
        </p:nvSpPr>
        <p:spPr>
          <a:xfrm>
            <a:off x="0" y="0"/>
            <a:ext cx="9144000" cy="6858000"/>
          </a:xfrm>
          <a:prstGeom prst="rect">
            <a:avLst/>
          </a:prstGeom>
          <a:solidFill>
            <a:srgbClr val="FF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pic>
        <p:nvPicPr>
          <p:cNvPr id="11" name="Google Shape;11;p33"/>
          <p:cNvPicPr preferRelativeResize="0"/>
          <p:nvPr/>
        </p:nvPicPr>
        <p:blipFill rotWithShape="1">
          <a:blip r:embed="rId3">
            <a:alphaModFix/>
          </a:blip>
          <a:srcRect l="49949" b="49510"/>
          <a:stretch/>
        </p:blipFill>
        <p:spPr>
          <a:xfrm>
            <a:off x="0" y="23812"/>
            <a:ext cx="9144000" cy="6834187"/>
          </a:xfrm>
          <a:prstGeom prst="rect">
            <a:avLst/>
          </a:prstGeom>
          <a:noFill/>
          <a:ln>
            <a:noFill/>
          </a:ln>
        </p:spPr>
      </p:pic>
      <p:pic>
        <p:nvPicPr>
          <p:cNvPr id="12" name="Google Shape;12;p33" descr="UU_merk"/>
          <p:cNvPicPr preferRelativeResize="0"/>
          <p:nvPr/>
        </p:nvPicPr>
        <p:blipFill rotWithShape="1">
          <a:blip r:embed="rId4">
            <a:alphaModFix/>
          </a:blip>
          <a:srcRect r="72727"/>
          <a:stretch/>
        </p:blipFill>
        <p:spPr>
          <a:xfrm>
            <a:off x="8229600" y="457200"/>
            <a:ext cx="671512" cy="685800"/>
          </a:xfrm>
          <a:prstGeom prst="rect">
            <a:avLst/>
          </a:prstGeom>
          <a:noFill/>
          <a:ln>
            <a:noFill/>
          </a:ln>
        </p:spPr>
      </p:pic>
      <p:sp>
        <p:nvSpPr>
          <p:cNvPr id="13" name="Google Shape;13;p33"/>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9pPr>
          </a:lstStyle>
          <a:p>
            <a:endParaRPr/>
          </a:p>
        </p:txBody>
      </p:sp>
      <p:sp>
        <p:nvSpPr>
          <p:cNvPr id="14" name="Google Shape;14;p33"/>
          <p:cNvSpPr txBox="1">
            <a:spLocks noGrp="1"/>
          </p:cNvSpPr>
          <p:nvPr>
            <p:ph type="body" idx="1"/>
          </p:nvPr>
        </p:nvSpPr>
        <p:spPr>
          <a:xfrm>
            <a:off x="685800" y="1676400"/>
            <a:ext cx="7772400" cy="49530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Noto Sans Symbols"/>
              <a:buChar char="▪"/>
              <a:defRPr sz="3200" b="0" i="0" u="none" strike="noStrike" cap="none">
                <a:solidFill>
                  <a:schemeClr val="dk1"/>
                </a:solidFill>
                <a:latin typeface="Verdana"/>
                <a:ea typeface="Verdana"/>
                <a:cs typeface="Verdana"/>
                <a:sym typeface="Verdana"/>
              </a:defRPr>
            </a:lvl1pPr>
            <a:lvl2pPr marL="914400" marR="0" lvl="1" indent="-406400" algn="l" rtl="0">
              <a:lnSpc>
                <a:spcPct val="100000"/>
              </a:lnSpc>
              <a:spcBef>
                <a:spcPts val="560"/>
              </a:spcBef>
              <a:spcAft>
                <a:spcPts val="0"/>
              </a:spcAft>
              <a:buClr>
                <a:schemeClr val="dk1"/>
              </a:buClr>
              <a:buSzPts val="2800"/>
              <a:buFont typeface="Verdana"/>
              <a:buChar char="–"/>
              <a:defRPr sz="2800" b="0" i="0" u="none" strike="noStrike" cap="none">
                <a:solidFill>
                  <a:schemeClr val="dk1"/>
                </a:solidFill>
                <a:latin typeface="Verdana"/>
                <a:ea typeface="Verdana"/>
                <a:cs typeface="Verdana"/>
                <a:sym typeface="Verdana"/>
              </a:defRPr>
            </a:lvl2pPr>
            <a:lvl3pPr marL="1371600" marR="0" lvl="2" indent="-381000" algn="l" rtl="0">
              <a:lnSpc>
                <a:spcPct val="100000"/>
              </a:lnSpc>
              <a:spcBef>
                <a:spcPts val="480"/>
              </a:spcBef>
              <a:spcAft>
                <a:spcPts val="0"/>
              </a:spcAft>
              <a:buClr>
                <a:schemeClr val="dk1"/>
              </a:buClr>
              <a:buSzPts val="2400"/>
              <a:buFont typeface="Verdana"/>
              <a:buChar char="•"/>
              <a:defRPr sz="2400" b="0" i="0" u="none" strike="noStrike" cap="none">
                <a:solidFill>
                  <a:schemeClr val="dk1"/>
                </a:solidFill>
                <a:latin typeface="Verdana"/>
                <a:ea typeface="Verdana"/>
                <a:cs typeface="Verdana"/>
                <a:sym typeface="Verdana"/>
              </a:defRPr>
            </a:lvl3pPr>
            <a:lvl4pPr marL="1828800" marR="0" lvl="3" indent="-355600" algn="l" rtl="0">
              <a:lnSpc>
                <a:spcPct val="100000"/>
              </a:lnSpc>
              <a:spcBef>
                <a:spcPts val="400"/>
              </a:spcBef>
              <a:spcAft>
                <a:spcPts val="0"/>
              </a:spcAft>
              <a:buClr>
                <a:schemeClr val="dk1"/>
              </a:buClr>
              <a:buSzPts val="2000"/>
              <a:buFont typeface="Verdana"/>
              <a:buChar char="–"/>
              <a:defRPr sz="2000" b="0" i="0" u="none" strike="noStrike" cap="none">
                <a:solidFill>
                  <a:schemeClr val="dk1"/>
                </a:solidFill>
                <a:latin typeface="Verdana"/>
                <a:ea typeface="Verdana"/>
                <a:cs typeface="Verdana"/>
                <a:sym typeface="Verdana"/>
              </a:defRPr>
            </a:lvl4pPr>
            <a:lvl5pPr marL="2286000" marR="0" lvl="4" indent="-355600" algn="l" rtl="0">
              <a:lnSpc>
                <a:spcPct val="100000"/>
              </a:lnSpc>
              <a:spcBef>
                <a:spcPts val="400"/>
              </a:spcBef>
              <a:spcAft>
                <a:spcPts val="0"/>
              </a:spcAft>
              <a:buClr>
                <a:schemeClr val="dk1"/>
              </a:buClr>
              <a:buSzPts val="2000"/>
              <a:buFont typeface="Verdana"/>
              <a:buChar char="»"/>
              <a:defRPr sz="2000" b="0" i="0" u="none" strike="noStrike" cap="none">
                <a:solidFill>
                  <a:schemeClr val="dk1"/>
                </a:solidFill>
                <a:latin typeface="Verdana"/>
                <a:ea typeface="Verdana"/>
                <a:cs typeface="Verdana"/>
                <a:sym typeface="Verdana"/>
              </a:defRPr>
            </a:lvl5pPr>
            <a:lvl6pPr marL="2743200" marR="0" lvl="5" indent="-355600" algn="l" rtl="0">
              <a:lnSpc>
                <a:spcPct val="100000"/>
              </a:lnSpc>
              <a:spcBef>
                <a:spcPts val="400"/>
              </a:spcBef>
              <a:spcAft>
                <a:spcPts val="0"/>
              </a:spcAft>
              <a:buClr>
                <a:schemeClr val="dk1"/>
              </a:buClr>
              <a:buSzPts val="2000"/>
              <a:buFont typeface="Verdana"/>
              <a:buChar char="»"/>
              <a:defRPr sz="2000" b="0" i="0" u="none" strike="noStrike" cap="none">
                <a:solidFill>
                  <a:schemeClr val="dk1"/>
                </a:solidFill>
                <a:latin typeface="Verdana"/>
                <a:ea typeface="Verdana"/>
                <a:cs typeface="Verdana"/>
                <a:sym typeface="Verdana"/>
              </a:defRPr>
            </a:lvl6pPr>
            <a:lvl7pPr marL="3200400" marR="0" lvl="6" indent="-355600" algn="l" rtl="0">
              <a:lnSpc>
                <a:spcPct val="100000"/>
              </a:lnSpc>
              <a:spcBef>
                <a:spcPts val="400"/>
              </a:spcBef>
              <a:spcAft>
                <a:spcPts val="0"/>
              </a:spcAft>
              <a:buClr>
                <a:schemeClr val="dk1"/>
              </a:buClr>
              <a:buSzPts val="2000"/>
              <a:buFont typeface="Verdana"/>
              <a:buChar char="»"/>
              <a:defRPr sz="2000" b="0" i="0" u="none" strike="noStrike" cap="none">
                <a:solidFill>
                  <a:schemeClr val="dk1"/>
                </a:solidFill>
                <a:latin typeface="Verdana"/>
                <a:ea typeface="Verdana"/>
                <a:cs typeface="Verdana"/>
                <a:sym typeface="Verdana"/>
              </a:defRPr>
            </a:lvl7pPr>
            <a:lvl8pPr marL="3657600" marR="0" lvl="7" indent="-355600" algn="l" rtl="0">
              <a:lnSpc>
                <a:spcPct val="100000"/>
              </a:lnSpc>
              <a:spcBef>
                <a:spcPts val="400"/>
              </a:spcBef>
              <a:spcAft>
                <a:spcPts val="0"/>
              </a:spcAft>
              <a:buClr>
                <a:schemeClr val="dk1"/>
              </a:buClr>
              <a:buSzPts val="2000"/>
              <a:buFont typeface="Verdana"/>
              <a:buChar char="»"/>
              <a:defRPr sz="2000" b="0" i="0" u="none" strike="noStrike" cap="none">
                <a:solidFill>
                  <a:schemeClr val="dk1"/>
                </a:solidFill>
                <a:latin typeface="Verdana"/>
                <a:ea typeface="Verdana"/>
                <a:cs typeface="Verdana"/>
                <a:sym typeface="Verdana"/>
              </a:defRPr>
            </a:lvl8pPr>
            <a:lvl9pPr marL="4114800" marR="0" lvl="8" indent="-355600" algn="l" rtl="0">
              <a:lnSpc>
                <a:spcPct val="100000"/>
              </a:lnSpc>
              <a:spcBef>
                <a:spcPts val="400"/>
              </a:spcBef>
              <a:spcAft>
                <a:spcPts val="0"/>
              </a:spcAft>
              <a:buClr>
                <a:schemeClr val="dk1"/>
              </a:buClr>
              <a:buSzPts val="2000"/>
              <a:buFont typeface="Verdana"/>
              <a:buChar char="»"/>
              <a:defRPr sz="20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
        <p:cNvGrpSpPr/>
        <p:nvPr/>
      </p:nvGrpSpPr>
      <p:grpSpPr>
        <a:xfrm>
          <a:off x="0" y="0"/>
          <a:ext cx="0" cy="0"/>
          <a:chOff x="0" y="0"/>
          <a:chExt cx="0" cy="0"/>
        </a:xfrm>
      </p:grpSpPr>
      <p:sp>
        <p:nvSpPr>
          <p:cNvPr id="19" name="Google Shape;19;p35"/>
          <p:cNvSpPr txBox="1"/>
          <p:nvPr/>
        </p:nvSpPr>
        <p:spPr>
          <a:xfrm>
            <a:off x="0" y="0"/>
            <a:ext cx="9144000" cy="6858000"/>
          </a:xfrm>
          <a:prstGeom prst="rect">
            <a:avLst/>
          </a:prstGeom>
          <a:solidFill>
            <a:srgbClr val="FF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pic>
        <p:nvPicPr>
          <p:cNvPr id="20" name="Google Shape;20;p35"/>
          <p:cNvPicPr preferRelativeResize="0"/>
          <p:nvPr/>
        </p:nvPicPr>
        <p:blipFill rotWithShape="1">
          <a:blip r:embed="rId12">
            <a:alphaModFix/>
          </a:blip>
          <a:srcRect l="49949" b="49510"/>
          <a:stretch/>
        </p:blipFill>
        <p:spPr>
          <a:xfrm>
            <a:off x="0" y="23812"/>
            <a:ext cx="9144000" cy="6834187"/>
          </a:xfrm>
          <a:prstGeom prst="rect">
            <a:avLst/>
          </a:prstGeom>
          <a:noFill/>
          <a:ln>
            <a:noFill/>
          </a:ln>
        </p:spPr>
      </p:pic>
      <p:sp>
        <p:nvSpPr>
          <p:cNvPr id="21" name="Google Shape;21;p35"/>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9pPr>
          </a:lstStyle>
          <a:p>
            <a:endParaRPr/>
          </a:p>
        </p:txBody>
      </p:sp>
      <p:sp>
        <p:nvSpPr>
          <p:cNvPr id="22" name="Google Shape;22;p35"/>
          <p:cNvSpPr txBox="1">
            <a:spLocks noGrp="1"/>
          </p:cNvSpPr>
          <p:nvPr>
            <p:ph type="body" idx="1"/>
          </p:nvPr>
        </p:nvSpPr>
        <p:spPr>
          <a:xfrm>
            <a:off x="685800" y="1676400"/>
            <a:ext cx="7772400" cy="49530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Noto Sans Symbols"/>
              <a:buChar char="▪"/>
              <a:defRPr sz="3200" b="0" i="0" u="none" strike="noStrike" cap="none">
                <a:solidFill>
                  <a:schemeClr val="dk1"/>
                </a:solidFill>
                <a:latin typeface="Verdana"/>
                <a:ea typeface="Verdana"/>
                <a:cs typeface="Verdana"/>
                <a:sym typeface="Verdana"/>
              </a:defRPr>
            </a:lvl1pPr>
            <a:lvl2pPr marL="914400" marR="0" lvl="1" indent="-406400" algn="l" rtl="0">
              <a:lnSpc>
                <a:spcPct val="100000"/>
              </a:lnSpc>
              <a:spcBef>
                <a:spcPts val="560"/>
              </a:spcBef>
              <a:spcAft>
                <a:spcPts val="0"/>
              </a:spcAft>
              <a:buClr>
                <a:schemeClr val="dk1"/>
              </a:buClr>
              <a:buSzPts val="2800"/>
              <a:buFont typeface="Verdana"/>
              <a:buChar char="–"/>
              <a:defRPr sz="2800" b="0" i="0" u="none" strike="noStrike" cap="none">
                <a:solidFill>
                  <a:schemeClr val="dk1"/>
                </a:solidFill>
                <a:latin typeface="Verdana"/>
                <a:ea typeface="Verdana"/>
                <a:cs typeface="Verdana"/>
                <a:sym typeface="Verdana"/>
              </a:defRPr>
            </a:lvl2pPr>
            <a:lvl3pPr marL="1371600" marR="0" lvl="2" indent="-381000" algn="l" rtl="0">
              <a:lnSpc>
                <a:spcPct val="100000"/>
              </a:lnSpc>
              <a:spcBef>
                <a:spcPts val="480"/>
              </a:spcBef>
              <a:spcAft>
                <a:spcPts val="0"/>
              </a:spcAft>
              <a:buClr>
                <a:schemeClr val="dk1"/>
              </a:buClr>
              <a:buSzPts val="2400"/>
              <a:buFont typeface="Verdana"/>
              <a:buChar char="•"/>
              <a:defRPr sz="2400" b="0" i="0" u="none" strike="noStrike" cap="none">
                <a:solidFill>
                  <a:schemeClr val="dk1"/>
                </a:solidFill>
                <a:latin typeface="Verdana"/>
                <a:ea typeface="Verdana"/>
                <a:cs typeface="Verdana"/>
                <a:sym typeface="Verdana"/>
              </a:defRPr>
            </a:lvl3pPr>
            <a:lvl4pPr marL="1828800" marR="0" lvl="3" indent="-355600" algn="l" rtl="0">
              <a:lnSpc>
                <a:spcPct val="100000"/>
              </a:lnSpc>
              <a:spcBef>
                <a:spcPts val="400"/>
              </a:spcBef>
              <a:spcAft>
                <a:spcPts val="0"/>
              </a:spcAft>
              <a:buClr>
                <a:schemeClr val="dk1"/>
              </a:buClr>
              <a:buSzPts val="2000"/>
              <a:buFont typeface="Verdana"/>
              <a:buChar char="–"/>
              <a:defRPr sz="2000" b="0" i="0" u="none" strike="noStrike" cap="none">
                <a:solidFill>
                  <a:schemeClr val="dk1"/>
                </a:solidFill>
                <a:latin typeface="Verdana"/>
                <a:ea typeface="Verdana"/>
                <a:cs typeface="Verdana"/>
                <a:sym typeface="Verdana"/>
              </a:defRPr>
            </a:lvl4pPr>
            <a:lvl5pPr marL="2286000" marR="0" lvl="4" indent="-355600" algn="l" rtl="0">
              <a:lnSpc>
                <a:spcPct val="100000"/>
              </a:lnSpc>
              <a:spcBef>
                <a:spcPts val="400"/>
              </a:spcBef>
              <a:spcAft>
                <a:spcPts val="0"/>
              </a:spcAft>
              <a:buClr>
                <a:schemeClr val="dk1"/>
              </a:buClr>
              <a:buSzPts val="2000"/>
              <a:buFont typeface="Verdana"/>
              <a:buChar char="»"/>
              <a:defRPr sz="2000" b="0" i="0" u="none" strike="noStrike" cap="none">
                <a:solidFill>
                  <a:schemeClr val="dk1"/>
                </a:solidFill>
                <a:latin typeface="Verdana"/>
                <a:ea typeface="Verdana"/>
                <a:cs typeface="Verdana"/>
                <a:sym typeface="Verdana"/>
              </a:defRPr>
            </a:lvl5pPr>
            <a:lvl6pPr marL="2743200" marR="0" lvl="5" indent="-355600" algn="l" rtl="0">
              <a:lnSpc>
                <a:spcPct val="100000"/>
              </a:lnSpc>
              <a:spcBef>
                <a:spcPts val="400"/>
              </a:spcBef>
              <a:spcAft>
                <a:spcPts val="0"/>
              </a:spcAft>
              <a:buClr>
                <a:schemeClr val="dk1"/>
              </a:buClr>
              <a:buSzPts val="2000"/>
              <a:buFont typeface="Verdana"/>
              <a:buChar char="»"/>
              <a:defRPr sz="2000" b="0" i="0" u="none" strike="noStrike" cap="none">
                <a:solidFill>
                  <a:schemeClr val="dk1"/>
                </a:solidFill>
                <a:latin typeface="Verdana"/>
                <a:ea typeface="Verdana"/>
                <a:cs typeface="Verdana"/>
                <a:sym typeface="Verdana"/>
              </a:defRPr>
            </a:lvl6pPr>
            <a:lvl7pPr marL="3200400" marR="0" lvl="6" indent="-355600" algn="l" rtl="0">
              <a:lnSpc>
                <a:spcPct val="100000"/>
              </a:lnSpc>
              <a:spcBef>
                <a:spcPts val="400"/>
              </a:spcBef>
              <a:spcAft>
                <a:spcPts val="0"/>
              </a:spcAft>
              <a:buClr>
                <a:schemeClr val="dk1"/>
              </a:buClr>
              <a:buSzPts val="2000"/>
              <a:buFont typeface="Verdana"/>
              <a:buChar char="»"/>
              <a:defRPr sz="2000" b="0" i="0" u="none" strike="noStrike" cap="none">
                <a:solidFill>
                  <a:schemeClr val="dk1"/>
                </a:solidFill>
                <a:latin typeface="Verdana"/>
                <a:ea typeface="Verdana"/>
                <a:cs typeface="Verdana"/>
                <a:sym typeface="Verdana"/>
              </a:defRPr>
            </a:lvl7pPr>
            <a:lvl8pPr marL="3657600" marR="0" lvl="7" indent="-355600" algn="l" rtl="0">
              <a:lnSpc>
                <a:spcPct val="100000"/>
              </a:lnSpc>
              <a:spcBef>
                <a:spcPts val="400"/>
              </a:spcBef>
              <a:spcAft>
                <a:spcPts val="0"/>
              </a:spcAft>
              <a:buClr>
                <a:schemeClr val="dk1"/>
              </a:buClr>
              <a:buSzPts val="2000"/>
              <a:buFont typeface="Verdana"/>
              <a:buChar char="»"/>
              <a:defRPr sz="2000" b="0" i="0" u="none" strike="noStrike" cap="none">
                <a:solidFill>
                  <a:schemeClr val="dk1"/>
                </a:solidFill>
                <a:latin typeface="Verdana"/>
                <a:ea typeface="Verdana"/>
                <a:cs typeface="Verdana"/>
                <a:sym typeface="Verdana"/>
              </a:defRPr>
            </a:lvl8pPr>
            <a:lvl9pPr marL="4114800" marR="0" lvl="8" indent="-355600" algn="l" rtl="0">
              <a:lnSpc>
                <a:spcPct val="100000"/>
              </a:lnSpc>
              <a:spcBef>
                <a:spcPts val="400"/>
              </a:spcBef>
              <a:spcAft>
                <a:spcPts val="0"/>
              </a:spcAft>
              <a:buClr>
                <a:schemeClr val="dk1"/>
              </a:buClr>
              <a:buSzPts val="2000"/>
              <a:buFont typeface="Verdana"/>
              <a:buChar char="»"/>
              <a:defRPr sz="2000" b="0" i="0" u="none" strike="noStrike" cap="none">
                <a:solidFill>
                  <a:schemeClr val="dk1"/>
                </a:solidFill>
                <a:latin typeface="Verdana"/>
                <a:ea typeface="Verdana"/>
                <a:cs typeface="Verdana"/>
                <a:sym typeface="Verdana"/>
              </a:defRPr>
            </a:lvl9pPr>
          </a:lstStyle>
          <a:p>
            <a:endParaRPr/>
          </a:p>
        </p:txBody>
      </p:sp>
      <p:sp>
        <p:nvSpPr>
          <p:cNvPr id="23" name="Google Shape;23;p35"/>
          <p:cNvSpPr txBox="1">
            <a:spLocks noGrp="1"/>
          </p:cNvSpPr>
          <p:nvPr>
            <p:ph type="sldNum" idx="12"/>
          </p:nvPr>
        </p:nvSpPr>
        <p:spPr>
          <a:xfrm>
            <a:off x="8458200" y="6400800"/>
            <a:ext cx="533400" cy="3048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1pPr>
            <a:lvl2pPr marL="0" marR="0" lvl="1" indent="0" algn="r" rtl="0">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2pPr>
            <a:lvl3pPr marL="0" marR="0" lvl="2" indent="0" algn="r" rtl="0">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3pPr>
            <a:lvl4pPr marL="0" marR="0" lvl="3" indent="0" algn="r" rtl="0">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4pPr>
            <a:lvl5pPr marL="0" marR="0" lvl="4" indent="0" algn="r" rtl="0">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5pPr>
            <a:lvl6pPr marL="0" marR="0" lvl="5" indent="0" algn="r" rtl="0">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6pPr>
            <a:lvl7pPr marL="0" marR="0" lvl="6" indent="0" algn="r" rtl="0">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7pPr>
            <a:lvl8pPr marL="0" marR="0" lvl="7" indent="0" algn="r" rtl="0">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8pPr>
            <a:lvl9pPr marL="0" marR="0" lvl="8" indent="0" algn="r" rtl="0">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pic>
        <p:nvPicPr>
          <p:cNvPr id="24" name="Google Shape;24;p35" descr="UU_merk"/>
          <p:cNvPicPr preferRelativeResize="0"/>
          <p:nvPr/>
        </p:nvPicPr>
        <p:blipFill rotWithShape="1">
          <a:blip r:embed="rId13">
            <a:alphaModFix/>
          </a:blip>
          <a:srcRect r="72727"/>
          <a:stretch/>
        </p:blipFill>
        <p:spPr>
          <a:xfrm>
            <a:off x="8229600" y="457200"/>
            <a:ext cx="671512" cy="6858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
          <p:cNvSpPr txBox="1">
            <a:spLocks noGrp="1"/>
          </p:cNvSpPr>
          <p:nvPr>
            <p:ph type="ctrTitle"/>
          </p:nvPr>
        </p:nvSpPr>
        <p:spPr>
          <a:xfrm>
            <a:off x="685800" y="22860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5400"/>
              <a:buFont typeface="Verdana"/>
              <a:buNone/>
            </a:pPr>
            <a:r>
              <a:rPr lang="en-US" sz="5400" b="0" i="0" u="none">
                <a:solidFill>
                  <a:schemeClr val="dk2"/>
                </a:solidFill>
                <a:latin typeface="Verdana"/>
                <a:ea typeface="Verdana"/>
                <a:cs typeface="Verdana"/>
                <a:sym typeface="Verdana"/>
              </a:rPr>
              <a:t>Starting a Product</a:t>
            </a:r>
            <a:endParaRPr/>
          </a:p>
        </p:txBody>
      </p:sp>
      <p:sp>
        <p:nvSpPr>
          <p:cNvPr id="74" name="Google Shape;74;p1"/>
          <p:cNvSpPr txBox="1">
            <a:spLocks noGrp="1"/>
          </p:cNvSpPr>
          <p:nvPr>
            <p:ph type="subTitle" idx="1"/>
          </p:nvPr>
        </p:nvSpPr>
        <p:spPr>
          <a:xfrm>
            <a:off x="1371600" y="3886199"/>
            <a:ext cx="6400800" cy="2101645"/>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640"/>
              </a:spcBef>
              <a:spcAft>
                <a:spcPts val="0"/>
              </a:spcAft>
              <a:buClr>
                <a:schemeClr val="dk1"/>
              </a:buClr>
              <a:buSzPts val="3200"/>
              <a:buNone/>
            </a:pPr>
            <a:r>
              <a:rPr lang="en-US" b="0" i="0" u="none">
                <a:solidFill>
                  <a:schemeClr val="dk1"/>
                </a:solidFill>
              </a:rPr>
              <a:t>Course ICT Entrepreneurship</a:t>
            </a:r>
            <a:endParaRPr/>
          </a:p>
          <a:p>
            <a:pPr marL="0" lvl="0" indent="0" algn="ctr" rtl="0">
              <a:lnSpc>
                <a:spcPct val="100000"/>
              </a:lnSpc>
              <a:spcBef>
                <a:spcPts val="640"/>
              </a:spcBef>
              <a:spcAft>
                <a:spcPts val="0"/>
              </a:spcAft>
              <a:buClr>
                <a:schemeClr val="dk1"/>
              </a:buClr>
              <a:buSzPts val="3200"/>
              <a:buNone/>
            </a:pPr>
            <a:br>
              <a:rPr lang="en-US" sz="1000" b="0" i="0" u="none">
                <a:solidFill>
                  <a:schemeClr val="dk1"/>
                </a:solidFill>
              </a:rPr>
            </a:br>
            <a:r>
              <a:rPr lang="en-US" sz="2800"/>
              <a:t>Prof. Sjaak Brinkkemper</a:t>
            </a:r>
            <a:endParaRPr/>
          </a:p>
          <a:p>
            <a:pPr marL="0" lvl="0" indent="0" algn="ctr" rtl="0">
              <a:lnSpc>
                <a:spcPct val="100000"/>
              </a:lnSpc>
              <a:spcBef>
                <a:spcPts val="640"/>
              </a:spcBef>
              <a:spcAft>
                <a:spcPts val="0"/>
              </a:spcAft>
              <a:buSzPts val="3200"/>
              <a:buNone/>
            </a:pPr>
            <a:r>
              <a:rPr lang="en-US" sz="2800"/>
              <a:t>Dr. Gerard Wagenaar</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Verdana"/>
              <a:buNone/>
            </a:pPr>
            <a:r>
              <a:rPr lang="en-US" sz="3600" b="0" i="0" u="none">
                <a:solidFill>
                  <a:schemeClr val="dk2"/>
                </a:solidFill>
                <a:latin typeface="Verdana"/>
                <a:ea typeface="Verdana"/>
                <a:cs typeface="Verdana"/>
                <a:sym typeface="Verdana"/>
              </a:rPr>
              <a:t>Software start-up study</a:t>
            </a:r>
            <a:endParaRPr/>
          </a:p>
        </p:txBody>
      </p:sp>
      <p:sp>
        <p:nvSpPr>
          <p:cNvPr id="138" name="Google Shape;138;p3"/>
          <p:cNvSpPr txBox="1">
            <a:spLocks noGrp="1"/>
          </p:cNvSpPr>
          <p:nvPr>
            <p:ph type="body" idx="1"/>
          </p:nvPr>
        </p:nvSpPr>
        <p:spPr>
          <a:xfrm>
            <a:off x="685800" y="1676400"/>
            <a:ext cx="8350250" cy="4953000"/>
          </a:xfrm>
          <a:prstGeom prst="rect">
            <a:avLst/>
          </a:prstGeom>
          <a:noFill/>
          <a:ln>
            <a:noFill/>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Clr>
                <a:schemeClr val="dk1"/>
              </a:buClr>
              <a:buSzPts val="2400"/>
              <a:buFont typeface="Noto Sans Symbols"/>
              <a:buChar char="▪"/>
            </a:pPr>
            <a:r>
              <a:rPr lang="en-US" sz="2400" b="0" i="0" u="none">
                <a:solidFill>
                  <a:schemeClr val="dk1"/>
                </a:solidFill>
                <a:latin typeface="Verdana"/>
                <a:ea typeface="Verdana"/>
                <a:cs typeface="Verdana"/>
                <a:sym typeface="Verdana"/>
              </a:rPr>
              <a:t>Erran Carmel: </a:t>
            </a:r>
            <a:endParaRPr/>
          </a:p>
          <a:p>
            <a:pPr marL="990600" lvl="1" indent="-533400" algn="l" rtl="0">
              <a:lnSpc>
                <a:spcPct val="90000"/>
              </a:lnSpc>
              <a:spcBef>
                <a:spcPts val="400"/>
              </a:spcBef>
              <a:spcAft>
                <a:spcPts val="0"/>
              </a:spcAft>
              <a:buClr>
                <a:schemeClr val="dk1"/>
              </a:buClr>
              <a:buSzPts val="2000"/>
              <a:buFont typeface="Verdana"/>
              <a:buAutoNum type="arabicPeriod"/>
            </a:pPr>
            <a:r>
              <a:rPr lang="en-US" sz="2000" b="0" i="0" u="none">
                <a:solidFill>
                  <a:schemeClr val="dk1"/>
                </a:solidFill>
                <a:latin typeface="Verdana"/>
                <a:ea typeface="Verdana"/>
                <a:cs typeface="Verdana"/>
                <a:sym typeface="Verdana"/>
              </a:rPr>
              <a:t>A Process Model for Packaged Software Development</a:t>
            </a:r>
            <a:endParaRPr/>
          </a:p>
          <a:p>
            <a:pPr marL="990600" lvl="1" indent="-533400" algn="l" rtl="0">
              <a:lnSpc>
                <a:spcPct val="90000"/>
              </a:lnSpc>
              <a:spcBef>
                <a:spcPts val="400"/>
              </a:spcBef>
              <a:spcAft>
                <a:spcPts val="0"/>
              </a:spcAft>
              <a:buClr>
                <a:schemeClr val="dk1"/>
              </a:buClr>
              <a:buSzPts val="2000"/>
              <a:buFont typeface="Verdana"/>
              <a:buAutoNum type="arabicPeriod"/>
            </a:pPr>
            <a:r>
              <a:rPr lang="en-US" sz="2000" b="0" i="0" u="none">
                <a:solidFill>
                  <a:schemeClr val="dk1"/>
                </a:solidFill>
                <a:latin typeface="Verdana"/>
                <a:ea typeface="Verdana"/>
                <a:cs typeface="Verdana"/>
                <a:sym typeface="Verdana"/>
              </a:rPr>
              <a:t>Time-to-completion in software package startups</a:t>
            </a:r>
            <a:endParaRPr/>
          </a:p>
          <a:p>
            <a:pPr marL="990600" lvl="1" indent="-406400" algn="l" rtl="0">
              <a:lnSpc>
                <a:spcPct val="90000"/>
              </a:lnSpc>
              <a:spcBef>
                <a:spcPts val="400"/>
              </a:spcBef>
              <a:spcAft>
                <a:spcPts val="0"/>
              </a:spcAft>
              <a:buClr>
                <a:schemeClr val="dk1"/>
              </a:buClr>
              <a:buSzPts val="2000"/>
              <a:buFont typeface="Verdana"/>
              <a:buNone/>
            </a:pPr>
            <a:endParaRPr sz="2000" b="0" i="0" u="none">
              <a:solidFill>
                <a:schemeClr val="dk1"/>
              </a:solidFill>
              <a:latin typeface="Verdana"/>
              <a:ea typeface="Verdana"/>
              <a:cs typeface="Verdana"/>
              <a:sym typeface="Verdana"/>
            </a:endParaRPr>
          </a:p>
          <a:p>
            <a:pPr marL="990600" lvl="1" indent="-533400" algn="l" rtl="0">
              <a:lnSpc>
                <a:spcPct val="90000"/>
              </a:lnSpc>
              <a:spcBef>
                <a:spcPts val="400"/>
              </a:spcBef>
              <a:spcAft>
                <a:spcPts val="0"/>
              </a:spcAft>
              <a:buClr>
                <a:schemeClr val="dk1"/>
              </a:buClr>
              <a:buSzPts val="2000"/>
              <a:buFont typeface="Verdana"/>
              <a:buNone/>
            </a:pPr>
            <a:endParaRPr sz="2000" b="0" i="0" u="none">
              <a:solidFill>
                <a:schemeClr val="dk1"/>
              </a:solidFill>
              <a:latin typeface="Verdana"/>
              <a:ea typeface="Verdana"/>
              <a:cs typeface="Verdana"/>
              <a:sym typeface="Verdana"/>
            </a:endParaRPr>
          </a:p>
          <a:p>
            <a:pPr marL="609600" lvl="0" indent="-609600" algn="l" rtl="0">
              <a:lnSpc>
                <a:spcPct val="90000"/>
              </a:lnSpc>
              <a:spcBef>
                <a:spcPts val="480"/>
              </a:spcBef>
              <a:spcAft>
                <a:spcPts val="0"/>
              </a:spcAft>
              <a:buClr>
                <a:schemeClr val="dk1"/>
              </a:buClr>
              <a:buSzPts val="2400"/>
              <a:buFont typeface="Noto Sans Symbols"/>
              <a:buChar char="▪"/>
            </a:pPr>
            <a:r>
              <a:rPr lang="en-US" sz="2400" b="0" i="0" u="none">
                <a:solidFill>
                  <a:schemeClr val="dk1"/>
                </a:solidFill>
                <a:latin typeface="Verdana"/>
                <a:ea typeface="Verdana"/>
                <a:cs typeface="Verdana"/>
                <a:sym typeface="Verdana"/>
              </a:rPr>
              <a:t>Study of 12 starting product companies software</a:t>
            </a:r>
            <a:endParaRPr/>
          </a:p>
          <a:p>
            <a:pPr marL="609600" lvl="0" indent="-457200" algn="l" rtl="0">
              <a:lnSpc>
                <a:spcPct val="90000"/>
              </a:lnSpc>
              <a:spcBef>
                <a:spcPts val="480"/>
              </a:spcBef>
              <a:spcAft>
                <a:spcPts val="0"/>
              </a:spcAft>
              <a:buClr>
                <a:schemeClr val="dk1"/>
              </a:buClr>
              <a:buSzPts val="2400"/>
              <a:buFont typeface="Noto Sans Symbols"/>
              <a:buNone/>
            </a:pPr>
            <a:endParaRPr sz="2400" b="0" i="0" u="none">
              <a:solidFill>
                <a:schemeClr val="dk1"/>
              </a:solidFill>
              <a:latin typeface="Verdana"/>
              <a:ea typeface="Verdana"/>
              <a:cs typeface="Verdana"/>
              <a:sym typeface="Verdana"/>
            </a:endParaRPr>
          </a:p>
          <a:p>
            <a:pPr marL="609600" lvl="0" indent="-609600" algn="l" rtl="0">
              <a:lnSpc>
                <a:spcPct val="90000"/>
              </a:lnSpc>
              <a:spcBef>
                <a:spcPts val="480"/>
              </a:spcBef>
              <a:spcAft>
                <a:spcPts val="0"/>
              </a:spcAft>
              <a:buClr>
                <a:schemeClr val="dk1"/>
              </a:buClr>
              <a:buSzPts val="2400"/>
              <a:buFont typeface="Noto Sans Symbols"/>
              <a:buChar char="▪"/>
            </a:pPr>
            <a:r>
              <a:rPr lang="en-US" sz="2400" b="0" i="0" u="none">
                <a:solidFill>
                  <a:schemeClr val="dk1"/>
                </a:solidFill>
                <a:latin typeface="Verdana"/>
                <a:ea typeface="Verdana"/>
                <a:cs typeface="Verdana"/>
                <a:sym typeface="Verdana"/>
              </a:rPr>
              <a:t>Investigation of </a:t>
            </a:r>
            <a:r>
              <a:rPr lang="en-US" sz="2400" b="0" i="0" u="none">
                <a:solidFill>
                  <a:schemeClr val="hlink"/>
                </a:solidFill>
                <a:latin typeface="Verdana"/>
                <a:ea typeface="Verdana"/>
                <a:cs typeface="Verdana"/>
                <a:sym typeface="Verdana"/>
              </a:rPr>
              <a:t>successful approaches</a:t>
            </a:r>
            <a:r>
              <a:rPr lang="en-US" sz="2400" b="0" i="0" u="none">
                <a:solidFill>
                  <a:schemeClr val="dk1"/>
                </a:solidFill>
                <a:latin typeface="Verdana"/>
                <a:ea typeface="Verdana"/>
                <a:cs typeface="Verdana"/>
                <a:sym typeface="Verdana"/>
              </a:rPr>
              <a:t> in the acceleration of software production</a:t>
            </a:r>
            <a:endParaRPr/>
          </a:p>
          <a:p>
            <a:pPr marL="609600" lvl="0" indent="-457200" algn="l" rtl="0">
              <a:lnSpc>
                <a:spcPct val="90000"/>
              </a:lnSpc>
              <a:spcBef>
                <a:spcPts val="480"/>
              </a:spcBef>
              <a:spcAft>
                <a:spcPts val="0"/>
              </a:spcAft>
              <a:buClr>
                <a:schemeClr val="dk1"/>
              </a:buClr>
              <a:buSzPts val="2400"/>
              <a:buFont typeface="Noto Sans Symbols"/>
              <a:buNone/>
            </a:pPr>
            <a:endParaRPr sz="2400" b="0" i="0" u="none">
              <a:solidFill>
                <a:schemeClr val="dk1"/>
              </a:solidFill>
              <a:latin typeface="Verdana"/>
              <a:ea typeface="Verdana"/>
              <a:cs typeface="Verdana"/>
              <a:sym typeface="Verdana"/>
            </a:endParaRPr>
          </a:p>
          <a:p>
            <a:pPr marL="609600" lvl="0" indent="-609600" algn="l" rtl="0">
              <a:lnSpc>
                <a:spcPct val="90000"/>
              </a:lnSpc>
              <a:spcBef>
                <a:spcPts val="480"/>
              </a:spcBef>
              <a:spcAft>
                <a:spcPts val="0"/>
              </a:spcAft>
              <a:buClr>
                <a:schemeClr val="dk1"/>
              </a:buClr>
              <a:buSzPts val="2400"/>
              <a:buFont typeface="Noto Sans Symbols"/>
              <a:buChar char="▪"/>
            </a:pPr>
            <a:r>
              <a:rPr lang="en-US" sz="2400" b="0" i="0" u="none">
                <a:solidFill>
                  <a:schemeClr val="dk1"/>
                </a:solidFill>
                <a:latin typeface="Verdana"/>
                <a:ea typeface="Verdana"/>
                <a:cs typeface="Verdana"/>
                <a:sym typeface="Verdana"/>
              </a:rPr>
              <a:t>In tailor-made software world: </a:t>
            </a:r>
            <a:r>
              <a:rPr lang="en-US" sz="2400" b="0" i="0" u="none">
                <a:solidFill>
                  <a:schemeClr val="hlink"/>
                </a:solidFill>
                <a:latin typeface="Verdana"/>
                <a:ea typeface="Verdana"/>
                <a:cs typeface="Verdana"/>
                <a:sym typeface="Verdana"/>
              </a:rPr>
              <a:t>“Software is always late”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Verdana"/>
              <a:buNone/>
            </a:pPr>
            <a:r>
              <a:rPr lang="en-US" sz="3600" b="0" i="0" u="none">
                <a:solidFill>
                  <a:schemeClr val="dk2"/>
                </a:solidFill>
                <a:latin typeface="Verdana"/>
                <a:ea typeface="Verdana"/>
                <a:cs typeface="Verdana"/>
                <a:sym typeface="Verdana"/>
              </a:rPr>
              <a:t>Process model for product software</a:t>
            </a:r>
            <a:endParaRPr/>
          </a:p>
        </p:txBody>
      </p:sp>
      <p:sp>
        <p:nvSpPr>
          <p:cNvPr id="144" name="Google Shape;144;p6"/>
          <p:cNvSpPr txBox="1">
            <a:spLocks noGrp="1"/>
          </p:cNvSpPr>
          <p:nvPr>
            <p:ph type="body" idx="1"/>
          </p:nvPr>
        </p:nvSpPr>
        <p:spPr>
          <a:xfrm>
            <a:off x="4643437" y="2781300"/>
            <a:ext cx="3789362" cy="30226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000"/>
              <a:buFont typeface="Noto Sans Symbols"/>
              <a:buChar char="▪"/>
            </a:pPr>
            <a:r>
              <a:rPr lang="en-US" sz="2000" b="0" i="0" u="none">
                <a:solidFill>
                  <a:schemeClr val="dk1"/>
                </a:solidFill>
                <a:latin typeface="Verdana"/>
                <a:ea typeface="Verdana"/>
                <a:cs typeface="Verdana"/>
                <a:sym typeface="Verdana"/>
              </a:rPr>
              <a:t>Formulating idea and prototyping</a:t>
            </a:r>
            <a:endParaRPr/>
          </a:p>
          <a:p>
            <a:pPr marL="342900" lvl="0" indent="-215900" algn="l" rtl="0">
              <a:lnSpc>
                <a:spcPct val="90000"/>
              </a:lnSpc>
              <a:spcBef>
                <a:spcPts val="400"/>
              </a:spcBef>
              <a:spcAft>
                <a:spcPts val="0"/>
              </a:spcAft>
              <a:buClr>
                <a:schemeClr val="dk1"/>
              </a:buClr>
              <a:buSzPts val="2000"/>
              <a:buFont typeface="Noto Sans Symbols"/>
              <a:buNone/>
            </a:pPr>
            <a:endParaRPr sz="2000" b="0" i="0" u="none">
              <a:solidFill>
                <a:schemeClr val="dk1"/>
              </a:solidFill>
              <a:latin typeface="Verdana"/>
              <a:ea typeface="Verdana"/>
              <a:cs typeface="Verdana"/>
              <a:sym typeface="Verdana"/>
            </a:endParaRPr>
          </a:p>
          <a:p>
            <a:pPr marL="342900" lvl="0" indent="-215900" algn="l" rtl="0">
              <a:lnSpc>
                <a:spcPct val="90000"/>
              </a:lnSpc>
              <a:spcBef>
                <a:spcPts val="400"/>
              </a:spcBef>
              <a:spcAft>
                <a:spcPts val="0"/>
              </a:spcAft>
              <a:buClr>
                <a:schemeClr val="dk1"/>
              </a:buClr>
              <a:buSzPts val="2000"/>
              <a:buFont typeface="Noto Sans Symbols"/>
              <a:buNone/>
            </a:pPr>
            <a:endParaRPr sz="2000" b="0" i="0" u="none">
              <a:solidFill>
                <a:schemeClr val="dk1"/>
              </a:solidFill>
              <a:latin typeface="Verdana"/>
              <a:ea typeface="Verdana"/>
              <a:cs typeface="Verdana"/>
              <a:sym typeface="Verdana"/>
            </a:endParaRPr>
          </a:p>
          <a:p>
            <a:pPr marL="342900" lvl="0" indent="-215900" algn="l" rtl="0">
              <a:lnSpc>
                <a:spcPct val="90000"/>
              </a:lnSpc>
              <a:spcBef>
                <a:spcPts val="400"/>
              </a:spcBef>
              <a:spcAft>
                <a:spcPts val="0"/>
              </a:spcAft>
              <a:buClr>
                <a:schemeClr val="dk1"/>
              </a:buClr>
              <a:buSzPts val="2000"/>
              <a:buFont typeface="Noto Sans Symbols"/>
              <a:buNone/>
            </a:pPr>
            <a:endParaRPr sz="2000" b="0" i="0" u="none">
              <a:solidFill>
                <a:schemeClr val="dk1"/>
              </a:solidFill>
              <a:latin typeface="Verdana"/>
              <a:ea typeface="Verdana"/>
              <a:cs typeface="Verdana"/>
              <a:sym typeface="Verdana"/>
            </a:endParaRPr>
          </a:p>
          <a:p>
            <a:pPr marL="342900" lvl="0" indent="-342900" algn="l" rtl="0">
              <a:lnSpc>
                <a:spcPct val="90000"/>
              </a:lnSpc>
              <a:spcBef>
                <a:spcPts val="400"/>
              </a:spcBef>
              <a:spcAft>
                <a:spcPts val="0"/>
              </a:spcAft>
              <a:buClr>
                <a:schemeClr val="dk1"/>
              </a:buClr>
              <a:buSzPts val="2000"/>
              <a:buFont typeface="Noto Sans Symbols"/>
              <a:buChar char="▪"/>
            </a:pPr>
            <a:r>
              <a:rPr lang="en-US" sz="2000" b="0" i="0" u="none">
                <a:solidFill>
                  <a:schemeClr val="dk1"/>
                </a:solidFill>
                <a:latin typeface="Verdana"/>
                <a:ea typeface="Verdana"/>
                <a:cs typeface="Verdana"/>
                <a:sym typeface="Verdana"/>
              </a:rPr>
              <a:t>Design and code until quality threshold is reached</a:t>
            </a:r>
            <a:endParaRPr/>
          </a:p>
        </p:txBody>
      </p:sp>
      <p:sp>
        <p:nvSpPr>
          <p:cNvPr id="145" name="Google Shape;145;p6"/>
          <p:cNvSpPr/>
          <p:nvPr/>
        </p:nvSpPr>
        <p:spPr>
          <a:xfrm>
            <a:off x="819150" y="1690687"/>
            <a:ext cx="1914906" cy="1066800"/>
          </a:xfrm>
          <a:prstGeom prst="irregularSeal2">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Verdana"/>
              <a:buNone/>
            </a:pPr>
            <a:r>
              <a:rPr lang="en-US" sz="1400" b="1" i="0" u="none" strike="noStrike" cap="none">
                <a:solidFill>
                  <a:schemeClr val="dk1"/>
                </a:solidFill>
                <a:latin typeface="Verdana"/>
                <a:ea typeface="Verdana"/>
                <a:cs typeface="Verdana"/>
                <a:sym typeface="Verdana"/>
              </a:rPr>
              <a:t>Idea</a:t>
            </a:r>
            <a:endParaRPr sz="1400" b="0" i="0" u="none" strike="noStrike" cap="none">
              <a:solidFill>
                <a:srgbClr val="000000"/>
              </a:solidFill>
              <a:latin typeface="Arial"/>
              <a:ea typeface="Arial"/>
              <a:cs typeface="Arial"/>
              <a:sym typeface="Arial"/>
            </a:endParaRPr>
          </a:p>
        </p:txBody>
      </p:sp>
      <p:sp>
        <p:nvSpPr>
          <p:cNvPr id="146" name="Google Shape;146;p6"/>
          <p:cNvSpPr txBox="1"/>
          <p:nvPr/>
        </p:nvSpPr>
        <p:spPr>
          <a:xfrm>
            <a:off x="933450" y="2935287"/>
            <a:ext cx="1600200" cy="5334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hlink"/>
              </a:buClr>
              <a:buSzPts val="1400"/>
              <a:buFont typeface="Verdana"/>
              <a:buNone/>
            </a:pPr>
            <a:r>
              <a:rPr lang="en-US" sz="1400" b="1" i="0" u="none" strike="noStrike" cap="none">
                <a:solidFill>
                  <a:schemeClr val="hlink"/>
                </a:solidFill>
                <a:latin typeface="Verdana"/>
                <a:ea typeface="Verdana"/>
                <a:cs typeface="Verdana"/>
                <a:sym typeface="Verdana"/>
              </a:rPr>
              <a:t>Requirements loop</a:t>
            </a:r>
            <a:endParaRPr sz="1400" b="0" i="0" u="none" strike="noStrike" cap="none">
              <a:solidFill>
                <a:srgbClr val="000000"/>
              </a:solidFill>
              <a:latin typeface="Arial"/>
              <a:ea typeface="Arial"/>
              <a:cs typeface="Arial"/>
              <a:sym typeface="Arial"/>
            </a:endParaRPr>
          </a:p>
        </p:txBody>
      </p:sp>
      <p:cxnSp>
        <p:nvCxnSpPr>
          <p:cNvPr id="147" name="Google Shape;147;p6"/>
          <p:cNvCxnSpPr/>
          <p:nvPr/>
        </p:nvCxnSpPr>
        <p:spPr>
          <a:xfrm>
            <a:off x="1731962" y="2620962"/>
            <a:ext cx="1587" cy="314325"/>
          </a:xfrm>
          <a:prstGeom prst="straightConnector1">
            <a:avLst/>
          </a:prstGeom>
          <a:noFill/>
          <a:ln w="9525" cap="flat" cmpd="sng">
            <a:solidFill>
              <a:schemeClr val="dk1"/>
            </a:solidFill>
            <a:prstDash val="solid"/>
            <a:miter lim="800000"/>
            <a:headEnd type="none" w="sm" len="sm"/>
            <a:tailEnd type="triangle" w="med" len="med"/>
          </a:ln>
        </p:spPr>
      </p:cxnSp>
      <p:sp>
        <p:nvSpPr>
          <p:cNvPr id="148" name="Google Shape;148;p6"/>
          <p:cNvSpPr/>
          <p:nvPr/>
        </p:nvSpPr>
        <p:spPr>
          <a:xfrm>
            <a:off x="1466850" y="3849687"/>
            <a:ext cx="533400" cy="457200"/>
          </a:xfrm>
          <a:prstGeom prst="diamond">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49" name="Google Shape;149;p6"/>
          <p:cNvSpPr txBox="1"/>
          <p:nvPr/>
        </p:nvSpPr>
        <p:spPr>
          <a:xfrm>
            <a:off x="2124075" y="3908425"/>
            <a:ext cx="1914900" cy="517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Verdana"/>
              <a:buNone/>
            </a:pPr>
            <a:r>
              <a:rPr lang="en-US" sz="1400" b="1" i="0" u="none" strike="noStrike" cap="none">
                <a:solidFill>
                  <a:schemeClr val="dk1"/>
                </a:solidFill>
                <a:latin typeface="Verdana"/>
                <a:ea typeface="Verdana"/>
                <a:cs typeface="Verdana"/>
                <a:sym typeface="Verdana"/>
              </a:rPr>
              <a:t>Frozen </a:t>
            </a:r>
            <a:br>
              <a:rPr lang="en-US" sz="1400" b="1" i="0" u="none" strike="noStrike" cap="none">
                <a:solidFill>
                  <a:schemeClr val="dk1"/>
                </a:solidFill>
                <a:latin typeface="Verdana"/>
                <a:ea typeface="Verdana"/>
                <a:cs typeface="Verdana"/>
                <a:sym typeface="Verdana"/>
              </a:rPr>
            </a:br>
            <a:r>
              <a:rPr lang="en-US" sz="1400" b="1" i="0" u="none" strike="noStrike" cap="none">
                <a:solidFill>
                  <a:schemeClr val="dk1"/>
                </a:solidFill>
                <a:latin typeface="Verdana"/>
                <a:ea typeface="Verdana"/>
                <a:cs typeface="Verdana"/>
                <a:sym typeface="Verdana"/>
              </a:rPr>
              <a:t>specifications</a:t>
            </a:r>
            <a:endParaRPr sz="1400" b="0" i="0" u="none" strike="noStrike" cap="none">
              <a:solidFill>
                <a:srgbClr val="000000"/>
              </a:solidFill>
              <a:latin typeface="Arial"/>
              <a:ea typeface="Arial"/>
              <a:cs typeface="Arial"/>
              <a:sym typeface="Arial"/>
            </a:endParaRPr>
          </a:p>
        </p:txBody>
      </p:sp>
      <p:cxnSp>
        <p:nvCxnSpPr>
          <p:cNvPr id="150" name="Google Shape;150;p6"/>
          <p:cNvCxnSpPr/>
          <p:nvPr/>
        </p:nvCxnSpPr>
        <p:spPr>
          <a:xfrm>
            <a:off x="1733550" y="4306887"/>
            <a:ext cx="0" cy="457200"/>
          </a:xfrm>
          <a:prstGeom prst="straightConnector1">
            <a:avLst/>
          </a:prstGeom>
          <a:noFill/>
          <a:ln w="9525" cap="flat" cmpd="sng">
            <a:solidFill>
              <a:schemeClr val="dk1"/>
            </a:solidFill>
            <a:prstDash val="solid"/>
            <a:miter lim="800000"/>
            <a:headEnd type="none" w="sm" len="sm"/>
            <a:tailEnd type="triangle" w="med" len="med"/>
          </a:ln>
        </p:spPr>
      </p:cxnSp>
      <p:cxnSp>
        <p:nvCxnSpPr>
          <p:cNvPr id="151" name="Google Shape;151;p6"/>
          <p:cNvCxnSpPr/>
          <p:nvPr/>
        </p:nvCxnSpPr>
        <p:spPr>
          <a:xfrm>
            <a:off x="1733550" y="3468687"/>
            <a:ext cx="0" cy="381000"/>
          </a:xfrm>
          <a:prstGeom prst="straightConnector1">
            <a:avLst/>
          </a:prstGeom>
          <a:noFill/>
          <a:ln w="9525" cap="flat" cmpd="sng">
            <a:solidFill>
              <a:schemeClr val="dk1"/>
            </a:solidFill>
            <a:prstDash val="solid"/>
            <a:miter lim="800000"/>
            <a:headEnd type="none" w="sm" len="sm"/>
            <a:tailEnd type="triangle" w="med" len="med"/>
          </a:ln>
        </p:spPr>
      </p:cxnSp>
      <p:sp>
        <p:nvSpPr>
          <p:cNvPr id="152" name="Google Shape;152;p6"/>
          <p:cNvSpPr txBox="1"/>
          <p:nvPr/>
        </p:nvSpPr>
        <p:spPr>
          <a:xfrm>
            <a:off x="819150" y="4764087"/>
            <a:ext cx="1828800" cy="5334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hlink"/>
              </a:buClr>
              <a:buSzPts val="1400"/>
              <a:buFont typeface="Verdana"/>
              <a:buNone/>
            </a:pPr>
            <a:r>
              <a:rPr lang="en-US" sz="1400" b="1" i="0" u="none" strike="noStrike" cap="none">
                <a:solidFill>
                  <a:schemeClr val="hlink"/>
                </a:solidFill>
                <a:latin typeface="Verdana"/>
                <a:ea typeface="Verdana"/>
                <a:cs typeface="Verdana"/>
                <a:sym typeface="Verdana"/>
              </a:rPr>
              <a:t>Quality loop</a:t>
            </a:r>
            <a:endParaRPr sz="1400" b="0" i="0" u="none" strike="noStrike" cap="none">
              <a:solidFill>
                <a:srgbClr val="000000"/>
              </a:solidFill>
              <a:latin typeface="Arial"/>
              <a:ea typeface="Arial"/>
              <a:cs typeface="Arial"/>
              <a:sym typeface="Arial"/>
            </a:endParaRPr>
          </a:p>
        </p:txBody>
      </p:sp>
      <p:cxnSp>
        <p:nvCxnSpPr>
          <p:cNvPr id="153" name="Google Shape;153;p6"/>
          <p:cNvCxnSpPr/>
          <p:nvPr/>
        </p:nvCxnSpPr>
        <p:spPr>
          <a:xfrm>
            <a:off x="1733550" y="5297487"/>
            <a:ext cx="0" cy="457200"/>
          </a:xfrm>
          <a:prstGeom prst="straightConnector1">
            <a:avLst/>
          </a:prstGeom>
          <a:noFill/>
          <a:ln w="9525" cap="flat" cmpd="sng">
            <a:solidFill>
              <a:schemeClr val="dk1"/>
            </a:solidFill>
            <a:prstDash val="solid"/>
            <a:miter lim="800000"/>
            <a:headEnd type="none" w="sm" len="sm"/>
            <a:tailEnd type="triangle" w="med" len="med"/>
          </a:ln>
        </p:spPr>
      </p:cxnSp>
      <p:sp>
        <p:nvSpPr>
          <p:cNvPr id="154" name="Google Shape;154;p6"/>
          <p:cNvSpPr/>
          <p:nvPr/>
        </p:nvSpPr>
        <p:spPr>
          <a:xfrm>
            <a:off x="895350" y="5754687"/>
            <a:ext cx="1676400" cy="914400"/>
          </a:xfrm>
          <a:prstGeom prst="cube">
            <a:avLst>
              <a:gd name="adj" fmla="val 25000"/>
            </a:avLst>
          </a:prstGeom>
          <a:solidFill>
            <a:srgbClr val="6699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Verdana"/>
              <a:buNone/>
            </a:pPr>
            <a:r>
              <a:rPr lang="en-US" sz="1400" b="1" i="0" u="none" strike="noStrike" cap="none">
                <a:solidFill>
                  <a:schemeClr val="dk1"/>
                </a:solidFill>
                <a:latin typeface="Verdana"/>
                <a:ea typeface="Verdana"/>
                <a:cs typeface="Verdana"/>
                <a:sym typeface="Verdana"/>
              </a:rPr>
              <a:t>General</a:t>
            </a:r>
            <a:br>
              <a:rPr lang="en-US" sz="1400" b="1" i="0" u="none" strike="noStrike" cap="none">
                <a:solidFill>
                  <a:schemeClr val="dk1"/>
                </a:solidFill>
                <a:latin typeface="Verdana"/>
                <a:ea typeface="Verdana"/>
                <a:cs typeface="Verdana"/>
                <a:sym typeface="Verdana"/>
              </a:rPr>
            </a:br>
            <a:r>
              <a:rPr lang="en-US" sz="1400" b="1" i="0" u="none" strike="noStrike" cap="none">
                <a:solidFill>
                  <a:schemeClr val="dk1"/>
                </a:solidFill>
                <a:latin typeface="Verdana"/>
                <a:ea typeface="Verdana"/>
                <a:cs typeface="Verdana"/>
                <a:sym typeface="Verdana"/>
              </a:rPr>
              <a:t>release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Verdana"/>
              <a:buNone/>
            </a:pPr>
            <a:r>
              <a:rPr lang="en-US" sz="3600" b="0" i="0" u="none">
                <a:solidFill>
                  <a:schemeClr val="dk2"/>
                </a:solidFill>
                <a:latin typeface="Verdana"/>
                <a:ea typeface="Verdana"/>
                <a:cs typeface="Verdana"/>
                <a:sym typeface="Verdana"/>
              </a:rPr>
              <a:t>Requirements loop</a:t>
            </a:r>
            <a:endParaRPr/>
          </a:p>
        </p:txBody>
      </p:sp>
      <p:sp>
        <p:nvSpPr>
          <p:cNvPr id="160" name="Google Shape;160;p7"/>
          <p:cNvSpPr/>
          <p:nvPr/>
        </p:nvSpPr>
        <p:spPr>
          <a:xfrm>
            <a:off x="885825" y="1516050"/>
            <a:ext cx="1890918" cy="1066824"/>
          </a:xfrm>
          <a:prstGeom prst="irregularSeal2">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Verdana"/>
              <a:buNone/>
            </a:pPr>
            <a:r>
              <a:rPr lang="en-US" sz="1400" b="1" i="0" u="none" strike="noStrike" cap="none">
                <a:solidFill>
                  <a:schemeClr val="dk1"/>
                </a:solidFill>
                <a:latin typeface="Verdana"/>
                <a:ea typeface="Verdana"/>
                <a:cs typeface="Verdana"/>
                <a:sym typeface="Verdana"/>
              </a:rPr>
              <a:t>Idea</a:t>
            </a:r>
            <a:endParaRPr sz="1400" b="0" i="0" u="none" strike="noStrike" cap="none">
              <a:solidFill>
                <a:srgbClr val="000000"/>
              </a:solidFill>
              <a:latin typeface="Arial"/>
              <a:ea typeface="Arial"/>
              <a:cs typeface="Arial"/>
              <a:sym typeface="Arial"/>
            </a:endParaRPr>
          </a:p>
        </p:txBody>
      </p:sp>
      <p:sp>
        <p:nvSpPr>
          <p:cNvPr id="161" name="Google Shape;161;p7"/>
          <p:cNvSpPr txBox="1"/>
          <p:nvPr/>
        </p:nvSpPr>
        <p:spPr>
          <a:xfrm>
            <a:off x="933450" y="2743200"/>
            <a:ext cx="1600200" cy="5334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Verdana"/>
              <a:buNone/>
            </a:pPr>
            <a:r>
              <a:rPr lang="en-US" sz="1400" b="1" i="0" u="none" strike="noStrike" cap="none">
                <a:solidFill>
                  <a:schemeClr val="dk1"/>
                </a:solidFill>
                <a:latin typeface="Verdana"/>
                <a:ea typeface="Verdana"/>
                <a:cs typeface="Verdana"/>
                <a:sym typeface="Verdana"/>
              </a:rPr>
              <a:t>Preliminary requirements</a:t>
            </a:r>
            <a:endParaRPr sz="1400" b="0" i="0" u="none" strike="noStrike" cap="none">
              <a:solidFill>
                <a:srgbClr val="000000"/>
              </a:solidFill>
              <a:latin typeface="Arial"/>
              <a:ea typeface="Arial"/>
              <a:cs typeface="Arial"/>
              <a:sym typeface="Arial"/>
            </a:endParaRPr>
          </a:p>
        </p:txBody>
      </p:sp>
      <p:cxnSp>
        <p:nvCxnSpPr>
          <p:cNvPr id="162" name="Google Shape;162;p7"/>
          <p:cNvCxnSpPr/>
          <p:nvPr/>
        </p:nvCxnSpPr>
        <p:spPr>
          <a:xfrm>
            <a:off x="1728787" y="2446337"/>
            <a:ext cx="4762" cy="296862"/>
          </a:xfrm>
          <a:prstGeom prst="straightConnector1">
            <a:avLst/>
          </a:prstGeom>
          <a:noFill/>
          <a:ln w="9525" cap="flat" cmpd="sng">
            <a:solidFill>
              <a:schemeClr val="dk1"/>
            </a:solidFill>
            <a:prstDash val="solid"/>
            <a:miter lim="800000"/>
            <a:headEnd type="none" w="sm" len="sm"/>
            <a:tailEnd type="triangle" w="med" len="med"/>
          </a:ln>
        </p:spPr>
      </p:cxnSp>
      <p:sp>
        <p:nvSpPr>
          <p:cNvPr id="163" name="Google Shape;163;p7"/>
          <p:cNvSpPr/>
          <p:nvPr/>
        </p:nvSpPr>
        <p:spPr>
          <a:xfrm>
            <a:off x="1466850" y="3657600"/>
            <a:ext cx="533400" cy="457200"/>
          </a:xfrm>
          <a:prstGeom prst="diamond">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64" name="Google Shape;164;p7"/>
          <p:cNvSpPr txBox="1"/>
          <p:nvPr/>
        </p:nvSpPr>
        <p:spPr>
          <a:xfrm>
            <a:off x="1905000" y="3729037"/>
            <a:ext cx="1155700" cy="5175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Verdana"/>
              <a:buNone/>
            </a:pPr>
            <a:r>
              <a:rPr lang="en-US" sz="1400" b="1" i="0" u="none" strike="noStrike" cap="none">
                <a:solidFill>
                  <a:schemeClr val="dk1"/>
                </a:solidFill>
                <a:latin typeface="Verdana"/>
                <a:ea typeface="Verdana"/>
                <a:cs typeface="Verdana"/>
                <a:sym typeface="Verdana"/>
              </a:rPr>
              <a:t>Initial </a:t>
            </a:r>
            <a:br>
              <a:rPr lang="en-US" sz="1400" b="1" i="0" u="none" strike="noStrike" cap="none">
                <a:solidFill>
                  <a:schemeClr val="dk1"/>
                </a:solidFill>
                <a:latin typeface="Verdana"/>
                <a:ea typeface="Verdana"/>
                <a:cs typeface="Verdana"/>
                <a:sym typeface="Verdana"/>
              </a:rPr>
            </a:br>
            <a:r>
              <a:rPr lang="en-US" sz="1400" b="1" i="0" u="none" strike="noStrike" cap="none">
                <a:solidFill>
                  <a:schemeClr val="dk1"/>
                </a:solidFill>
                <a:latin typeface="Verdana"/>
                <a:ea typeface="Verdana"/>
                <a:cs typeface="Verdana"/>
                <a:sym typeface="Verdana"/>
              </a:rPr>
              <a:t>screening</a:t>
            </a:r>
            <a:endParaRPr sz="1400" b="0" i="0" u="none" strike="noStrike" cap="none">
              <a:solidFill>
                <a:srgbClr val="000000"/>
              </a:solidFill>
              <a:latin typeface="Arial"/>
              <a:ea typeface="Arial"/>
              <a:cs typeface="Arial"/>
              <a:sym typeface="Arial"/>
            </a:endParaRPr>
          </a:p>
        </p:txBody>
      </p:sp>
      <p:cxnSp>
        <p:nvCxnSpPr>
          <p:cNvPr id="165" name="Google Shape;165;p7"/>
          <p:cNvCxnSpPr/>
          <p:nvPr/>
        </p:nvCxnSpPr>
        <p:spPr>
          <a:xfrm>
            <a:off x="1733550" y="4114800"/>
            <a:ext cx="0" cy="457200"/>
          </a:xfrm>
          <a:prstGeom prst="straightConnector1">
            <a:avLst/>
          </a:prstGeom>
          <a:noFill/>
          <a:ln w="9525" cap="flat" cmpd="sng">
            <a:solidFill>
              <a:schemeClr val="dk1"/>
            </a:solidFill>
            <a:prstDash val="solid"/>
            <a:miter lim="800000"/>
            <a:headEnd type="none" w="sm" len="sm"/>
            <a:tailEnd type="triangle" w="med" len="med"/>
          </a:ln>
        </p:spPr>
      </p:cxnSp>
      <p:cxnSp>
        <p:nvCxnSpPr>
          <p:cNvPr id="166" name="Google Shape;166;p7"/>
          <p:cNvCxnSpPr/>
          <p:nvPr/>
        </p:nvCxnSpPr>
        <p:spPr>
          <a:xfrm>
            <a:off x="1733550" y="3276600"/>
            <a:ext cx="0" cy="381000"/>
          </a:xfrm>
          <a:prstGeom prst="straightConnector1">
            <a:avLst/>
          </a:prstGeom>
          <a:noFill/>
          <a:ln w="9525" cap="flat" cmpd="sng">
            <a:solidFill>
              <a:schemeClr val="dk1"/>
            </a:solidFill>
            <a:prstDash val="solid"/>
            <a:miter lim="800000"/>
            <a:headEnd type="none" w="sm" len="sm"/>
            <a:tailEnd type="triangle" w="med" len="med"/>
          </a:ln>
        </p:spPr>
      </p:cxnSp>
      <p:sp>
        <p:nvSpPr>
          <p:cNvPr id="167" name="Google Shape;167;p7"/>
          <p:cNvSpPr txBox="1"/>
          <p:nvPr/>
        </p:nvSpPr>
        <p:spPr>
          <a:xfrm>
            <a:off x="819150" y="4572000"/>
            <a:ext cx="1828800" cy="5334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Verdana"/>
              <a:buNone/>
            </a:pPr>
            <a:r>
              <a:rPr lang="en-US" sz="1400" b="1" i="0" u="none" strike="noStrike" cap="none">
                <a:solidFill>
                  <a:schemeClr val="dk1"/>
                </a:solidFill>
                <a:latin typeface="Verdana"/>
                <a:ea typeface="Verdana"/>
                <a:cs typeface="Verdana"/>
                <a:sym typeface="Verdana"/>
              </a:rPr>
              <a:t>Initial reqs and technical specs</a:t>
            </a:r>
            <a:endParaRPr sz="1400" b="0" i="0" u="none" strike="noStrike" cap="none">
              <a:solidFill>
                <a:srgbClr val="000000"/>
              </a:solidFill>
              <a:latin typeface="Arial"/>
              <a:ea typeface="Arial"/>
              <a:cs typeface="Arial"/>
              <a:sym typeface="Arial"/>
            </a:endParaRPr>
          </a:p>
        </p:txBody>
      </p:sp>
      <p:cxnSp>
        <p:nvCxnSpPr>
          <p:cNvPr id="168" name="Google Shape;168;p7"/>
          <p:cNvCxnSpPr/>
          <p:nvPr/>
        </p:nvCxnSpPr>
        <p:spPr>
          <a:xfrm>
            <a:off x="1733550" y="5105400"/>
            <a:ext cx="0" cy="457200"/>
          </a:xfrm>
          <a:prstGeom prst="straightConnector1">
            <a:avLst/>
          </a:prstGeom>
          <a:noFill/>
          <a:ln w="9525" cap="flat" cmpd="sng">
            <a:solidFill>
              <a:schemeClr val="dk1"/>
            </a:solidFill>
            <a:prstDash val="solid"/>
            <a:miter lim="800000"/>
            <a:headEnd type="none" w="sm" len="sm"/>
            <a:tailEnd type="triangle" w="med" len="med"/>
          </a:ln>
        </p:spPr>
      </p:cxnSp>
      <p:sp>
        <p:nvSpPr>
          <p:cNvPr id="169" name="Google Shape;169;p7"/>
          <p:cNvSpPr txBox="1"/>
          <p:nvPr/>
        </p:nvSpPr>
        <p:spPr>
          <a:xfrm>
            <a:off x="819150" y="5562600"/>
            <a:ext cx="1828800" cy="5334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Verdana"/>
              <a:buNone/>
            </a:pPr>
            <a:r>
              <a:rPr lang="en-US" sz="1400" b="1" i="0" u="none" strike="noStrike" cap="none">
                <a:solidFill>
                  <a:schemeClr val="dk1"/>
                </a:solidFill>
                <a:latin typeface="Verdana"/>
                <a:ea typeface="Verdana"/>
                <a:cs typeface="Verdana"/>
                <a:sym typeface="Verdana"/>
              </a:rPr>
              <a:t>Build prototype and refine</a:t>
            </a:r>
            <a:endParaRPr sz="1400" b="0" i="0" u="none" strike="noStrike" cap="none">
              <a:solidFill>
                <a:srgbClr val="000000"/>
              </a:solidFill>
              <a:latin typeface="Arial"/>
              <a:ea typeface="Arial"/>
              <a:cs typeface="Arial"/>
              <a:sym typeface="Arial"/>
            </a:endParaRPr>
          </a:p>
        </p:txBody>
      </p:sp>
      <p:cxnSp>
        <p:nvCxnSpPr>
          <p:cNvPr id="170" name="Google Shape;170;p7"/>
          <p:cNvCxnSpPr/>
          <p:nvPr/>
        </p:nvCxnSpPr>
        <p:spPr>
          <a:xfrm>
            <a:off x="1727200" y="6096000"/>
            <a:ext cx="25400" cy="228600"/>
          </a:xfrm>
          <a:prstGeom prst="straightConnector1">
            <a:avLst/>
          </a:prstGeom>
          <a:noFill/>
          <a:ln w="9525" cap="flat" cmpd="sng">
            <a:solidFill>
              <a:schemeClr val="dk1"/>
            </a:solidFill>
            <a:prstDash val="solid"/>
            <a:miter lim="800000"/>
            <a:headEnd type="none" w="sm" len="sm"/>
            <a:tailEnd type="triangle" w="med" len="med"/>
          </a:ln>
        </p:spPr>
      </p:cxnSp>
      <p:sp>
        <p:nvSpPr>
          <p:cNvPr id="171" name="Google Shape;171;p7"/>
          <p:cNvSpPr txBox="1"/>
          <p:nvPr/>
        </p:nvSpPr>
        <p:spPr>
          <a:xfrm>
            <a:off x="4333875" y="2209800"/>
            <a:ext cx="1828800" cy="5334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Verdana"/>
              <a:buNone/>
            </a:pPr>
            <a:r>
              <a:rPr lang="en-US" sz="1400" b="1" i="0" u="none" strike="noStrike" cap="none">
                <a:solidFill>
                  <a:schemeClr val="dk1"/>
                </a:solidFill>
                <a:latin typeface="Verdana"/>
                <a:ea typeface="Verdana"/>
                <a:cs typeface="Verdana"/>
                <a:sym typeface="Verdana"/>
              </a:rPr>
              <a:t>Internal</a:t>
            </a:r>
            <a:br>
              <a:rPr lang="en-US" sz="1400" b="1" i="0" u="none" strike="noStrike" cap="none">
                <a:solidFill>
                  <a:schemeClr val="dk1"/>
                </a:solidFill>
                <a:latin typeface="Verdana"/>
                <a:ea typeface="Verdana"/>
                <a:cs typeface="Verdana"/>
                <a:sym typeface="Verdana"/>
              </a:rPr>
            </a:br>
            <a:r>
              <a:rPr lang="en-US" sz="1400" b="1" i="0" u="none" strike="noStrike" cap="none">
                <a:solidFill>
                  <a:schemeClr val="dk1"/>
                </a:solidFill>
                <a:latin typeface="Verdana"/>
                <a:ea typeface="Verdana"/>
                <a:cs typeface="Verdana"/>
                <a:sym typeface="Verdana"/>
              </a:rPr>
              <a:t>review</a:t>
            </a:r>
            <a:endParaRPr sz="1400" b="0" i="0" u="none" strike="noStrike" cap="none">
              <a:solidFill>
                <a:srgbClr val="000000"/>
              </a:solidFill>
              <a:latin typeface="Arial"/>
              <a:ea typeface="Arial"/>
              <a:cs typeface="Arial"/>
              <a:sym typeface="Arial"/>
            </a:endParaRPr>
          </a:p>
        </p:txBody>
      </p:sp>
      <p:sp>
        <p:nvSpPr>
          <p:cNvPr id="172" name="Google Shape;172;p7"/>
          <p:cNvSpPr txBox="1"/>
          <p:nvPr/>
        </p:nvSpPr>
        <p:spPr>
          <a:xfrm>
            <a:off x="6696075" y="2209800"/>
            <a:ext cx="1828800" cy="5334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Verdana"/>
              <a:buNone/>
            </a:pPr>
            <a:r>
              <a:rPr lang="en-US" sz="1400" b="1" i="0" u="none" strike="noStrike" cap="none">
                <a:solidFill>
                  <a:schemeClr val="dk1"/>
                </a:solidFill>
                <a:latin typeface="Verdana"/>
                <a:ea typeface="Verdana"/>
                <a:cs typeface="Verdana"/>
                <a:sym typeface="Verdana"/>
              </a:rPr>
              <a:t>External</a:t>
            </a:r>
            <a:br>
              <a:rPr lang="en-US" sz="1400" b="1" i="0" u="none" strike="noStrike" cap="none">
                <a:solidFill>
                  <a:schemeClr val="dk1"/>
                </a:solidFill>
                <a:latin typeface="Verdana"/>
                <a:ea typeface="Verdana"/>
                <a:cs typeface="Verdana"/>
                <a:sym typeface="Verdana"/>
              </a:rPr>
            </a:br>
            <a:r>
              <a:rPr lang="en-US" sz="1400" b="1" i="0" u="none" strike="noStrike" cap="none">
                <a:solidFill>
                  <a:schemeClr val="dk1"/>
                </a:solidFill>
                <a:latin typeface="Verdana"/>
                <a:ea typeface="Verdana"/>
                <a:cs typeface="Verdana"/>
                <a:sym typeface="Verdana"/>
              </a:rPr>
              <a:t>review</a:t>
            </a:r>
            <a:endParaRPr sz="1400" b="0" i="0" u="none" strike="noStrike" cap="none">
              <a:solidFill>
                <a:srgbClr val="000000"/>
              </a:solidFill>
              <a:latin typeface="Arial"/>
              <a:ea typeface="Arial"/>
              <a:cs typeface="Arial"/>
              <a:sym typeface="Arial"/>
            </a:endParaRPr>
          </a:p>
        </p:txBody>
      </p:sp>
      <p:cxnSp>
        <p:nvCxnSpPr>
          <p:cNvPr id="173" name="Google Shape;173;p7"/>
          <p:cNvCxnSpPr/>
          <p:nvPr/>
        </p:nvCxnSpPr>
        <p:spPr>
          <a:xfrm>
            <a:off x="5248275" y="1981200"/>
            <a:ext cx="2362200" cy="0"/>
          </a:xfrm>
          <a:prstGeom prst="straightConnector1">
            <a:avLst/>
          </a:prstGeom>
          <a:noFill/>
          <a:ln w="9525" cap="flat" cmpd="sng">
            <a:solidFill>
              <a:schemeClr val="dk1"/>
            </a:solidFill>
            <a:prstDash val="solid"/>
            <a:miter lim="800000"/>
            <a:headEnd type="none" w="sm" len="sm"/>
            <a:tailEnd type="none" w="sm" len="sm"/>
          </a:ln>
        </p:spPr>
      </p:cxnSp>
      <p:cxnSp>
        <p:nvCxnSpPr>
          <p:cNvPr id="174" name="Google Shape;174;p7"/>
          <p:cNvCxnSpPr/>
          <p:nvPr/>
        </p:nvCxnSpPr>
        <p:spPr>
          <a:xfrm>
            <a:off x="5248275" y="1981200"/>
            <a:ext cx="0" cy="228600"/>
          </a:xfrm>
          <a:prstGeom prst="straightConnector1">
            <a:avLst/>
          </a:prstGeom>
          <a:noFill/>
          <a:ln w="9525" cap="flat" cmpd="sng">
            <a:solidFill>
              <a:schemeClr val="dk1"/>
            </a:solidFill>
            <a:prstDash val="solid"/>
            <a:miter lim="800000"/>
            <a:headEnd type="none" w="sm" len="sm"/>
            <a:tailEnd type="triangle" w="med" len="med"/>
          </a:ln>
        </p:spPr>
      </p:cxnSp>
      <p:cxnSp>
        <p:nvCxnSpPr>
          <p:cNvPr id="175" name="Google Shape;175;p7"/>
          <p:cNvCxnSpPr/>
          <p:nvPr/>
        </p:nvCxnSpPr>
        <p:spPr>
          <a:xfrm>
            <a:off x="7610475" y="1981200"/>
            <a:ext cx="0" cy="228600"/>
          </a:xfrm>
          <a:prstGeom prst="straightConnector1">
            <a:avLst/>
          </a:prstGeom>
          <a:noFill/>
          <a:ln w="9525" cap="flat" cmpd="sng">
            <a:solidFill>
              <a:schemeClr val="dk1"/>
            </a:solidFill>
            <a:prstDash val="solid"/>
            <a:miter lim="800000"/>
            <a:headEnd type="none" w="sm" len="sm"/>
            <a:tailEnd type="triangle" w="med" len="med"/>
          </a:ln>
        </p:spPr>
      </p:cxnSp>
      <p:sp>
        <p:nvSpPr>
          <p:cNvPr id="176" name="Google Shape;176;p7"/>
          <p:cNvSpPr/>
          <p:nvPr/>
        </p:nvSpPr>
        <p:spPr>
          <a:xfrm>
            <a:off x="1581150" y="6324600"/>
            <a:ext cx="304800" cy="304800"/>
          </a:xfrm>
          <a:prstGeom prst="octagon">
            <a:avLst>
              <a:gd name="adj" fmla="val 29289"/>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cxnSp>
        <p:nvCxnSpPr>
          <p:cNvPr id="177" name="Google Shape;177;p7"/>
          <p:cNvCxnSpPr/>
          <p:nvPr/>
        </p:nvCxnSpPr>
        <p:spPr>
          <a:xfrm>
            <a:off x="6308725" y="1752600"/>
            <a:ext cx="25400" cy="228600"/>
          </a:xfrm>
          <a:prstGeom prst="straightConnector1">
            <a:avLst/>
          </a:prstGeom>
          <a:noFill/>
          <a:ln w="9525" cap="flat" cmpd="sng">
            <a:solidFill>
              <a:schemeClr val="dk1"/>
            </a:solidFill>
            <a:prstDash val="solid"/>
            <a:miter lim="800000"/>
            <a:headEnd type="none" w="sm" len="sm"/>
            <a:tailEnd type="triangle" w="med" len="med"/>
          </a:ln>
        </p:spPr>
      </p:cxnSp>
      <p:sp>
        <p:nvSpPr>
          <p:cNvPr id="178" name="Google Shape;178;p7"/>
          <p:cNvSpPr/>
          <p:nvPr/>
        </p:nvSpPr>
        <p:spPr>
          <a:xfrm>
            <a:off x="6162675" y="1447800"/>
            <a:ext cx="304800" cy="304800"/>
          </a:xfrm>
          <a:prstGeom prst="octagon">
            <a:avLst>
              <a:gd name="adj" fmla="val 29289"/>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sp>
        <p:nvSpPr>
          <p:cNvPr id="179" name="Google Shape;179;p7"/>
          <p:cNvSpPr txBox="1"/>
          <p:nvPr/>
        </p:nvSpPr>
        <p:spPr>
          <a:xfrm>
            <a:off x="5414962" y="4876800"/>
            <a:ext cx="1828800" cy="5334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Verdana"/>
              <a:buNone/>
            </a:pPr>
            <a:r>
              <a:rPr lang="en-US" sz="1400" b="1" i="0" u="none" strike="noStrike" cap="none">
                <a:solidFill>
                  <a:schemeClr val="dk1"/>
                </a:solidFill>
                <a:latin typeface="Verdana"/>
                <a:ea typeface="Verdana"/>
                <a:cs typeface="Verdana"/>
                <a:sym typeface="Verdana"/>
              </a:rPr>
              <a:t>Freeze specifications</a:t>
            </a:r>
            <a:endParaRPr sz="1400" b="0" i="0" u="none" strike="noStrike" cap="none">
              <a:solidFill>
                <a:srgbClr val="000000"/>
              </a:solidFill>
              <a:latin typeface="Arial"/>
              <a:ea typeface="Arial"/>
              <a:cs typeface="Arial"/>
              <a:sym typeface="Arial"/>
            </a:endParaRPr>
          </a:p>
        </p:txBody>
      </p:sp>
      <p:sp>
        <p:nvSpPr>
          <p:cNvPr id="180" name="Google Shape;180;p7"/>
          <p:cNvSpPr/>
          <p:nvPr/>
        </p:nvSpPr>
        <p:spPr>
          <a:xfrm>
            <a:off x="6067425" y="3181350"/>
            <a:ext cx="533400" cy="457200"/>
          </a:xfrm>
          <a:prstGeom prst="diamond">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81" name="Google Shape;181;p7"/>
          <p:cNvSpPr txBox="1"/>
          <p:nvPr/>
        </p:nvSpPr>
        <p:spPr>
          <a:xfrm>
            <a:off x="6696075" y="3200400"/>
            <a:ext cx="2066925"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Verdana"/>
              <a:buNone/>
            </a:pPr>
            <a:r>
              <a:rPr lang="en-US" sz="1400" b="1" i="0" u="none" strike="noStrike" cap="none">
                <a:solidFill>
                  <a:schemeClr val="dk1"/>
                </a:solidFill>
                <a:latin typeface="Verdana"/>
                <a:ea typeface="Verdana"/>
                <a:cs typeface="Verdana"/>
                <a:sym typeface="Verdana"/>
              </a:rPr>
              <a:t>Concept Go/No GO</a:t>
            </a:r>
            <a:endParaRPr sz="1400" b="0" i="0" u="none" strike="noStrike" cap="none">
              <a:solidFill>
                <a:srgbClr val="000000"/>
              </a:solidFill>
              <a:latin typeface="Arial"/>
              <a:ea typeface="Arial"/>
              <a:cs typeface="Arial"/>
              <a:sym typeface="Arial"/>
            </a:endParaRPr>
          </a:p>
        </p:txBody>
      </p:sp>
      <p:sp>
        <p:nvSpPr>
          <p:cNvPr id="182" name="Google Shape;182;p7"/>
          <p:cNvSpPr/>
          <p:nvPr/>
        </p:nvSpPr>
        <p:spPr>
          <a:xfrm>
            <a:off x="6057900" y="3962400"/>
            <a:ext cx="533400" cy="457200"/>
          </a:xfrm>
          <a:prstGeom prst="diamond">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83" name="Google Shape;183;p7"/>
          <p:cNvSpPr txBox="1"/>
          <p:nvPr/>
        </p:nvSpPr>
        <p:spPr>
          <a:xfrm>
            <a:off x="6772275" y="3962400"/>
            <a:ext cx="1579562" cy="5175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Verdana"/>
              <a:buNone/>
            </a:pPr>
            <a:r>
              <a:rPr lang="en-US" sz="1400" b="1" i="0" u="none" strike="noStrike" cap="none">
                <a:solidFill>
                  <a:schemeClr val="dk1"/>
                </a:solidFill>
                <a:latin typeface="Verdana"/>
                <a:ea typeface="Verdana"/>
                <a:cs typeface="Verdana"/>
                <a:sym typeface="Verdana"/>
              </a:rPr>
              <a:t>Satisfaction </a:t>
            </a:r>
            <a:br>
              <a:rPr lang="en-US" sz="1400" b="1" i="0" u="none" strike="noStrike" cap="none">
                <a:solidFill>
                  <a:schemeClr val="dk1"/>
                </a:solidFill>
                <a:latin typeface="Verdana"/>
                <a:ea typeface="Verdana"/>
                <a:cs typeface="Verdana"/>
                <a:sym typeface="Verdana"/>
              </a:rPr>
            </a:br>
            <a:r>
              <a:rPr lang="en-US" sz="1400" b="1" i="0" u="none" strike="noStrike" cap="none">
                <a:solidFill>
                  <a:schemeClr val="dk1"/>
                </a:solidFill>
                <a:latin typeface="Verdana"/>
                <a:ea typeface="Verdana"/>
                <a:cs typeface="Verdana"/>
                <a:sym typeface="Verdana"/>
              </a:rPr>
              <a:t>decision point</a:t>
            </a:r>
            <a:endParaRPr sz="1400" b="0" i="0" u="none" strike="noStrike" cap="none">
              <a:solidFill>
                <a:srgbClr val="000000"/>
              </a:solidFill>
              <a:latin typeface="Arial"/>
              <a:ea typeface="Arial"/>
              <a:cs typeface="Arial"/>
              <a:sym typeface="Arial"/>
            </a:endParaRPr>
          </a:p>
        </p:txBody>
      </p:sp>
      <p:cxnSp>
        <p:nvCxnSpPr>
          <p:cNvPr id="184" name="Google Shape;184;p7"/>
          <p:cNvCxnSpPr/>
          <p:nvPr/>
        </p:nvCxnSpPr>
        <p:spPr>
          <a:xfrm>
            <a:off x="5248275" y="2971800"/>
            <a:ext cx="2362200" cy="0"/>
          </a:xfrm>
          <a:prstGeom prst="straightConnector1">
            <a:avLst/>
          </a:prstGeom>
          <a:noFill/>
          <a:ln w="9525" cap="flat" cmpd="sng">
            <a:solidFill>
              <a:schemeClr val="dk1"/>
            </a:solidFill>
            <a:prstDash val="solid"/>
            <a:miter lim="800000"/>
            <a:headEnd type="none" w="sm" len="sm"/>
            <a:tailEnd type="none" w="sm" len="sm"/>
          </a:ln>
        </p:spPr>
      </p:cxnSp>
      <p:cxnSp>
        <p:nvCxnSpPr>
          <p:cNvPr id="185" name="Google Shape;185;p7"/>
          <p:cNvCxnSpPr/>
          <p:nvPr/>
        </p:nvCxnSpPr>
        <p:spPr>
          <a:xfrm>
            <a:off x="5248275" y="2743200"/>
            <a:ext cx="0" cy="228600"/>
          </a:xfrm>
          <a:prstGeom prst="straightConnector1">
            <a:avLst/>
          </a:prstGeom>
          <a:noFill/>
          <a:ln w="9525" cap="flat" cmpd="sng">
            <a:solidFill>
              <a:schemeClr val="dk1"/>
            </a:solidFill>
            <a:prstDash val="solid"/>
            <a:miter lim="800000"/>
            <a:headEnd type="none" w="sm" len="sm"/>
            <a:tailEnd type="triangle" w="med" len="med"/>
          </a:ln>
        </p:spPr>
      </p:cxnSp>
      <p:cxnSp>
        <p:nvCxnSpPr>
          <p:cNvPr id="186" name="Google Shape;186;p7"/>
          <p:cNvCxnSpPr/>
          <p:nvPr/>
        </p:nvCxnSpPr>
        <p:spPr>
          <a:xfrm>
            <a:off x="7610475" y="2743200"/>
            <a:ext cx="0" cy="228600"/>
          </a:xfrm>
          <a:prstGeom prst="straightConnector1">
            <a:avLst/>
          </a:prstGeom>
          <a:noFill/>
          <a:ln w="9525" cap="flat" cmpd="sng">
            <a:solidFill>
              <a:schemeClr val="dk1"/>
            </a:solidFill>
            <a:prstDash val="solid"/>
            <a:miter lim="800000"/>
            <a:headEnd type="none" w="sm" len="sm"/>
            <a:tailEnd type="triangle" w="med" len="med"/>
          </a:ln>
        </p:spPr>
      </p:cxnSp>
      <p:cxnSp>
        <p:nvCxnSpPr>
          <p:cNvPr id="187" name="Google Shape;187;p7"/>
          <p:cNvCxnSpPr/>
          <p:nvPr/>
        </p:nvCxnSpPr>
        <p:spPr>
          <a:xfrm>
            <a:off x="6308725" y="2971800"/>
            <a:ext cx="25400" cy="228600"/>
          </a:xfrm>
          <a:prstGeom prst="straightConnector1">
            <a:avLst/>
          </a:prstGeom>
          <a:noFill/>
          <a:ln w="9525" cap="flat" cmpd="sng">
            <a:solidFill>
              <a:schemeClr val="dk1"/>
            </a:solidFill>
            <a:prstDash val="solid"/>
            <a:miter lim="800000"/>
            <a:headEnd type="none" w="sm" len="sm"/>
            <a:tailEnd type="triangle" w="med" len="med"/>
          </a:ln>
        </p:spPr>
      </p:cxnSp>
      <p:cxnSp>
        <p:nvCxnSpPr>
          <p:cNvPr id="188" name="Google Shape;188;p7"/>
          <p:cNvCxnSpPr/>
          <p:nvPr/>
        </p:nvCxnSpPr>
        <p:spPr>
          <a:xfrm flipH="1">
            <a:off x="6324600" y="3638550"/>
            <a:ext cx="9525" cy="323850"/>
          </a:xfrm>
          <a:prstGeom prst="straightConnector1">
            <a:avLst/>
          </a:prstGeom>
          <a:noFill/>
          <a:ln w="9525" cap="flat" cmpd="sng">
            <a:solidFill>
              <a:schemeClr val="dk1"/>
            </a:solidFill>
            <a:prstDash val="solid"/>
            <a:miter lim="800000"/>
            <a:headEnd type="none" w="sm" len="sm"/>
            <a:tailEnd type="triangle" w="med" len="med"/>
          </a:ln>
        </p:spPr>
      </p:cxnSp>
      <p:cxnSp>
        <p:nvCxnSpPr>
          <p:cNvPr id="189" name="Google Shape;189;p7"/>
          <p:cNvCxnSpPr/>
          <p:nvPr/>
        </p:nvCxnSpPr>
        <p:spPr>
          <a:xfrm>
            <a:off x="6324600" y="4419600"/>
            <a:ext cx="4762" cy="457200"/>
          </a:xfrm>
          <a:prstGeom prst="straightConnector1">
            <a:avLst/>
          </a:prstGeom>
          <a:noFill/>
          <a:ln w="9525" cap="flat" cmpd="sng">
            <a:solidFill>
              <a:schemeClr val="dk1"/>
            </a:solidFill>
            <a:prstDash val="solid"/>
            <a:miter lim="800000"/>
            <a:headEnd type="none" w="sm" len="sm"/>
            <a:tailEnd type="triangle" w="med" len="med"/>
          </a:ln>
        </p:spPr>
      </p:cxnSp>
      <p:sp>
        <p:nvSpPr>
          <p:cNvPr id="190" name="Google Shape;190;p7"/>
          <p:cNvSpPr/>
          <p:nvPr/>
        </p:nvSpPr>
        <p:spPr>
          <a:xfrm>
            <a:off x="5643562" y="5715000"/>
            <a:ext cx="1371600" cy="762000"/>
          </a:xfrm>
          <a:prstGeom prst="flowChartDocumen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Frozen </a:t>
            </a:r>
            <a:br>
              <a:rPr lang="en-US" sz="1400" b="1" i="0" u="none" strike="noStrike" cap="none">
                <a:solidFill>
                  <a:schemeClr val="dk1"/>
                </a:solidFill>
                <a:latin typeface="Arial"/>
                <a:ea typeface="Arial"/>
                <a:cs typeface="Arial"/>
                <a:sym typeface="Arial"/>
              </a:rPr>
            </a:br>
            <a:r>
              <a:rPr lang="en-US" sz="1400" b="1" i="0" u="none" strike="noStrike" cap="none">
                <a:solidFill>
                  <a:schemeClr val="dk1"/>
                </a:solidFill>
                <a:latin typeface="Arial"/>
                <a:ea typeface="Arial"/>
                <a:cs typeface="Arial"/>
                <a:sym typeface="Arial"/>
              </a:rPr>
              <a:t>specifications</a:t>
            </a:r>
            <a:endParaRPr sz="1400" b="0" i="0" u="none" strike="noStrike" cap="none">
              <a:solidFill>
                <a:srgbClr val="000000"/>
              </a:solidFill>
              <a:latin typeface="Arial"/>
              <a:ea typeface="Arial"/>
              <a:cs typeface="Arial"/>
              <a:sym typeface="Arial"/>
            </a:endParaRPr>
          </a:p>
        </p:txBody>
      </p:sp>
      <p:cxnSp>
        <p:nvCxnSpPr>
          <p:cNvPr id="191" name="Google Shape;191;p7"/>
          <p:cNvCxnSpPr/>
          <p:nvPr/>
        </p:nvCxnSpPr>
        <p:spPr>
          <a:xfrm>
            <a:off x="6329362" y="5410200"/>
            <a:ext cx="0" cy="304800"/>
          </a:xfrm>
          <a:prstGeom prst="straightConnector1">
            <a:avLst/>
          </a:prstGeom>
          <a:noFill/>
          <a:ln w="9525" cap="flat" cmpd="sng">
            <a:solidFill>
              <a:schemeClr val="dk1"/>
            </a:solidFill>
            <a:prstDash val="solid"/>
            <a:miter lim="800000"/>
            <a:headEnd type="none" w="sm" len="sm"/>
            <a:tailEnd type="triangle" w="med" len="med"/>
          </a:ln>
        </p:spPr>
      </p:cxnSp>
      <p:cxnSp>
        <p:nvCxnSpPr>
          <p:cNvPr id="192" name="Google Shape;192;p7"/>
          <p:cNvCxnSpPr>
            <a:stCxn id="176" idx="1"/>
            <a:endCxn id="178" idx="4"/>
          </p:cNvCxnSpPr>
          <p:nvPr/>
        </p:nvCxnSpPr>
        <p:spPr>
          <a:xfrm rot="10800000" flipH="1">
            <a:off x="1885950" y="1663327"/>
            <a:ext cx="4276800" cy="4876800"/>
          </a:xfrm>
          <a:prstGeom prst="bentConnector3">
            <a:avLst>
              <a:gd name="adj1" fmla="val 50000"/>
            </a:avLst>
          </a:prstGeom>
          <a:noFill/>
          <a:ln w="9525" cap="flat" cmpd="sng">
            <a:solidFill>
              <a:schemeClr val="dk1"/>
            </a:solidFill>
            <a:prstDash val="solid"/>
            <a:round/>
            <a:headEnd type="none" w="sm" len="sm"/>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8"/>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Verdana"/>
              <a:buNone/>
            </a:pPr>
            <a:r>
              <a:rPr lang="en-US" sz="3600" b="0" i="0" u="none">
                <a:solidFill>
                  <a:schemeClr val="dk2"/>
                </a:solidFill>
                <a:latin typeface="Verdana"/>
                <a:ea typeface="Verdana"/>
                <a:cs typeface="Verdana"/>
                <a:sym typeface="Verdana"/>
              </a:rPr>
              <a:t>Quality loop</a:t>
            </a:r>
            <a:endParaRPr/>
          </a:p>
        </p:txBody>
      </p:sp>
      <p:sp>
        <p:nvSpPr>
          <p:cNvPr id="198" name="Google Shape;198;p8"/>
          <p:cNvSpPr/>
          <p:nvPr/>
        </p:nvSpPr>
        <p:spPr>
          <a:xfrm>
            <a:off x="152400" y="2486025"/>
            <a:ext cx="304800" cy="304800"/>
          </a:xfrm>
          <a:prstGeom prst="octagon">
            <a:avLst>
              <a:gd name="adj" fmla="val 29289"/>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199" name="Google Shape;199;p8"/>
          <p:cNvSpPr/>
          <p:nvPr/>
        </p:nvSpPr>
        <p:spPr>
          <a:xfrm>
            <a:off x="838200" y="1447800"/>
            <a:ext cx="1371600" cy="762000"/>
          </a:xfrm>
          <a:prstGeom prst="flowChartDocumen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Frozen </a:t>
            </a:r>
            <a:br>
              <a:rPr lang="en-US" sz="1400" b="1" i="0" u="none" strike="noStrike" cap="none">
                <a:solidFill>
                  <a:schemeClr val="dk1"/>
                </a:solidFill>
                <a:latin typeface="Arial"/>
                <a:ea typeface="Arial"/>
                <a:cs typeface="Arial"/>
                <a:sym typeface="Arial"/>
              </a:rPr>
            </a:br>
            <a:r>
              <a:rPr lang="en-US" sz="1400" b="1" i="0" u="none" strike="noStrike" cap="none">
                <a:solidFill>
                  <a:schemeClr val="dk1"/>
                </a:solidFill>
                <a:latin typeface="Arial"/>
                <a:ea typeface="Arial"/>
                <a:cs typeface="Arial"/>
                <a:sym typeface="Arial"/>
              </a:rPr>
              <a:t>specifications</a:t>
            </a:r>
            <a:endParaRPr sz="1400" b="0" i="0" u="none" strike="noStrike" cap="none">
              <a:solidFill>
                <a:srgbClr val="000000"/>
              </a:solidFill>
              <a:latin typeface="Arial"/>
              <a:ea typeface="Arial"/>
              <a:cs typeface="Arial"/>
              <a:sym typeface="Arial"/>
            </a:endParaRPr>
          </a:p>
        </p:txBody>
      </p:sp>
      <p:sp>
        <p:nvSpPr>
          <p:cNvPr id="200" name="Google Shape;200;p8"/>
          <p:cNvSpPr txBox="1"/>
          <p:nvPr/>
        </p:nvSpPr>
        <p:spPr>
          <a:xfrm>
            <a:off x="762000" y="2438400"/>
            <a:ext cx="1524000" cy="3810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Verdana"/>
              <a:buNone/>
            </a:pPr>
            <a:r>
              <a:rPr lang="en-US" sz="1400" b="1" i="0" u="none" strike="noStrike" cap="none">
                <a:solidFill>
                  <a:schemeClr val="dk1"/>
                </a:solidFill>
                <a:latin typeface="Verdana"/>
                <a:ea typeface="Verdana"/>
                <a:cs typeface="Verdana"/>
                <a:sym typeface="Verdana"/>
              </a:rPr>
              <a:t>Design</a:t>
            </a:r>
            <a:endParaRPr sz="1400" b="0" i="0" u="none" strike="noStrike" cap="none">
              <a:solidFill>
                <a:srgbClr val="000000"/>
              </a:solidFill>
              <a:latin typeface="Arial"/>
              <a:ea typeface="Arial"/>
              <a:cs typeface="Arial"/>
              <a:sym typeface="Arial"/>
            </a:endParaRPr>
          </a:p>
        </p:txBody>
      </p:sp>
      <p:sp>
        <p:nvSpPr>
          <p:cNvPr id="201" name="Google Shape;201;p8"/>
          <p:cNvSpPr txBox="1"/>
          <p:nvPr/>
        </p:nvSpPr>
        <p:spPr>
          <a:xfrm>
            <a:off x="762000" y="3048000"/>
            <a:ext cx="1524000" cy="3810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Verdana"/>
              <a:buNone/>
            </a:pPr>
            <a:r>
              <a:rPr lang="en-US" sz="1400" b="1" i="0" u="none" strike="noStrike" cap="none">
                <a:solidFill>
                  <a:schemeClr val="dk1"/>
                </a:solidFill>
                <a:latin typeface="Verdana"/>
                <a:ea typeface="Verdana"/>
                <a:cs typeface="Verdana"/>
                <a:sym typeface="Verdana"/>
              </a:rPr>
              <a:t>Code</a:t>
            </a:r>
            <a:endParaRPr sz="1400" b="0" i="0" u="none" strike="noStrike" cap="none">
              <a:solidFill>
                <a:srgbClr val="000000"/>
              </a:solidFill>
              <a:latin typeface="Arial"/>
              <a:ea typeface="Arial"/>
              <a:cs typeface="Arial"/>
              <a:sym typeface="Arial"/>
            </a:endParaRPr>
          </a:p>
        </p:txBody>
      </p:sp>
      <p:sp>
        <p:nvSpPr>
          <p:cNvPr id="202" name="Google Shape;202;p8"/>
          <p:cNvSpPr/>
          <p:nvPr/>
        </p:nvSpPr>
        <p:spPr>
          <a:xfrm>
            <a:off x="2667000" y="2852737"/>
            <a:ext cx="1371600" cy="609600"/>
          </a:xfrm>
          <a:prstGeom prst="cube">
            <a:avLst>
              <a:gd name="adj" fmla="val 25000"/>
            </a:avLst>
          </a:prstGeom>
          <a:solidFill>
            <a:srgbClr val="99FF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Release build</a:t>
            </a:r>
            <a:endParaRPr sz="1400" b="0" i="0" u="none" strike="noStrike" cap="none">
              <a:solidFill>
                <a:srgbClr val="000000"/>
              </a:solidFill>
              <a:latin typeface="Arial"/>
              <a:ea typeface="Arial"/>
              <a:cs typeface="Arial"/>
              <a:sym typeface="Arial"/>
            </a:endParaRPr>
          </a:p>
        </p:txBody>
      </p:sp>
      <p:cxnSp>
        <p:nvCxnSpPr>
          <p:cNvPr id="203" name="Google Shape;203;p8"/>
          <p:cNvCxnSpPr/>
          <p:nvPr/>
        </p:nvCxnSpPr>
        <p:spPr>
          <a:xfrm>
            <a:off x="1524000" y="2166937"/>
            <a:ext cx="0" cy="271462"/>
          </a:xfrm>
          <a:prstGeom prst="straightConnector1">
            <a:avLst/>
          </a:prstGeom>
          <a:noFill/>
          <a:ln w="9525" cap="flat" cmpd="sng">
            <a:solidFill>
              <a:schemeClr val="dk1"/>
            </a:solidFill>
            <a:prstDash val="solid"/>
            <a:miter lim="800000"/>
            <a:headEnd type="none" w="sm" len="sm"/>
            <a:tailEnd type="triangle" w="med" len="med"/>
          </a:ln>
        </p:spPr>
      </p:cxnSp>
      <p:cxnSp>
        <p:nvCxnSpPr>
          <p:cNvPr id="204" name="Google Shape;204;p8"/>
          <p:cNvCxnSpPr/>
          <p:nvPr/>
        </p:nvCxnSpPr>
        <p:spPr>
          <a:xfrm>
            <a:off x="1524000" y="2819400"/>
            <a:ext cx="0" cy="228600"/>
          </a:xfrm>
          <a:prstGeom prst="straightConnector1">
            <a:avLst/>
          </a:prstGeom>
          <a:noFill/>
          <a:ln w="9525" cap="flat" cmpd="sng">
            <a:solidFill>
              <a:schemeClr val="dk1"/>
            </a:solidFill>
            <a:prstDash val="solid"/>
            <a:miter lim="800000"/>
            <a:headEnd type="none" w="sm" len="sm"/>
            <a:tailEnd type="triangle" w="med" len="med"/>
          </a:ln>
        </p:spPr>
      </p:cxnSp>
      <p:cxnSp>
        <p:nvCxnSpPr>
          <p:cNvPr id="205" name="Google Shape;205;p8"/>
          <p:cNvCxnSpPr/>
          <p:nvPr/>
        </p:nvCxnSpPr>
        <p:spPr>
          <a:xfrm rot="10800000" flipH="1">
            <a:off x="2286000" y="3233737"/>
            <a:ext cx="381000" cy="4762"/>
          </a:xfrm>
          <a:prstGeom prst="straightConnector1">
            <a:avLst/>
          </a:prstGeom>
          <a:noFill/>
          <a:ln w="9525" cap="flat" cmpd="sng">
            <a:solidFill>
              <a:schemeClr val="dk1"/>
            </a:solidFill>
            <a:prstDash val="solid"/>
            <a:miter lim="800000"/>
            <a:headEnd type="none" w="sm" len="sm"/>
            <a:tailEnd type="triangle" w="med" len="med"/>
          </a:ln>
        </p:spPr>
      </p:cxnSp>
      <p:cxnSp>
        <p:nvCxnSpPr>
          <p:cNvPr id="206" name="Google Shape;206;p8"/>
          <p:cNvCxnSpPr/>
          <p:nvPr/>
        </p:nvCxnSpPr>
        <p:spPr>
          <a:xfrm rot="10800000" flipH="1">
            <a:off x="457200" y="2628900"/>
            <a:ext cx="304800" cy="9525"/>
          </a:xfrm>
          <a:prstGeom prst="straightConnector1">
            <a:avLst/>
          </a:prstGeom>
          <a:noFill/>
          <a:ln w="9525" cap="flat" cmpd="sng">
            <a:solidFill>
              <a:schemeClr val="dk1"/>
            </a:solidFill>
            <a:prstDash val="solid"/>
            <a:miter lim="800000"/>
            <a:headEnd type="none" w="sm" len="sm"/>
            <a:tailEnd type="triangle" w="med" len="med"/>
          </a:ln>
        </p:spPr>
      </p:cxnSp>
      <p:sp>
        <p:nvSpPr>
          <p:cNvPr id="207" name="Google Shape;207;p8"/>
          <p:cNvSpPr/>
          <p:nvPr/>
        </p:nvSpPr>
        <p:spPr>
          <a:xfrm>
            <a:off x="3019425" y="3657600"/>
            <a:ext cx="533400" cy="457200"/>
          </a:xfrm>
          <a:prstGeom prst="diamond">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cxnSp>
        <p:nvCxnSpPr>
          <p:cNvPr id="208" name="Google Shape;208;p8"/>
          <p:cNvCxnSpPr/>
          <p:nvPr/>
        </p:nvCxnSpPr>
        <p:spPr>
          <a:xfrm>
            <a:off x="3276600" y="3462337"/>
            <a:ext cx="9525" cy="195262"/>
          </a:xfrm>
          <a:prstGeom prst="straightConnector1">
            <a:avLst/>
          </a:prstGeom>
          <a:noFill/>
          <a:ln w="9525" cap="flat" cmpd="sng">
            <a:solidFill>
              <a:schemeClr val="dk1"/>
            </a:solidFill>
            <a:prstDash val="solid"/>
            <a:miter lim="800000"/>
            <a:headEnd type="none" w="sm" len="sm"/>
            <a:tailEnd type="triangle" w="med" len="med"/>
          </a:ln>
        </p:spPr>
      </p:cxnSp>
      <p:sp>
        <p:nvSpPr>
          <p:cNvPr id="209" name="Google Shape;209;p8"/>
          <p:cNvSpPr txBox="1"/>
          <p:nvPr/>
        </p:nvSpPr>
        <p:spPr>
          <a:xfrm>
            <a:off x="3429000" y="3886200"/>
            <a:ext cx="10541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Verdana"/>
              <a:buNone/>
            </a:pPr>
            <a:r>
              <a:rPr lang="en-US" sz="1400" b="1" i="0" u="none" strike="noStrike" cap="none">
                <a:solidFill>
                  <a:schemeClr val="dk1"/>
                </a:solidFill>
                <a:latin typeface="Verdana"/>
                <a:ea typeface="Verdana"/>
                <a:cs typeface="Verdana"/>
                <a:sym typeface="Verdana"/>
              </a:rPr>
              <a:t>QA Point</a:t>
            </a:r>
            <a:endParaRPr sz="1400" b="0" i="0" u="none" strike="noStrike" cap="none">
              <a:solidFill>
                <a:srgbClr val="000000"/>
              </a:solidFill>
              <a:latin typeface="Arial"/>
              <a:ea typeface="Arial"/>
              <a:cs typeface="Arial"/>
              <a:sym typeface="Arial"/>
            </a:endParaRPr>
          </a:p>
        </p:txBody>
      </p:sp>
      <p:cxnSp>
        <p:nvCxnSpPr>
          <p:cNvPr id="210" name="Google Shape;210;p8"/>
          <p:cNvCxnSpPr/>
          <p:nvPr/>
        </p:nvCxnSpPr>
        <p:spPr>
          <a:xfrm rot="10800000">
            <a:off x="2362200" y="3886200"/>
            <a:ext cx="657225" cy="0"/>
          </a:xfrm>
          <a:prstGeom prst="straightConnector1">
            <a:avLst/>
          </a:prstGeom>
          <a:noFill/>
          <a:ln w="9525" cap="flat" cmpd="sng">
            <a:solidFill>
              <a:schemeClr val="dk1"/>
            </a:solidFill>
            <a:prstDash val="solid"/>
            <a:miter lim="800000"/>
            <a:headEnd type="none" w="sm" len="sm"/>
            <a:tailEnd type="triangle" w="med" len="med"/>
          </a:ln>
        </p:spPr>
      </p:cxnSp>
      <p:sp>
        <p:nvSpPr>
          <p:cNvPr id="211" name="Google Shape;211;p8"/>
          <p:cNvSpPr/>
          <p:nvPr/>
        </p:nvSpPr>
        <p:spPr>
          <a:xfrm>
            <a:off x="2057400" y="3733800"/>
            <a:ext cx="304800" cy="304800"/>
          </a:xfrm>
          <a:prstGeom prst="octagon">
            <a:avLst>
              <a:gd name="adj" fmla="val 29289"/>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212" name="Google Shape;212;p8"/>
          <p:cNvSpPr txBox="1"/>
          <p:nvPr/>
        </p:nvSpPr>
        <p:spPr>
          <a:xfrm>
            <a:off x="762000" y="4614862"/>
            <a:ext cx="1524000" cy="3810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Verdana"/>
              <a:buNone/>
            </a:pPr>
            <a:r>
              <a:rPr lang="en-US" sz="1400" b="1" i="0" u="none" strike="noStrike" cap="none">
                <a:solidFill>
                  <a:schemeClr val="dk1"/>
                </a:solidFill>
                <a:latin typeface="Verdana"/>
                <a:ea typeface="Verdana"/>
                <a:cs typeface="Verdana"/>
                <a:sym typeface="Verdana"/>
              </a:rPr>
              <a:t>Alpha test</a:t>
            </a:r>
            <a:endParaRPr sz="1400" b="0" i="0" u="none" strike="noStrike" cap="none">
              <a:solidFill>
                <a:srgbClr val="000000"/>
              </a:solidFill>
              <a:latin typeface="Arial"/>
              <a:ea typeface="Arial"/>
              <a:cs typeface="Arial"/>
              <a:sym typeface="Arial"/>
            </a:endParaRPr>
          </a:p>
        </p:txBody>
      </p:sp>
      <p:sp>
        <p:nvSpPr>
          <p:cNvPr id="213" name="Google Shape;213;p8"/>
          <p:cNvSpPr/>
          <p:nvPr/>
        </p:nvSpPr>
        <p:spPr>
          <a:xfrm>
            <a:off x="2667000" y="4419600"/>
            <a:ext cx="1371600" cy="609600"/>
          </a:xfrm>
          <a:prstGeom prst="cube">
            <a:avLst>
              <a:gd name="adj" fmla="val 25000"/>
            </a:avLst>
          </a:prstGeom>
          <a:solidFill>
            <a:srgbClr val="66FF66"/>
          </a:solidFill>
          <a:ln w="9525" cap="flat" cmpd="sng">
            <a:solidFill>
              <a:schemeClr val="dk1"/>
            </a:solidFill>
            <a:prstDash val="solid"/>
            <a:miter lim="800000"/>
            <a:headEnd type="none" w="sm" len="sm"/>
            <a:tailEnd type="none" w="sm" len="sm"/>
          </a:ln>
        </p:spPr>
        <p:txBody>
          <a:bodyPr spcFirstLastPara="1" wrap="square" lIns="36000" tIns="45700" rIns="36000"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Alpha tested</a:t>
            </a:r>
            <a:br>
              <a:rPr lang="en-US" sz="1400" b="1" i="0" u="none" strike="noStrike" cap="none">
                <a:solidFill>
                  <a:schemeClr val="dk1"/>
                </a:solidFill>
                <a:latin typeface="Arial"/>
                <a:ea typeface="Arial"/>
                <a:cs typeface="Arial"/>
                <a:sym typeface="Arial"/>
              </a:rPr>
            </a:br>
            <a:r>
              <a:rPr lang="en-US" sz="1400" b="1" i="0" u="none" strike="noStrike" cap="none">
                <a:solidFill>
                  <a:schemeClr val="dk1"/>
                </a:solidFill>
                <a:latin typeface="Arial"/>
                <a:ea typeface="Arial"/>
                <a:cs typeface="Arial"/>
                <a:sym typeface="Arial"/>
              </a:rPr>
              <a:t>product</a:t>
            </a:r>
            <a:endParaRPr sz="1400" b="0" i="0" u="none" strike="noStrike" cap="none">
              <a:solidFill>
                <a:srgbClr val="000000"/>
              </a:solidFill>
              <a:latin typeface="Arial"/>
              <a:ea typeface="Arial"/>
              <a:cs typeface="Arial"/>
              <a:sym typeface="Arial"/>
            </a:endParaRPr>
          </a:p>
        </p:txBody>
      </p:sp>
      <p:cxnSp>
        <p:nvCxnSpPr>
          <p:cNvPr id="214" name="Google Shape;214;p8"/>
          <p:cNvCxnSpPr/>
          <p:nvPr/>
        </p:nvCxnSpPr>
        <p:spPr>
          <a:xfrm flipH="1">
            <a:off x="1524000" y="4114800"/>
            <a:ext cx="1762125" cy="500062"/>
          </a:xfrm>
          <a:prstGeom prst="straightConnector1">
            <a:avLst/>
          </a:prstGeom>
          <a:noFill/>
          <a:ln w="9525" cap="flat" cmpd="sng">
            <a:solidFill>
              <a:schemeClr val="dk1"/>
            </a:solidFill>
            <a:prstDash val="solid"/>
            <a:miter lim="800000"/>
            <a:headEnd type="none" w="sm" len="sm"/>
            <a:tailEnd type="triangle" w="med" len="med"/>
          </a:ln>
        </p:spPr>
      </p:cxnSp>
      <p:cxnSp>
        <p:nvCxnSpPr>
          <p:cNvPr id="215" name="Google Shape;215;p8"/>
          <p:cNvCxnSpPr/>
          <p:nvPr/>
        </p:nvCxnSpPr>
        <p:spPr>
          <a:xfrm rot="10800000" flipH="1">
            <a:off x="2286000" y="4800600"/>
            <a:ext cx="381000" cy="4762"/>
          </a:xfrm>
          <a:prstGeom prst="straightConnector1">
            <a:avLst/>
          </a:prstGeom>
          <a:noFill/>
          <a:ln w="9525" cap="flat" cmpd="sng">
            <a:solidFill>
              <a:schemeClr val="dk1"/>
            </a:solidFill>
            <a:prstDash val="solid"/>
            <a:miter lim="800000"/>
            <a:headEnd type="none" w="sm" len="sm"/>
            <a:tailEnd type="triangle" w="med" len="med"/>
          </a:ln>
        </p:spPr>
      </p:cxnSp>
      <p:sp>
        <p:nvSpPr>
          <p:cNvPr id="216" name="Google Shape;216;p8"/>
          <p:cNvSpPr/>
          <p:nvPr/>
        </p:nvSpPr>
        <p:spPr>
          <a:xfrm>
            <a:off x="3019425" y="5181600"/>
            <a:ext cx="533400" cy="457200"/>
          </a:xfrm>
          <a:prstGeom prst="diamond">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cxnSp>
        <p:nvCxnSpPr>
          <p:cNvPr id="217" name="Google Shape;217;p8"/>
          <p:cNvCxnSpPr/>
          <p:nvPr/>
        </p:nvCxnSpPr>
        <p:spPr>
          <a:xfrm>
            <a:off x="3276600" y="4986337"/>
            <a:ext cx="9525" cy="195262"/>
          </a:xfrm>
          <a:prstGeom prst="straightConnector1">
            <a:avLst/>
          </a:prstGeom>
          <a:noFill/>
          <a:ln w="9525" cap="flat" cmpd="sng">
            <a:solidFill>
              <a:schemeClr val="dk1"/>
            </a:solidFill>
            <a:prstDash val="solid"/>
            <a:miter lim="800000"/>
            <a:headEnd type="none" w="sm" len="sm"/>
            <a:tailEnd type="triangle" w="med" len="med"/>
          </a:ln>
        </p:spPr>
      </p:cxnSp>
      <p:sp>
        <p:nvSpPr>
          <p:cNvPr id="218" name="Google Shape;218;p8"/>
          <p:cNvSpPr txBox="1"/>
          <p:nvPr/>
        </p:nvSpPr>
        <p:spPr>
          <a:xfrm>
            <a:off x="3429000" y="5410200"/>
            <a:ext cx="10541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Verdana"/>
              <a:buNone/>
            </a:pPr>
            <a:r>
              <a:rPr lang="en-US" sz="1400" b="1" i="0" u="none" strike="noStrike" cap="none">
                <a:solidFill>
                  <a:schemeClr val="dk1"/>
                </a:solidFill>
                <a:latin typeface="Verdana"/>
                <a:ea typeface="Verdana"/>
                <a:cs typeface="Verdana"/>
                <a:sym typeface="Verdana"/>
              </a:rPr>
              <a:t>QA Point</a:t>
            </a:r>
            <a:endParaRPr sz="1400" b="0" i="0" u="none" strike="noStrike" cap="none">
              <a:solidFill>
                <a:srgbClr val="000000"/>
              </a:solidFill>
              <a:latin typeface="Arial"/>
              <a:ea typeface="Arial"/>
              <a:cs typeface="Arial"/>
              <a:sym typeface="Arial"/>
            </a:endParaRPr>
          </a:p>
        </p:txBody>
      </p:sp>
      <p:cxnSp>
        <p:nvCxnSpPr>
          <p:cNvPr id="219" name="Google Shape;219;p8"/>
          <p:cNvCxnSpPr/>
          <p:nvPr/>
        </p:nvCxnSpPr>
        <p:spPr>
          <a:xfrm rot="10800000">
            <a:off x="2362200" y="5410200"/>
            <a:ext cx="657225" cy="0"/>
          </a:xfrm>
          <a:prstGeom prst="straightConnector1">
            <a:avLst/>
          </a:prstGeom>
          <a:noFill/>
          <a:ln w="9525" cap="flat" cmpd="sng">
            <a:solidFill>
              <a:schemeClr val="dk1"/>
            </a:solidFill>
            <a:prstDash val="solid"/>
            <a:miter lim="800000"/>
            <a:headEnd type="none" w="sm" len="sm"/>
            <a:tailEnd type="triangle" w="med" len="med"/>
          </a:ln>
        </p:spPr>
      </p:cxnSp>
      <p:sp>
        <p:nvSpPr>
          <p:cNvPr id="220" name="Google Shape;220;p8"/>
          <p:cNvSpPr/>
          <p:nvPr/>
        </p:nvSpPr>
        <p:spPr>
          <a:xfrm>
            <a:off x="2057400" y="5257800"/>
            <a:ext cx="304800" cy="304800"/>
          </a:xfrm>
          <a:prstGeom prst="octagon">
            <a:avLst>
              <a:gd name="adj" fmla="val 29289"/>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221" name="Google Shape;221;p8"/>
          <p:cNvSpPr txBox="1"/>
          <p:nvPr/>
        </p:nvSpPr>
        <p:spPr>
          <a:xfrm>
            <a:off x="762000" y="6138862"/>
            <a:ext cx="1524000" cy="41433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Verdana"/>
              <a:buNone/>
            </a:pPr>
            <a:r>
              <a:rPr lang="en-US" sz="1400" b="1" i="0" u="none" strike="noStrike" cap="none">
                <a:solidFill>
                  <a:schemeClr val="dk1"/>
                </a:solidFill>
                <a:latin typeface="Verdana"/>
                <a:ea typeface="Verdana"/>
                <a:cs typeface="Verdana"/>
                <a:sym typeface="Verdana"/>
              </a:rPr>
              <a:t>Defect removal</a:t>
            </a:r>
            <a:endParaRPr sz="1400" b="0" i="0" u="none" strike="noStrike" cap="none">
              <a:solidFill>
                <a:srgbClr val="000000"/>
              </a:solidFill>
              <a:latin typeface="Arial"/>
              <a:ea typeface="Arial"/>
              <a:cs typeface="Arial"/>
              <a:sym typeface="Arial"/>
            </a:endParaRPr>
          </a:p>
        </p:txBody>
      </p:sp>
      <p:sp>
        <p:nvSpPr>
          <p:cNvPr id="222" name="Google Shape;222;p8"/>
          <p:cNvSpPr/>
          <p:nvPr/>
        </p:nvSpPr>
        <p:spPr>
          <a:xfrm>
            <a:off x="4967287" y="5867400"/>
            <a:ext cx="1371600" cy="685800"/>
          </a:xfrm>
          <a:prstGeom prst="cube">
            <a:avLst>
              <a:gd name="adj" fmla="val 25000"/>
            </a:avLst>
          </a:prstGeom>
          <a:solidFill>
            <a:srgbClr val="6699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General</a:t>
            </a:r>
            <a:br>
              <a:rPr lang="en-US" sz="1400" b="1" i="0" u="none" strike="noStrike" cap="none">
                <a:solidFill>
                  <a:schemeClr val="dk1"/>
                </a:solidFill>
                <a:latin typeface="Arial"/>
                <a:ea typeface="Arial"/>
                <a:cs typeface="Arial"/>
                <a:sym typeface="Arial"/>
              </a:rPr>
            </a:br>
            <a:r>
              <a:rPr lang="en-US" sz="1400" b="1" i="0" u="none" strike="noStrike" cap="none">
                <a:solidFill>
                  <a:schemeClr val="dk1"/>
                </a:solidFill>
                <a:latin typeface="Arial"/>
                <a:ea typeface="Arial"/>
                <a:cs typeface="Arial"/>
                <a:sym typeface="Arial"/>
              </a:rPr>
              <a:t>Release</a:t>
            </a:r>
            <a:endParaRPr sz="1400" b="0" i="0" u="none" strike="noStrike" cap="none">
              <a:solidFill>
                <a:srgbClr val="000000"/>
              </a:solidFill>
              <a:latin typeface="Arial"/>
              <a:ea typeface="Arial"/>
              <a:cs typeface="Arial"/>
              <a:sym typeface="Arial"/>
            </a:endParaRPr>
          </a:p>
        </p:txBody>
      </p:sp>
      <p:cxnSp>
        <p:nvCxnSpPr>
          <p:cNvPr id="223" name="Google Shape;223;p8"/>
          <p:cNvCxnSpPr/>
          <p:nvPr/>
        </p:nvCxnSpPr>
        <p:spPr>
          <a:xfrm flipH="1">
            <a:off x="1524000" y="5638800"/>
            <a:ext cx="1762125" cy="500062"/>
          </a:xfrm>
          <a:prstGeom prst="straightConnector1">
            <a:avLst/>
          </a:prstGeom>
          <a:noFill/>
          <a:ln w="9525" cap="flat" cmpd="sng">
            <a:solidFill>
              <a:schemeClr val="dk1"/>
            </a:solidFill>
            <a:prstDash val="solid"/>
            <a:miter lim="800000"/>
            <a:headEnd type="none" w="sm" len="sm"/>
            <a:tailEnd type="triangle" w="med" len="med"/>
          </a:ln>
        </p:spPr>
      </p:cxnSp>
      <p:cxnSp>
        <p:nvCxnSpPr>
          <p:cNvPr id="224" name="Google Shape;224;p8"/>
          <p:cNvCxnSpPr/>
          <p:nvPr/>
        </p:nvCxnSpPr>
        <p:spPr>
          <a:xfrm rot="10800000" flipH="1">
            <a:off x="2286000" y="6343650"/>
            <a:ext cx="762000" cy="3175"/>
          </a:xfrm>
          <a:prstGeom prst="straightConnector1">
            <a:avLst/>
          </a:prstGeom>
          <a:noFill/>
          <a:ln w="9525" cap="flat" cmpd="sng">
            <a:solidFill>
              <a:schemeClr val="dk1"/>
            </a:solidFill>
            <a:prstDash val="solid"/>
            <a:miter lim="800000"/>
            <a:headEnd type="none" w="sm" len="sm"/>
            <a:tailEnd type="triangle" w="med" len="med"/>
          </a:ln>
        </p:spPr>
      </p:cxnSp>
      <p:sp>
        <p:nvSpPr>
          <p:cNvPr id="225" name="Google Shape;225;p8"/>
          <p:cNvSpPr/>
          <p:nvPr/>
        </p:nvSpPr>
        <p:spPr>
          <a:xfrm>
            <a:off x="3048000" y="6191250"/>
            <a:ext cx="304800" cy="304800"/>
          </a:xfrm>
          <a:prstGeom prst="octagon">
            <a:avLst>
              <a:gd name="adj" fmla="val 29289"/>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sp>
        <p:nvSpPr>
          <p:cNvPr id="226" name="Google Shape;226;p8"/>
          <p:cNvSpPr/>
          <p:nvPr/>
        </p:nvSpPr>
        <p:spPr>
          <a:xfrm>
            <a:off x="5581650" y="1447800"/>
            <a:ext cx="304800" cy="304800"/>
          </a:xfrm>
          <a:prstGeom prst="octagon">
            <a:avLst>
              <a:gd name="adj" fmla="val 29289"/>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sp>
        <p:nvSpPr>
          <p:cNvPr id="227" name="Google Shape;227;p8"/>
          <p:cNvSpPr txBox="1"/>
          <p:nvPr/>
        </p:nvSpPr>
        <p:spPr>
          <a:xfrm>
            <a:off x="4965700" y="2100262"/>
            <a:ext cx="1524000" cy="3810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Verdana"/>
              <a:buNone/>
            </a:pPr>
            <a:r>
              <a:rPr lang="en-US" sz="1400" b="1" i="0" u="none" strike="noStrike" cap="none">
                <a:solidFill>
                  <a:schemeClr val="dk1"/>
                </a:solidFill>
                <a:latin typeface="Verdana"/>
                <a:ea typeface="Verdana"/>
                <a:cs typeface="Verdana"/>
                <a:sym typeface="Verdana"/>
              </a:rPr>
              <a:t>Beta test</a:t>
            </a:r>
            <a:endParaRPr sz="1400" b="0" i="0" u="none" strike="noStrike" cap="none">
              <a:solidFill>
                <a:srgbClr val="000000"/>
              </a:solidFill>
              <a:latin typeface="Arial"/>
              <a:ea typeface="Arial"/>
              <a:cs typeface="Arial"/>
              <a:sym typeface="Arial"/>
            </a:endParaRPr>
          </a:p>
        </p:txBody>
      </p:sp>
      <p:sp>
        <p:nvSpPr>
          <p:cNvPr id="228" name="Google Shape;228;p8"/>
          <p:cNvSpPr/>
          <p:nvPr/>
        </p:nvSpPr>
        <p:spPr>
          <a:xfrm>
            <a:off x="7099300" y="1905000"/>
            <a:ext cx="1371600" cy="609600"/>
          </a:xfrm>
          <a:prstGeom prst="cube">
            <a:avLst>
              <a:gd name="adj" fmla="val 25000"/>
            </a:avLst>
          </a:prstGeom>
          <a:solidFill>
            <a:srgbClr val="66FF33"/>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Beta tested</a:t>
            </a:r>
            <a:br>
              <a:rPr lang="en-US" sz="1400" b="1" i="0" u="none" strike="noStrike" cap="none">
                <a:solidFill>
                  <a:schemeClr val="dk1"/>
                </a:solidFill>
                <a:latin typeface="Arial"/>
                <a:ea typeface="Arial"/>
                <a:cs typeface="Arial"/>
                <a:sym typeface="Arial"/>
              </a:rPr>
            </a:br>
            <a:r>
              <a:rPr lang="en-US" sz="1400" b="1" i="0" u="none" strike="noStrike" cap="none">
                <a:solidFill>
                  <a:schemeClr val="dk1"/>
                </a:solidFill>
                <a:latin typeface="Arial"/>
                <a:ea typeface="Arial"/>
                <a:cs typeface="Arial"/>
                <a:sym typeface="Arial"/>
              </a:rPr>
              <a:t>product</a:t>
            </a:r>
            <a:endParaRPr sz="1400" b="0" i="0" u="none" strike="noStrike" cap="none">
              <a:solidFill>
                <a:srgbClr val="000000"/>
              </a:solidFill>
              <a:latin typeface="Arial"/>
              <a:ea typeface="Arial"/>
              <a:cs typeface="Arial"/>
              <a:sym typeface="Arial"/>
            </a:endParaRPr>
          </a:p>
        </p:txBody>
      </p:sp>
      <p:cxnSp>
        <p:nvCxnSpPr>
          <p:cNvPr id="229" name="Google Shape;229;p8"/>
          <p:cNvCxnSpPr/>
          <p:nvPr/>
        </p:nvCxnSpPr>
        <p:spPr>
          <a:xfrm flipH="1">
            <a:off x="5727700" y="1752600"/>
            <a:ext cx="6350" cy="347662"/>
          </a:xfrm>
          <a:prstGeom prst="straightConnector1">
            <a:avLst/>
          </a:prstGeom>
          <a:noFill/>
          <a:ln w="9525" cap="flat" cmpd="sng">
            <a:solidFill>
              <a:schemeClr val="dk1"/>
            </a:solidFill>
            <a:prstDash val="solid"/>
            <a:miter lim="800000"/>
            <a:headEnd type="none" w="sm" len="sm"/>
            <a:tailEnd type="triangle" w="med" len="med"/>
          </a:ln>
        </p:spPr>
      </p:cxnSp>
      <p:cxnSp>
        <p:nvCxnSpPr>
          <p:cNvPr id="230" name="Google Shape;230;p8"/>
          <p:cNvCxnSpPr/>
          <p:nvPr/>
        </p:nvCxnSpPr>
        <p:spPr>
          <a:xfrm rot="10800000" flipH="1">
            <a:off x="6489700" y="2286000"/>
            <a:ext cx="609600" cy="4762"/>
          </a:xfrm>
          <a:prstGeom prst="straightConnector1">
            <a:avLst/>
          </a:prstGeom>
          <a:noFill/>
          <a:ln w="9525" cap="flat" cmpd="sng">
            <a:solidFill>
              <a:schemeClr val="dk1"/>
            </a:solidFill>
            <a:prstDash val="solid"/>
            <a:miter lim="800000"/>
            <a:headEnd type="none" w="sm" len="sm"/>
            <a:tailEnd type="triangle" w="med" len="med"/>
          </a:ln>
        </p:spPr>
      </p:cxnSp>
      <p:sp>
        <p:nvSpPr>
          <p:cNvPr id="231" name="Google Shape;231;p8"/>
          <p:cNvSpPr/>
          <p:nvPr/>
        </p:nvSpPr>
        <p:spPr>
          <a:xfrm>
            <a:off x="7451725" y="2667000"/>
            <a:ext cx="533400" cy="457200"/>
          </a:xfrm>
          <a:prstGeom prst="diamond">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cxnSp>
        <p:nvCxnSpPr>
          <p:cNvPr id="232" name="Google Shape;232;p8"/>
          <p:cNvCxnSpPr/>
          <p:nvPr/>
        </p:nvCxnSpPr>
        <p:spPr>
          <a:xfrm>
            <a:off x="7708900" y="2471737"/>
            <a:ext cx="9525" cy="195262"/>
          </a:xfrm>
          <a:prstGeom prst="straightConnector1">
            <a:avLst/>
          </a:prstGeom>
          <a:noFill/>
          <a:ln w="9525" cap="flat" cmpd="sng">
            <a:solidFill>
              <a:schemeClr val="dk1"/>
            </a:solidFill>
            <a:prstDash val="solid"/>
            <a:miter lim="800000"/>
            <a:headEnd type="none" w="sm" len="sm"/>
            <a:tailEnd type="triangle" w="med" len="med"/>
          </a:ln>
        </p:spPr>
      </p:cxnSp>
      <p:sp>
        <p:nvSpPr>
          <p:cNvPr id="233" name="Google Shape;233;p8"/>
          <p:cNvSpPr txBox="1"/>
          <p:nvPr/>
        </p:nvSpPr>
        <p:spPr>
          <a:xfrm>
            <a:off x="7861300" y="2895600"/>
            <a:ext cx="1054100"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Verdana"/>
              <a:buNone/>
            </a:pPr>
            <a:r>
              <a:rPr lang="en-US" sz="1400" b="1" i="0" u="none" strike="noStrike" cap="none">
                <a:solidFill>
                  <a:schemeClr val="dk1"/>
                </a:solidFill>
                <a:latin typeface="Verdana"/>
                <a:ea typeface="Verdana"/>
                <a:cs typeface="Verdana"/>
                <a:sym typeface="Verdana"/>
              </a:rPr>
              <a:t>QA Point</a:t>
            </a:r>
            <a:endParaRPr sz="1400" b="0" i="0" u="none" strike="noStrike" cap="none">
              <a:solidFill>
                <a:srgbClr val="000000"/>
              </a:solidFill>
              <a:latin typeface="Arial"/>
              <a:ea typeface="Arial"/>
              <a:cs typeface="Arial"/>
              <a:sym typeface="Arial"/>
            </a:endParaRPr>
          </a:p>
        </p:txBody>
      </p:sp>
      <p:cxnSp>
        <p:nvCxnSpPr>
          <p:cNvPr id="234" name="Google Shape;234;p8"/>
          <p:cNvCxnSpPr/>
          <p:nvPr/>
        </p:nvCxnSpPr>
        <p:spPr>
          <a:xfrm rot="10800000">
            <a:off x="6794500" y="2895600"/>
            <a:ext cx="657225" cy="0"/>
          </a:xfrm>
          <a:prstGeom prst="straightConnector1">
            <a:avLst/>
          </a:prstGeom>
          <a:noFill/>
          <a:ln w="9525" cap="flat" cmpd="sng">
            <a:solidFill>
              <a:schemeClr val="dk1"/>
            </a:solidFill>
            <a:prstDash val="solid"/>
            <a:miter lim="800000"/>
            <a:headEnd type="none" w="sm" len="sm"/>
            <a:tailEnd type="triangle" w="med" len="med"/>
          </a:ln>
        </p:spPr>
      </p:cxnSp>
      <p:sp>
        <p:nvSpPr>
          <p:cNvPr id="235" name="Google Shape;235;p8"/>
          <p:cNvSpPr/>
          <p:nvPr/>
        </p:nvSpPr>
        <p:spPr>
          <a:xfrm>
            <a:off x="6489700" y="2743200"/>
            <a:ext cx="304800" cy="304800"/>
          </a:xfrm>
          <a:prstGeom prst="octagon">
            <a:avLst>
              <a:gd name="adj" fmla="val 29289"/>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236" name="Google Shape;236;p8"/>
          <p:cNvSpPr txBox="1"/>
          <p:nvPr/>
        </p:nvSpPr>
        <p:spPr>
          <a:xfrm>
            <a:off x="4965700" y="3624262"/>
            <a:ext cx="1524000" cy="41433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Verdana"/>
              <a:buNone/>
            </a:pPr>
            <a:r>
              <a:rPr lang="en-US" sz="1400" b="1" i="0" u="none" strike="noStrike" cap="none">
                <a:solidFill>
                  <a:schemeClr val="dk1"/>
                </a:solidFill>
                <a:latin typeface="Verdana"/>
                <a:ea typeface="Verdana"/>
                <a:cs typeface="Verdana"/>
                <a:sym typeface="Verdana"/>
              </a:rPr>
              <a:t>Defect removal</a:t>
            </a:r>
            <a:endParaRPr sz="1400" b="0" i="0" u="none" strike="noStrike" cap="none">
              <a:solidFill>
                <a:srgbClr val="000000"/>
              </a:solidFill>
              <a:latin typeface="Arial"/>
              <a:ea typeface="Arial"/>
              <a:cs typeface="Arial"/>
              <a:sym typeface="Arial"/>
            </a:endParaRPr>
          </a:p>
        </p:txBody>
      </p:sp>
      <p:cxnSp>
        <p:nvCxnSpPr>
          <p:cNvPr id="237" name="Google Shape;237;p8"/>
          <p:cNvCxnSpPr/>
          <p:nvPr/>
        </p:nvCxnSpPr>
        <p:spPr>
          <a:xfrm rot="10800000">
            <a:off x="5727700" y="2481262"/>
            <a:ext cx="0" cy="1143000"/>
          </a:xfrm>
          <a:prstGeom prst="straightConnector1">
            <a:avLst/>
          </a:prstGeom>
          <a:noFill/>
          <a:ln w="9525" cap="flat" cmpd="sng">
            <a:solidFill>
              <a:schemeClr val="dk1"/>
            </a:solidFill>
            <a:prstDash val="solid"/>
            <a:miter lim="800000"/>
            <a:headEnd type="none" w="sm" len="sm"/>
            <a:tailEnd type="triangle" w="med" len="med"/>
          </a:ln>
        </p:spPr>
      </p:cxnSp>
      <p:sp>
        <p:nvSpPr>
          <p:cNvPr id="238" name="Google Shape;238;p8"/>
          <p:cNvSpPr txBox="1"/>
          <p:nvPr/>
        </p:nvSpPr>
        <p:spPr>
          <a:xfrm>
            <a:off x="4967287" y="4343400"/>
            <a:ext cx="1524000" cy="41433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Verdana"/>
              <a:buNone/>
            </a:pPr>
            <a:r>
              <a:rPr lang="en-US" sz="1400" b="1" i="0" u="none" strike="noStrike" cap="none">
                <a:solidFill>
                  <a:schemeClr val="dk1"/>
                </a:solidFill>
                <a:latin typeface="Verdana"/>
                <a:ea typeface="Verdana"/>
                <a:cs typeface="Verdana"/>
                <a:sym typeface="Verdana"/>
              </a:rPr>
              <a:t>Final testing</a:t>
            </a:r>
            <a:endParaRPr sz="1400" b="0" i="0" u="none" strike="noStrike" cap="none">
              <a:solidFill>
                <a:srgbClr val="000000"/>
              </a:solidFill>
              <a:latin typeface="Arial"/>
              <a:ea typeface="Arial"/>
              <a:cs typeface="Arial"/>
              <a:sym typeface="Arial"/>
            </a:endParaRPr>
          </a:p>
        </p:txBody>
      </p:sp>
      <p:cxnSp>
        <p:nvCxnSpPr>
          <p:cNvPr id="239" name="Google Shape;239;p8"/>
          <p:cNvCxnSpPr/>
          <p:nvPr/>
        </p:nvCxnSpPr>
        <p:spPr>
          <a:xfrm>
            <a:off x="5727700" y="4038600"/>
            <a:ext cx="1587" cy="304800"/>
          </a:xfrm>
          <a:prstGeom prst="straightConnector1">
            <a:avLst/>
          </a:prstGeom>
          <a:noFill/>
          <a:ln w="9525" cap="flat" cmpd="sng">
            <a:solidFill>
              <a:schemeClr val="dk1"/>
            </a:solidFill>
            <a:prstDash val="solid"/>
            <a:miter lim="800000"/>
            <a:headEnd type="none" w="sm" len="sm"/>
            <a:tailEnd type="triangle" w="med" len="med"/>
          </a:ln>
        </p:spPr>
      </p:cxnSp>
      <p:cxnSp>
        <p:nvCxnSpPr>
          <p:cNvPr id="240" name="Google Shape;240;p8"/>
          <p:cNvCxnSpPr/>
          <p:nvPr/>
        </p:nvCxnSpPr>
        <p:spPr>
          <a:xfrm flipH="1">
            <a:off x="5727700" y="4757737"/>
            <a:ext cx="1587" cy="347662"/>
          </a:xfrm>
          <a:prstGeom prst="straightConnector1">
            <a:avLst/>
          </a:prstGeom>
          <a:noFill/>
          <a:ln w="9525" cap="flat" cmpd="sng">
            <a:solidFill>
              <a:schemeClr val="dk1"/>
            </a:solidFill>
            <a:prstDash val="solid"/>
            <a:miter lim="800000"/>
            <a:headEnd type="none" w="sm" len="sm"/>
            <a:tailEnd type="triangle" w="med" len="med"/>
          </a:ln>
        </p:spPr>
      </p:cxnSp>
      <p:sp>
        <p:nvSpPr>
          <p:cNvPr id="241" name="Google Shape;241;p8"/>
          <p:cNvSpPr txBox="1"/>
          <p:nvPr/>
        </p:nvSpPr>
        <p:spPr>
          <a:xfrm>
            <a:off x="4895850" y="5105400"/>
            <a:ext cx="1662112" cy="41433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Verdana"/>
              <a:buNone/>
            </a:pPr>
            <a:r>
              <a:rPr lang="en-US" sz="1400" b="1" i="0" u="none" strike="noStrike" cap="none">
                <a:solidFill>
                  <a:schemeClr val="dk1"/>
                </a:solidFill>
                <a:latin typeface="Verdana"/>
                <a:ea typeface="Verdana"/>
                <a:cs typeface="Verdana"/>
                <a:sym typeface="Verdana"/>
              </a:rPr>
              <a:t>Packaging</a:t>
            </a:r>
            <a:endParaRPr sz="1400" b="0" i="0" u="none" strike="noStrike" cap="none">
              <a:solidFill>
                <a:srgbClr val="000000"/>
              </a:solidFill>
              <a:latin typeface="Arial"/>
              <a:ea typeface="Arial"/>
              <a:cs typeface="Arial"/>
              <a:sym typeface="Arial"/>
            </a:endParaRPr>
          </a:p>
        </p:txBody>
      </p:sp>
      <p:cxnSp>
        <p:nvCxnSpPr>
          <p:cNvPr id="242" name="Google Shape;242;p8"/>
          <p:cNvCxnSpPr/>
          <p:nvPr/>
        </p:nvCxnSpPr>
        <p:spPr>
          <a:xfrm>
            <a:off x="5727700" y="5519737"/>
            <a:ext cx="11112" cy="347662"/>
          </a:xfrm>
          <a:prstGeom prst="straightConnector1">
            <a:avLst/>
          </a:prstGeom>
          <a:noFill/>
          <a:ln w="9525" cap="flat" cmpd="sng">
            <a:solidFill>
              <a:schemeClr val="dk1"/>
            </a:solidFill>
            <a:prstDash val="solid"/>
            <a:miter lim="800000"/>
            <a:headEnd type="none" w="sm" len="sm"/>
            <a:tailEnd type="triangle" w="med" len="med"/>
          </a:ln>
        </p:spPr>
      </p:cxnSp>
      <p:cxnSp>
        <p:nvCxnSpPr>
          <p:cNvPr id="243" name="Google Shape;243;p8"/>
          <p:cNvCxnSpPr>
            <a:endCxn id="198" idx="2"/>
          </p:cNvCxnSpPr>
          <p:nvPr/>
        </p:nvCxnSpPr>
        <p:spPr>
          <a:xfrm rot="10800000">
            <a:off x="367927" y="2790825"/>
            <a:ext cx="1689600" cy="1095300"/>
          </a:xfrm>
          <a:prstGeom prst="bentConnector2">
            <a:avLst/>
          </a:prstGeom>
          <a:noFill/>
          <a:ln w="9525" cap="flat" cmpd="sng">
            <a:solidFill>
              <a:schemeClr val="dk1"/>
            </a:solidFill>
            <a:prstDash val="solid"/>
            <a:miter lim="800000"/>
            <a:headEnd type="none" w="sm" len="sm"/>
            <a:tailEnd type="triangle" w="med" len="med"/>
          </a:ln>
        </p:spPr>
      </p:cxnSp>
      <p:cxnSp>
        <p:nvCxnSpPr>
          <p:cNvPr id="244" name="Google Shape;244;p8"/>
          <p:cNvCxnSpPr/>
          <p:nvPr/>
        </p:nvCxnSpPr>
        <p:spPr>
          <a:xfrm flipH="1">
            <a:off x="6489625" y="3124200"/>
            <a:ext cx="1228800" cy="708000"/>
          </a:xfrm>
          <a:prstGeom prst="bentConnector2">
            <a:avLst/>
          </a:prstGeom>
          <a:noFill/>
          <a:ln w="9525" cap="flat" cmpd="sng">
            <a:solidFill>
              <a:schemeClr val="dk1"/>
            </a:solidFill>
            <a:prstDash val="solid"/>
            <a:miter lim="800000"/>
            <a:headEnd type="none" w="sm" len="sm"/>
            <a:tailEnd type="triangle" w="med" len="med"/>
          </a:ln>
        </p:spPr>
      </p:cxnSp>
      <p:cxnSp>
        <p:nvCxnSpPr>
          <p:cNvPr id="245" name="Google Shape;245;p8"/>
          <p:cNvCxnSpPr>
            <a:stCxn id="220" idx="4"/>
            <a:endCxn id="198" idx="3"/>
          </p:cNvCxnSpPr>
          <p:nvPr/>
        </p:nvCxnSpPr>
        <p:spPr>
          <a:xfrm rot="10800000">
            <a:off x="241800" y="2790727"/>
            <a:ext cx="1815600" cy="2682600"/>
          </a:xfrm>
          <a:prstGeom prst="bentConnector2">
            <a:avLst/>
          </a:prstGeom>
          <a:noFill/>
          <a:ln w="9525" cap="flat" cmpd="sng">
            <a:solidFill>
              <a:schemeClr val="dk1"/>
            </a:solidFill>
            <a:prstDash val="solid"/>
            <a:round/>
            <a:headEnd type="none" w="sm" len="sm"/>
            <a:tailEnd type="triangle" w="med" len="med"/>
          </a:ln>
        </p:spPr>
      </p:cxnSp>
      <p:cxnSp>
        <p:nvCxnSpPr>
          <p:cNvPr id="246" name="Google Shape;246;p8"/>
          <p:cNvCxnSpPr>
            <a:stCxn id="225" idx="0"/>
            <a:endCxn id="226" idx="4"/>
          </p:cNvCxnSpPr>
          <p:nvPr/>
        </p:nvCxnSpPr>
        <p:spPr>
          <a:xfrm rot="10800000" flipH="1">
            <a:off x="3352800" y="1663223"/>
            <a:ext cx="2229000" cy="4617300"/>
          </a:xfrm>
          <a:prstGeom prst="bentConnector3">
            <a:avLst>
              <a:gd name="adj1" fmla="val 49997"/>
            </a:avLst>
          </a:prstGeom>
          <a:noFill/>
          <a:ln w="9525" cap="flat" cmpd="sng">
            <a:solidFill>
              <a:schemeClr val="dk1"/>
            </a:solidFill>
            <a:prstDash val="solid"/>
            <a:round/>
            <a:headEnd type="none" w="sm" len="sm"/>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9"/>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800"/>
              <a:t>The Early Stage Software Startup Development Model - ESSSDM</a:t>
            </a:r>
            <a:endParaRPr sz="2800"/>
          </a:p>
        </p:txBody>
      </p:sp>
      <p:pic>
        <p:nvPicPr>
          <p:cNvPr id="252" name="Google Shape;252;p9"/>
          <p:cNvPicPr preferRelativeResize="0"/>
          <p:nvPr/>
        </p:nvPicPr>
        <p:blipFill rotWithShape="1">
          <a:blip r:embed="rId3">
            <a:alphaModFix/>
          </a:blip>
          <a:srcRect/>
          <a:stretch/>
        </p:blipFill>
        <p:spPr>
          <a:xfrm>
            <a:off x="1290828" y="1664245"/>
            <a:ext cx="6053328" cy="4076170"/>
          </a:xfrm>
          <a:prstGeom prst="rect">
            <a:avLst/>
          </a:prstGeom>
          <a:noFill/>
          <a:ln>
            <a:noFill/>
          </a:ln>
        </p:spPr>
      </p:pic>
      <p:sp>
        <p:nvSpPr>
          <p:cNvPr id="253" name="Google Shape;253;p9"/>
          <p:cNvSpPr txBox="1"/>
          <p:nvPr/>
        </p:nvSpPr>
        <p:spPr>
          <a:xfrm>
            <a:off x="3408921" y="6193316"/>
            <a:ext cx="5735079" cy="5770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1" u="none" strike="noStrike" cap="none">
                <a:solidFill>
                  <a:srgbClr val="000000"/>
                </a:solidFill>
                <a:latin typeface="Arial"/>
                <a:ea typeface="Arial"/>
                <a:cs typeface="Arial"/>
                <a:sym typeface="Arial"/>
              </a:rPr>
              <a:t>From: Bosch, Jan; Olsson, Helena Holmström; Björk, Jens; Ljungblad, Jens; The early stage software startup development model: A framework for operationalizing lean principles in software startups, Lean Enterprise Software and Systems, pp. 1–15, 2013, Springer Berlin.</a:t>
            </a:r>
            <a:endParaRPr/>
          </a:p>
        </p:txBody>
      </p:sp>
      <p:sp>
        <p:nvSpPr>
          <p:cNvPr id="254" name="Google Shape;254;p9"/>
          <p:cNvSpPr txBox="1"/>
          <p:nvPr/>
        </p:nvSpPr>
        <p:spPr>
          <a:xfrm>
            <a:off x="7573779" y="4556069"/>
            <a:ext cx="693529"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BML: Build  Model  Learn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0"/>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Verdana"/>
              <a:buNone/>
            </a:pPr>
            <a:r>
              <a:rPr lang="en-US" sz="3600" b="0" i="0" u="none">
                <a:solidFill>
                  <a:schemeClr val="dk2"/>
                </a:solidFill>
                <a:latin typeface="Verdana"/>
                <a:ea typeface="Verdana"/>
                <a:cs typeface="Verdana"/>
                <a:sym typeface="Verdana"/>
              </a:rPr>
              <a:t>Background</a:t>
            </a:r>
            <a:endParaRPr/>
          </a:p>
        </p:txBody>
      </p:sp>
      <p:sp>
        <p:nvSpPr>
          <p:cNvPr id="260" name="Google Shape;260;p10"/>
          <p:cNvSpPr txBox="1">
            <a:spLocks noGrp="1"/>
          </p:cNvSpPr>
          <p:nvPr>
            <p:ph type="body" idx="1"/>
          </p:nvPr>
        </p:nvSpPr>
        <p:spPr>
          <a:xfrm>
            <a:off x="685800" y="1676400"/>
            <a:ext cx="77724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hlink"/>
              </a:buClr>
              <a:buSzPts val="2400"/>
              <a:buFont typeface="Noto Sans Symbols"/>
              <a:buChar char="▪"/>
            </a:pPr>
            <a:r>
              <a:rPr lang="en-US" sz="2400" b="0" i="0" u="none">
                <a:solidFill>
                  <a:schemeClr val="hlink"/>
                </a:solidFill>
                <a:latin typeface="Verdana"/>
                <a:ea typeface="Verdana"/>
                <a:cs typeface="Verdana"/>
                <a:sym typeface="Verdana"/>
              </a:rPr>
              <a:t>Time-based competition</a:t>
            </a:r>
            <a:r>
              <a:rPr lang="en-US" sz="2400" b="0" i="0" u="none">
                <a:solidFill>
                  <a:schemeClr val="dk1"/>
                </a:solidFill>
                <a:latin typeface="Verdana"/>
                <a:ea typeface="Verdana"/>
                <a:cs typeface="Verdana"/>
                <a:sym typeface="Verdana"/>
              </a:rPr>
              <a:t> in business</a:t>
            </a:r>
            <a:endParaRPr/>
          </a:p>
          <a:p>
            <a:pPr marL="342900" lvl="0" indent="-190500" algn="l" rtl="0">
              <a:lnSpc>
                <a:spcPct val="80000"/>
              </a:lnSpc>
              <a:spcBef>
                <a:spcPts val="480"/>
              </a:spcBef>
              <a:spcAft>
                <a:spcPts val="0"/>
              </a:spcAft>
              <a:buClr>
                <a:schemeClr val="dk1"/>
              </a:buClr>
              <a:buSzPts val="2400"/>
              <a:buFont typeface="Noto Sans Symbols"/>
              <a:buNone/>
            </a:pPr>
            <a:endParaRPr sz="2400" b="0" i="0" u="none">
              <a:solidFill>
                <a:schemeClr val="dk1"/>
              </a:solidFill>
              <a:latin typeface="Verdana"/>
              <a:ea typeface="Verdana"/>
              <a:cs typeface="Verdana"/>
              <a:sym typeface="Verdana"/>
            </a:endParaRPr>
          </a:p>
          <a:p>
            <a:pPr marL="342900" lvl="0" indent="-342900" algn="l" rtl="0">
              <a:lnSpc>
                <a:spcPct val="80000"/>
              </a:lnSpc>
              <a:spcBef>
                <a:spcPts val="480"/>
              </a:spcBef>
              <a:spcAft>
                <a:spcPts val="0"/>
              </a:spcAft>
              <a:buClr>
                <a:schemeClr val="hlink"/>
              </a:buClr>
              <a:buSzPts val="2400"/>
              <a:buFont typeface="Noto Sans Symbols"/>
              <a:buChar char="▪"/>
            </a:pPr>
            <a:r>
              <a:rPr lang="en-US" sz="2400" b="0" i="0" u="none">
                <a:solidFill>
                  <a:schemeClr val="hlink"/>
                </a:solidFill>
                <a:latin typeface="Verdana"/>
                <a:ea typeface="Verdana"/>
                <a:cs typeface="Verdana"/>
                <a:sym typeface="Verdana"/>
              </a:rPr>
              <a:t>Time-to-market</a:t>
            </a:r>
            <a:r>
              <a:rPr lang="en-US" sz="2400" b="0" i="0" u="none">
                <a:solidFill>
                  <a:schemeClr val="dk1"/>
                </a:solidFill>
                <a:latin typeface="Verdana"/>
                <a:ea typeface="Verdana"/>
                <a:cs typeface="Verdana"/>
                <a:sym typeface="Verdana"/>
              </a:rPr>
              <a:t> is:</a:t>
            </a:r>
            <a:endParaRPr/>
          </a:p>
          <a:p>
            <a:pPr marL="742950" lvl="1" indent="-285750" algn="l" rtl="0">
              <a:lnSpc>
                <a:spcPct val="80000"/>
              </a:lnSpc>
              <a:spcBef>
                <a:spcPts val="400"/>
              </a:spcBef>
              <a:spcAft>
                <a:spcPts val="0"/>
              </a:spcAft>
              <a:buClr>
                <a:schemeClr val="dk1"/>
              </a:buClr>
              <a:buSzPts val="2000"/>
              <a:buFont typeface="Verdana"/>
              <a:buNone/>
            </a:pPr>
            <a:r>
              <a:rPr lang="en-US" sz="2000" b="0" i="0" u="none">
                <a:solidFill>
                  <a:schemeClr val="dk1"/>
                </a:solidFill>
                <a:latin typeface="Verdana"/>
                <a:ea typeface="Verdana"/>
                <a:cs typeface="Verdana"/>
                <a:sym typeface="Verdana"/>
              </a:rPr>
              <a:t>	</a:t>
            </a:r>
            <a:r>
              <a:rPr lang="en-US" sz="2000" b="0" i="1" u="none">
                <a:solidFill>
                  <a:schemeClr val="dk1"/>
                </a:solidFill>
                <a:latin typeface="Verdana"/>
                <a:ea typeface="Verdana"/>
                <a:cs typeface="Verdana"/>
                <a:sym typeface="Verdana"/>
              </a:rPr>
              <a:t>measure of calendar time from beginning of product development to product release</a:t>
            </a:r>
            <a:endParaRPr/>
          </a:p>
          <a:p>
            <a:pPr marL="742950" lvl="1" indent="-285750" algn="l" rtl="0">
              <a:lnSpc>
                <a:spcPct val="80000"/>
              </a:lnSpc>
              <a:spcBef>
                <a:spcPts val="400"/>
              </a:spcBef>
              <a:spcAft>
                <a:spcPts val="0"/>
              </a:spcAft>
              <a:buClr>
                <a:schemeClr val="dk1"/>
              </a:buClr>
              <a:buSzPts val="2000"/>
              <a:buFont typeface="Verdana"/>
              <a:buNone/>
            </a:pPr>
            <a:endParaRPr sz="2000" b="0" i="0" u="none">
              <a:solidFill>
                <a:schemeClr val="dk1"/>
              </a:solidFill>
              <a:latin typeface="Verdana"/>
              <a:ea typeface="Verdana"/>
              <a:cs typeface="Verdana"/>
              <a:sym typeface="Verdana"/>
            </a:endParaRPr>
          </a:p>
          <a:p>
            <a:pPr marL="742950" lvl="1" indent="-285750" algn="l" rtl="0">
              <a:lnSpc>
                <a:spcPct val="80000"/>
              </a:lnSpc>
              <a:spcBef>
                <a:spcPts val="400"/>
              </a:spcBef>
              <a:spcAft>
                <a:spcPts val="0"/>
              </a:spcAft>
              <a:buClr>
                <a:schemeClr val="dk1"/>
              </a:buClr>
              <a:buSzPts val="2000"/>
              <a:buFont typeface="Verdana"/>
              <a:buNone/>
            </a:pPr>
            <a:r>
              <a:rPr lang="en-US" sz="2000" b="0" i="0" u="none">
                <a:solidFill>
                  <a:schemeClr val="dk1"/>
                </a:solidFill>
                <a:latin typeface="Verdana"/>
                <a:ea typeface="Verdana"/>
                <a:cs typeface="Verdana"/>
                <a:sym typeface="Verdana"/>
              </a:rPr>
              <a:t>Release of new car model: 36 months </a:t>
            </a:r>
            <a:endParaRPr/>
          </a:p>
          <a:p>
            <a:pPr marL="742950" lvl="1" indent="-285750" algn="l" rtl="0">
              <a:lnSpc>
                <a:spcPct val="80000"/>
              </a:lnSpc>
              <a:spcBef>
                <a:spcPts val="400"/>
              </a:spcBef>
              <a:spcAft>
                <a:spcPts val="0"/>
              </a:spcAft>
              <a:buClr>
                <a:schemeClr val="dk1"/>
              </a:buClr>
              <a:buSzPts val="2000"/>
              <a:buFont typeface="Verdana"/>
              <a:buNone/>
            </a:pPr>
            <a:r>
              <a:rPr lang="en-US" sz="2000" b="0" i="0" u="none">
                <a:solidFill>
                  <a:schemeClr val="dk1"/>
                </a:solidFill>
                <a:latin typeface="Verdana"/>
                <a:ea typeface="Verdana"/>
                <a:cs typeface="Verdana"/>
                <a:sym typeface="Verdana"/>
              </a:rPr>
              <a:t>Release of new </a:t>
            </a:r>
            <a:r>
              <a:rPr lang="en-US" sz="2000"/>
              <a:t>smart phone</a:t>
            </a:r>
            <a:r>
              <a:rPr lang="en-US" sz="2000" b="0" i="0" u="none">
                <a:solidFill>
                  <a:schemeClr val="dk1"/>
                </a:solidFill>
                <a:latin typeface="Verdana"/>
                <a:ea typeface="Verdana"/>
                <a:cs typeface="Verdana"/>
                <a:sym typeface="Verdana"/>
              </a:rPr>
              <a:t>: 22 months</a:t>
            </a:r>
            <a:endParaRPr/>
          </a:p>
          <a:p>
            <a:pPr marL="742950" lvl="1" indent="-285750" algn="l" rtl="0">
              <a:lnSpc>
                <a:spcPct val="80000"/>
              </a:lnSpc>
              <a:spcBef>
                <a:spcPts val="400"/>
              </a:spcBef>
              <a:spcAft>
                <a:spcPts val="0"/>
              </a:spcAft>
              <a:buClr>
                <a:schemeClr val="dk1"/>
              </a:buClr>
              <a:buSzPts val="2000"/>
              <a:buFont typeface="Verdana"/>
              <a:buNone/>
            </a:pPr>
            <a:r>
              <a:rPr lang="en-US" sz="2000" b="0" i="0" u="none">
                <a:solidFill>
                  <a:schemeClr val="dk1"/>
                </a:solidFill>
                <a:latin typeface="Verdana"/>
                <a:ea typeface="Verdana"/>
                <a:cs typeface="Verdana"/>
                <a:sym typeface="Verdana"/>
              </a:rPr>
              <a:t>Release of new software product: ?</a:t>
            </a:r>
            <a:endParaRPr/>
          </a:p>
          <a:p>
            <a:pPr marL="742950" lvl="1" indent="-285750" algn="l" rtl="0">
              <a:lnSpc>
                <a:spcPct val="80000"/>
              </a:lnSpc>
              <a:spcBef>
                <a:spcPts val="400"/>
              </a:spcBef>
              <a:spcAft>
                <a:spcPts val="0"/>
              </a:spcAft>
              <a:buClr>
                <a:schemeClr val="dk1"/>
              </a:buClr>
              <a:buSzPts val="2000"/>
              <a:buFont typeface="Verdana"/>
              <a:buNone/>
            </a:pPr>
            <a:endParaRPr sz="2000" b="0" i="0" u="none">
              <a:solidFill>
                <a:schemeClr val="dk1"/>
              </a:solidFill>
              <a:latin typeface="Verdana"/>
              <a:ea typeface="Verdana"/>
              <a:cs typeface="Verdana"/>
              <a:sym typeface="Verdana"/>
            </a:endParaRPr>
          </a:p>
          <a:p>
            <a:pPr marL="342900" lvl="0" indent="-342900" algn="l" rtl="0">
              <a:lnSpc>
                <a:spcPct val="80000"/>
              </a:lnSpc>
              <a:spcBef>
                <a:spcPts val="480"/>
              </a:spcBef>
              <a:spcAft>
                <a:spcPts val="0"/>
              </a:spcAft>
              <a:buClr>
                <a:schemeClr val="dk1"/>
              </a:buClr>
              <a:buSzPts val="2400"/>
              <a:buFont typeface="Noto Sans Symbols"/>
              <a:buChar char="▪"/>
            </a:pPr>
            <a:r>
              <a:rPr lang="en-US" sz="2400" b="0" i="0" u="none">
                <a:solidFill>
                  <a:schemeClr val="dk1"/>
                </a:solidFill>
                <a:latin typeface="Verdana"/>
                <a:ea typeface="Verdana"/>
                <a:cs typeface="Verdana"/>
                <a:sym typeface="Verdana"/>
              </a:rPr>
              <a:t>Justification:</a:t>
            </a:r>
            <a:endParaRPr/>
          </a:p>
          <a:p>
            <a:pPr marL="742950" lvl="1" indent="-285750" algn="l" rtl="0">
              <a:lnSpc>
                <a:spcPct val="8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Fast pay-back of R&amp;D investment</a:t>
            </a:r>
            <a:endParaRPr/>
          </a:p>
          <a:p>
            <a:pPr marL="742950" lvl="1" indent="-285750" algn="l" rtl="0">
              <a:lnSpc>
                <a:spcPct val="8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Faster cycles of product renewal</a:t>
            </a:r>
            <a:endParaRPr/>
          </a:p>
          <a:p>
            <a:pPr marL="342900" lvl="0" indent="-190500" algn="l" rtl="0">
              <a:lnSpc>
                <a:spcPct val="80000"/>
              </a:lnSpc>
              <a:spcBef>
                <a:spcPts val="480"/>
              </a:spcBef>
              <a:spcAft>
                <a:spcPts val="0"/>
              </a:spcAft>
              <a:buClr>
                <a:schemeClr val="dk1"/>
              </a:buClr>
              <a:buSzPts val="2400"/>
              <a:buFont typeface="Noto Sans Symbols"/>
              <a:buNone/>
            </a:pPr>
            <a:endParaRPr sz="2400" b="0" i="0" u="none">
              <a:solidFill>
                <a:schemeClr val="dk1"/>
              </a:solidFill>
              <a:latin typeface="Verdana"/>
              <a:ea typeface="Verdana"/>
              <a:cs typeface="Verdana"/>
              <a:sym typeface="Verdana"/>
            </a:endParaRPr>
          </a:p>
          <a:p>
            <a:pPr marL="342900" lvl="0" indent="-342900" algn="l" rtl="0">
              <a:lnSpc>
                <a:spcPct val="80000"/>
              </a:lnSpc>
              <a:spcBef>
                <a:spcPts val="480"/>
              </a:spcBef>
              <a:spcAft>
                <a:spcPts val="0"/>
              </a:spcAft>
              <a:buSzPts val="2400"/>
              <a:buChar char="▪"/>
            </a:pPr>
            <a:r>
              <a:rPr lang="en-US" sz="2400" b="0" i="0" u="none">
                <a:solidFill>
                  <a:schemeClr val="dk1"/>
                </a:solidFill>
                <a:latin typeface="Verdana"/>
                <a:ea typeface="Verdana"/>
                <a:cs typeface="Verdana"/>
                <a:sym typeface="Verdana"/>
              </a:rPr>
              <a:t>What about </a:t>
            </a:r>
            <a:r>
              <a:rPr lang="en-US" sz="2400"/>
              <a:t>software product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1"/>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Verdana"/>
              <a:buNone/>
            </a:pPr>
            <a:r>
              <a:rPr lang="en-US" sz="3600" b="0" i="0" u="none">
                <a:solidFill>
                  <a:schemeClr val="dk2"/>
                </a:solidFill>
                <a:latin typeface="Verdana"/>
                <a:ea typeface="Verdana"/>
                <a:cs typeface="Verdana"/>
                <a:sym typeface="Verdana"/>
              </a:rPr>
              <a:t>Productivity in software </a:t>
            </a:r>
            <a:endParaRPr/>
          </a:p>
        </p:txBody>
      </p:sp>
      <p:sp>
        <p:nvSpPr>
          <p:cNvPr id="266" name="Google Shape;266;p11"/>
          <p:cNvSpPr txBox="1">
            <a:spLocks noGrp="1"/>
          </p:cNvSpPr>
          <p:nvPr>
            <p:ph type="body" idx="1"/>
          </p:nvPr>
        </p:nvSpPr>
        <p:spPr>
          <a:xfrm>
            <a:off x="685800" y="1676400"/>
            <a:ext cx="7772400" cy="4953000"/>
          </a:xfrm>
          <a:prstGeom prst="rect">
            <a:avLst/>
          </a:prstGeom>
          <a:noFill/>
          <a:ln>
            <a:noFill/>
          </a:ln>
        </p:spPr>
        <p:txBody>
          <a:bodyPr spcFirstLastPara="1" wrap="square" lIns="91425" tIns="45700" rIns="91425" bIns="45700" anchor="t" anchorCtr="0">
            <a:noAutofit/>
          </a:bodyPr>
          <a:lstStyle/>
          <a:p>
            <a:pPr marL="533400" lvl="0" indent="-533400" algn="l" rtl="0">
              <a:lnSpc>
                <a:spcPct val="80000"/>
              </a:lnSpc>
              <a:spcBef>
                <a:spcPts val="0"/>
              </a:spcBef>
              <a:spcAft>
                <a:spcPts val="0"/>
              </a:spcAft>
              <a:buClr>
                <a:schemeClr val="dk1"/>
              </a:buClr>
              <a:buSzPts val="2000"/>
              <a:buNone/>
            </a:pPr>
            <a:r>
              <a:rPr lang="en-US" sz="2000" b="0" i="0" u="none">
                <a:solidFill>
                  <a:schemeClr val="dk1"/>
                </a:solidFill>
                <a:latin typeface="Verdana"/>
                <a:ea typeface="Verdana"/>
                <a:cs typeface="Verdana"/>
                <a:sym typeface="Verdana"/>
              </a:rPr>
              <a:t>Definitions</a:t>
            </a:r>
            <a:endParaRPr/>
          </a:p>
          <a:p>
            <a:pPr marL="914400" lvl="1" indent="-457200" algn="l" rtl="0">
              <a:lnSpc>
                <a:spcPct val="80000"/>
              </a:lnSpc>
              <a:spcBef>
                <a:spcPts val="360"/>
              </a:spcBef>
              <a:spcAft>
                <a:spcPts val="0"/>
              </a:spcAft>
              <a:buClr>
                <a:schemeClr val="dk1"/>
              </a:buClr>
              <a:buSzPts val="1800"/>
              <a:buFont typeface="Verdana"/>
              <a:buNone/>
            </a:pPr>
            <a:endParaRPr sz="1800" b="0" i="0" u="none">
              <a:solidFill>
                <a:schemeClr val="dk1"/>
              </a:solidFill>
              <a:latin typeface="Verdana"/>
              <a:ea typeface="Verdana"/>
              <a:cs typeface="Verdana"/>
              <a:sym typeface="Verdana"/>
            </a:endParaRPr>
          </a:p>
          <a:p>
            <a:pPr marL="914400" lvl="1" indent="-457200" algn="l" rtl="0">
              <a:lnSpc>
                <a:spcPct val="80000"/>
              </a:lnSpc>
              <a:spcBef>
                <a:spcPts val="400"/>
              </a:spcBef>
              <a:spcAft>
                <a:spcPts val="0"/>
              </a:spcAft>
              <a:buClr>
                <a:schemeClr val="hlink"/>
              </a:buClr>
              <a:buSzPts val="2000"/>
              <a:buFont typeface="Verdana"/>
              <a:buNone/>
            </a:pPr>
            <a:r>
              <a:rPr lang="en-US" sz="2000" b="0" i="1" u="none">
                <a:solidFill>
                  <a:schemeClr val="hlink"/>
                </a:solidFill>
                <a:latin typeface="Verdana"/>
                <a:ea typeface="Verdana"/>
                <a:cs typeface="Verdana"/>
                <a:sym typeface="Verdana"/>
              </a:rPr>
              <a:t>Productivity</a:t>
            </a:r>
            <a:r>
              <a:rPr lang="en-US" sz="2000" b="0" i="0" u="none">
                <a:solidFill>
                  <a:schemeClr val="hlink"/>
                </a:solidFill>
                <a:latin typeface="Verdana"/>
                <a:ea typeface="Verdana"/>
                <a:cs typeface="Verdana"/>
                <a:sym typeface="Verdana"/>
              </a:rPr>
              <a:t> = effort per time unit * person</a:t>
            </a:r>
            <a:endParaRPr/>
          </a:p>
          <a:p>
            <a:pPr marL="533400" lvl="0" indent="-533400" algn="l" rtl="0">
              <a:lnSpc>
                <a:spcPct val="80000"/>
              </a:lnSpc>
              <a:spcBef>
                <a:spcPts val="480"/>
              </a:spcBef>
              <a:spcAft>
                <a:spcPts val="0"/>
              </a:spcAft>
              <a:buClr>
                <a:schemeClr val="dk1"/>
              </a:buClr>
              <a:buSzPts val="2400"/>
              <a:buNone/>
            </a:pPr>
            <a:endParaRPr sz="2400" b="0" i="0" u="none">
              <a:solidFill>
                <a:schemeClr val="hlink"/>
              </a:solidFill>
              <a:latin typeface="Verdana"/>
              <a:ea typeface="Verdana"/>
              <a:cs typeface="Verdana"/>
              <a:sym typeface="Verdana"/>
            </a:endParaRPr>
          </a:p>
          <a:p>
            <a:pPr marL="533400" lvl="0" indent="-533400" algn="l" rtl="0">
              <a:lnSpc>
                <a:spcPct val="80000"/>
              </a:lnSpc>
              <a:spcBef>
                <a:spcPts val="400"/>
              </a:spcBef>
              <a:spcAft>
                <a:spcPts val="0"/>
              </a:spcAft>
              <a:buClr>
                <a:schemeClr val="dk1"/>
              </a:buClr>
              <a:buSzPts val="2000"/>
              <a:buNone/>
            </a:pPr>
            <a:r>
              <a:rPr lang="en-US" sz="2000" b="0" i="0" u="none">
                <a:solidFill>
                  <a:schemeClr val="dk1"/>
                </a:solidFill>
                <a:latin typeface="Verdana"/>
                <a:ea typeface="Verdana"/>
                <a:cs typeface="Verdana"/>
                <a:sym typeface="Verdana"/>
              </a:rPr>
              <a:t>Effort ≅ Lines of Code (LOC)</a:t>
            </a:r>
            <a:endParaRPr/>
          </a:p>
          <a:p>
            <a:pPr marL="533400" lvl="0" indent="-533400" algn="l" rtl="0">
              <a:lnSpc>
                <a:spcPct val="80000"/>
              </a:lnSpc>
              <a:spcBef>
                <a:spcPts val="400"/>
              </a:spcBef>
              <a:spcAft>
                <a:spcPts val="0"/>
              </a:spcAft>
              <a:buClr>
                <a:schemeClr val="dk1"/>
              </a:buClr>
              <a:buSzPts val="2000"/>
              <a:buNone/>
            </a:pPr>
            <a:endParaRPr sz="2000" b="0" i="0" u="none">
              <a:solidFill>
                <a:schemeClr val="dk1"/>
              </a:solidFill>
              <a:latin typeface="Verdana"/>
              <a:ea typeface="Verdana"/>
              <a:cs typeface="Verdana"/>
              <a:sym typeface="Verdana"/>
            </a:endParaRPr>
          </a:p>
          <a:p>
            <a:pPr marL="533400" lvl="0" indent="-533400" algn="l" rtl="0">
              <a:lnSpc>
                <a:spcPct val="80000"/>
              </a:lnSpc>
              <a:spcBef>
                <a:spcPts val="400"/>
              </a:spcBef>
              <a:spcAft>
                <a:spcPts val="0"/>
              </a:spcAft>
              <a:buClr>
                <a:schemeClr val="dk1"/>
              </a:buClr>
              <a:buSzPts val="2000"/>
              <a:buNone/>
            </a:pPr>
            <a:endParaRPr sz="2000" b="0" i="0" u="none">
              <a:solidFill>
                <a:schemeClr val="dk1"/>
              </a:solidFill>
              <a:latin typeface="Verdana"/>
              <a:ea typeface="Verdana"/>
              <a:cs typeface="Verdana"/>
              <a:sym typeface="Verdana"/>
            </a:endParaRPr>
          </a:p>
          <a:p>
            <a:pPr marL="533400" lvl="0" indent="-533400" algn="l" rtl="0">
              <a:lnSpc>
                <a:spcPct val="80000"/>
              </a:lnSpc>
              <a:spcBef>
                <a:spcPts val="400"/>
              </a:spcBef>
              <a:spcAft>
                <a:spcPts val="0"/>
              </a:spcAft>
              <a:buClr>
                <a:schemeClr val="dk1"/>
              </a:buClr>
              <a:buSzPts val="2000"/>
              <a:buNone/>
            </a:pPr>
            <a:r>
              <a:rPr lang="en-US" sz="2000" b="0" i="0" u="none">
                <a:solidFill>
                  <a:schemeClr val="dk1"/>
                </a:solidFill>
                <a:latin typeface="Verdana"/>
                <a:ea typeface="Verdana"/>
                <a:cs typeface="Verdana"/>
                <a:sym typeface="Verdana"/>
              </a:rPr>
              <a:t>Standard productivity: 20 LOC /personday</a:t>
            </a:r>
            <a:endParaRPr/>
          </a:p>
          <a:p>
            <a:pPr marL="533400" lvl="0" indent="-533400" algn="l" rtl="0">
              <a:lnSpc>
                <a:spcPct val="80000"/>
              </a:lnSpc>
              <a:spcBef>
                <a:spcPts val="400"/>
              </a:spcBef>
              <a:spcAft>
                <a:spcPts val="0"/>
              </a:spcAft>
              <a:buClr>
                <a:schemeClr val="dk1"/>
              </a:buClr>
              <a:buSzPts val="2000"/>
              <a:buNone/>
            </a:pPr>
            <a:endParaRPr sz="2000" b="0" i="0" u="none">
              <a:solidFill>
                <a:schemeClr val="dk1"/>
              </a:solidFill>
              <a:latin typeface="Verdana"/>
              <a:ea typeface="Verdana"/>
              <a:cs typeface="Verdana"/>
              <a:sym typeface="Verdana"/>
            </a:endParaRPr>
          </a:p>
          <a:p>
            <a:pPr marL="533400" lvl="0" indent="-533400" algn="l" rtl="0">
              <a:lnSpc>
                <a:spcPct val="80000"/>
              </a:lnSpc>
              <a:spcBef>
                <a:spcPts val="400"/>
              </a:spcBef>
              <a:spcAft>
                <a:spcPts val="0"/>
              </a:spcAft>
              <a:buClr>
                <a:schemeClr val="dk1"/>
              </a:buClr>
              <a:buSzPts val="2000"/>
              <a:buNone/>
            </a:pPr>
            <a:r>
              <a:rPr lang="en-US" sz="2000" b="0" i="0" u="none">
                <a:solidFill>
                  <a:schemeClr val="dk1"/>
                </a:solidFill>
                <a:latin typeface="Verdana"/>
                <a:ea typeface="Verdana"/>
                <a:cs typeface="Verdana"/>
                <a:sym typeface="Verdana"/>
              </a:rPr>
              <a:t>In order to be predictable for future releases it is imperative to collect data from the beginning</a:t>
            </a:r>
            <a:endParaRPr/>
          </a:p>
          <a:p>
            <a:pPr marL="533400" lvl="0" indent="-533400" algn="l" rtl="0">
              <a:lnSpc>
                <a:spcPct val="80000"/>
              </a:lnSpc>
              <a:spcBef>
                <a:spcPts val="400"/>
              </a:spcBef>
              <a:spcAft>
                <a:spcPts val="0"/>
              </a:spcAft>
              <a:buClr>
                <a:schemeClr val="hlink"/>
              </a:buClr>
              <a:buSzPts val="2000"/>
              <a:buFont typeface="Noto Sans Symbols"/>
              <a:buChar char="▪"/>
            </a:pPr>
            <a:r>
              <a:rPr lang="en-US" sz="2000" b="0" i="0" u="none">
                <a:solidFill>
                  <a:schemeClr val="hlink"/>
                </a:solidFill>
                <a:latin typeface="Verdana"/>
                <a:ea typeface="Verdana"/>
                <a:cs typeface="Verdana"/>
                <a:sym typeface="Verdana"/>
              </a:rPr>
              <a:t>Professional</a:t>
            </a:r>
            <a:r>
              <a:rPr lang="en-US" sz="2000" b="0" i="0" u="none">
                <a:solidFill>
                  <a:schemeClr val="dk1"/>
                </a:solidFill>
                <a:latin typeface="Verdana"/>
                <a:ea typeface="Verdana"/>
                <a:cs typeface="Verdana"/>
                <a:sym typeface="Verdana"/>
              </a:rPr>
              <a:t> atmosphere</a:t>
            </a:r>
            <a:endParaRPr/>
          </a:p>
          <a:p>
            <a:pPr marL="533400" lvl="0" indent="-533400" algn="l" rtl="0">
              <a:lnSpc>
                <a:spcPct val="80000"/>
              </a:lnSpc>
              <a:spcBef>
                <a:spcPts val="400"/>
              </a:spcBef>
              <a:spcAft>
                <a:spcPts val="0"/>
              </a:spcAft>
              <a:buClr>
                <a:schemeClr val="dk1"/>
              </a:buClr>
              <a:buSzPts val="2000"/>
              <a:buFont typeface="Noto Sans Symbols"/>
              <a:buChar char="▪"/>
            </a:pPr>
            <a:r>
              <a:rPr lang="en-US" sz="2000" b="0" i="0" u="none">
                <a:solidFill>
                  <a:schemeClr val="dk1"/>
                </a:solidFill>
                <a:latin typeface="Verdana"/>
                <a:ea typeface="Verdana"/>
                <a:cs typeface="Verdana"/>
                <a:sym typeface="Verdana"/>
              </a:rPr>
              <a:t>Not used </a:t>
            </a:r>
            <a:r>
              <a:rPr lang="en-US" sz="2000" b="0" i="0" u="none">
                <a:solidFill>
                  <a:schemeClr val="hlink"/>
                </a:solidFill>
                <a:latin typeface="Verdana"/>
                <a:ea typeface="Verdana"/>
                <a:cs typeface="Verdana"/>
                <a:sym typeface="Verdana"/>
              </a:rPr>
              <a:t>against</a:t>
            </a:r>
            <a:r>
              <a:rPr lang="en-US" sz="2000" b="0" i="0" u="none">
                <a:solidFill>
                  <a:schemeClr val="dk1"/>
                </a:solidFill>
                <a:latin typeface="Verdana"/>
                <a:ea typeface="Verdana"/>
                <a:cs typeface="Verdana"/>
                <a:sym typeface="Verdana"/>
              </a:rPr>
              <a:t> persons</a:t>
            </a:r>
            <a:endParaRPr/>
          </a:p>
          <a:p>
            <a:pPr marL="533400" lvl="0" indent="-533400" algn="l" rtl="0">
              <a:lnSpc>
                <a:spcPct val="80000"/>
              </a:lnSpc>
              <a:spcBef>
                <a:spcPts val="400"/>
              </a:spcBef>
              <a:spcAft>
                <a:spcPts val="0"/>
              </a:spcAft>
              <a:buClr>
                <a:schemeClr val="hlink"/>
              </a:buClr>
              <a:buSzPts val="2000"/>
              <a:buFont typeface="Noto Sans Symbols"/>
              <a:buChar char="▪"/>
            </a:pPr>
            <a:r>
              <a:rPr lang="en-US" sz="2000" b="0" i="0" u="none">
                <a:solidFill>
                  <a:schemeClr val="hlink"/>
                </a:solidFill>
                <a:latin typeface="Verdana"/>
                <a:ea typeface="Verdana"/>
                <a:cs typeface="Verdana"/>
                <a:sym typeface="Verdana"/>
              </a:rPr>
              <a:t>Precision</a:t>
            </a:r>
            <a:r>
              <a:rPr lang="en-US" sz="2000" b="0" i="0" u="none">
                <a:solidFill>
                  <a:schemeClr val="dk1"/>
                </a:solidFill>
                <a:latin typeface="Verdana"/>
                <a:ea typeface="Verdana"/>
                <a:cs typeface="Verdana"/>
                <a:sym typeface="Verdana"/>
              </a:rPr>
              <a:t> of data is not an issue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2"/>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Verdana"/>
              <a:buNone/>
            </a:pPr>
            <a:r>
              <a:rPr lang="en-US" sz="3600" b="0" i="0" u="none">
                <a:solidFill>
                  <a:schemeClr val="dk2"/>
                </a:solidFill>
                <a:latin typeface="Verdana"/>
                <a:ea typeface="Verdana"/>
                <a:cs typeface="Verdana"/>
                <a:sym typeface="Verdana"/>
              </a:rPr>
              <a:t>Productivity accelerators</a:t>
            </a:r>
            <a:endParaRPr/>
          </a:p>
        </p:txBody>
      </p:sp>
      <p:sp>
        <p:nvSpPr>
          <p:cNvPr id="272" name="Google Shape;272;p12"/>
          <p:cNvSpPr txBox="1">
            <a:spLocks noGrp="1"/>
          </p:cNvSpPr>
          <p:nvPr>
            <p:ph type="body" idx="1"/>
          </p:nvPr>
        </p:nvSpPr>
        <p:spPr>
          <a:xfrm>
            <a:off x="685800" y="1676400"/>
            <a:ext cx="7772400" cy="4953000"/>
          </a:xfrm>
          <a:prstGeom prst="rect">
            <a:avLst/>
          </a:prstGeom>
          <a:noFill/>
          <a:ln>
            <a:noFill/>
          </a:ln>
        </p:spPr>
        <p:txBody>
          <a:bodyPr spcFirstLastPara="1" wrap="square" lIns="91425" tIns="45700" rIns="91425" bIns="45700" anchor="t" anchorCtr="0">
            <a:noAutofit/>
          </a:bodyPr>
          <a:lstStyle/>
          <a:p>
            <a:pPr marL="354012" lvl="0" indent="-354012" algn="l" rtl="0">
              <a:lnSpc>
                <a:spcPct val="70000"/>
              </a:lnSpc>
              <a:spcBef>
                <a:spcPts val="480"/>
              </a:spcBef>
              <a:spcAft>
                <a:spcPts val="0"/>
              </a:spcAft>
              <a:buClr>
                <a:schemeClr val="hlink"/>
              </a:buClr>
              <a:buSzPts val="2400"/>
              <a:buAutoNum type="arabicPeriod"/>
            </a:pPr>
            <a:r>
              <a:rPr lang="en-US" sz="2400" b="0" i="0" u="none">
                <a:solidFill>
                  <a:schemeClr val="hlink"/>
                </a:solidFill>
                <a:latin typeface="Verdana"/>
                <a:ea typeface="Verdana"/>
                <a:cs typeface="Verdana"/>
                <a:sym typeface="Verdana"/>
              </a:rPr>
              <a:t>Development method</a:t>
            </a:r>
            <a:r>
              <a:rPr lang="en-US" sz="2400" b="0" i="0" u="none">
                <a:solidFill>
                  <a:schemeClr val="dk1"/>
                </a:solidFill>
                <a:latin typeface="Verdana"/>
                <a:ea typeface="Verdana"/>
                <a:cs typeface="Verdana"/>
                <a:sym typeface="Verdana"/>
              </a:rPr>
              <a:t> (life cycle model): </a:t>
            </a:r>
            <a:endParaRPr/>
          </a:p>
          <a:p>
            <a:pPr marL="914400" lvl="1" indent="-381000" algn="l" rtl="0">
              <a:lnSpc>
                <a:spcPct val="7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water-fall: complete stages</a:t>
            </a:r>
            <a:endParaRPr/>
          </a:p>
          <a:p>
            <a:pPr marL="914400" lvl="1" indent="-381000" algn="l" rtl="0">
              <a:lnSpc>
                <a:spcPct val="7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spiral: start from core release</a:t>
            </a:r>
            <a:endParaRPr/>
          </a:p>
          <a:p>
            <a:pPr marL="914400" lvl="1" indent="-381000" algn="l" rtl="0">
              <a:lnSpc>
                <a:spcPct val="7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incremental: build architectural chunks</a:t>
            </a:r>
            <a:endParaRPr/>
          </a:p>
          <a:p>
            <a:pPr marL="914400" lvl="1" indent="-381000" algn="l" rtl="0">
              <a:lnSpc>
                <a:spcPct val="7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evolutionary: adapt according changing wishes</a:t>
            </a:r>
            <a:endParaRPr/>
          </a:p>
          <a:p>
            <a:pPr marL="354012" lvl="0" indent="-201610" algn="l" rtl="0">
              <a:lnSpc>
                <a:spcPct val="70000"/>
              </a:lnSpc>
              <a:spcBef>
                <a:spcPts val="480"/>
              </a:spcBef>
              <a:spcAft>
                <a:spcPts val="0"/>
              </a:spcAft>
              <a:buClr>
                <a:schemeClr val="dk1"/>
              </a:buClr>
              <a:buSzPts val="2400"/>
              <a:buNone/>
            </a:pPr>
            <a:endParaRPr sz="2400" b="0" i="0" u="none">
              <a:solidFill>
                <a:schemeClr val="dk1"/>
              </a:solidFill>
              <a:latin typeface="Verdana"/>
              <a:ea typeface="Verdana"/>
              <a:cs typeface="Verdana"/>
              <a:sym typeface="Verdana"/>
            </a:endParaRPr>
          </a:p>
          <a:p>
            <a:pPr marL="457200" lvl="0" indent="-457200" algn="l" rtl="0">
              <a:lnSpc>
                <a:spcPct val="70000"/>
              </a:lnSpc>
              <a:spcBef>
                <a:spcPts val="480"/>
              </a:spcBef>
              <a:spcAft>
                <a:spcPts val="0"/>
              </a:spcAft>
              <a:buClr>
                <a:schemeClr val="hlink"/>
              </a:buClr>
              <a:buSzPts val="2400"/>
              <a:buFont typeface="Arial"/>
              <a:buAutoNum type="arabicPeriod"/>
            </a:pPr>
            <a:r>
              <a:rPr lang="en-US" sz="2400" b="0" i="0" u="none">
                <a:solidFill>
                  <a:schemeClr val="hlink"/>
                </a:solidFill>
                <a:latin typeface="Verdana"/>
                <a:ea typeface="Verdana"/>
                <a:cs typeface="Verdana"/>
                <a:sym typeface="Verdana"/>
              </a:rPr>
              <a:t>Development team</a:t>
            </a:r>
            <a:endParaRPr/>
          </a:p>
          <a:p>
            <a:pPr marL="914400" lvl="1" indent="-381000" algn="l" rtl="0">
              <a:lnSpc>
                <a:spcPct val="7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individual characteristics</a:t>
            </a:r>
            <a:endParaRPr/>
          </a:p>
          <a:p>
            <a:pPr marL="914400" lvl="1" indent="-381000" algn="l" rtl="0">
              <a:lnSpc>
                <a:spcPct val="7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group characteristics</a:t>
            </a:r>
            <a:endParaRPr/>
          </a:p>
          <a:p>
            <a:pPr marL="354012" lvl="0" indent="-201610" algn="l" rtl="0">
              <a:lnSpc>
                <a:spcPct val="70000"/>
              </a:lnSpc>
              <a:spcBef>
                <a:spcPts val="480"/>
              </a:spcBef>
              <a:spcAft>
                <a:spcPts val="0"/>
              </a:spcAft>
              <a:buClr>
                <a:schemeClr val="dk1"/>
              </a:buClr>
              <a:buSzPts val="2400"/>
              <a:buNone/>
            </a:pPr>
            <a:endParaRPr sz="2400" b="0" i="0" u="none">
              <a:solidFill>
                <a:schemeClr val="dk1"/>
              </a:solidFill>
              <a:latin typeface="Verdana"/>
              <a:ea typeface="Verdana"/>
              <a:cs typeface="Verdana"/>
              <a:sym typeface="Verdana"/>
            </a:endParaRPr>
          </a:p>
          <a:p>
            <a:pPr marL="457200" lvl="0" indent="-457200" algn="l" rtl="0">
              <a:lnSpc>
                <a:spcPct val="70000"/>
              </a:lnSpc>
              <a:spcBef>
                <a:spcPts val="480"/>
              </a:spcBef>
              <a:spcAft>
                <a:spcPts val="0"/>
              </a:spcAft>
              <a:buClr>
                <a:schemeClr val="hlink"/>
              </a:buClr>
              <a:buSzPts val="2400"/>
              <a:buFont typeface="Arial"/>
              <a:buAutoNum type="arabicPeriod"/>
            </a:pPr>
            <a:r>
              <a:rPr lang="en-US" sz="2400" b="0" i="0" u="none">
                <a:solidFill>
                  <a:schemeClr val="hlink"/>
                </a:solidFill>
                <a:latin typeface="Verdana"/>
                <a:ea typeface="Verdana"/>
                <a:cs typeface="Verdana"/>
                <a:sym typeface="Verdana"/>
              </a:rPr>
              <a:t>Resources</a:t>
            </a:r>
            <a:endParaRPr/>
          </a:p>
          <a:p>
            <a:pPr marL="914400" lvl="1" indent="-381000" algn="l" rtl="0">
              <a:lnSpc>
                <a:spcPct val="7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labor</a:t>
            </a:r>
            <a:endParaRPr/>
          </a:p>
          <a:p>
            <a:pPr marL="914400" lvl="1" indent="-381000" algn="l" rtl="0">
              <a:lnSpc>
                <a:spcPct val="7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tools, infrastructure, </a:t>
            </a:r>
            <a:endParaRPr/>
          </a:p>
          <a:p>
            <a:pPr marL="914400" lvl="1" indent="-381000" algn="l" rtl="0">
              <a:lnSpc>
                <a:spcPct val="7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office space, environment, social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Verdana"/>
              <a:buNone/>
            </a:pPr>
            <a:r>
              <a:rPr lang="en-US" sz="3600" b="0" i="0" u="none">
                <a:solidFill>
                  <a:schemeClr val="dk2"/>
                </a:solidFill>
                <a:latin typeface="Verdana"/>
                <a:ea typeface="Verdana"/>
                <a:cs typeface="Verdana"/>
                <a:sym typeface="Verdana"/>
              </a:rPr>
              <a:t>Productivity accelerators (2)</a:t>
            </a:r>
            <a:endParaRPr/>
          </a:p>
        </p:txBody>
      </p:sp>
      <p:sp>
        <p:nvSpPr>
          <p:cNvPr id="278" name="Google Shape;278;p13"/>
          <p:cNvSpPr txBox="1">
            <a:spLocks noGrp="1"/>
          </p:cNvSpPr>
          <p:nvPr>
            <p:ph type="body" idx="1"/>
          </p:nvPr>
        </p:nvSpPr>
        <p:spPr>
          <a:xfrm>
            <a:off x="685800" y="1676400"/>
            <a:ext cx="7772400" cy="49530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chemeClr val="hlink"/>
              </a:buClr>
              <a:buSzPts val="2400"/>
              <a:buFont typeface="Arial"/>
              <a:buAutoNum type="arabicPeriod" startAt="4"/>
            </a:pPr>
            <a:r>
              <a:rPr lang="en-US" sz="2400" b="0" i="0" u="none">
                <a:solidFill>
                  <a:schemeClr val="hlink"/>
                </a:solidFill>
                <a:latin typeface="Verdana"/>
                <a:ea typeface="Verdana"/>
                <a:cs typeface="Verdana"/>
                <a:sym typeface="Verdana"/>
              </a:rPr>
              <a:t>Project Management </a:t>
            </a:r>
            <a:endParaRPr/>
          </a:p>
          <a:p>
            <a:pPr marL="879475" lvl="1" indent="-342900" algn="l" rtl="0">
              <a:lnSpc>
                <a:spcPct val="100000"/>
              </a:lnSpc>
              <a:spcBef>
                <a:spcPts val="400"/>
              </a:spcBef>
              <a:spcAft>
                <a:spcPts val="0"/>
              </a:spcAft>
              <a:buSzPts val="2000"/>
              <a:buChar char="–"/>
            </a:pPr>
            <a:r>
              <a:rPr lang="en-US" sz="2000" b="0" i="0" u="none">
                <a:solidFill>
                  <a:schemeClr val="dk1"/>
                </a:solidFill>
                <a:latin typeface="Verdana"/>
                <a:ea typeface="Verdana"/>
                <a:cs typeface="Verdana"/>
                <a:sym typeface="Verdana"/>
              </a:rPr>
              <a:t>managing people, milestones, resources and tasks</a:t>
            </a:r>
            <a:endParaRPr/>
          </a:p>
          <a:p>
            <a:pPr marL="879475" lvl="1" indent="-342900" algn="l" rtl="0">
              <a:lnSpc>
                <a:spcPct val="100000"/>
              </a:lnSpc>
              <a:spcBef>
                <a:spcPts val="400"/>
              </a:spcBef>
              <a:spcAft>
                <a:spcPts val="0"/>
              </a:spcAft>
              <a:buSzPts val="2000"/>
              <a:buChar char="–"/>
            </a:pPr>
            <a:r>
              <a:rPr lang="en-US" sz="2000" b="0" i="0" u="none">
                <a:solidFill>
                  <a:schemeClr val="dk1"/>
                </a:solidFill>
                <a:latin typeface="Verdana"/>
                <a:ea typeface="Verdana"/>
                <a:cs typeface="Verdana"/>
                <a:sym typeface="Verdana"/>
              </a:rPr>
              <a:t>style and tools</a:t>
            </a:r>
            <a:endParaRPr/>
          </a:p>
          <a:p>
            <a:pPr marL="609601" lvl="0" indent="-304800" algn="l" rtl="0">
              <a:lnSpc>
                <a:spcPct val="100000"/>
              </a:lnSpc>
              <a:spcBef>
                <a:spcPts val="480"/>
              </a:spcBef>
              <a:spcAft>
                <a:spcPts val="0"/>
              </a:spcAft>
              <a:buClr>
                <a:schemeClr val="dk1"/>
              </a:buClr>
              <a:buSzPts val="2400"/>
              <a:buFont typeface="Arial"/>
              <a:buNone/>
            </a:pPr>
            <a:endParaRPr sz="2400" b="0" i="0" u="none">
              <a:solidFill>
                <a:schemeClr val="dk1"/>
              </a:solidFill>
              <a:latin typeface="Verdana"/>
              <a:ea typeface="Verdana"/>
              <a:cs typeface="Verdana"/>
              <a:sym typeface="Verdana"/>
            </a:endParaRPr>
          </a:p>
          <a:p>
            <a:pPr marL="457200" lvl="0" indent="-457200" algn="l" rtl="0">
              <a:lnSpc>
                <a:spcPct val="100000"/>
              </a:lnSpc>
              <a:spcBef>
                <a:spcPts val="480"/>
              </a:spcBef>
              <a:spcAft>
                <a:spcPts val="0"/>
              </a:spcAft>
              <a:buClr>
                <a:schemeClr val="hlink"/>
              </a:buClr>
              <a:buSzPts val="2400"/>
              <a:buFont typeface="Arial"/>
              <a:buAutoNum type="arabicPeriod" startAt="4"/>
            </a:pPr>
            <a:r>
              <a:rPr lang="en-US" sz="2400" b="0" i="0" u="none">
                <a:solidFill>
                  <a:schemeClr val="hlink"/>
                </a:solidFill>
                <a:latin typeface="Verdana"/>
                <a:ea typeface="Verdana"/>
                <a:cs typeface="Verdana"/>
                <a:sym typeface="Verdana"/>
              </a:rPr>
              <a:t>Risk Analysis</a:t>
            </a:r>
            <a:endParaRPr/>
          </a:p>
          <a:p>
            <a:pPr marL="879475" lvl="1" indent="-342900" algn="l" rtl="0">
              <a:lnSpc>
                <a:spcPct val="100000"/>
              </a:lnSpc>
              <a:spcBef>
                <a:spcPts val="400"/>
              </a:spcBef>
              <a:spcAft>
                <a:spcPts val="0"/>
              </a:spcAft>
              <a:buSzPts val="2000"/>
              <a:buChar char="–"/>
            </a:pPr>
            <a:r>
              <a:rPr lang="en-US" sz="2000"/>
              <a:t>identifying, assessing, and managing risks</a:t>
            </a:r>
            <a:endParaRPr sz="2000"/>
          </a:p>
          <a:p>
            <a:pPr marL="609601" lvl="0" indent="-304800" algn="l" rtl="0">
              <a:lnSpc>
                <a:spcPct val="100000"/>
              </a:lnSpc>
              <a:spcBef>
                <a:spcPts val="480"/>
              </a:spcBef>
              <a:spcAft>
                <a:spcPts val="0"/>
              </a:spcAft>
              <a:buClr>
                <a:schemeClr val="dk1"/>
              </a:buClr>
              <a:buSzPts val="2400"/>
              <a:buFont typeface="Arial"/>
              <a:buNone/>
            </a:pPr>
            <a:endParaRPr sz="2400" b="0" i="0" u="none">
              <a:solidFill>
                <a:schemeClr val="dk1"/>
              </a:solidFill>
              <a:latin typeface="Verdana"/>
              <a:ea typeface="Verdana"/>
              <a:cs typeface="Verdana"/>
              <a:sym typeface="Verdana"/>
            </a:endParaRPr>
          </a:p>
          <a:p>
            <a:pPr marL="457200" lvl="0" indent="-457200" algn="l" rtl="0">
              <a:lnSpc>
                <a:spcPct val="100000"/>
              </a:lnSpc>
              <a:spcBef>
                <a:spcPts val="480"/>
              </a:spcBef>
              <a:spcAft>
                <a:spcPts val="0"/>
              </a:spcAft>
              <a:buClr>
                <a:schemeClr val="hlink"/>
              </a:buClr>
              <a:buSzPts val="2400"/>
              <a:buFont typeface="Arial"/>
              <a:buAutoNum type="arabicPeriod" startAt="4"/>
            </a:pPr>
            <a:r>
              <a:rPr lang="en-US" sz="2400" b="0" i="0" u="none">
                <a:solidFill>
                  <a:schemeClr val="hlink"/>
                </a:solidFill>
                <a:latin typeface="Verdana"/>
                <a:ea typeface="Verdana"/>
                <a:cs typeface="Verdana"/>
                <a:sym typeface="Verdana"/>
              </a:rPr>
              <a:t>Incremental Innovation</a:t>
            </a:r>
            <a:endParaRPr/>
          </a:p>
          <a:p>
            <a:pPr marL="879475" lvl="1" indent="-342900" algn="l" rtl="0">
              <a:lnSpc>
                <a:spcPct val="100000"/>
              </a:lnSpc>
              <a:spcBef>
                <a:spcPts val="400"/>
              </a:spcBef>
              <a:spcAft>
                <a:spcPts val="0"/>
              </a:spcAft>
              <a:buSzPts val="2000"/>
              <a:buChar char="–"/>
            </a:pPr>
            <a:r>
              <a:rPr lang="en-US" sz="2000"/>
              <a:t>changes from one product to the next</a:t>
            </a:r>
            <a:endParaRPr sz="2000"/>
          </a:p>
          <a:p>
            <a:pPr marL="892175" lvl="1" indent="-228600" algn="l" rtl="0">
              <a:lnSpc>
                <a:spcPct val="100000"/>
              </a:lnSpc>
              <a:spcBef>
                <a:spcPts val="400"/>
              </a:spcBef>
              <a:spcAft>
                <a:spcPts val="0"/>
              </a:spcAft>
              <a:buClr>
                <a:schemeClr val="dk1"/>
              </a:buClr>
              <a:buSzPts val="2000"/>
              <a:buFont typeface="Verdana"/>
              <a:buNone/>
            </a:pPr>
            <a:endParaRPr sz="2000" b="0" i="0" u="none">
              <a:solidFill>
                <a:schemeClr val="dk1"/>
              </a:solidFill>
              <a:latin typeface="Verdana"/>
              <a:ea typeface="Verdana"/>
              <a:cs typeface="Verdana"/>
              <a:sym typeface="Verdana"/>
            </a:endParaRPr>
          </a:p>
          <a:p>
            <a:pPr marL="354012" lvl="0" indent="-354012" algn="l" rtl="0">
              <a:lnSpc>
                <a:spcPct val="100000"/>
              </a:lnSpc>
              <a:spcBef>
                <a:spcPts val="480"/>
              </a:spcBef>
              <a:spcAft>
                <a:spcPts val="0"/>
              </a:spcAft>
              <a:buClr>
                <a:schemeClr val="dk1"/>
              </a:buClr>
              <a:buSzPts val="2400"/>
              <a:buNone/>
            </a:pPr>
            <a:r>
              <a:rPr lang="en-US" sz="2400" b="0" i="0" u="none">
                <a:solidFill>
                  <a:schemeClr val="dk1"/>
                </a:solidFill>
                <a:latin typeface="Verdana"/>
                <a:ea typeface="Verdana"/>
                <a:cs typeface="Verdana"/>
                <a:sym typeface="Verdana"/>
              </a:rPr>
              <a:t>1 and 2 in software research</a:t>
            </a:r>
            <a:endParaRPr/>
          </a:p>
          <a:p>
            <a:pPr marL="354012" lvl="0" indent="-354012" algn="l" rtl="0">
              <a:lnSpc>
                <a:spcPct val="100000"/>
              </a:lnSpc>
              <a:spcBef>
                <a:spcPts val="480"/>
              </a:spcBef>
              <a:spcAft>
                <a:spcPts val="0"/>
              </a:spcAft>
              <a:buClr>
                <a:schemeClr val="dk1"/>
              </a:buClr>
              <a:buSzPts val="2400"/>
              <a:buNone/>
            </a:pPr>
            <a:r>
              <a:rPr lang="en-US" sz="2400" b="0" i="0" u="none">
                <a:solidFill>
                  <a:schemeClr val="dk1"/>
                </a:solidFill>
                <a:latin typeface="Verdana"/>
                <a:ea typeface="Verdana"/>
                <a:cs typeface="Verdana"/>
                <a:sym typeface="Verdana"/>
              </a:rPr>
              <a:t>Others from general product development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Verdana"/>
              <a:buNone/>
            </a:pPr>
            <a:r>
              <a:rPr lang="en-US" sz="3600" b="0" i="0" u="none">
                <a:solidFill>
                  <a:schemeClr val="dk2"/>
                </a:solidFill>
                <a:latin typeface="Verdana"/>
                <a:ea typeface="Verdana"/>
                <a:cs typeface="Verdana"/>
                <a:sym typeface="Verdana"/>
              </a:rPr>
              <a:t>Research method</a:t>
            </a:r>
            <a:endParaRPr/>
          </a:p>
        </p:txBody>
      </p:sp>
      <p:sp>
        <p:nvSpPr>
          <p:cNvPr id="284" name="Google Shape;284;p14"/>
          <p:cNvSpPr txBox="1">
            <a:spLocks noGrp="1"/>
          </p:cNvSpPr>
          <p:nvPr>
            <p:ph type="body" idx="1"/>
          </p:nvPr>
        </p:nvSpPr>
        <p:spPr>
          <a:xfrm>
            <a:off x="685800" y="1676400"/>
            <a:ext cx="77724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30000"/>
              </a:lnSpc>
              <a:spcBef>
                <a:spcPts val="0"/>
              </a:spcBef>
              <a:spcAft>
                <a:spcPts val="0"/>
              </a:spcAft>
              <a:buClr>
                <a:schemeClr val="dk1"/>
              </a:buClr>
              <a:buSzPts val="2000"/>
              <a:buFont typeface="Noto Sans Symbols"/>
              <a:buChar char="▪"/>
            </a:pPr>
            <a:r>
              <a:rPr lang="en-US" sz="2000" b="0" i="0" u="none">
                <a:solidFill>
                  <a:schemeClr val="dk1"/>
                </a:solidFill>
                <a:latin typeface="Verdana"/>
                <a:ea typeface="Verdana"/>
                <a:cs typeface="Verdana"/>
                <a:sym typeface="Verdana"/>
              </a:rPr>
              <a:t>12 product software firms</a:t>
            </a:r>
            <a:endParaRPr/>
          </a:p>
          <a:p>
            <a:pPr marL="342900" lvl="0" indent="-342900" algn="l" rtl="0">
              <a:lnSpc>
                <a:spcPct val="130000"/>
              </a:lnSpc>
              <a:spcBef>
                <a:spcPts val="400"/>
              </a:spcBef>
              <a:spcAft>
                <a:spcPts val="0"/>
              </a:spcAft>
              <a:buClr>
                <a:schemeClr val="dk1"/>
              </a:buClr>
              <a:buSzPts val="2000"/>
              <a:buFont typeface="Noto Sans Symbols"/>
              <a:buChar char="▪"/>
            </a:pPr>
            <a:r>
              <a:rPr lang="en-US" sz="2000" b="0" i="0" u="none">
                <a:solidFill>
                  <a:schemeClr val="dk1"/>
                </a:solidFill>
                <a:latin typeface="Verdana"/>
                <a:ea typeface="Verdana"/>
                <a:cs typeface="Verdana"/>
                <a:sym typeface="Verdana"/>
              </a:rPr>
              <a:t>Revenue: 1 – 12 M$</a:t>
            </a:r>
            <a:endParaRPr/>
          </a:p>
          <a:p>
            <a:pPr marL="342900" lvl="0" indent="-342900" algn="l" rtl="0">
              <a:lnSpc>
                <a:spcPct val="130000"/>
              </a:lnSpc>
              <a:spcBef>
                <a:spcPts val="400"/>
              </a:spcBef>
              <a:spcAft>
                <a:spcPts val="0"/>
              </a:spcAft>
              <a:buClr>
                <a:schemeClr val="dk1"/>
              </a:buClr>
              <a:buSzPts val="2000"/>
              <a:buFont typeface="Noto Sans Symbols"/>
              <a:buChar char="▪"/>
            </a:pPr>
            <a:r>
              <a:rPr lang="en-US" sz="2000" b="0" i="0" u="none">
                <a:solidFill>
                  <a:schemeClr val="dk1"/>
                </a:solidFill>
                <a:latin typeface="Verdana"/>
                <a:ea typeface="Verdana"/>
                <a:cs typeface="Verdana"/>
                <a:sym typeface="Verdana"/>
              </a:rPr>
              <a:t>US: Virginia – Maryland area</a:t>
            </a:r>
            <a:endParaRPr/>
          </a:p>
          <a:p>
            <a:pPr marL="342900" lvl="0" indent="-342900" algn="l" rtl="0">
              <a:lnSpc>
                <a:spcPct val="130000"/>
              </a:lnSpc>
              <a:spcBef>
                <a:spcPts val="400"/>
              </a:spcBef>
              <a:spcAft>
                <a:spcPts val="0"/>
              </a:spcAft>
              <a:buClr>
                <a:schemeClr val="dk1"/>
              </a:buClr>
              <a:buSzPts val="2000"/>
              <a:buFont typeface="Noto Sans Symbols"/>
              <a:buChar char="▪"/>
            </a:pPr>
            <a:r>
              <a:rPr lang="en-US" sz="2000" b="0" i="0" u="none">
                <a:solidFill>
                  <a:schemeClr val="dk1"/>
                </a:solidFill>
                <a:latin typeface="Verdana"/>
                <a:ea typeface="Verdana"/>
                <a:cs typeface="Verdana"/>
                <a:sym typeface="Verdana"/>
              </a:rPr>
              <a:t>Products for desktop</a:t>
            </a:r>
            <a:endParaRPr/>
          </a:p>
          <a:p>
            <a:pPr marL="342900" lvl="0" indent="-342900" algn="l" rtl="0">
              <a:lnSpc>
                <a:spcPct val="130000"/>
              </a:lnSpc>
              <a:spcBef>
                <a:spcPts val="400"/>
              </a:spcBef>
              <a:spcAft>
                <a:spcPts val="0"/>
              </a:spcAft>
              <a:buClr>
                <a:schemeClr val="dk1"/>
              </a:buClr>
              <a:buSzPts val="2000"/>
              <a:buFont typeface="Noto Sans Symbols"/>
              <a:buChar char="▪"/>
            </a:pPr>
            <a:r>
              <a:rPr lang="en-US" sz="2000" b="0" i="0" u="none">
                <a:solidFill>
                  <a:schemeClr val="dk1"/>
                </a:solidFill>
                <a:latin typeface="Verdana"/>
                <a:ea typeface="Verdana"/>
                <a:cs typeface="Verdana"/>
                <a:sym typeface="Verdana"/>
              </a:rPr>
              <a:t>Selected because of:</a:t>
            </a:r>
            <a:endParaRPr/>
          </a:p>
          <a:p>
            <a:pPr marL="742950" lvl="1" indent="-285750" algn="l" rtl="0">
              <a:lnSpc>
                <a:spcPct val="13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Breadth of product offering</a:t>
            </a:r>
            <a:endParaRPr/>
          </a:p>
          <a:p>
            <a:pPr marL="742950" lvl="1" indent="-285750" algn="l" rtl="0">
              <a:lnSpc>
                <a:spcPct val="13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Product complexity</a:t>
            </a:r>
            <a:endParaRPr/>
          </a:p>
          <a:p>
            <a:pPr marL="742950" lvl="1" indent="-285750" algn="l" rtl="0">
              <a:lnSpc>
                <a:spcPct val="13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Age of firm</a:t>
            </a:r>
            <a:endParaRPr/>
          </a:p>
          <a:p>
            <a:pPr marL="742950" lvl="1" indent="-285750" algn="l" rtl="0">
              <a:lnSpc>
                <a:spcPct val="13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Minimal success: products were purchased</a:t>
            </a:r>
            <a:endParaRPr/>
          </a:p>
          <a:p>
            <a:pPr marL="342900" lvl="0" indent="-342900" algn="l" rtl="0">
              <a:lnSpc>
                <a:spcPct val="130000"/>
              </a:lnSpc>
              <a:spcBef>
                <a:spcPts val="400"/>
              </a:spcBef>
              <a:spcAft>
                <a:spcPts val="0"/>
              </a:spcAft>
              <a:buClr>
                <a:schemeClr val="dk1"/>
              </a:buClr>
              <a:buSzPts val="2000"/>
              <a:buFont typeface="Noto Sans Symbols"/>
              <a:buChar char="▪"/>
            </a:pPr>
            <a:r>
              <a:rPr lang="en-US" sz="2000" b="0" i="0" u="none">
                <a:solidFill>
                  <a:schemeClr val="dk1"/>
                </a:solidFill>
                <a:latin typeface="Verdana"/>
                <a:ea typeface="Verdana"/>
                <a:cs typeface="Verdana"/>
                <a:sym typeface="Verdana"/>
              </a:rPr>
              <a:t>Interviews with key  developers (18)</a:t>
            </a:r>
            <a:endParaRPr/>
          </a:p>
          <a:p>
            <a:pPr marL="342900" lvl="0" indent="-342900" algn="l" rtl="0">
              <a:lnSpc>
                <a:spcPct val="130000"/>
              </a:lnSpc>
              <a:spcBef>
                <a:spcPts val="400"/>
              </a:spcBef>
              <a:spcAft>
                <a:spcPts val="0"/>
              </a:spcAft>
              <a:buClr>
                <a:schemeClr val="dk1"/>
              </a:buClr>
              <a:buSzPts val="2000"/>
              <a:buFont typeface="Noto Sans Symbols"/>
              <a:buChar char="▪"/>
            </a:pPr>
            <a:r>
              <a:rPr lang="en-US" sz="2000" b="0" i="0" u="none">
                <a:solidFill>
                  <a:schemeClr val="dk1"/>
                </a:solidFill>
                <a:latin typeface="Verdana"/>
                <a:ea typeface="Verdana"/>
                <a:cs typeface="Verdana"/>
                <a:sym typeface="Verdana"/>
              </a:rPr>
              <a:t>Survey to team members (30 out of 48)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2"/>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Verdana"/>
              <a:buNone/>
            </a:pPr>
            <a:r>
              <a:rPr lang="en-US" sz="3500" b="0" i="0" u="none">
                <a:solidFill>
                  <a:schemeClr val="dk2"/>
                </a:solidFill>
                <a:latin typeface="Verdana"/>
                <a:ea typeface="Verdana"/>
                <a:cs typeface="Verdana"/>
                <a:sym typeface="Verdana"/>
              </a:rPr>
              <a:t>What makes a </a:t>
            </a:r>
            <a:r>
              <a:rPr lang="en-US" sz="3500"/>
              <a:t>Software</a:t>
            </a:r>
            <a:r>
              <a:rPr lang="en-US" sz="3500" b="0" i="0" u="none">
                <a:solidFill>
                  <a:schemeClr val="dk2"/>
                </a:solidFill>
                <a:latin typeface="Verdana"/>
                <a:ea typeface="Verdana"/>
                <a:cs typeface="Verdana"/>
                <a:sym typeface="Verdana"/>
              </a:rPr>
              <a:t> Product</a:t>
            </a:r>
            <a:endParaRPr sz="3500"/>
          </a:p>
        </p:txBody>
      </p:sp>
      <p:sp>
        <p:nvSpPr>
          <p:cNvPr id="80" name="Google Shape;80;p2"/>
          <p:cNvSpPr txBox="1">
            <a:spLocks noGrp="1"/>
          </p:cNvSpPr>
          <p:nvPr>
            <p:ph type="body" idx="1"/>
          </p:nvPr>
        </p:nvSpPr>
        <p:spPr>
          <a:xfrm>
            <a:off x="457200" y="1628775"/>
            <a:ext cx="8686800" cy="4705350"/>
          </a:xfrm>
          <a:prstGeom prst="rect">
            <a:avLst/>
          </a:prstGeom>
          <a:noFill/>
          <a:ln>
            <a:noFill/>
          </a:ln>
        </p:spPr>
        <p:txBody>
          <a:bodyPr spcFirstLastPara="1" wrap="square" lIns="91425" tIns="45700" rIns="91425" bIns="45700" anchor="t" anchorCtr="0">
            <a:noAutofit/>
          </a:bodyPr>
          <a:lstStyle/>
          <a:p>
            <a:pPr marL="533400" lvl="0" indent="-533400" algn="l" rtl="0">
              <a:lnSpc>
                <a:spcPct val="100000"/>
              </a:lnSpc>
              <a:spcBef>
                <a:spcPts val="0"/>
              </a:spcBef>
              <a:spcAft>
                <a:spcPts val="0"/>
              </a:spcAft>
              <a:buClr>
                <a:schemeClr val="dk1"/>
              </a:buClr>
              <a:buSzPts val="2800"/>
              <a:buNone/>
            </a:pPr>
            <a:r>
              <a:rPr lang="en-US" sz="2800" b="0" i="0" u="none">
                <a:solidFill>
                  <a:schemeClr val="dk1"/>
                </a:solidFill>
                <a:latin typeface="Verdana"/>
                <a:ea typeface="Verdana"/>
                <a:cs typeface="Verdana"/>
                <a:sym typeface="Verdana"/>
              </a:rPr>
              <a:t>A software product is defined as</a:t>
            </a:r>
            <a:endParaRPr/>
          </a:p>
          <a:p>
            <a:pPr marL="533400" lvl="0" indent="-533400" algn="l" rtl="0">
              <a:lnSpc>
                <a:spcPct val="100000"/>
              </a:lnSpc>
              <a:spcBef>
                <a:spcPts val="560"/>
              </a:spcBef>
              <a:spcAft>
                <a:spcPts val="0"/>
              </a:spcAft>
              <a:buClr>
                <a:schemeClr val="dk1"/>
              </a:buClr>
              <a:buSzPts val="2800"/>
              <a:buNone/>
            </a:pPr>
            <a:r>
              <a:rPr lang="en-US" sz="2800" b="0" i="0" u="none">
                <a:solidFill>
                  <a:schemeClr val="dk1"/>
                </a:solidFill>
                <a:latin typeface="Verdana"/>
                <a:ea typeface="Verdana"/>
                <a:cs typeface="Verdana"/>
                <a:sym typeface="Verdana"/>
              </a:rPr>
              <a:t>	</a:t>
            </a:r>
            <a:r>
              <a:rPr lang="en-US" sz="2000" b="0" i="1" u="none">
                <a:solidFill>
                  <a:schemeClr val="dk1"/>
                </a:solidFill>
                <a:latin typeface="Verdana"/>
                <a:ea typeface="Verdana"/>
                <a:cs typeface="Verdana"/>
                <a:sym typeface="Verdana"/>
              </a:rPr>
              <a:t>a </a:t>
            </a:r>
            <a:r>
              <a:rPr lang="en-US" sz="2000" b="0" i="1" u="none">
                <a:solidFill>
                  <a:srgbClr val="FF0000"/>
                </a:solidFill>
                <a:latin typeface="Verdana"/>
                <a:ea typeface="Verdana"/>
                <a:cs typeface="Verdana"/>
                <a:sym typeface="Verdana"/>
              </a:rPr>
              <a:t>packaged configuration</a:t>
            </a:r>
            <a:r>
              <a:rPr lang="en-US" sz="2000" b="0" i="1" u="none">
                <a:solidFill>
                  <a:schemeClr val="dk1"/>
                </a:solidFill>
                <a:latin typeface="Verdana"/>
                <a:ea typeface="Verdana"/>
                <a:cs typeface="Verdana"/>
                <a:sym typeface="Verdana"/>
              </a:rPr>
              <a:t> of software components </a:t>
            </a:r>
            <a:br>
              <a:rPr lang="en-US" sz="2000" b="0" i="1" u="none">
                <a:solidFill>
                  <a:schemeClr val="dk1"/>
                </a:solidFill>
                <a:latin typeface="Verdana"/>
                <a:ea typeface="Verdana"/>
                <a:cs typeface="Verdana"/>
                <a:sym typeface="Verdana"/>
              </a:rPr>
            </a:br>
            <a:r>
              <a:rPr lang="en-US" sz="2000" b="0" i="1" u="none">
                <a:solidFill>
                  <a:schemeClr val="dk1"/>
                </a:solidFill>
                <a:latin typeface="Verdana"/>
                <a:ea typeface="Verdana"/>
                <a:cs typeface="Verdana"/>
                <a:sym typeface="Verdana"/>
              </a:rPr>
              <a:t>or a software-based </a:t>
            </a:r>
            <a:r>
              <a:rPr lang="en-US" sz="2000" b="0" i="1" u="none">
                <a:solidFill>
                  <a:srgbClr val="FF0000"/>
                </a:solidFill>
                <a:latin typeface="Verdana"/>
                <a:ea typeface="Verdana"/>
                <a:cs typeface="Verdana"/>
                <a:sym typeface="Verdana"/>
              </a:rPr>
              <a:t>service</a:t>
            </a:r>
            <a:r>
              <a:rPr lang="en-US" sz="2000" b="0" i="1" u="none">
                <a:solidFill>
                  <a:schemeClr val="dk1"/>
                </a:solidFill>
                <a:latin typeface="Verdana"/>
                <a:ea typeface="Verdana"/>
                <a:cs typeface="Verdana"/>
                <a:sym typeface="Verdana"/>
              </a:rPr>
              <a:t>, </a:t>
            </a:r>
            <a:br>
              <a:rPr lang="en-US" sz="2000" b="0" i="1" u="none">
                <a:solidFill>
                  <a:schemeClr val="dk1"/>
                </a:solidFill>
                <a:latin typeface="Verdana"/>
                <a:ea typeface="Verdana"/>
                <a:cs typeface="Verdana"/>
                <a:sym typeface="Verdana"/>
              </a:rPr>
            </a:br>
            <a:r>
              <a:rPr lang="en-US" sz="2000" b="0" i="1" u="none">
                <a:solidFill>
                  <a:schemeClr val="dk1"/>
                </a:solidFill>
                <a:latin typeface="Verdana"/>
                <a:ea typeface="Verdana"/>
                <a:cs typeface="Verdana"/>
                <a:sym typeface="Verdana"/>
              </a:rPr>
              <a:t>with auxiliary materials, </a:t>
            </a:r>
            <a:br>
              <a:rPr lang="en-US" sz="2000" b="0" i="1" u="none">
                <a:solidFill>
                  <a:schemeClr val="dk1"/>
                </a:solidFill>
                <a:latin typeface="Verdana"/>
                <a:ea typeface="Verdana"/>
                <a:cs typeface="Verdana"/>
                <a:sym typeface="Verdana"/>
              </a:rPr>
            </a:br>
            <a:r>
              <a:rPr lang="en-US" sz="2000" b="0" i="1" u="none">
                <a:solidFill>
                  <a:schemeClr val="dk1"/>
                </a:solidFill>
                <a:latin typeface="Verdana"/>
                <a:ea typeface="Verdana"/>
                <a:cs typeface="Verdana"/>
                <a:sym typeface="Verdana"/>
              </a:rPr>
              <a:t>which is </a:t>
            </a:r>
            <a:r>
              <a:rPr lang="en-US" sz="2000" b="0" i="1" u="none">
                <a:solidFill>
                  <a:srgbClr val="FF0000"/>
                </a:solidFill>
                <a:latin typeface="Verdana"/>
                <a:ea typeface="Verdana"/>
                <a:cs typeface="Verdana"/>
                <a:sym typeface="Verdana"/>
              </a:rPr>
              <a:t>released</a:t>
            </a:r>
            <a:r>
              <a:rPr lang="en-US" sz="2000" b="0" i="1" u="none">
                <a:solidFill>
                  <a:schemeClr val="dk1"/>
                </a:solidFill>
                <a:latin typeface="Verdana"/>
                <a:ea typeface="Verdana"/>
                <a:cs typeface="Verdana"/>
                <a:sym typeface="Verdana"/>
              </a:rPr>
              <a:t> for </a:t>
            </a:r>
            <a:br>
              <a:rPr lang="en-US" sz="2000" b="0" i="1" u="none">
                <a:solidFill>
                  <a:schemeClr val="dk1"/>
                </a:solidFill>
                <a:latin typeface="Verdana"/>
                <a:ea typeface="Verdana"/>
                <a:cs typeface="Verdana"/>
                <a:sym typeface="Verdana"/>
              </a:rPr>
            </a:br>
            <a:r>
              <a:rPr lang="en-US" sz="2000" b="0" i="1" u="none">
                <a:solidFill>
                  <a:schemeClr val="dk1"/>
                </a:solidFill>
                <a:latin typeface="Verdana"/>
                <a:ea typeface="Verdana"/>
                <a:cs typeface="Verdana"/>
                <a:sym typeface="Verdana"/>
              </a:rPr>
              <a:t>and </a:t>
            </a:r>
            <a:r>
              <a:rPr lang="en-US" sz="2000" b="0" i="1" u="none">
                <a:solidFill>
                  <a:srgbClr val="FF0000"/>
                </a:solidFill>
                <a:latin typeface="Verdana"/>
                <a:ea typeface="Verdana"/>
                <a:cs typeface="Verdana"/>
                <a:sym typeface="Verdana"/>
              </a:rPr>
              <a:t>traded</a:t>
            </a:r>
            <a:r>
              <a:rPr lang="en-US" sz="2000" b="0" i="1" u="none">
                <a:solidFill>
                  <a:schemeClr val="dk1"/>
                </a:solidFill>
                <a:latin typeface="Verdana"/>
                <a:ea typeface="Verdana"/>
                <a:cs typeface="Verdana"/>
                <a:sym typeface="Verdana"/>
              </a:rPr>
              <a:t> in a specific market. </a:t>
            </a:r>
            <a:endParaRPr/>
          </a:p>
          <a:p>
            <a:pPr marL="914400" lvl="1" indent="-457200" algn="l" rtl="0">
              <a:lnSpc>
                <a:spcPct val="100000"/>
              </a:lnSpc>
              <a:spcBef>
                <a:spcPts val="320"/>
              </a:spcBef>
              <a:spcAft>
                <a:spcPts val="0"/>
              </a:spcAft>
              <a:buClr>
                <a:schemeClr val="dk1"/>
              </a:buClr>
              <a:buSzPts val="1600"/>
              <a:buFont typeface="Verdana"/>
              <a:buNone/>
            </a:pPr>
            <a:endParaRPr sz="1600" b="0" i="1" u="none">
              <a:solidFill>
                <a:schemeClr val="hlink"/>
              </a:solidFill>
              <a:latin typeface="Verdana"/>
              <a:ea typeface="Verdana"/>
              <a:cs typeface="Verdana"/>
              <a:sym typeface="Verdana"/>
            </a:endParaRPr>
          </a:p>
          <a:p>
            <a:pPr marL="533400" lvl="0" indent="-533400" algn="l" rtl="0">
              <a:lnSpc>
                <a:spcPct val="100000"/>
              </a:lnSpc>
              <a:spcBef>
                <a:spcPts val="400"/>
              </a:spcBef>
              <a:spcAft>
                <a:spcPts val="0"/>
              </a:spcAft>
              <a:buClr>
                <a:schemeClr val="dk1"/>
              </a:buClr>
              <a:buSzPts val="2000"/>
              <a:buNone/>
            </a:pPr>
            <a:r>
              <a:rPr lang="en-US" sz="2000" b="0" i="0" u="none">
                <a:solidFill>
                  <a:schemeClr val="dk1"/>
                </a:solidFill>
                <a:latin typeface="Verdana"/>
                <a:ea typeface="Verdana"/>
                <a:cs typeface="Verdana"/>
                <a:sym typeface="Verdana"/>
              </a:rPr>
              <a:t>So, </a:t>
            </a:r>
            <a:r>
              <a:rPr lang="en-US" sz="2000"/>
              <a:t>how do you establish your:</a:t>
            </a:r>
            <a:r>
              <a:rPr lang="en-US" sz="2000" b="0" i="0" u="none">
                <a:solidFill>
                  <a:schemeClr val="dk1"/>
                </a:solidFill>
                <a:latin typeface="Verdana"/>
                <a:ea typeface="Verdana"/>
                <a:cs typeface="Verdana"/>
                <a:sym typeface="Verdana"/>
              </a:rPr>
              <a:t> </a:t>
            </a:r>
            <a:endParaRPr/>
          </a:p>
          <a:p>
            <a:pPr marL="914400" lvl="1" indent="-457200" algn="l" rtl="0">
              <a:lnSpc>
                <a:spcPct val="100000"/>
              </a:lnSpc>
              <a:spcBef>
                <a:spcPts val="360"/>
              </a:spcBef>
              <a:spcAft>
                <a:spcPts val="0"/>
              </a:spcAft>
              <a:buClr>
                <a:schemeClr val="dk1"/>
              </a:buClr>
              <a:buSzPts val="1800"/>
              <a:buFont typeface="Verdana"/>
              <a:buAutoNum type="arabicPeriod"/>
            </a:pPr>
            <a:r>
              <a:rPr lang="en-US" sz="1800"/>
              <a:t>A</a:t>
            </a:r>
            <a:r>
              <a:rPr lang="en-US" sz="1800" b="0" i="0" u="none">
                <a:solidFill>
                  <a:schemeClr val="dk1"/>
                </a:solidFill>
                <a:latin typeface="Verdana"/>
                <a:ea typeface="Verdana"/>
                <a:cs typeface="Verdana"/>
                <a:sym typeface="Verdana"/>
              </a:rPr>
              <a:t>pplication</a:t>
            </a:r>
            <a:endParaRPr/>
          </a:p>
          <a:p>
            <a:pPr marL="914400" lvl="1" indent="-457200" algn="l" rtl="0">
              <a:lnSpc>
                <a:spcPct val="100000"/>
              </a:lnSpc>
              <a:spcBef>
                <a:spcPts val="360"/>
              </a:spcBef>
              <a:spcAft>
                <a:spcPts val="0"/>
              </a:spcAft>
              <a:buClr>
                <a:schemeClr val="dk1"/>
              </a:buClr>
              <a:buSzPts val="1800"/>
              <a:buFont typeface="Verdana"/>
              <a:buAutoNum type="arabicPeriod"/>
            </a:pPr>
            <a:r>
              <a:rPr lang="en-US" sz="1800"/>
              <a:t>M</a:t>
            </a:r>
            <a:r>
              <a:rPr lang="en-US" sz="1800" b="0" i="0" u="none">
                <a:solidFill>
                  <a:schemeClr val="dk1"/>
                </a:solidFill>
                <a:latin typeface="Verdana"/>
                <a:ea typeface="Verdana"/>
                <a:cs typeface="Verdana"/>
                <a:sym typeface="Verdana"/>
              </a:rPr>
              <a:t>arket</a:t>
            </a:r>
            <a:endParaRPr/>
          </a:p>
          <a:p>
            <a:pPr marL="914400" lvl="1" indent="-457200" algn="l" rtl="0">
              <a:lnSpc>
                <a:spcPct val="100000"/>
              </a:lnSpc>
              <a:spcBef>
                <a:spcPts val="360"/>
              </a:spcBef>
              <a:spcAft>
                <a:spcPts val="0"/>
              </a:spcAft>
              <a:buClr>
                <a:schemeClr val="dk1"/>
              </a:buClr>
              <a:buSzPts val="1800"/>
              <a:buFont typeface="Verdana"/>
              <a:buAutoNum type="arabicPeriod"/>
            </a:pPr>
            <a:r>
              <a:rPr lang="en-US" sz="1800"/>
              <a:t>S</a:t>
            </a:r>
            <a:r>
              <a:rPr lang="en-US" sz="1800" b="0" i="0" u="none">
                <a:solidFill>
                  <a:schemeClr val="dk1"/>
                </a:solidFill>
                <a:latin typeface="Verdana"/>
                <a:ea typeface="Verdana"/>
                <a:cs typeface="Verdana"/>
                <a:sym typeface="Verdana"/>
              </a:rPr>
              <a:t>oftware components</a:t>
            </a:r>
            <a:endParaRPr/>
          </a:p>
          <a:p>
            <a:pPr marL="914400" lvl="1" indent="-457200" algn="l" rtl="0">
              <a:lnSpc>
                <a:spcPct val="100000"/>
              </a:lnSpc>
              <a:spcBef>
                <a:spcPts val="360"/>
              </a:spcBef>
              <a:spcAft>
                <a:spcPts val="0"/>
              </a:spcAft>
              <a:buClr>
                <a:schemeClr val="dk1"/>
              </a:buClr>
              <a:buSzPts val="1800"/>
              <a:buFont typeface="Verdana"/>
              <a:buAutoNum type="arabicPeriod"/>
            </a:pPr>
            <a:r>
              <a:rPr lang="en-US" sz="1800"/>
              <a:t>P</a:t>
            </a:r>
            <a:r>
              <a:rPr lang="en-US" sz="1800" b="0" i="0" u="none">
                <a:solidFill>
                  <a:schemeClr val="dk1"/>
                </a:solidFill>
                <a:latin typeface="Verdana"/>
                <a:ea typeface="Verdana"/>
                <a:cs typeface="Verdana"/>
                <a:sym typeface="Verdana"/>
              </a:rPr>
              <a:t>ackage</a:t>
            </a:r>
            <a:endParaRPr sz="1800" b="0" i="0" u="none">
              <a:solidFill>
                <a:schemeClr val="dk1"/>
              </a:solidFill>
              <a:latin typeface="Verdana"/>
              <a:ea typeface="Verdana"/>
              <a:cs typeface="Verdana"/>
              <a:sym typeface="Verdana"/>
            </a:endParaRPr>
          </a:p>
          <a:p>
            <a:pPr marL="0" lvl="0" indent="457200" algn="l" rtl="0">
              <a:lnSpc>
                <a:spcPct val="100000"/>
              </a:lnSpc>
              <a:spcBef>
                <a:spcPts val="360"/>
              </a:spcBef>
              <a:spcAft>
                <a:spcPts val="0"/>
              </a:spcAft>
              <a:buNone/>
            </a:pPr>
            <a:r>
              <a:rPr lang="en-US" sz="1800"/>
              <a:t>?</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Verdana"/>
              <a:buNone/>
            </a:pPr>
            <a:r>
              <a:rPr lang="en-US" sz="3600" b="0" i="0" u="none">
                <a:solidFill>
                  <a:schemeClr val="dk2"/>
                </a:solidFill>
                <a:latin typeface="Verdana"/>
                <a:ea typeface="Verdana"/>
                <a:cs typeface="Verdana"/>
                <a:sym typeface="Verdana"/>
              </a:rPr>
              <a:t>Firm characteristics</a:t>
            </a:r>
            <a:endParaRPr/>
          </a:p>
        </p:txBody>
      </p:sp>
      <p:graphicFrame>
        <p:nvGraphicFramePr>
          <p:cNvPr id="290" name="Google Shape;290;p15"/>
          <p:cNvGraphicFramePr/>
          <p:nvPr/>
        </p:nvGraphicFramePr>
        <p:xfrm>
          <a:off x="77787" y="1676400"/>
          <a:ext cx="3000000" cy="3000000"/>
        </p:xfrm>
        <a:graphic>
          <a:graphicData uri="http://schemas.openxmlformats.org/drawingml/2006/table">
            <a:tbl>
              <a:tblPr>
                <a:noFill/>
                <a:tableStyleId>{F12F8E65-CFBA-4A8F-8260-E28EEC5ED50F}</a:tableStyleId>
              </a:tblPr>
              <a:tblGrid>
                <a:gridCol w="1476375">
                  <a:extLst>
                    <a:ext uri="{9D8B030D-6E8A-4147-A177-3AD203B41FA5}">
                      <a16:colId xmlns:a16="http://schemas.microsoft.com/office/drawing/2014/main" val="20000"/>
                    </a:ext>
                  </a:extLst>
                </a:gridCol>
                <a:gridCol w="230345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3375">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1800">
                  <a:extLst>
                    <a:ext uri="{9D8B030D-6E8A-4147-A177-3AD203B41FA5}">
                      <a16:colId xmlns:a16="http://schemas.microsoft.com/office/drawing/2014/main" val="20008"/>
                    </a:ext>
                  </a:extLst>
                </a:gridCol>
                <a:gridCol w="431800">
                  <a:extLst>
                    <a:ext uri="{9D8B030D-6E8A-4147-A177-3AD203B41FA5}">
                      <a16:colId xmlns:a16="http://schemas.microsoft.com/office/drawing/2014/main" val="20009"/>
                    </a:ext>
                  </a:extLst>
                </a:gridCol>
                <a:gridCol w="431800">
                  <a:extLst>
                    <a:ext uri="{9D8B030D-6E8A-4147-A177-3AD203B41FA5}">
                      <a16:colId xmlns:a16="http://schemas.microsoft.com/office/drawing/2014/main" val="20010"/>
                    </a:ext>
                  </a:extLst>
                </a:gridCol>
                <a:gridCol w="433375">
                  <a:extLst>
                    <a:ext uri="{9D8B030D-6E8A-4147-A177-3AD203B41FA5}">
                      <a16:colId xmlns:a16="http://schemas.microsoft.com/office/drawing/2014/main" val="20011"/>
                    </a:ext>
                  </a:extLst>
                </a:gridCol>
                <a:gridCol w="431800">
                  <a:extLst>
                    <a:ext uri="{9D8B030D-6E8A-4147-A177-3AD203B41FA5}">
                      <a16:colId xmlns:a16="http://schemas.microsoft.com/office/drawing/2014/main" val="20012"/>
                    </a:ext>
                  </a:extLst>
                </a:gridCol>
                <a:gridCol w="431800">
                  <a:extLst>
                    <a:ext uri="{9D8B030D-6E8A-4147-A177-3AD203B41FA5}">
                      <a16:colId xmlns:a16="http://schemas.microsoft.com/office/drawing/2014/main" val="20013"/>
                    </a:ext>
                  </a:extLst>
                </a:gridCol>
              </a:tblGrid>
              <a:tr h="619125">
                <a:tc gridSpan="2">
                  <a:txBody>
                    <a:bodyPr/>
                    <a:lstStyle/>
                    <a:p>
                      <a:pPr marL="0" marR="0" lvl="0" indent="0" algn="r" rtl="0">
                        <a:lnSpc>
                          <a:spcPct val="100000"/>
                        </a:lnSpc>
                        <a:spcBef>
                          <a:spcPts val="0"/>
                        </a:spcBef>
                        <a:spcAft>
                          <a:spcPts val="0"/>
                        </a:spcAft>
                        <a:buClr>
                          <a:schemeClr val="dk1"/>
                        </a:buClr>
                        <a:buSzPts val="1800"/>
                        <a:buFont typeface="Verdana"/>
                        <a:buNone/>
                      </a:pPr>
                      <a:r>
                        <a:rPr lang="en-US" sz="1800" b="0" i="0" u="none" strike="noStrike" cap="none">
                          <a:solidFill>
                            <a:schemeClr val="dk1"/>
                          </a:solidFill>
                          <a:latin typeface="Verdana"/>
                          <a:ea typeface="Verdana"/>
                          <a:cs typeface="Verdana"/>
                          <a:sym typeface="Verdana"/>
                        </a:rPr>
                        <a:t>Firm #</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nl-NL"/>
                    </a:p>
                  </a:txBody>
                  <a:tcPr/>
                </a:tc>
                <a:tc>
                  <a:txBody>
                    <a:bodyPr/>
                    <a:lstStyle/>
                    <a:p>
                      <a:pPr marL="0" marR="0" lvl="0" indent="0" algn="ctr"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2</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5</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6</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7</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8</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9</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10</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11</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12</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85775">
                <a:tc rowSpan="4">
                  <a:txBody>
                    <a:bodyPr/>
                    <a:lstStyle/>
                    <a:p>
                      <a:pPr marL="0" marR="0" lvl="0" indent="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Application</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Business/Office</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Verdana"/>
                        <a:buNone/>
                      </a:pPr>
                      <a:r>
                        <a:rPr lang="en-US" sz="2400" b="1" i="0" u="none" strike="noStrike" cap="none">
                          <a:solidFill>
                            <a:schemeClr val="dk1"/>
                          </a:solidFill>
                          <a:latin typeface="Verdana"/>
                          <a:ea typeface="Verdana"/>
                          <a:cs typeface="Verdana"/>
                          <a:sym typeface="Verdana"/>
                        </a:rPr>
                        <a: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Verdana"/>
                        <a:buNone/>
                      </a:pPr>
                      <a:r>
                        <a:rPr lang="en-US" sz="2400" b="1" i="0" u="none" strike="noStrike" cap="none">
                          <a:solidFill>
                            <a:schemeClr val="dk1"/>
                          </a:solidFill>
                          <a:latin typeface="Verdana"/>
                          <a:ea typeface="Verdana"/>
                          <a:cs typeface="Verdana"/>
                          <a:sym typeface="Verdana"/>
                        </a:rPr>
                        <a: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Verdana"/>
                        <a:buNone/>
                      </a:pPr>
                      <a:r>
                        <a:rPr lang="en-US" sz="2400" b="1" i="0" u="none" strike="noStrike" cap="none">
                          <a:solidFill>
                            <a:schemeClr val="dk1"/>
                          </a:solidFill>
                          <a:latin typeface="Verdana"/>
                          <a:ea typeface="Verdana"/>
                          <a:cs typeface="Verdana"/>
                          <a:sym typeface="Verdana"/>
                        </a:rPr>
                        <a: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03225">
                <a:tc vMerge="1">
                  <a:txBody>
                    <a:bodyPr/>
                    <a:lstStyle/>
                    <a:p>
                      <a:endParaRPr lang="nl-NL"/>
                    </a:p>
                  </a:txBody>
                  <a:tcPr/>
                </a:tc>
                <a:tc>
                  <a:txBody>
                    <a:bodyPr/>
                    <a:lstStyle/>
                    <a:p>
                      <a:pPr marL="0" marR="0" lvl="0" indent="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Specialized</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Verdana"/>
                        <a:buNone/>
                      </a:pPr>
                      <a:r>
                        <a:rPr lang="en-US" sz="2400" b="1" i="0" u="none" strike="noStrike" cap="none">
                          <a:solidFill>
                            <a:schemeClr val="dk1"/>
                          </a:solidFill>
                          <a:latin typeface="Verdana"/>
                          <a:ea typeface="Verdana"/>
                          <a:cs typeface="Verdana"/>
                          <a:sym typeface="Verdana"/>
                        </a:rPr>
                        <a: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Verdana"/>
                        <a:buNone/>
                      </a:pPr>
                      <a:r>
                        <a:rPr lang="en-US" sz="2400" b="1" i="0" u="none" strike="noStrike" cap="none">
                          <a:solidFill>
                            <a:schemeClr val="dk1"/>
                          </a:solidFill>
                          <a:latin typeface="Verdana"/>
                          <a:ea typeface="Verdana"/>
                          <a:cs typeface="Verdana"/>
                          <a:sym typeface="Verdana"/>
                        </a:rPr>
                        <a: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Verdana"/>
                        <a:buNone/>
                      </a:pPr>
                      <a:r>
                        <a:rPr lang="en-US" sz="2400" b="1" i="0" u="none" strike="noStrike" cap="none">
                          <a:solidFill>
                            <a:schemeClr val="dk1"/>
                          </a:solidFill>
                          <a:latin typeface="Verdana"/>
                          <a:ea typeface="Verdana"/>
                          <a:cs typeface="Verdana"/>
                          <a:sym typeface="Verdana"/>
                        </a:rPr>
                        <a: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04825">
                <a:tc vMerge="1">
                  <a:txBody>
                    <a:bodyPr/>
                    <a:lstStyle/>
                    <a:p>
                      <a:endParaRPr lang="nl-NL"/>
                    </a:p>
                  </a:txBody>
                  <a:tcPr/>
                </a:tc>
                <a:tc>
                  <a:txBody>
                    <a:bodyPr/>
                    <a:lstStyle/>
                    <a:p>
                      <a:pPr marL="0" marR="0" lvl="0" indent="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Systems / Utilities</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Verdana"/>
                        <a:buNone/>
                      </a:pPr>
                      <a:r>
                        <a:rPr lang="en-US" sz="2400" b="1" i="0" u="none" strike="noStrike" cap="none">
                          <a:solidFill>
                            <a:schemeClr val="dk1"/>
                          </a:solidFill>
                          <a:latin typeface="Verdana"/>
                          <a:ea typeface="Verdana"/>
                          <a:cs typeface="Verdana"/>
                          <a:sym typeface="Verdana"/>
                        </a:rPr>
                        <a: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Verdana"/>
                        <a:buNone/>
                      </a:pPr>
                      <a:r>
                        <a:rPr lang="en-US" sz="2400" b="1" i="0" u="none" strike="noStrike" cap="none">
                          <a:solidFill>
                            <a:schemeClr val="dk1"/>
                          </a:solidFill>
                          <a:latin typeface="Verdana"/>
                          <a:ea typeface="Verdana"/>
                          <a:cs typeface="Verdana"/>
                          <a:sym typeface="Verdana"/>
                        </a:rPr>
                        <a: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Verdana"/>
                        <a:buNone/>
                      </a:pPr>
                      <a:r>
                        <a:rPr lang="en-US" sz="2400" b="1" i="0" u="none" strike="noStrike" cap="none">
                          <a:solidFill>
                            <a:schemeClr val="dk1"/>
                          </a:solidFill>
                          <a:latin typeface="Verdana"/>
                          <a:ea typeface="Verdana"/>
                          <a:cs typeface="Verdana"/>
                          <a:sym typeface="Verdana"/>
                        </a:rPr>
                        <a: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Verdana"/>
                        <a:buNone/>
                      </a:pPr>
                      <a:r>
                        <a:rPr lang="en-US" sz="2400" b="1" i="0" u="none" strike="noStrike" cap="none">
                          <a:solidFill>
                            <a:schemeClr val="dk1"/>
                          </a:solidFill>
                          <a:latin typeface="Verdana"/>
                          <a:ea typeface="Verdana"/>
                          <a:cs typeface="Verdana"/>
                          <a:sym typeface="Verdana"/>
                        </a:rPr>
                        <a:t>√</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03225">
                <a:tc vMerge="1">
                  <a:txBody>
                    <a:bodyPr/>
                    <a:lstStyle/>
                    <a:p>
                      <a:endParaRPr lang="nl-NL"/>
                    </a:p>
                  </a:txBody>
                  <a:tcPr/>
                </a:tc>
                <a:tc>
                  <a:txBody>
                    <a:bodyPr/>
                    <a:lstStyle/>
                    <a:p>
                      <a:pPr marL="0" marR="0" lvl="0" indent="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Graphics</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Verdana"/>
                        <a:buNone/>
                      </a:pPr>
                      <a:r>
                        <a:rPr lang="en-US" sz="2400" b="1" i="0" u="none" strike="noStrike" cap="none">
                          <a:solidFill>
                            <a:schemeClr val="dk1"/>
                          </a:solidFill>
                          <a:latin typeface="Verdana"/>
                          <a:ea typeface="Verdana"/>
                          <a:cs typeface="Verdana"/>
                          <a:sym typeface="Verdana"/>
                        </a:rPr>
                        <a: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Verdana"/>
                        <a:buNone/>
                      </a:pPr>
                      <a:r>
                        <a:rPr lang="en-US" sz="2400" b="1" i="0" u="none" strike="noStrike" cap="none">
                          <a:solidFill>
                            <a:schemeClr val="dk1"/>
                          </a:solidFill>
                          <a:latin typeface="Verdana"/>
                          <a:ea typeface="Verdana"/>
                          <a:cs typeface="Verdana"/>
                          <a:sym typeface="Verdana"/>
                        </a:rPr>
                        <a: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04825">
                <a:tc rowSpan="3">
                  <a:txBody>
                    <a:bodyPr/>
                    <a:lstStyle/>
                    <a:p>
                      <a:pPr marL="0" marR="0" lvl="0" indent="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Distribution</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Mass market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Verdana"/>
                        <a:buNone/>
                      </a:pPr>
                      <a:r>
                        <a:rPr lang="en-US" sz="2400" b="1" i="0" u="none" strike="noStrike" cap="none">
                          <a:solidFill>
                            <a:schemeClr val="dk1"/>
                          </a:solidFill>
                          <a:latin typeface="Verdana"/>
                          <a:ea typeface="Verdana"/>
                          <a:cs typeface="Verdana"/>
                          <a:sym typeface="Verdana"/>
                        </a:rPr>
                        <a: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Verdana"/>
                        <a:buNone/>
                      </a:pPr>
                      <a:r>
                        <a:rPr lang="en-US" sz="2400" b="1" i="0" u="none" strike="noStrike" cap="none">
                          <a:solidFill>
                            <a:schemeClr val="dk1"/>
                          </a:solidFill>
                          <a:latin typeface="Verdana"/>
                          <a:ea typeface="Verdana"/>
                          <a:cs typeface="Verdana"/>
                          <a:sym typeface="Verdana"/>
                        </a:rPr>
                        <a: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Verdana"/>
                        <a:buNone/>
                      </a:pPr>
                      <a:r>
                        <a:rPr lang="en-US" sz="2400" b="1" i="0" u="none" strike="noStrike" cap="none">
                          <a:solidFill>
                            <a:schemeClr val="dk1"/>
                          </a:solidFill>
                          <a:latin typeface="Verdana"/>
                          <a:ea typeface="Verdana"/>
                          <a:cs typeface="Verdana"/>
                          <a:sym typeface="Verdana"/>
                        </a:rPr>
                        <a: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Verdana"/>
                        <a:buNone/>
                      </a:pPr>
                      <a:r>
                        <a:rPr lang="en-US" sz="2400" b="1" i="0" u="none" strike="noStrike" cap="none">
                          <a:solidFill>
                            <a:schemeClr val="dk1"/>
                          </a:solidFill>
                          <a:latin typeface="Verdana"/>
                          <a:ea typeface="Verdana"/>
                          <a:cs typeface="Verdana"/>
                          <a:sym typeface="Verdana"/>
                        </a:rPr>
                        <a: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03225">
                <a:tc vMerge="1">
                  <a:txBody>
                    <a:bodyPr/>
                    <a:lstStyle/>
                    <a:p>
                      <a:endParaRPr lang="nl-NL"/>
                    </a:p>
                  </a:txBody>
                  <a:tcPr/>
                </a:tc>
                <a:tc>
                  <a:txBody>
                    <a:bodyPr/>
                    <a:lstStyle/>
                    <a:p>
                      <a:pPr marL="0" marR="0" lvl="0" indent="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Wide</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Verdana"/>
                        <a:buNone/>
                      </a:pPr>
                      <a:r>
                        <a:rPr lang="en-US" sz="2400" b="1" i="0" u="none" strike="noStrike" cap="none">
                          <a:solidFill>
                            <a:schemeClr val="dk1"/>
                          </a:solidFill>
                          <a:latin typeface="Verdana"/>
                          <a:ea typeface="Verdana"/>
                          <a:cs typeface="Verdana"/>
                          <a:sym typeface="Verdana"/>
                        </a:rPr>
                        <a: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Verdana"/>
                        <a:buNone/>
                      </a:pPr>
                      <a:r>
                        <a:rPr lang="en-US" sz="2400" b="1" i="0" u="none" strike="noStrike" cap="none">
                          <a:solidFill>
                            <a:schemeClr val="dk1"/>
                          </a:solidFill>
                          <a:latin typeface="Verdana"/>
                          <a:ea typeface="Verdana"/>
                          <a:cs typeface="Verdana"/>
                          <a:sym typeface="Verdana"/>
                        </a:rPr>
                        <a: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Verdana"/>
                        <a:buNone/>
                      </a:pPr>
                      <a:r>
                        <a:rPr lang="en-US" sz="2400" b="1" i="0" u="none" strike="noStrike" cap="none">
                          <a:solidFill>
                            <a:schemeClr val="dk1"/>
                          </a:solidFill>
                          <a:latin typeface="Verdana"/>
                          <a:ea typeface="Verdana"/>
                          <a:cs typeface="Verdana"/>
                          <a:sym typeface="Verdana"/>
                        </a:rPr>
                        <a: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Verdana"/>
                        <a:buNone/>
                      </a:pPr>
                      <a:r>
                        <a:rPr lang="en-US" sz="2400" b="1" i="0" u="none" strike="noStrike" cap="none">
                          <a:solidFill>
                            <a:schemeClr val="dk1"/>
                          </a:solidFill>
                          <a:latin typeface="Verdana"/>
                          <a:ea typeface="Verdana"/>
                          <a:cs typeface="Verdana"/>
                          <a:sym typeface="Verdana"/>
                        </a:rPr>
                        <a: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Verdana"/>
                        <a:buNone/>
                      </a:pPr>
                      <a:r>
                        <a:rPr lang="en-US" sz="2400" b="1" i="0" u="none" strike="noStrike" cap="none">
                          <a:solidFill>
                            <a:schemeClr val="dk1"/>
                          </a:solidFill>
                          <a:latin typeface="Verdana"/>
                          <a:ea typeface="Verdana"/>
                          <a:cs typeface="Verdana"/>
                          <a:sym typeface="Verdana"/>
                        </a:rPr>
                        <a:t>√</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504825">
                <a:tc vMerge="1">
                  <a:txBody>
                    <a:bodyPr/>
                    <a:lstStyle/>
                    <a:p>
                      <a:endParaRPr lang="nl-NL"/>
                    </a:p>
                  </a:txBody>
                  <a:tcPr/>
                </a:tc>
                <a:tc>
                  <a:txBody>
                    <a:bodyPr/>
                    <a:lstStyle/>
                    <a:p>
                      <a:pPr marL="0" marR="0" lvl="0" indent="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Narrow/high end</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Verdana"/>
                        <a:buNone/>
                      </a:pPr>
                      <a:r>
                        <a:rPr lang="en-US" sz="2400" b="1" i="0" u="none" strike="noStrike" cap="none">
                          <a:solidFill>
                            <a:schemeClr val="dk1"/>
                          </a:solidFill>
                          <a:latin typeface="Verdana"/>
                          <a:ea typeface="Verdana"/>
                          <a:cs typeface="Verdana"/>
                          <a:sym typeface="Verdana"/>
                        </a:rPr>
                        <a: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Verdana"/>
                        <a:buNone/>
                      </a:pPr>
                      <a:r>
                        <a:rPr lang="en-US" sz="2400" b="1" i="0" u="none" strike="noStrike" cap="none">
                          <a:solidFill>
                            <a:schemeClr val="dk1"/>
                          </a:solidFill>
                          <a:latin typeface="Verdana"/>
                          <a:ea typeface="Verdana"/>
                          <a:cs typeface="Verdana"/>
                          <a:sym typeface="Verdana"/>
                        </a:rPr>
                        <a: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400"/>
                        <a:buFont typeface="Verdana"/>
                        <a:buNone/>
                      </a:pPr>
                      <a:r>
                        <a:rPr lang="en-US" sz="2400" b="1" i="0" u="none" strike="noStrike" cap="none">
                          <a:solidFill>
                            <a:schemeClr val="dk1"/>
                          </a:solidFill>
                          <a:latin typeface="Verdana"/>
                          <a:ea typeface="Verdana"/>
                          <a:cs typeface="Verdana"/>
                          <a:sym typeface="Verdana"/>
                        </a:rPr>
                        <a: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Verdana"/>
                        <a:ea typeface="Verdana"/>
                        <a:cs typeface="Verdana"/>
                        <a:sym typeface="Verdana"/>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200"/>
              <a:buFont typeface="Verdana"/>
              <a:buNone/>
            </a:pPr>
            <a:r>
              <a:rPr lang="en-US" sz="3200" b="0" i="0" u="none">
                <a:solidFill>
                  <a:schemeClr val="dk2"/>
                </a:solidFill>
                <a:latin typeface="Verdana"/>
                <a:ea typeface="Verdana"/>
                <a:cs typeface="Verdana"/>
                <a:sym typeface="Verdana"/>
              </a:rPr>
              <a:t>Development time (in months)</a:t>
            </a:r>
            <a:endParaRPr/>
          </a:p>
        </p:txBody>
      </p:sp>
      <p:sp>
        <p:nvSpPr>
          <p:cNvPr id="296" name="Google Shape;296;p16"/>
          <p:cNvSpPr txBox="1"/>
          <p:nvPr/>
        </p:nvSpPr>
        <p:spPr>
          <a:xfrm>
            <a:off x="4648200" y="1524000"/>
            <a:ext cx="4495800" cy="398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Data were </a:t>
            </a:r>
            <a:r>
              <a:rPr lang="en-US" sz="2000" b="0" i="0" u="none" strike="noStrike" cap="none">
                <a:solidFill>
                  <a:schemeClr val="hlink"/>
                </a:solidFill>
                <a:latin typeface="Verdana"/>
                <a:ea typeface="Verdana"/>
                <a:cs typeface="Verdana"/>
                <a:sym typeface="Verdana"/>
              </a:rPr>
              <a:t>rough estimates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0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Multiples of 12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00"/>
              </a:spcBef>
              <a:spcAft>
                <a:spcPts val="0"/>
              </a:spcAft>
              <a:buClr>
                <a:schemeClr val="dk1"/>
              </a:buClr>
              <a:buSzPts val="2000"/>
              <a:buFont typeface="Times New Roman"/>
              <a:buNone/>
            </a:pPr>
            <a:endParaRPr sz="2000" b="0" i="0" u="none" strike="noStrike" cap="none">
              <a:solidFill>
                <a:schemeClr val="dk1"/>
              </a:solidFill>
              <a:latin typeface="Verdana"/>
              <a:ea typeface="Verdana"/>
              <a:cs typeface="Verdana"/>
              <a:sym typeface="Verdana"/>
            </a:endParaRPr>
          </a:p>
          <a:p>
            <a:pPr marL="0" marR="0" lvl="0" indent="0" algn="l" rtl="0">
              <a:lnSpc>
                <a:spcPct val="100000"/>
              </a:lnSpc>
              <a:spcBef>
                <a:spcPts val="400"/>
              </a:spcBef>
              <a:spcAft>
                <a:spcPts val="0"/>
              </a:spcAft>
              <a:buClr>
                <a:schemeClr val="hlink"/>
              </a:buClr>
              <a:buSzPts val="2000"/>
              <a:buFont typeface="Verdana"/>
              <a:buNone/>
            </a:pPr>
            <a:r>
              <a:rPr lang="en-US" sz="2000" b="0" i="0" u="none" strike="noStrike" cap="none">
                <a:solidFill>
                  <a:schemeClr val="hlink"/>
                </a:solidFill>
                <a:latin typeface="Verdana"/>
                <a:ea typeface="Verdana"/>
                <a:cs typeface="Verdana"/>
                <a:sym typeface="Verdana"/>
              </a:rPr>
              <a:t>Hardly a time strategy</a:t>
            </a:r>
            <a:r>
              <a:rPr lang="en-US" sz="2000" b="0" i="0" u="none" strike="noStrike" cap="none">
                <a:solidFill>
                  <a:schemeClr val="dk1"/>
                </a:solidFill>
                <a:latin typeface="Verdana"/>
                <a:ea typeface="Verdana"/>
                <a:cs typeface="Verdana"/>
                <a:sym typeface="Verdana"/>
              </a:rPr>
              <a:t>, when asked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0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Time-to-completion unknown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00"/>
              </a:spcBef>
              <a:spcAft>
                <a:spcPts val="0"/>
              </a:spcAft>
              <a:buClr>
                <a:schemeClr val="dk1"/>
              </a:buClr>
              <a:buSzPts val="2000"/>
              <a:buFont typeface="Times New Roman"/>
              <a:buNone/>
            </a:pPr>
            <a:endParaRPr sz="2000" b="0" i="0" u="none" strike="noStrike" cap="none">
              <a:solidFill>
                <a:schemeClr val="dk1"/>
              </a:solidFill>
              <a:latin typeface="Verdana"/>
              <a:ea typeface="Verdana"/>
              <a:cs typeface="Verdana"/>
              <a:sym typeface="Verdana"/>
            </a:endParaRPr>
          </a:p>
          <a:p>
            <a:pPr marL="0" marR="0" lvl="0" indent="0" algn="l" rtl="0">
              <a:lnSpc>
                <a:spcPct val="100000"/>
              </a:lnSpc>
              <a:spcBef>
                <a:spcPts val="40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Deadlines not so important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00"/>
              </a:spcBef>
              <a:spcAft>
                <a:spcPts val="0"/>
              </a:spcAft>
              <a:buClr>
                <a:schemeClr val="hlink"/>
              </a:buClr>
              <a:buSzPts val="2000"/>
              <a:buFont typeface="Verdana"/>
              <a:buNone/>
            </a:pPr>
            <a:r>
              <a:rPr lang="en-US" sz="2000" b="0" i="0" u="none" strike="noStrike" cap="none">
                <a:solidFill>
                  <a:schemeClr val="hlink"/>
                </a:solidFill>
                <a:latin typeface="Verdana"/>
                <a:ea typeface="Verdana"/>
                <a:cs typeface="Verdana"/>
                <a:sym typeface="Verdana"/>
              </a:rPr>
              <a:t>Competitive pressures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0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Market pressures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Verdana"/>
              <a:ea typeface="Verdana"/>
              <a:cs typeface="Verdana"/>
              <a:sym typeface="Verdana"/>
            </a:endParaRPr>
          </a:p>
        </p:txBody>
      </p:sp>
      <p:graphicFrame>
        <p:nvGraphicFramePr>
          <p:cNvPr id="297" name="Google Shape;297;p16"/>
          <p:cNvGraphicFramePr/>
          <p:nvPr/>
        </p:nvGraphicFramePr>
        <p:xfrm>
          <a:off x="611187" y="1557337"/>
          <a:ext cx="3000000" cy="3000000"/>
        </p:xfrm>
        <a:graphic>
          <a:graphicData uri="http://schemas.openxmlformats.org/drawingml/2006/table">
            <a:tbl>
              <a:tblPr>
                <a:noFill/>
                <a:tableStyleId>{F12F8E65-CFBA-4A8F-8260-E28EEC5ED50F}</a:tableStyleId>
              </a:tblPr>
              <a:tblGrid>
                <a:gridCol w="792150">
                  <a:extLst>
                    <a:ext uri="{9D8B030D-6E8A-4147-A177-3AD203B41FA5}">
                      <a16:colId xmlns:a16="http://schemas.microsoft.com/office/drawing/2014/main" val="20000"/>
                    </a:ext>
                  </a:extLst>
                </a:gridCol>
                <a:gridCol w="1223950">
                  <a:extLst>
                    <a:ext uri="{9D8B030D-6E8A-4147-A177-3AD203B41FA5}">
                      <a16:colId xmlns:a16="http://schemas.microsoft.com/office/drawing/2014/main" val="20001"/>
                    </a:ext>
                  </a:extLst>
                </a:gridCol>
                <a:gridCol w="1800225">
                  <a:extLst>
                    <a:ext uri="{9D8B030D-6E8A-4147-A177-3AD203B41FA5}">
                      <a16:colId xmlns:a16="http://schemas.microsoft.com/office/drawing/2014/main" val="20002"/>
                    </a:ext>
                  </a:extLst>
                </a:gridCol>
              </a:tblGrid>
              <a:tr h="560375">
                <a:tc>
                  <a:txBody>
                    <a:bodyPr/>
                    <a:lstStyle/>
                    <a:p>
                      <a:pPr marL="0" marR="0" lvl="0" indent="0" algn="ctr" rtl="0">
                        <a:lnSpc>
                          <a:spcPct val="100000"/>
                        </a:lnSpc>
                        <a:spcBef>
                          <a:spcPts val="0"/>
                        </a:spcBef>
                        <a:spcAft>
                          <a:spcPts val="0"/>
                        </a:spcAft>
                        <a:buClr>
                          <a:schemeClr val="dk1"/>
                        </a:buClr>
                        <a:buSzPts val="1600"/>
                        <a:buFont typeface="Verdana"/>
                        <a:buNone/>
                      </a:pPr>
                      <a:r>
                        <a:rPr lang="en-US" sz="1600" b="1" i="0" u="none" strike="noStrike" cap="none">
                          <a:solidFill>
                            <a:schemeClr val="dk1"/>
                          </a:solidFill>
                          <a:latin typeface="Verdana"/>
                          <a:ea typeface="Verdana"/>
                          <a:cs typeface="Verdana"/>
                          <a:sym typeface="Verdana"/>
                        </a:rPr>
                        <a:t>Firm</a:t>
                      </a:r>
                      <a:endParaRPr sz="1400" u="none" strike="noStrike" cap="none"/>
                    </a:p>
                  </a:txBody>
                  <a:tcPr marL="36000" marR="36000" marT="36000" marB="36000"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Verdana"/>
                        <a:buNone/>
                      </a:pPr>
                      <a:r>
                        <a:rPr lang="en-US" sz="1600" b="1" i="0" u="none" strike="noStrike" cap="none">
                          <a:solidFill>
                            <a:schemeClr val="dk1"/>
                          </a:solidFill>
                          <a:latin typeface="Verdana"/>
                          <a:ea typeface="Verdana"/>
                          <a:cs typeface="Verdana"/>
                          <a:sym typeface="Verdana"/>
                        </a:rPr>
                        <a:t>First product</a:t>
                      </a:r>
                      <a:endParaRPr sz="1400" u="none" strike="noStrike" cap="none"/>
                    </a:p>
                  </a:txBody>
                  <a:tcPr marL="36000" marR="36000" marT="36000" marB="360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Verdana"/>
                        <a:buNone/>
                      </a:pPr>
                      <a:r>
                        <a:rPr lang="en-US" sz="1600" b="1" i="0" u="none" strike="noStrike" cap="none">
                          <a:solidFill>
                            <a:schemeClr val="dk1"/>
                          </a:solidFill>
                          <a:latin typeface="Verdana"/>
                          <a:ea typeface="Verdana"/>
                          <a:cs typeface="Verdana"/>
                          <a:sym typeface="Verdana"/>
                        </a:rPr>
                        <a:t>Subsequent product(s)</a:t>
                      </a:r>
                      <a:endParaRPr sz="1400" u="none" strike="noStrike" cap="none"/>
                    </a:p>
                  </a:txBody>
                  <a:tcPr marL="90000" marR="36000" marT="36000" marB="3600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12750">
                <a:tc>
                  <a:txBody>
                    <a:bodyPr/>
                    <a:lstStyle/>
                    <a:p>
                      <a:pPr marL="0" marR="0" lvl="0" indent="0" algn="ctr"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1</a:t>
                      </a:r>
                      <a:endParaRPr sz="1400" u="none" strike="noStrike" cap="none"/>
                    </a:p>
                  </a:txBody>
                  <a:tcPr marL="36000" marR="36000" marT="36000" marB="36000"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a:t>
                      </a:r>
                      <a:endParaRPr sz="1400" u="none" strike="noStrike" cap="none"/>
                    </a:p>
                  </a:txBody>
                  <a:tcPr marL="36000" marR="36000" marT="36000" marB="360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24</a:t>
                      </a:r>
                      <a:endParaRPr sz="1400" u="none" strike="noStrike" cap="none"/>
                    </a:p>
                  </a:txBody>
                  <a:tcPr marL="90000" marR="36000" marT="36000" marB="3600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12750">
                <a:tc>
                  <a:txBody>
                    <a:bodyPr/>
                    <a:lstStyle/>
                    <a:p>
                      <a:pPr marL="0" marR="0" lvl="0" indent="0" algn="ctr"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3</a:t>
                      </a:r>
                      <a:endParaRPr sz="1400" u="none" strike="noStrike" cap="none"/>
                    </a:p>
                  </a:txBody>
                  <a:tcPr marL="36000" marR="36000" marT="36000" marB="36000"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26</a:t>
                      </a:r>
                      <a:endParaRPr sz="1400" u="none" strike="noStrike" cap="none"/>
                    </a:p>
                  </a:txBody>
                  <a:tcPr marL="36000" marR="36000" marT="36000" marB="360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In development</a:t>
                      </a:r>
                      <a:endParaRPr sz="1400" u="none" strike="noStrike" cap="none"/>
                    </a:p>
                  </a:txBody>
                  <a:tcPr marL="90000" marR="36000" marT="36000" marB="3600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12750">
                <a:tc>
                  <a:txBody>
                    <a:bodyPr/>
                    <a:lstStyle/>
                    <a:p>
                      <a:pPr marL="0" marR="0" lvl="0" indent="0" algn="ctr"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4</a:t>
                      </a:r>
                      <a:endParaRPr sz="1400" u="none" strike="noStrike" cap="none"/>
                    </a:p>
                  </a:txBody>
                  <a:tcPr marL="36000" marR="36000" marT="36000" marB="36000"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5</a:t>
                      </a:r>
                      <a:endParaRPr sz="1400" u="none" strike="noStrike" cap="none"/>
                    </a:p>
                  </a:txBody>
                  <a:tcPr marL="36000" marR="36000" marT="36000" marB="360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24</a:t>
                      </a:r>
                      <a:endParaRPr sz="1400" u="none" strike="noStrike" cap="none"/>
                    </a:p>
                  </a:txBody>
                  <a:tcPr marL="90000" marR="36000" marT="36000" marB="3600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12750">
                <a:tc>
                  <a:txBody>
                    <a:bodyPr/>
                    <a:lstStyle/>
                    <a:p>
                      <a:pPr marL="0" marR="0" lvl="0" indent="0" algn="ctr"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5</a:t>
                      </a:r>
                      <a:endParaRPr sz="1400" u="none" strike="noStrike" cap="none"/>
                    </a:p>
                  </a:txBody>
                  <a:tcPr marL="36000" marR="36000" marT="36000" marB="36000"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13</a:t>
                      </a:r>
                      <a:endParaRPr sz="1400" u="none" strike="noStrike" cap="none"/>
                    </a:p>
                  </a:txBody>
                  <a:tcPr marL="36000" marR="36000" marT="36000" marB="360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None</a:t>
                      </a:r>
                      <a:endParaRPr sz="1400" u="none" strike="noStrike" cap="none"/>
                    </a:p>
                  </a:txBody>
                  <a:tcPr marL="90000" marR="36000" marT="36000" marB="3600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12750">
                <a:tc>
                  <a:txBody>
                    <a:bodyPr/>
                    <a:lstStyle/>
                    <a:p>
                      <a:pPr marL="0" marR="0" lvl="0" indent="0" algn="ctr"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6</a:t>
                      </a:r>
                      <a:endParaRPr sz="1400" u="none" strike="noStrike" cap="none"/>
                    </a:p>
                  </a:txBody>
                  <a:tcPr marL="36000" marR="36000" marT="36000" marB="36000"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36</a:t>
                      </a:r>
                      <a:endParaRPr sz="1400" u="none" strike="noStrike" cap="none"/>
                    </a:p>
                  </a:txBody>
                  <a:tcPr marL="36000" marR="36000" marT="36000" marB="360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11,12,13,13</a:t>
                      </a:r>
                      <a:endParaRPr sz="1400" u="none" strike="noStrike" cap="none"/>
                    </a:p>
                  </a:txBody>
                  <a:tcPr marL="90000" marR="36000" marT="36000" marB="3600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12750">
                <a:tc>
                  <a:txBody>
                    <a:bodyPr/>
                    <a:lstStyle/>
                    <a:p>
                      <a:pPr marL="0" marR="0" lvl="0" indent="0" algn="ctr"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7</a:t>
                      </a:r>
                      <a:endParaRPr sz="1400" u="none" strike="noStrike" cap="none"/>
                    </a:p>
                  </a:txBody>
                  <a:tcPr marL="36000" marR="36000" marT="36000" marB="36000"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a:t>
                      </a:r>
                      <a:endParaRPr sz="1400" u="none" strike="noStrike" cap="none"/>
                    </a:p>
                  </a:txBody>
                  <a:tcPr marL="36000" marR="36000" marT="36000" marB="360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6,8,12,2</a:t>
                      </a:r>
                      <a:endParaRPr sz="1400" u="none" strike="noStrike" cap="none"/>
                    </a:p>
                  </a:txBody>
                  <a:tcPr marL="90000" marR="36000" marT="36000" marB="3600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412750">
                <a:tc>
                  <a:txBody>
                    <a:bodyPr/>
                    <a:lstStyle/>
                    <a:p>
                      <a:pPr marL="0" marR="0" lvl="0" indent="0" algn="ctr"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8</a:t>
                      </a:r>
                      <a:endParaRPr sz="1400" u="none" strike="noStrike" cap="none"/>
                    </a:p>
                  </a:txBody>
                  <a:tcPr marL="36000" marR="36000" marT="36000" marB="36000"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a:t>
                      </a:r>
                      <a:endParaRPr sz="1400" u="none" strike="noStrike" cap="none"/>
                    </a:p>
                  </a:txBody>
                  <a:tcPr marL="36000" marR="36000" marT="36000" marB="360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19,10,9</a:t>
                      </a:r>
                      <a:endParaRPr sz="1400" u="none" strike="noStrike" cap="none"/>
                    </a:p>
                  </a:txBody>
                  <a:tcPr marL="90000" marR="36000" marT="36000" marB="3600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412750">
                <a:tc>
                  <a:txBody>
                    <a:bodyPr/>
                    <a:lstStyle/>
                    <a:p>
                      <a:pPr marL="0" marR="0" lvl="0" indent="0" algn="ctr"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9</a:t>
                      </a:r>
                      <a:endParaRPr sz="1400" u="none" strike="noStrike" cap="none"/>
                    </a:p>
                  </a:txBody>
                  <a:tcPr marL="36000" marR="36000" marT="36000" marB="36000"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48</a:t>
                      </a:r>
                      <a:endParaRPr sz="1400" u="none" strike="noStrike" cap="none"/>
                    </a:p>
                  </a:txBody>
                  <a:tcPr marL="36000" marR="36000" marT="36000" marB="360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18</a:t>
                      </a:r>
                      <a:endParaRPr sz="1400" u="none" strike="noStrike" cap="none"/>
                    </a:p>
                  </a:txBody>
                  <a:tcPr marL="90000" marR="36000" marT="36000" marB="3600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412750">
                <a:tc>
                  <a:txBody>
                    <a:bodyPr/>
                    <a:lstStyle/>
                    <a:p>
                      <a:pPr marL="0" marR="0" lvl="0" indent="0" algn="ctr"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11</a:t>
                      </a:r>
                      <a:endParaRPr sz="1400" u="none" strike="noStrike" cap="none"/>
                    </a:p>
                  </a:txBody>
                  <a:tcPr marL="36000" marR="36000" marT="36000" marB="36000"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24</a:t>
                      </a:r>
                      <a:endParaRPr sz="1400" u="none" strike="noStrike" cap="none"/>
                    </a:p>
                  </a:txBody>
                  <a:tcPr marL="36000" marR="36000" marT="36000" marB="360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18,36</a:t>
                      </a:r>
                      <a:endParaRPr sz="1400" u="none" strike="noStrike" cap="none"/>
                    </a:p>
                  </a:txBody>
                  <a:tcPr marL="90000" marR="36000" marT="36000" marB="3600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412750">
                <a:tc>
                  <a:txBody>
                    <a:bodyPr/>
                    <a:lstStyle/>
                    <a:p>
                      <a:pPr marL="0" marR="0" lvl="0" indent="0" algn="ctr"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12</a:t>
                      </a:r>
                      <a:endParaRPr sz="1400" u="none" strike="noStrike" cap="none"/>
                    </a:p>
                  </a:txBody>
                  <a:tcPr marL="36000" marR="36000" marT="36000" marB="36000"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38</a:t>
                      </a:r>
                      <a:endParaRPr sz="1400" u="none" strike="noStrike" cap="none"/>
                    </a:p>
                  </a:txBody>
                  <a:tcPr marL="36000" marR="36000" marT="36000" marB="360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Verdana"/>
                        <a:buNone/>
                      </a:pPr>
                      <a:r>
                        <a:rPr lang="en-US" sz="1600" b="0" i="0" u="none" strike="noStrike" cap="none">
                          <a:solidFill>
                            <a:schemeClr val="dk1"/>
                          </a:solidFill>
                          <a:latin typeface="Verdana"/>
                          <a:ea typeface="Verdana"/>
                          <a:cs typeface="Verdana"/>
                          <a:sym typeface="Verdana"/>
                        </a:rPr>
                        <a:t>9</a:t>
                      </a:r>
                      <a:endParaRPr sz="1400" u="none" strike="noStrike" cap="none"/>
                    </a:p>
                  </a:txBody>
                  <a:tcPr marL="90000" marR="36000" marT="36000" marB="3600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412750">
                <a:tc>
                  <a:txBody>
                    <a:bodyPr/>
                    <a:lstStyle/>
                    <a:p>
                      <a:pPr marL="0" marR="0" lvl="0" indent="0" algn="ctr" rtl="0">
                        <a:lnSpc>
                          <a:spcPct val="100000"/>
                        </a:lnSpc>
                        <a:spcBef>
                          <a:spcPts val="0"/>
                        </a:spcBef>
                        <a:spcAft>
                          <a:spcPts val="0"/>
                        </a:spcAft>
                        <a:buClr>
                          <a:schemeClr val="dk1"/>
                        </a:buClr>
                        <a:buSzPts val="1600"/>
                        <a:buFont typeface="Verdana"/>
                        <a:buNone/>
                      </a:pPr>
                      <a:r>
                        <a:rPr lang="en-US" sz="1600" b="1" i="0" u="none" strike="noStrike" cap="none">
                          <a:solidFill>
                            <a:schemeClr val="dk1"/>
                          </a:solidFill>
                          <a:latin typeface="Verdana"/>
                          <a:ea typeface="Verdana"/>
                          <a:cs typeface="Verdana"/>
                          <a:sym typeface="Verdana"/>
                        </a:rPr>
                        <a:t>Avg.</a:t>
                      </a:r>
                      <a:endParaRPr sz="1400" u="none" strike="noStrike" cap="none"/>
                    </a:p>
                  </a:txBody>
                  <a:tcPr marL="36000" marR="36000" marT="36000" marB="36000"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Verdana"/>
                        <a:buNone/>
                      </a:pPr>
                      <a:r>
                        <a:rPr lang="en-US" sz="1600" b="1" i="0" u="none" strike="noStrike" cap="none">
                          <a:solidFill>
                            <a:schemeClr val="dk1"/>
                          </a:solidFill>
                          <a:latin typeface="Verdana"/>
                          <a:ea typeface="Verdana"/>
                          <a:cs typeface="Verdana"/>
                          <a:sym typeface="Verdana"/>
                        </a:rPr>
                        <a:t>26.0</a:t>
                      </a:r>
                      <a:endParaRPr sz="1400" u="none" strike="noStrike" cap="none"/>
                    </a:p>
                  </a:txBody>
                  <a:tcPr marL="36000" marR="36000" marT="36000" marB="360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Verdana"/>
                        <a:buNone/>
                      </a:pPr>
                      <a:r>
                        <a:rPr lang="en-US" sz="1600" b="1" i="0" u="none" strike="noStrike" cap="none">
                          <a:solidFill>
                            <a:schemeClr val="dk1"/>
                          </a:solidFill>
                          <a:latin typeface="Verdana"/>
                          <a:ea typeface="Verdana"/>
                          <a:cs typeface="Verdana"/>
                          <a:sym typeface="Verdana"/>
                        </a:rPr>
                        <a:t>14.3</a:t>
                      </a:r>
                      <a:endParaRPr sz="1400" u="none" strike="noStrike" cap="none"/>
                    </a:p>
                  </a:txBody>
                  <a:tcPr marL="90000" marR="36000" marT="36000" marB="36000"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Verdana"/>
              <a:buNone/>
            </a:pPr>
            <a:r>
              <a:rPr lang="en-US" sz="3600" b="0" i="0" u="none">
                <a:solidFill>
                  <a:schemeClr val="dk2"/>
                </a:solidFill>
                <a:latin typeface="Verdana"/>
                <a:ea typeface="Verdana"/>
                <a:cs typeface="Verdana"/>
                <a:sym typeface="Verdana"/>
              </a:rPr>
              <a:t>Acc. 1: Development method</a:t>
            </a:r>
            <a:endParaRPr/>
          </a:p>
        </p:txBody>
      </p:sp>
      <p:graphicFrame>
        <p:nvGraphicFramePr>
          <p:cNvPr id="303" name="Google Shape;303;p17"/>
          <p:cNvGraphicFramePr/>
          <p:nvPr/>
        </p:nvGraphicFramePr>
        <p:xfrm>
          <a:off x="685800" y="1676400"/>
          <a:ext cx="3000000" cy="3000000"/>
        </p:xfrm>
        <a:graphic>
          <a:graphicData uri="http://schemas.openxmlformats.org/drawingml/2006/table">
            <a:tbl>
              <a:tblPr>
                <a:noFill/>
                <a:tableStyleId>{F12F8E65-CFBA-4A8F-8260-E28EEC5ED50F}</a:tableStyleId>
              </a:tblPr>
              <a:tblGrid>
                <a:gridCol w="2590800">
                  <a:extLst>
                    <a:ext uri="{9D8B030D-6E8A-4147-A177-3AD203B41FA5}">
                      <a16:colId xmlns:a16="http://schemas.microsoft.com/office/drawing/2014/main" val="20000"/>
                    </a:ext>
                  </a:extLst>
                </a:gridCol>
                <a:gridCol w="3743325">
                  <a:extLst>
                    <a:ext uri="{9D8B030D-6E8A-4147-A177-3AD203B41FA5}">
                      <a16:colId xmlns:a16="http://schemas.microsoft.com/office/drawing/2014/main" val="20001"/>
                    </a:ext>
                  </a:extLst>
                </a:gridCol>
                <a:gridCol w="1438275">
                  <a:extLst>
                    <a:ext uri="{9D8B030D-6E8A-4147-A177-3AD203B41FA5}">
                      <a16:colId xmlns:a16="http://schemas.microsoft.com/office/drawing/2014/main" val="20002"/>
                    </a:ext>
                  </a:extLst>
                </a:gridCol>
              </a:tblGrid>
              <a:tr h="815975">
                <a:tc>
                  <a:txBody>
                    <a:bodyPr/>
                    <a:lstStyle/>
                    <a:p>
                      <a:pPr marL="0" marR="0" lvl="0" indent="0" algn="l" rtl="0">
                        <a:lnSpc>
                          <a:spcPct val="100000"/>
                        </a:lnSpc>
                        <a:spcBef>
                          <a:spcPts val="0"/>
                        </a:spcBef>
                        <a:spcAft>
                          <a:spcPts val="0"/>
                        </a:spcAft>
                        <a:buClr>
                          <a:schemeClr val="dk1"/>
                        </a:buClr>
                        <a:buSzPts val="2000"/>
                        <a:buFont typeface="Verdana"/>
                        <a:buNone/>
                      </a:pPr>
                      <a:r>
                        <a:rPr lang="en-US" sz="2000" b="1" i="0" u="none" strike="noStrike" cap="none">
                          <a:solidFill>
                            <a:schemeClr val="dk1"/>
                          </a:solidFill>
                          <a:latin typeface="Verdana"/>
                          <a:ea typeface="Verdana"/>
                          <a:cs typeface="Verdana"/>
                          <a:sym typeface="Verdana"/>
                        </a:rPr>
                        <a:t>Development method</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1" i="0" u="none" strike="noStrike" cap="none">
                          <a:solidFill>
                            <a:schemeClr val="dk1"/>
                          </a:solidFill>
                          <a:latin typeface="Verdana"/>
                          <a:ea typeface="Verdana"/>
                          <a:cs typeface="Verdana"/>
                          <a:sym typeface="Verdana"/>
                        </a:rPr>
                        <a:t>Degree of implementation</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Verdana"/>
                        <a:buNone/>
                      </a:pPr>
                      <a:r>
                        <a:rPr lang="en-US" sz="2000" b="1" i="0" u="none" strike="noStrike" cap="none">
                          <a:solidFill>
                            <a:schemeClr val="dk1"/>
                          </a:solidFill>
                          <a:latin typeface="Verdana"/>
                          <a:ea typeface="Verdana"/>
                          <a:cs typeface="Verdana"/>
                          <a:sym typeface="Verdana"/>
                        </a:rPr>
                        <a:t># Firms</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006475">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Specifications</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None</a:t>
                      </a:r>
                      <a:br>
                        <a:rPr lang="en-US" sz="2000" b="0" i="0" u="none" strike="noStrike" cap="none">
                          <a:solidFill>
                            <a:schemeClr val="dk1"/>
                          </a:solidFill>
                          <a:latin typeface="Verdana"/>
                          <a:ea typeface="Verdana"/>
                          <a:cs typeface="Verdana"/>
                          <a:sym typeface="Verdana"/>
                        </a:rPr>
                      </a:br>
                      <a:r>
                        <a:rPr lang="en-US" sz="2000" b="0" i="0" u="none" strike="noStrike" cap="none">
                          <a:solidFill>
                            <a:schemeClr val="dk1"/>
                          </a:solidFill>
                          <a:latin typeface="Verdana"/>
                          <a:ea typeface="Verdana"/>
                          <a:cs typeface="Verdana"/>
                          <a:sym typeface="Verdana"/>
                        </a:rPr>
                        <a:t>Informal, brief, a few pages</a:t>
                      </a:r>
                      <a:br>
                        <a:rPr lang="en-US" sz="2000" b="0" i="0" u="none" strike="noStrike" cap="none">
                          <a:solidFill>
                            <a:schemeClr val="dk1"/>
                          </a:solidFill>
                          <a:latin typeface="Verdana"/>
                          <a:ea typeface="Verdana"/>
                          <a:cs typeface="Verdana"/>
                          <a:sym typeface="Verdana"/>
                        </a:rPr>
                      </a:br>
                      <a:r>
                        <a:rPr lang="en-US" sz="2000" b="0" i="0" u="none" strike="noStrike" cap="none">
                          <a:solidFill>
                            <a:schemeClr val="dk1"/>
                          </a:solidFill>
                          <a:latin typeface="Verdana"/>
                          <a:ea typeface="Verdana"/>
                          <a:cs typeface="Verdana"/>
                          <a:sym typeface="Verdana"/>
                        </a:rPr>
                        <a:t>Formal specifications</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2</a:t>
                      </a:r>
                      <a:br>
                        <a:rPr lang="en-US" sz="2000" b="0" i="0" u="none" strike="noStrike" cap="none">
                          <a:solidFill>
                            <a:schemeClr val="dk1"/>
                          </a:solidFill>
                          <a:latin typeface="Verdana"/>
                          <a:ea typeface="Verdana"/>
                          <a:cs typeface="Verdana"/>
                          <a:sym typeface="Verdana"/>
                        </a:rPr>
                      </a:br>
                      <a:r>
                        <a:rPr lang="en-US" sz="2000" b="0" i="0" u="none" strike="noStrike" cap="none">
                          <a:solidFill>
                            <a:schemeClr val="dk1"/>
                          </a:solidFill>
                          <a:latin typeface="Verdana"/>
                          <a:ea typeface="Verdana"/>
                          <a:cs typeface="Verdana"/>
                          <a:sym typeface="Verdana"/>
                        </a:rPr>
                        <a:t>7</a:t>
                      </a:r>
                      <a:br>
                        <a:rPr lang="en-US" sz="2000" b="0" i="0" u="none" strike="noStrike" cap="none">
                          <a:solidFill>
                            <a:schemeClr val="dk1"/>
                          </a:solidFill>
                          <a:latin typeface="Verdana"/>
                          <a:ea typeface="Verdana"/>
                          <a:cs typeface="Verdana"/>
                          <a:sym typeface="Verdana"/>
                        </a:rPr>
                      </a:br>
                      <a:r>
                        <a:rPr lang="en-US" sz="2000" b="0" i="0" u="none" strike="noStrike" cap="none">
                          <a:solidFill>
                            <a:schemeClr val="dk1"/>
                          </a:solidFill>
                          <a:latin typeface="Verdana"/>
                          <a:ea typeface="Verdana"/>
                          <a:cs typeface="Verdana"/>
                          <a:sym typeface="Verdana"/>
                        </a:rPr>
                        <a:t>3</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990600">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Design</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Informal, brief, minimal</a:t>
                      </a:r>
                      <a:br>
                        <a:rPr lang="en-US" sz="2000" b="0" i="0" u="none" strike="noStrike" cap="none">
                          <a:solidFill>
                            <a:schemeClr val="dk1"/>
                          </a:solidFill>
                          <a:latin typeface="Verdana"/>
                          <a:ea typeface="Verdana"/>
                          <a:cs typeface="Verdana"/>
                          <a:sym typeface="Verdana"/>
                        </a:rPr>
                      </a:br>
                      <a:r>
                        <a:rPr lang="en-US" sz="2000" b="0" i="0" u="none" strike="noStrike" cap="none">
                          <a:solidFill>
                            <a:schemeClr val="dk1"/>
                          </a:solidFill>
                          <a:latin typeface="Verdana"/>
                          <a:ea typeface="Verdana"/>
                          <a:cs typeface="Verdana"/>
                          <a:sym typeface="Verdana"/>
                        </a:rPr>
                        <a:t>Formal and distinct stage</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8</a:t>
                      </a:r>
                      <a:br>
                        <a:rPr lang="en-US" sz="2000" b="0" i="0" u="none" strike="noStrike" cap="none">
                          <a:solidFill>
                            <a:schemeClr val="dk1"/>
                          </a:solidFill>
                          <a:latin typeface="Verdana"/>
                          <a:ea typeface="Verdana"/>
                          <a:cs typeface="Verdana"/>
                          <a:sym typeface="Verdana"/>
                        </a:rPr>
                      </a:br>
                      <a:r>
                        <a:rPr lang="en-US" sz="2000" b="0" i="0" u="none" strike="noStrike" cap="none">
                          <a:solidFill>
                            <a:schemeClr val="dk1"/>
                          </a:solidFill>
                          <a:latin typeface="Verdana"/>
                          <a:ea typeface="Verdana"/>
                          <a:cs typeface="Verdana"/>
                          <a:sym typeface="Verdana"/>
                        </a:rPr>
                        <a:t>4</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311275">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Prototyping</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No data</a:t>
                      </a:r>
                      <a:br>
                        <a:rPr lang="en-US" sz="2000" b="0" i="0" u="none" strike="noStrike" cap="none">
                          <a:solidFill>
                            <a:schemeClr val="dk1"/>
                          </a:solidFill>
                          <a:latin typeface="Verdana"/>
                          <a:ea typeface="Verdana"/>
                          <a:cs typeface="Verdana"/>
                          <a:sym typeface="Verdana"/>
                        </a:rPr>
                      </a:br>
                      <a:r>
                        <a:rPr lang="en-US" sz="2000" b="0" i="0" u="none" strike="noStrike" cap="none">
                          <a:solidFill>
                            <a:schemeClr val="dk1"/>
                          </a:solidFill>
                          <a:latin typeface="Verdana"/>
                          <a:ea typeface="Verdana"/>
                          <a:cs typeface="Verdana"/>
                          <a:sym typeface="Verdana"/>
                        </a:rPr>
                        <a:t>None</a:t>
                      </a:r>
                      <a:br>
                        <a:rPr lang="en-US" sz="2000" b="0" i="0" u="none" strike="noStrike" cap="none">
                          <a:solidFill>
                            <a:schemeClr val="dk1"/>
                          </a:solidFill>
                          <a:latin typeface="Verdana"/>
                          <a:ea typeface="Verdana"/>
                          <a:cs typeface="Verdana"/>
                          <a:sym typeface="Verdana"/>
                        </a:rPr>
                      </a:br>
                      <a:r>
                        <a:rPr lang="en-US" sz="2000" b="0" i="0" u="none" strike="noStrike" cap="none">
                          <a:solidFill>
                            <a:schemeClr val="dk1"/>
                          </a:solidFill>
                          <a:latin typeface="Verdana"/>
                          <a:ea typeface="Verdana"/>
                          <a:cs typeface="Verdana"/>
                          <a:sym typeface="Verdana"/>
                        </a:rPr>
                        <a:t>Little or rarely</a:t>
                      </a:r>
                      <a:br>
                        <a:rPr lang="en-US" sz="2000" b="0" i="0" u="none" strike="noStrike" cap="none">
                          <a:solidFill>
                            <a:schemeClr val="dk1"/>
                          </a:solidFill>
                          <a:latin typeface="Verdana"/>
                          <a:ea typeface="Verdana"/>
                          <a:cs typeface="Verdana"/>
                          <a:sym typeface="Verdana"/>
                        </a:rPr>
                      </a:br>
                      <a:r>
                        <a:rPr lang="en-US" sz="2000" b="0" i="0" u="none" strike="noStrike" cap="none">
                          <a:solidFill>
                            <a:schemeClr val="dk1"/>
                          </a:solidFill>
                          <a:latin typeface="Verdana"/>
                          <a:ea typeface="Verdana"/>
                          <a:cs typeface="Verdana"/>
                          <a:sym typeface="Verdana"/>
                        </a:rPr>
                        <a:t>Prototyping actively used</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1</a:t>
                      </a:r>
                      <a:br>
                        <a:rPr lang="en-US" sz="2000" b="0" i="0" u="none" strike="noStrike" cap="none">
                          <a:solidFill>
                            <a:schemeClr val="dk1"/>
                          </a:solidFill>
                          <a:latin typeface="Verdana"/>
                          <a:ea typeface="Verdana"/>
                          <a:cs typeface="Verdana"/>
                          <a:sym typeface="Verdana"/>
                        </a:rPr>
                      </a:br>
                      <a:r>
                        <a:rPr lang="en-US" sz="2000" b="0" i="0" u="none" strike="noStrike" cap="none">
                          <a:solidFill>
                            <a:schemeClr val="dk1"/>
                          </a:solidFill>
                          <a:latin typeface="Verdana"/>
                          <a:ea typeface="Verdana"/>
                          <a:cs typeface="Verdana"/>
                          <a:sym typeface="Verdana"/>
                        </a:rPr>
                        <a:t>3</a:t>
                      </a:r>
                      <a:br>
                        <a:rPr lang="en-US" sz="2000" b="0" i="0" u="none" strike="noStrike" cap="none">
                          <a:solidFill>
                            <a:schemeClr val="dk1"/>
                          </a:solidFill>
                          <a:latin typeface="Verdana"/>
                          <a:ea typeface="Verdana"/>
                          <a:cs typeface="Verdana"/>
                          <a:sym typeface="Verdana"/>
                        </a:rPr>
                      </a:br>
                      <a:r>
                        <a:rPr lang="en-US" sz="2000" b="0" i="0" u="none" strike="noStrike" cap="none">
                          <a:solidFill>
                            <a:schemeClr val="dk1"/>
                          </a:solidFill>
                          <a:latin typeface="Verdana"/>
                          <a:ea typeface="Verdana"/>
                          <a:cs typeface="Verdana"/>
                          <a:sym typeface="Verdana"/>
                        </a:rPr>
                        <a:t>1</a:t>
                      </a:r>
                      <a:br>
                        <a:rPr lang="en-US" sz="2000" b="0" i="0" u="none" strike="noStrike" cap="none">
                          <a:solidFill>
                            <a:schemeClr val="dk1"/>
                          </a:solidFill>
                          <a:latin typeface="Verdana"/>
                          <a:ea typeface="Verdana"/>
                          <a:cs typeface="Verdana"/>
                          <a:sym typeface="Verdana"/>
                        </a:rPr>
                      </a:br>
                      <a:r>
                        <a:rPr lang="en-US" sz="2000" b="0" i="0" u="none" strike="noStrike" cap="none">
                          <a:solidFill>
                            <a:schemeClr val="dk1"/>
                          </a:solidFill>
                          <a:latin typeface="Verdana"/>
                          <a:ea typeface="Verdana"/>
                          <a:cs typeface="Verdana"/>
                          <a:sym typeface="Verdana"/>
                        </a:rPr>
                        <a:t>7</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990600">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Testing</a:t>
                      </a:r>
                      <a:endParaRPr sz="1400" u="none" strike="noStrike" cap="none"/>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Informal or non-standard</a:t>
                      </a:r>
                      <a:br>
                        <a:rPr lang="en-US" sz="2000" b="0" i="0" u="none" strike="noStrike" cap="none">
                          <a:solidFill>
                            <a:schemeClr val="dk1"/>
                          </a:solidFill>
                          <a:latin typeface="Verdana"/>
                          <a:ea typeface="Verdana"/>
                          <a:cs typeface="Verdana"/>
                          <a:sym typeface="Verdana"/>
                        </a:rPr>
                      </a:br>
                      <a:r>
                        <a:rPr lang="en-US" sz="2000" b="0" i="0" u="none" strike="noStrike" cap="none">
                          <a:solidFill>
                            <a:schemeClr val="dk1"/>
                          </a:solidFill>
                          <a:latin typeface="Verdana"/>
                          <a:ea typeface="Verdana"/>
                          <a:cs typeface="Verdana"/>
                          <a:sym typeface="Verdana"/>
                        </a:rPr>
                        <a:t>Formalized phases</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Verdana"/>
                        <a:buNone/>
                      </a:pPr>
                      <a:r>
                        <a:rPr lang="en-US" sz="2000" b="0" i="0" u="none" strike="noStrike" cap="none">
                          <a:solidFill>
                            <a:schemeClr val="dk1"/>
                          </a:solidFill>
                          <a:latin typeface="Verdana"/>
                          <a:ea typeface="Verdana"/>
                          <a:cs typeface="Verdana"/>
                          <a:sym typeface="Verdana"/>
                        </a:rPr>
                        <a:t>6</a:t>
                      </a:r>
                      <a:br>
                        <a:rPr lang="en-US" sz="2000" b="0" i="0" u="none" strike="noStrike" cap="none">
                          <a:solidFill>
                            <a:schemeClr val="dk1"/>
                          </a:solidFill>
                          <a:latin typeface="Verdana"/>
                          <a:ea typeface="Verdana"/>
                          <a:cs typeface="Verdana"/>
                          <a:sym typeface="Verdana"/>
                        </a:rPr>
                      </a:br>
                      <a:r>
                        <a:rPr lang="en-US" sz="2000" b="0" i="0" u="none" strike="noStrike" cap="none">
                          <a:solidFill>
                            <a:schemeClr val="dk1"/>
                          </a:solidFill>
                          <a:latin typeface="Verdana"/>
                          <a:ea typeface="Verdana"/>
                          <a:cs typeface="Verdana"/>
                          <a:sym typeface="Verdana"/>
                        </a:rPr>
                        <a:t>6</a:t>
                      </a:r>
                      <a:endParaRPr sz="1400" u="none" strike="noStrike" cap="none"/>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Verdana"/>
              <a:buNone/>
            </a:pPr>
            <a:r>
              <a:rPr lang="en-US" sz="3600" b="0" i="0" u="none">
                <a:solidFill>
                  <a:schemeClr val="dk2"/>
                </a:solidFill>
                <a:latin typeface="Verdana"/>
                <a:ea typeface="Verdana"/>
                <a:cs typeface="Verdana"/>
                <a:sym typeface="Verdana"/>
              </a:rPr>
              <a:t>Development method findings</a:t>
            </a:r>
            <a:endParaRPr/>
          </a:p>
        </p:txBody>
      </p:sp>
      <p:sp>
        <p:nvSpPr>
          <p:cNvPr id="309" name="Google Shape;309;p18"/>
          <p:cNvSpPr txBox="1">
            <a:spLocks noGrp="1"/>
          </p:cNvSpPr>
          <p:nvPr>
            <p:ph type="body" idx="1"/>
          </p:nvPr>
        </p:nvSpPr>
        <p:spPr>
          <a:xfrm>
            <a:off x="685800" y="1676400"/>
            <a:ext cx="8278812"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hlink"/>
              </a:buClr>
              <a:buSzPts val="2000"/>
              <a:buFont typeface="Noto Sans Symbols"/>
              <a:buChar char="▪"/>
            </a:pPr>
            <a:r>
              <a:rPr lang="en-US" sz="2000" b="0" i="0" u="none">
                <a:solidFill>
                  <a:schemeClr val="hlink"/>
                </a:solidFill>
                <a:latin typeface="Verdana"/>
                <a:ea typeface="Verdana"/>
                <a:cs typeface="Verdana"/>
                <a:sym typeface="Verdana"/>
              </a:rPr>
              <a:t>Accidental life-cycle model: </a:t>
            </a:r>
            <a:endParaRPr/>
          </a:p>
          <a:p>
            <a:pPr marL="742950" lvl="1" indent="-285750" algn="l" rtl="0">
              <a:lnSpc>
                <a:spcPct val="8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custom system for one client is turned into software product</a:t>
            </a:r>
            <a:endParaRPr/>
          </a:p>
          <a:p>
            <a:pPr marL="742950" lvl="1" indent="-285750" algn="l" rtl="0">
              <a:lnSpc>
                <a:spcPct val="8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Methodical approach after release 1.0</a:t>
            </a:r>
            <a:endParaRPr/>
          </a:p>
          <a:p>
            <a:pPr marL="342900" lvl="0" indent="-342900" algn="l" rtl="0">
              <a:lnSpc>
                <a:spcPct val="80000"/>
              </a:lnSpc>
              <a:spcBef>
                <a:spcPts val="400"/>
              </a:spcBef>
              <a:spcAft>
                <a:spcPts val="0"/>
              </a:spcAft>
              <a:buClr>
                <a:schemeClr val="hlink"/>
              </a:buClr>
              <a:buSzPts val="2000"/>
              <a:buFont typeface="Noto Sans Symbols"/>
              <a:buChar char="▪"/>
            </a:pPr>
            <a:r>
              <a:rPr lang="en-US" sz="2000" b="0" i="0" u="none">
                <a:solidFill>
                  <a:schemeClr val="hlink"/>
                </a:solidFill>
                <a:latin typeface="Verdana"/>
                <a:ea typeface="Verdana"/>
                <a:cs typeface="Verdana"/>
                <a:sym typeface="Verdana"/>
              </a:rPr>
              <a:t>Entrepreneural nature of firm</a:t>
            </a:r>
            <a:endParaRPr/>
          </a:p>
          <a:p>
            <a:pPr marL="742950" lvl="1" indent="-285750" algn="l" rtl="0">
              <a:lnSpc>
                <a:spcPct val="8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Shortage of money</a:t>
            </a:r>
            <a:endParaRPr/>
          </a:p>
          <a:p>
            <a:pPr marL="742950" lvl="1" indent="-285750" algn="l" rtl="0">
              <a:lnSpc>
                <a:spcPct val="8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Critical events</a:t>
            </a:r>
            <a:endParaRPr/>
          </a:p>
          <a:p>
            <a:pPr marL="742950" lvl="1" indent="-285750" algn="l" rtl="0">
              <a:lnSpc>
                <a:spcPct val="8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Method not in culture</a:t>
            </a:r>
            <a:endParaRPr/>
          </a:p>
          <a:p>
            <a:pPr marL="342900" lvl="0" indent="-342900" algn="l" rtl="0">
              <a:lnSpc>
                <a:spcPct val="80000"/>
              </a:lnSpc>
              <a:spcBef>
                <a:spcPts val="400"/>
              </a:spcBef>
              <a:spcAft>
                <a:spcPts val="0"/>
              </a:spcAft>
              <a:buClr>
                <a:schemeClr val="hlink"/>
              </a:buClr>
              <a:buSzPts val="2000"/>
              <a:buFont typeface="Noto Sans Symbols"/>
              <a:buChar char="▪"/>
            </a:pPr>
            <a:r>
              <a:rPr lang="en-US" sz="2000" b="0" i="0" u="none">
                <a:solidFill>
                  <a:schemeClr val="hlink"/>
                </a:solidFill>
                <a:latin typeface="Verdana"/>
                <a:ea typeface="Verdana"/>
                <a:cs typeface="Verdana"/>
                <a:sym typeface="Verdana"/>
              </a:rPr>
              <a:t>Importance of software architecture</a:t>
            </a:r>
            <a:endParaRPr/>
          </a:p>
          <a:p>
            <a:pPr marL="742950" lvl="1" indent="-285750" algn="l" rtl="0">
              <a:lnSpc>
                <a:spcPct val="8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Not on paper</a:t>
            </a:r>
            <a:endParaRPr/>
          </a:p>
          <a:p>
            <a:pPr marL="742950" lvl="1" indent="-285750" algn="l" rtl="0">
              <a:lnSpc>
                <a:spcPct val="8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Known by every team member</a:t>
            </a:r>
            <a:endParaRPr/>
          </a:p>
          <a:p>
            <a:pPr marL="342900" lvl="0" indent="-342900" algn="l" rtl="0">
              <a:lnSpc>
                <a:spcPct val="80000"/>
              </a:lnSpc>
              <a:spcBef>
                <a:spcPts val="400"/>
              </a:spcBef>
              <a:spcAft>
                <a:spcPts val="0"/>
              </a:spcAft>
              <a:buClr>
                <a:schemeClr val="hlink"/>
              </a:buClr>
              <a:buSzPts val="2000"/>
              <a:buFont typeface="Noto Sans Symbols"/>
              <a:buChar char="▪"/>
            </a:pPr>
            <a:r>
              <a:rPr lang="en-US" sz="2000" b="0" i="0" u="none">
                <a:solidFill>
                  <a:schemeClr val="hlink"/>
                </a:solidFill>
                <a:latin typeface="Verdana"/>
                <a:ea typeface="Verdana"/>
                <a:cs typeface="Verdana"/>
                <a:sym typeface="Verdana"/>
              </a:rPr>
              <a:t>Use of Prototyping</a:t>
            </a:r>
            <a:endParaRPr/>
          </a:p>
          <a:p>
            <a:pPr marL="742950" lvl="1" indent="-285750" algn="l" rtl="0">
              <a:lnSpc>
                <a:spcPct val="8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Proof-of-concepts, Mock-up, demos</a:t>
            </a:r>
            <a:endParaRPr/>
          </a:p>
          <a:p>
            <a:pPr marL="742950" lvl="1" indent="-285750" algn="l" rtl="0">
              <a:lnSpc>
                <a:spcPct val="8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Decreases time-to-completion</a:t>
            </a:r>
            <a:endParaRPr/>
          </a:p>
          <a:p>
            <a:pPr marL="742950" lvl="1" indent="-285750" algn="l" rtl="0">
              <a:lnSpc>
                <a:spcPct val="8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Increases quality</a:t>
            </a:r>
            <a:endParaRPr/>
          </a:p>
          <a:p>
            <a:pPr marL="342900" lvl="0" indent="-342900" algn="l" rtl="0">
              <a:lnSpc>
                <a:spcPct val="80000"/>
              </a:lnSpc>
              <a:spcBef>
                <a:spcPts val="400"/>
              </a:spcBef>
              <a:spcAft>
                <a:spcPts val="0"/>
              </a:spcAft>
              <a:buClr>
                <a:schemeClr val="hlink"/>
              </a:buClr>
              <a:buSzPts val="2000"/>
              <a:buFont typeface="Noto Sans Symbols"/>
              <a:buChar char="▪"/>
            </a:pPr>
            <a:r>
              <a:rPr lang="en-US" sz="2000" b="0" i="0" u="none">
                <a:solidFill>
                  <a:schemeClr val="hlink"/>
                </a:solidFill>
                <a:latin typeface="Verdana"/>
                <a:ea typeface="Verdana"/>
                <a:cs typeface="Verdana"/>
                <a:sym typeface="Verdana"/>
              </a:rPr>
              <a:t>Overlapping phases</a:t>
            </a:r>
            <a:endParaRPr/>
          </a:p>
          <a:p>
            <a:pPr marL="742950" lvl="1" indent="-285750" algn="l" rtl="0">
              <a:lnSpc>
                <a:spcPct val="8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Poor planning (or perhaps more agile?)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313"/>
        <p:cNvGrpSpPr/>
        <p:nvPr/>
      </p:nvGrpSpPr>
      <p:grpSpPr>
        <a:xfrm>
          <a:off x="0" y="0"/>
          <a:ext cx="0" cy="0"/>
          <a:chOff x="0" y="0"/>
          <a:chExt cx="0" cy="0"/>
        </a:xfrm>
      </p:grpSpPr>
      <p:sp>
        <p:nvSpPr>
          <p:cNvPr id="314" name="Google Shape;314;p19"/>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Verdana"/>
              <a:buNone/>
            </a:pPr>
            <a:r>
              <a:rPr lang="en-US" sz="3600" b="0" i="0" u="none">
                <a:solidFill>
                  <a:schemeClr val="dk2"/>
                </a:solidFill>
                <a:latin typeface="Verdana"/>
                <a:ea typeface="Verdana"/>
                <a:cs typeface="Verdana"/>
                <a:sym typeface="Verdana"/>
              </a:rPr>
              <a:t>Growth stage model</a:t>
            </a:r>
            <a:endParaRPr/>
          </a:p>
        </p:txBody>
      </p:sp>
      <p:grpSp>
        <p:nvGrpSpPr>
          <p:cNvPr id="315" name="Google Shape;315;p19"/>
          <p:cNvGrpSpPr/>
          <p:nvPr/>
        </p:nvGrpSpPr>
        <p:grpSpPr>
          <a:xfrm>
            <a:off x="609600" y="1484312"/>
            <a:ext cx="8305800" cy="5099050"/>
            <a:chOff x="-3" y="-3"/>
            <a:chExt cx="3846" cy="3020"/>
          </a:xfrm>
        </p:grpSpPr>
        <p:grpSp>
          <p:nvGrpSpPr>
            <p:cNvPr id="316" name="Google Shape;316;p19"/>
            <p:cNvGrpSpPr/>
            <p:nvPr/>
          </p:nvGrpSpPr>
          <p:grpSpPr>
            <a:xfrm>
              <a:off x="0" y="0"/>
              <a:ext cx="3840" cy="3014"/>
              <a:chOff x="0" y="0"/>
              <a:chExt cx="3840" cy="3014"/>
            </a:xfrm>
          </p:grpSpPr>
          <p:grpSp>
            <p:nvGrpSpPr>
              <p:cNvPr id="317" name="Google Shape;317;p19"/>
              <p:cNvGrpSpPr/>
              <p:nvPr/>
            </p:nvGrpSpPr>
            <p:grpSpPr>
              <a:xfrm>
                <a:off x="0" y="0"/>
                <a:ext cx="768" cy="403"/>
                <a:chOff x="0" y="0"/>
                <a:chExt cx="768" cy="403"/>
              </a:xfrm>
            </p:grpSpPr>
            <p:sp>
              <p:nvSpPr>
                <p:cNvPr id="318" name="Google Shape;318;p19"/>
                <p:cNvSpPr txBox="1"/>
                <p:nvPr/>
              </p:nvSpPr>
              <p:spPr>
                <a:xfrm>
                  <a:off x="43" y="0"/>
                  <a:ext cx="682"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Times New Roman"/>
                    <a:ea typeface="Times New Roman"/>
                    <a:cs typeface="Times New Roman"/>
                    <a:sym typeface="Times New Roman"/>
                  </a:endParaRPr>
                </a:p>
              </p:txBody>
            </p:sp>
            <p:sp>
              <p:nvSpPr>
                <p:cNvPr id="319" name="Google Shape;319;p19"/>
                <p:cNvSpPr txBox="1"/>
                <p:nvPr/>
              </p:nvSpPr>
              <p:spPr>
                <a:xfrm>
                  <a:off x="0" y="0"/>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20" name="Google Shape;320;p19"/>
              <p:cNvGrpSpPr/>
              <p:nvPr/>
            </p:nvGrpSpPr>
            <p:grpSpPr>
              <a:xfrm>
                <a:off x="768" y="0"/>
                <a:ext cx="768" cy="403"/>
                <a:chOff x="768" y="0"/>
                <a:chExt cx="768" cy="403"/>
              </a:xfrm>
            </p:grpSpPr>
            <p:sp>
              <p:nvSpPr>
                <p:cNvPr id="321" name="Google Shape;321;p19"/>
                <p:cNvSpPr txBox="1"/>
                <p:nvPr/>
              </p:nvSpPr>
              <p:spPr>
                <a:xfrm>
                  <a:off x="811" y="0"/>
                  <a:ext cx="682"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1" i="0" u="none" strike="noStrike" cap="none">
                      <a:solidFill>
                        <a:schemeClr val="dk1"/>
                      </a:solidFill>
                      <a:latin typeface="Verdana"/>
                      <a:ea typeface="Verdana"/>
                      <a:cs typeface="Verdana"/>
                      <a:sym typeface="Verdana"/>
                    </a:rPr>
                    <a:t>Idea </a:t>
                  </a: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p:txBody>
            </p:sp>
            <p:sp>
              <p:nvSpPr>
                <p:cNvPr id="322" name="Google Shape;322;p19"/>
                <p:cNvSpPr txBox="1"/>
                <p:nvPr/>
              </p:nvSpPr>
              <p:spPr>
                <a:xfrm>
                  <a:off x="768" y="0"/>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23" name="Google Shape;323;p19"/>
              <p:cNvGrpSpPr/>
              <p:nvPr/>
            </p:nvGrpSpPr>
            <p:grpSpPr>
              <a:xfrm>
                <a:off x="1536" y="0"/>
                <a:ext cx="768" cy="403"/>
                <a:chOff x="1536" y="0"/>
                <a:chExt cx="768" cy="403"/>
              </a:xfrm>
            </p:grpSpPr>
            <p:sp>
              <p:nvSpPr>
                <p:cNvPr id="324" name="Google Shape;324;p19"/>
                <p:cNvSpPr txBox="1"/>
                <p:nvPr/>
              </p:nvSpPr>
              <p:spPr>
                <a:xfrm>
                  <a:off x="1579" y="0"/>
                  <a:ext cx="682"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1" i="0" u="none" strike="noStrike" cap="none">
                      <a:solidFill>
                        <a:schemeClr val="dk1"/>
                      </a:solidFill>
                      <a:latin typeface="Verdana"/>
                      <a:ea typeface="Verdana"/>
                      <a:cs typeface="Verdana"/>
                      <a:sym typeface="Verdana"/>
                    </a:rPr>
                    <a:t>Version 1.0</a:t>
                  </a: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p:txBody>
            </p:sp>
            <p:sp>
              <p:nvSpPr>
                <p:cNvPr id="325" name="Google Shape;325;p19"/>
                <p:cNvSpPr txBox="1"/>
                <p:nvPr/>
              </p:nvSpPr>
              <p:spPr>
                <a:xfrm>
                  <a:off x="1536" y="0"/>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26" name="Google Shape;326;p19"/>
              <p:cNvGrpSpPr/>
              <p:nvPr/>
            </p:nvGrpSpPr>
            <p:grpSpPr>
              <a:xfrm>
                <a:off x="2304" y="0"/>
                <a:ext cx="768" cy="403"/>
                <a:chOff x="2304" y="0"/>
                <a:chExt cx="768" cy="403"/>
              </a:xfrm>
            </p:grpSpPr>
            <p:sp>
              <p:nvSpPr>
                <p:cNvPr id="327" name="Google Shape;327;p19"/>
                <p:cNvSpPr txBox="1"/>
                <p:nvPr/>
              </p:nvSpPr>
              <p:spPr>
                <a:xfrm>
                  <a:off x="2347" y="0"/>
                  <a:ext cx="682"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1" i="0" u="none" strike="noStrike" cap="none">
                      <a:solidFill>
                        <a:schemeClr val="dk1"/>
                      </a:solidFill>
                      <a:latin typeface="Verdana"/>
                      <a:ea typeface="Verdana"/>
                      <a:cs typeface="Verdana"/>
                      <a:sym typeface="Verdana"/>
                    </a:rPr>
                    <a:t>10 employees</a:t>
                  </a: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p:txBody>
            </p:sp>
            <p:sp>
              <p:nvSpPr>
                <p:cNvPr id="328" name="Google Shape;328;p19"/>
                <p:cNvSpPr txBox="1"/>
                <p:nvPr/>
              </p:nvSpPr>
              <p:spPr>
                <a:xfrm>
                  <a:off x="2304" y="0"/>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29" name="Google Shape;329;p19"/>
              <p:cNvGrpSpPr/>
              <p:nvPr/>
            </p:nvGrpSpPr>
            <p:grpSpPr>
              <a:xfrm>
                <a:off x="3072" y="0"/>
                <a:ext cx="768" cy="403"/>
                <a:chOff x="3072" y="0"/>
                <a:chExt cx="768" cy="403"/>
              </a:xfrm>
            </p:grpSpPr>
            <p:sp>
              <p:nvSpPr>
                <p:cNvPr id="330" name="Google Shape;330;p19"/>
                <p:cNvSpPr txBox="1"/>
                <p:nvPr/>
              </p:nvSpPr>
              <p:spPr>
                <a:xfrm>
                  <a:off x="3115" y="0"/>
                  <a:ext cx="682"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1" i="0" u="none" strike="noStrike" cap="none">
                      <a:solidFill>
                        <a:schemeClr val="dk1"/>
                      </a:solidFill>
                      <a:latin typeface="Verdana"/>
                      <a:ea typeface="Verdana"/>
                      <a:cs typeface="Verdana"/>
                      <a:sym typeface="Verdana"/>
                    </a:rPr>
                    <a:t>20 employees</a:t>
                  </a: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p:txBody>
            </p:sp>
            <p:sp>
              <p:nvSpPr>
                <p:cNvPr id="331" name="Google Shape;331;p19"/>
                <p:cNvSpPr txBox="1"/>
                <p:nvPr/>
              </p:nvSpPr>
              <p:spPr>
                <a:xfrm>
                  <a:off x="3072" y="0"/>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32" name="Google Shape;332;p19"/>
              <p:cNvGrpSpPr/>
              <p:nvPr/>
            </p:nvGrpSpPr>
            <p:grpSpPr>
              <a:xfrm>
                <a:off x="0" y="403"/>
                <a:ext cx="768" cy="403"/>
                <a:chOff x="0" y="403"/>
                <a:chExt cx="768" cy="403"/>
              </a:xfrm>
            </p:grpSpPr>
            <p:sp>
              <p:nvSpPr>
                <p:cNvPr id="333" name="Google Shape;333;p19"/>
                <p:cNvSpPr txBox="1"/>
                <p:nvPr/>
              </p:nvSpPr>
              <p:spPr>
                <a:xfrm>
                  <a:off x="43" y="403"/>
                  <a:ext cx="682"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Times New Roman"/>
                    <a:ea typeface="Times New Roman"/>
                    <a:cs typeface="Times New Roman"/>
                    <a:sym typeface="Times New Roman"/>
                  </a:endParaRPr>
                </a:p>
              </p:txBody>
            </p:sp>
            <p:sp>
              <p:nvSpPr>
                <p:cNvPr id="334" name="Google Shape;334;p19"/>
                <p:cNvSpPr txBox="1"/>
                <p:nvPr/>
              </p:nvSpPr>
              <p:spPr>
                <a:xfrm>
                  <a:off x="0" y="403"/>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35" name="Google Shape;335;p19"/>
              <p:cNvGrpSpPr/>
              <p:nvPr/>
            </p:nvGrpSpPr>
            <p:grpSpPr>
              <a:xfrm>
                <a:off x="768" y="403"/>
                <a:ext cx="768" cy="403"/>
                <a:chOff x="768" y="403"/>
                <a:chExt cx="768" cy="403"/>
              </a:xfrm>
            </p:grpSpPr>
            <p:sp>
              <p:nvSpPr>
                <p:cNvPr id="336" name="Google Shape;336;p19"/>
                <p:cNvSpPr txBox="1"/>
                <p:nvPr/>
              </p:nvSpPr>
              <p:spPr>
                <a:xfrm>
                  <a:off x="811" y="403"/>
                  <a:ext cx="682"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Inception</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337" name="Google Shape;337;p19"/>
                <p:cNvSpPr txBox="1"/>
                <p:nvPr/>
              </p:nvSpPr>
              <p:spPr>
                <a:xfrm>
                  <a:off x="768" y="403"/>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38" name="Google Shape;338;p19"/>
              <p:cNvGrpSpPr/>
              <p:nvPr/>
            </p:nvGrpSpPr>
            <p:grpSpPr>
              <a:xfrm>
                <a:off x="1536" y="403"/>
                <a:ext cx="768" cy="403"/>
                <a:chOff x="1536" y="403"/>
                <a:chExt cx="768" cy="403"/>
              </a:xfrm>
            </p:grpSpPr>
            <p:sp>
              <p:nvSpPr>
                <p:cNvPr id="339" name="Google Shape;339;p19"/>
                <p:cNvSpPr txBox="1"/>
                <p:nvPr/>
              </p:nvSpPr>
              <p:spPr>
                <a:xfrm>
                  <a:off x="1579" y="403"/>
                  <a:ext cx="682"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First steps</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340" name="Google Shape;340;p19"/>
                <p:cNvSpPr txBox="1"/>
                <p:nvPr/>
              </p:nvSpPr>
              <p:spPr>
                <a:xfrm>
                  <a:off x="1536" y="403"/>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41" name="Google Shape;341;p19"/>
              <p:cNvGrpSpPr/>
              <p:nvPr/>
            </p:nvGrpSpPr>
            <p:grpSpPr>
              <a:xfrm>
                <a:off x="2304" y="403"/>
                <a:ext cx="768" cy="2131"/>
                <a:chOff x="2304" y="403"/>
                <a:chExt cx="768" cy="2131"/>
              </a:xfrm>
            </p:grpSpPr>
            <p:sp>
              <p:nvSpPr>
                <p:cNvPr id="342" name="Google Shape;342;p19"/>
                <p:cNvSpPr txBox="1"/>
                <p:nvPr/>
              </p:nvSpPr>
              <p:spPr>
                <a:xfrm>
                  <a:off x="2347" y="403"/>
                  <a:ext cx="682" cy="2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Transition</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343" name="Google Shape;343;p19"/>
                <p:cNvSpPr txBox="1"/>
                <p:nvPr/>
              </p:nvSpPr>
              <p:spPr>
                <a:xfrm>
                  <a:off x="2304" y="403"/>
                  <a:ext cx="768" cy="2131"/>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44" name="Google Shape;344;p19"/>
              <p:cNvGrpSpPr/>
              <p:nvPr/>
            </p:nvGrpSpPr>
            <p:grpSpPr>
              <a:xfrm>
                <a:off x="3072" y="403"/>
                <a:ext cx="768" cy="403"/>
                <a:chOff x="3072" y="403"/>
                <a:chExt cx="768" cy="403"/>
              </a:xfrm>
            </p:grpSpPr>
            <p:sp>
              <p:nvSpPr>
                <p:cNvPr id="345" name="Google Shape;345;p19"/>
                <p:cNvSpPr txBox="1"/>
                <p:nvPr/>
              </p:nvSpPr>
              <p:spPr>
                <a:xfrm>
                  <a:off x="3115" y="403"/>
                  <a:ext cx="682" cy="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Rapid growth</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346" name="Google Shape;346;p19"/>
                <p:cNvSpPr txBox="1"/>
                <p:nvPr/>
              </p:nvSpPr>
              <p:spPr>
                <a:xfrm>
                  <a:off x="3072" y="403"/>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47" name="Google Shape;347;p19"/>
              <p:cNvGrpSpPr/>
              <p:nvPr/>
            </p:nvGrpSpPr>
            <p:grpSpPr>
              <a:xfrm>
                <a:off x="0" y="806"/>
                <a:ext cx="768" cy="672"/>
                <a:chOff x="0" y="806"/>
                <a:chExt cx="768" cy="672"/>
              </a:xfrm>
            </p:grpSpPr>
            <p:sp>
              <p:nvSpPr>
                <p:cNvPr id="348" name="Google Shape;348;p19"/>
                <p:cNvSpPr txBox="1"/>
                <p:nvPr/>
              </p:nvSpPr>
              <p:spPr>
                <a:xfrm>
                  <a:off x="43" y="806"/>
                  <a:ext cx="682" cy="6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1" i="0" u="none" strike="noStrike" cap="none">
                      <a:solidFill>
                        <a:schemeClr val="dk1"/>
                      </a:solidFill>
                      <a:latin typeface="Verdana"/>
                      <a:ea typeface="Verdana"/>
                      <a:cs typeface="Verdana"/>
                      <a:sym typeface="Verdana"/>
                    </a:rPr>
                    <a:t>Development method</a:t>
                  </a: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p:txBody>
            </p:sp>
            <p:sp>
              <p:nvSpPr>
                <p:cNvPr id="349" name="Google Shape;349;p19"/>
                <p:cNvSpPr txBox="1"/>
                <p:nvPr/>
              </p:nvSpPr>
              <p:spPr>
                <a:xfrm>
                  <a:off x="0" y="806"/>
                  <a:ext cx="768" cy="672"/>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50" name="Google Shape;350;p19"/>
              <p:cNvGrpSpPr/>
              <p:nvPr/>
            </p:nvGrpSpPr>
            <p:grpSpPr>
              <a:xfrm>
                <a:off x="768" y="806"/>
                <a:ext cx="768" cy="672"/>
                <a:chOff x="768" y="806"/>
                <a:chExt cx="768" cy="672"/>
              </a:xfrm>
            </p:grpSpPr>
            <p:sp>
              <p:nvSpPr>
                <p:cNvPr id="351" name="Google Shape;351;p19"/>
                <p:cNvSpPr txBox="1"/>
                <p:nvPr/>
              </p:nvSpPr>
              <p:spPr>
                <a:xfrm>
                  <a:off x="811" y="806"/>
                  <a:ext cx="682" cy="6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Ad hoc</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352" name="Google Shape;352;p19"/>
                <p:cNvSpPr txBox="1"/>
                <p:nvPr/>
              </p:nvSpPr>
              <p:spPr>
                <a:xfrm>
                  <a:off x="768" y="806"/>
                  <a:ext cx="768" cy="672"/>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53" name="Google Shape;353;p19"/>
              <p:cNvGrpSpPr/>
              <p:nvPr/>
            </p:nvGrpSpPr>
            <p:grpSpPr>
              <a:xfrm>
                <a:off x="1536" y="806"/>
                <a:ext cx="768" cy="672"/>
                <a:chOff x="1536" y="806"/>
                <a:chExt cx="768" cy="672"/>
              </a:xfrm>
            </p:grpSpPr>
            <p:sp>
              <p:nvSpPr>
                <p:cNvPr id="354" name="Google Shape;354;p19"/>
                <p:cNvSpPr txBox="1"/>
                <p:nvPr/>
              </p:nvSpPr>
              <p:spPr>
                <a:xfrm>
                  <a:off x="1579" y="806"/>
                  <a:ext cx="682" cy="6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Necessary steps</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Config. Mgmt</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Error sheets</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355" name="Google Shape;355;p19"/>
                <p:cNvSpPr txBox="1"/>
                <p:nvPr/>
              </p:nvSpPr>
              <p:spPr>
                <a:xfrm>
                  <a:off x="1536" y="806"/>
                  <a:ext cx="768" cy="672"/>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56" name="Google Shape;356;p19"/>
              <p:cNvGrpSpPr/>
              <p:nvPr/>
            </p:nvGrpSpPr>
            <p:grpSpPr>
              <a:xfrm>
                <a:off x="3072" y="806"/>
                <a:ext cx="768" cy="672"/>
                <a:chOff x="3072" y="806"/>
                <a:chExt cx="768" cy="672"/>
              </a:xfrm>
            </p:grpSpPr>
            <p:sp>
              <p:nvSpPr>
                <p:cNvPr id="357" name="Google Shape;357;p19"/>
                <p:cNvSpPr txBox="1"/>
                <p:nvPr/>
              </p:nvSpPr>
              <p:spPr>
                <a:xfrm>
                  <a:off x="3115" y="806"/>
                  <a:ext cx="682" cy="6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Elements of formal method</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358" name="Google Shape;358;p19"/>
                <p:cNvSpPr txBox="1"/>
                <p:nvPr/>
              </p:nvSpPr>
              <p:spPr>
                <a:xfrm>
                  <a:off x="3072" y="806"/>
                  <a:ext cx="768" cy="672"/>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59" name="Google Shape;359;p19"/>
              <p:cNvGrpSpPr/>
              <p:nvPr/>
            </p:nvGrpSpPr>
            <p:grpSpPr>
              <a:xfrm>
                <a:off x="0" y="1478"/>
                <a:ext cx="768" cy="576"/>
                <a:chOff x="0" y="1478"/>
                <a:chExt cx="768" cy="576"/>
              </a:xfrm>
            </p:grpSpPr>
            <p:sp>
              <p:nvSpPr>
                <p:cNvPr id="360" name="Google Shape;360;p19"/>
                <p:cNvSpPr txBox="1"/>
                <p:nvPr/>
              </p:nvSpPr>
              <p:spPr>
                <a:xfrm>
                  <a:off x="43" y="1478"/>
                  <a:ext cx="682" cy="5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1" i="0" u="none" strike="noStrike" cap="none">
                      <a:solidFill>
                        <a:schemeClr val="dk1"/>
                      </a:solidFill>
                      <a:latin typeface="Verdana"/>
                      <a:ea typeface="Verdana"/>
                      <a:cs typeface="Verdana"/>
                      <a:sym typeface="Verdana"/>
                    </a:rPr>
                    <a:t>Organization</a:t>
                  </a: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p:txBody>
            </p:sp>
            <p:sp>
              <p:nvSpPr>
                <p:cNvPr id="361" name="Google Shape;361;p19"/>
                <p:cNvSpPr txBox="1"/>
                <p:nvPr/>
              </p:nvSpPr>
              <p:spPr>
                <a:xfrm>
                  <a:off x="0" y="1478"/>
                  <a:ext cx="768" cy="576"/>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62" name="Google Shape;362;p19"/>
              <p:cNvGrpSpPr/>
              <p:nvPr/>
            </p:nvGrpSpPr>
            <p:grpSpPr>
              <a:xfrm>
                <a:off x="768" y="1478"/>
                <a:ext cx="768" cy="576"/>
                <a:chOff x="768" y="1478"/>
                <a:chExt cx="768" cy="576"/>
              </a:xfrm>
            </p:grpSpPr>
            <p:sp>
              <p:nvSpPr>
                <p:cNvPr id="363" name="Google Shape;363;p19"/>
                <p:cNvSpPr txBox="1"/>
                <p:nvPr/>
              </p:nvSpPr>
              <p:spPr>
                <a:xfrm>
                  <a:off x="811" y="1478"/>
                  <a:ext cx="682" cy="5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Core team forms</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364" name="Google Shape;364;p19"/>
                <p:cNvSpPr txBox="1"/>
                <p:nvPr/>
              </p:nvSpPr>
              <p:spPr>
                <a:xfrm>
                  <a:off x="768" y="1478"/>
                  <a:ext cx="768" cy="576"/>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65" name="Google Shape;365;p19"/>
              <p:cNvGrpSpPr/>
              <p:nvPr/>
            </p:nvGrpSpPr>
            <p:grpSpPr>
              <a:xfrm>
                <a:off x="1536" y="1478"/>
                <a:ext cx="768" cy="576"/>
                <a:chOff x="1536" y="1478"/>
                <a:chExt cx="768" cy="576"/>
              </a:xfrm>
            </p:grpSpPr>
            <p:sp>
              <p:nvSpPr>
                <p:cNvPr id="366" name="Google Shape;366;p19"/>
                <p:cNvSpPr txBox="1"/>
                <p:nvPr/>
              </p:nvSpPr>
              <p:spPr>
                <a:xfrm>
                  <a:off x="1579" y="1478"/>
                  <a:ext cx="682" cy="5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Non-development staff added</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367" name="Google Shape;367;p19"/>
                <p:cNvSpPr txBox="1"/>
                <p:nvPr/>
              </p:nvSpPr>
              <p:spPr>
                <a:xfrm>
                  <a:off x="1536" y="1478"/>
                  <a:ext cx="768" cy="576"/>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68" name="Google Shape;368;p19"/>
              <p:cNvGrpSpPr/>
              <p:nvPr/>
            </p:nvGrpSpPr>
            <p:grpSpPr>
              <a:xfrm>
                <a:off x="3072" y="1478"/>
                <a:ext cx="768" cy="576"/>
                <a:chOff x="3072" y="1478"/>
                <a:chExt cx="768" cy="576"/>
              </a:xfrm>
            </p:grpSpPr>
            <p:sp>
              <p:nvSpPr>
                <p:cNvPr id="369" name="Google Shape;369;p19"/>
                <p:cNvSpPr txBox="1"/>
                <p:nvPr/>
              </p:nvSpPr>
              <p:spPr>
                <a:xfrm>
                  <a:off x="3115" y="1478"/>
                  <a:ext cx="682" cy="5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Additional development staff added</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370" name="Google Shape;370;p19"/>
                <p:cNvSpPr txBox="1"/>
                <p:nvPr/>
              </p:nvSpPr>
              <p:spPr>
                <a:xfrm>
                  <a:off x="3072" y="1478"/>
                  <a:ext cx="768" cy="576"/>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71" name="Google Shape;371;p19"/>
              <p:cNvGrpSpPr/>
              <p:nvPr/>
            </p:nvGrpSpPr>
            <p:grpSpPr>
              <a:xfrm>
                <a:off x="0" y="2054"/>
                <a:ext cx="768" cy="480"/>
                <a:chOff x="0" y="2054"/>
                <a:chExt cx="768" cy="480"/>
              </a:xfrm>
            </p:grpSpPr>
            <p:sp>
              <p:nvSpPr>
                <p:cNvPr id="372" name="Google Shape;372;p19"/>
                <p:cNvSpPr txBox="1"/>
                <p:nvPr/>
              </p:nvSpPr>
              <p:spPr>
                <a:xfrm>
                  <a:off x="43" y="2054"/>
                  <a:ext cx="682"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1" i="0" u="none" strike="noStrike" cap="none">
                      <a:solidFill>
                        <a:schemeClr val="dk1"/>
                      </a:solidFill>
                      <a:latin typeface="Verdana"/>
                      <a:ea typeface="Verdana"/>
                      <a:cs typeface="Verdana"/>
                      <a:sym typeface="Verdana"/>
                    </a:rPr>
                    <a:t>Quality assurance</a:t>
                  </a: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p:txBody>
            </p:sp>
            <p:sp>
              <p:nvSpPr>
                <p:cNvPr id="373" name="Google Shape;373;p19"/>
                <p:cNvSpPr txBox="1"/>
                <p:nvPr/>
              </p:nvSpPr>
              <p:spPr>
                <a:xfrm>
                  <a:off x="0" y="2054"/>
                  <a:ext cx="76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74" name="Google Shape;374;p19"/>
              <p:cNvGrpSpPr/>
              <p:nvPr/>
            </p:nvGrpSpPr>
            <p:grpSpPr>
              <a:xfrm>
                <a:off x="768" y="2054"/>
                <a:ext cx="768" cy="480"/>
                <a:chOff x="768" y="2054"/>
                <a:chExt cx="768" cy="480"/>
              </a:xfrm>
            </p:grpSpPr>
            <p:sp>
              <p:nvSpPr>
                <p:cNvPr id="375" name="Google Shape;375;p19"/>
                <p:cNvSpPr txBox="1"/>
                <p:nvPr/>
              </p:nvSpPr>
              <p:spPr>
                <a:xfrm>
                  <a:off x="811" y="2054"/>
                  <a:ext cx="682"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Minimal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376" name="Google Shape;376;p19"/>
                <p:cNvSpPr txBox="1"/>
                <p:nvPr/>
              </p:nvSpPr>
              <p:spPr>
                <a:xfrm>
                  <a:off x="768" y="2054"/>
                  <a:ext cx="76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77" name="Google Shape;377;p19"/>
              <p:cNvGrpSpPr/>
              <p:nvPr/>
            </p:nvGrpSpPr>
            <p:grpSpPr>
              <a:xfrm>
                <a:off x="1536" y="2054"/>
                <a:ext cx="768" cy="480"/>
                <a:chOff x="1536" y="2054"/>
                <a:chExt cx="768" cy="480"/>
              </a:xfrm>
            </p:grpSpPr>
            <p:sp>
              <p:nvSpPr>
                <p:cNvPr id="378" name="Google Shape;378;p19"/>
                <p:cNvSpPr txBox="1"/>
                <p:nvPr/>
              </p:nvSpPr>
              <p:spPr>
                <a:xfrm>
                  <a:off x="1579" y="2054"/>
                  <a:ext cx="682"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Some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379" name="Google Shape;379;p19"/>
                <p:cNvSpPr txBox="1"/>
                <p:nvPr/>
              </p:nvSpPr>
              <p:spPr>
                <a:xfrm>
                  <a:off x="1536" y="2054"/>
                  <a:ext cx="76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80" name="Google Shape;380;p19"/>
              <p:cNvGrpSpPr/>
              <p:nvPr/>
            </p:nvGrpSpPr>
            <p:grpSpPr>
              <a:xfrm>
                <a:off x="3072" y="2054"/>
                <a:ext cx="768" cy="480"/>
                <a:chOff x="3072" y="2054"/>
                <a:chExt cx="768" cy="480"/>
              </a:xfrm>
            </p:grpSpPr>
            <p:sp>
              <p:nvSpPr>
                <p:cNvPr id="381" name="Google Shape;381;p19"/>
                <p:cNvSpPr txBox="1"/>
                <p:nvPr/>
              </p:nvSpPr>
              <p:spPr>
                <a:xfrm>
                  <a:off x="3115" y="2054"/>
                  <a:ext cx="682"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Formalization begins</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382" name="Google Shape;382;p19"/>
                <p:cNvSpPr txBox="1"/>
                <p:nvPr/>
              </p:nvSpPr>
              <p:spPr>
                <a:xfrm>
                  <a:off x="3072" y="2054"/>
                  <a:ext cx="76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83" name="Google Shape;383;p19"/>
              <p:cNvGrpSpPr/>
              <p:nvPr/>
            </p:nvGrpSpPr>
            <p:grpSpPr>
              <a:xfrm>
                <a:off x="0" y="2534"/>
                <a:ext cx="768" cy="480"/>
                <a:chOff x="0" y="2534"/>
                <a:chExt cx="768" cy="480"/>
              </a:xfrm>
            </p:grpSpPr>
            <p:sp>
              <p:nvSpPr>
                <p:cNvPr id="384" name="Google Shape;384;p19"/>
                <p:cNvSpPr txBox="1"/>
                <p:nvPr/>
              </p:nvSpPr>
              <p:spPr>
                <a:xfrm>
                  <a:off x="43" y="2534"/>
                  <a:ext cx="682"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1" i="0" u="none" strike="noStrike" cap="none">
                      <a:solidFill>
                        <a:schemeClr val="dk1"/>
                      </a:solidFill>
                      <a:latin typeface="Verdana"/>
                      <a:ea typeface="Verdana"/>
                      <a:cs typeface="Verdana"/>
                      <a:sym typeface="Verdana"/>
                    </a:rPr>
                    <a:t># firms in this study</a:t>
                  </a: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p:txBody>
            </p:sp>
            <p:sp>
              <p:nvSpPr>
                <p:cNvPr id="385" name="Google Shape;385;p19"/>
                <p:cNvSpPr txBox="1"/>
                <p:nvPr/>
              </p:nvSpPr>
              <p:spPr>
                <a:xfrm>
                  <a:off x="0" y="2534"/>
                  <a:ext cx="76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86" name="Google Shape;386;p19"/>
              <p:cNvGrpSpPr/>
              <p:nvPr/>
            </p:nvGrpSpPr>
            <p:grpSpPr>
              <a:xfrm>
                <a:off x="768" y="2534"/>
                <a:ext cx="768" cy="480"/>
                <a:chOff x="768" y="2534"/>
                <a:chExt cx="768" cy="480"/>
              </a:xfrm>
            </p:grpSpPr>
            <p:sp>
              <p:nvSpPr>
                <p:cNvPr id="387" name="Google Shape;387;p19"/>
                <p:cNvSpPr txBox="1"/>
                <p:nvPr/>
              </p:nvSpPr>
              <p:spPr>
                <a:xfrm>
                  <a:off x="811" y="2534"/>
                  <a:ext cx="682"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0</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388" name="Google Shape;388;p19"/>
                <p:cNvSpPr txBox="1"/>
                <p:nvPr/>
              </p:nvSpPr>
              <p:spPr>
                <a:xfrm>
                  <a:off x="768" y="2534"/>
                  <a:ext cx="76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89" name="Google Shape;389;p19"/>
              <p:cNvGrpSpPr/>
              <p:nvPr/>
            </p:nvGrpSpPr>
            <p:grpSpPr>
              <a:xfrm>
                <a:off x="1536" y="2534"/>
                <a:ext cx="768" cy="480"/>
                <a:chOff x="1536" y="2534"/>
                <a:chExt cx="768" cy="480"/>
              </a:xfrm>
            </p:grpSpPr>
            <p:sp>
              <p:nvSpPr>
                <p:cNvPr id="390" name="Google Shape;390;p19"/>
                <p:cNvSpPr txBox="1"/>
                <p:nvPr/>
              </p:nvSpPr>
              <p:spPr>
                <a:xfrm>
                  <a:off x="1579" y="2534"/>
                  <a:ext cx="682"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5</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391" name="Google Shape;391;p19"/>
                <p:cNvSpPr txBox="1"/>
                <p:nvPr/>
              </p:nvSpPr>
              <p:spPr>
                <a:xfrm>
                  <a:off x="1536" y="2534"/>
                  <a:ext cx="76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92" name="Google Shape;392;p19"/>
              <p:cNvGrpSpPr/>
              <p:nvPr/>
            </p:nvGrpSpPr>
            <p:grpSpPr>
              <a:xfrm>
                <a:off x="2304" y="2534"/>
                <a:ext cx="768" cy="480"/>
                <a:chOff x="2304" y="2534"/>
                <a:chExt cx="768" cy="480"/>
              </a:xfrm>
            </p:grpSpPr>
            <p:sp>
              <p:nvSpPr>
                <p:cNvPr id="393" name="Google Shape;393;p19"/>
                <p:cNvSpPr txBox="1"/>
                <p:nvPr/>
              </p:nvSpPr>
              <p:spPr>
                <a:xfrm>
                  <a:off x="2347" y="2534"/>
                  <a:ext cx="682"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3</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394" name="Google Shape;394;p19"/>
                <p:cNvSpPr txBox="1"/>
                <p:nvPr/>
              </p:nvSpPr>
              <p:spPr>
                <a:xfrm>
                  <a:off x="2304" y="2534"/>
                  <a:ext cx="76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95" name="Google Shape;395;p19"/>
              <p:cNvGrpSpPr/>
              <p:nvPr/>
            </p:nvGrpSpPr>
            <p:grpSpPr>
              <a:xfrm>
                <a:off x="3072" y="2534"/>
                <a:ext cx="768" cy="480"/>
                <a:chOff x="3072" y="2534"/>
                <a:chExt cx="768" cy="480"/>
              </a:xfrm>
            </p:grpSpPr>
            <p:sp>
              <p:nvSpPr>
                <p:cNvPr id="396" name="Google Shape;396;p19"/>
                <p:cNvSpPr txBox="1"/>
                <p:nvPr/>
              </p:nvSpPr>
              <p:spPr>
                <a:xfrm>
                  <a:off x="3115" y="2534"/>
                  <a:ext cx="682" cy="4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4</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397" name="Google Shape;397;p19"/>
                <p:cNvSpPr txBox="1"/>
                <p:nvPr/>
              </p:nvSpPr>
              <p:spPr>
                <a:xfrm>
                  <a:off x="3072" y="2534"/>
                  <a:ext cx="768" cy="48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sp>
          <p:nvSpPr>
            <p:cNvPr id="398" name="Google Shape;398;p19"/>
            <p:cNvSpPr txBox="1"/>
            <p:nvPr/>
          </p:nvSpPr>
          <p:spPr>
            <a:xfrm>
              <a:off x="-3" y="-3"/>
              <a:ext cx="3846" cy="3020"/>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402"/>
        <p:cNvGrpSpPr/>
        <p:nvPr/>
      </p:nvGrpSpPr>
      <p:grpSpPr>
        <a:xfrm>
          <a:off x="0" y="0"/>
          <a:ext cx="0" cy="0"/>
          <a:chOff x="0" y="0"/>
          <a:chExt cx="0" cy="0"/>
        </a:xfrm>
      </p:grpSpPr>
      <p:sp>
        <p:nvSpPr>
          <p:cNvPr id="403" name="Google Shape;403;p20"/>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Verdana"/>
              <a:buNone/>
            </a:pPr>
            <a:r>
              <a:rPr lang="en-US" sz="3600" b="0" i="0" u="none">
                <a:solidFill>
                  <a:schemeClr val="dk2"/>
                </a:solidFill>
                <a:latin typeface="Verdana"/>
                <a:ea typeface="Verdana"/>
                <a:cs typeface="Verdana"/>
                <a:sym typeface="Verdana"/>
              </a:rPr>
              <a:t>Acc 2: Development Team</a:t>
            </a:r>
            <a:endParaRPr/>
          </a:p>
        </p:txBody>
      </p:sp>
      <p:sp>
        <p:nvSpPr>
          <p:cNvPr id="404" name="Google Shape;404;p20"/>
          <p:cNvSpPr txBox="1">
            <a:spLocks noGrp="1"/>
          </p:cNvSpPr>
          <p:nvPr>
            <p:ph type="body" idx="1"/>
          </p:nvPr>
        </p:nvSpPr>
        <p:spPr>
          <a:xfrm>
            <a:off x="685800" y="1676400"/>
            <a:ext cx="77724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30000"/>
              </a:lnSpc>
              <a:spcBef>
                <a:spcPts val="0"/>
              </a:spcBef>
              <a:spcAft>
                <a:spcPts val="0"/>
              </a:spcAft>
              <a:buClr>
                <a:schemeClr val="dk1"/>
              </a:buClr>
              <a:buSzPts val="2000"/>
              <a:buFont typeface="Noto Sans Symbols"/>
              <a:buChar char="▪"/>
            </a:pPr>
            <a:r>
              <a:rPr lang="en-US" sz="2000" b="0" i="0" u="none">
                <a:solidFill>
                  <a:schemeClr val="dk1"/>
                </a:solidFill>
                <a:latin typeface="Verdana"/>
                <a:ea typeface="Verdana"/>
                <a:cs typeface="Verdana"/>
                <a:sym typeface="Verdana"/>
              </a:rPr>
              <a:t>Essential factor</a:t>
            </a:r>
            <a:endParaRPr/>
          </a:p>
          <a:p>
            <a:pPr marL="342900" lvl="0" indent="-342900" algn="l" rtl="0">
              <a:lnSpc>
                <a:spcPct val="130000"/>
              </a:lnSpc>
              <a:spcBef>
                <a:spcPts val="400"/>
              </a:spcBef>
              <a:spcAft>
                <a:spcPts val="0"/>
              </a:spcAft>
              <a:buClr>
                <a:schemeClr val="dk1"/>
              </a:buClr>
              <a:buSzPts val="2000"/>
              <a:buFont typeface="Noto Sans Symbols"/>
              <a:buChar char="▪"/>
            </a:pPr>
            <a:r>
              <a:rPr lang="en-US" sz="2000" b="0" i="0" u="none">
                <a:solidFill>
                  <a:schemeClr val="dk1"/>
                </a:solidFill>
                <a:latin typeface="Verdana"/>
                <a:ea typeface="Verdana"/>
                <a:cs typeface="Verdana"/>
                <a:sym typeface="Verdana"/>
              </a:rPr>
              <a:t>Core team</a:t>
            </a:r>
            <a:endParaRPr/>
          </a:p>
          <a:p>
            <a:pPr marL="742950" lvl="1" indent="-285750" algn="l" rtl="0">
              <a:lnSpc>
                <a:spcPct val="13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Homogeneous</a:t>
            </a:r>
            <a:endParaRPr/>
          </a:p>
          <a:p>
            <a:pPr marL="742950" lvl="1" indent="-285750" algn="l" rtl="0">
              <a:lnSpc>
                <a:spcPct val="13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Highly motivated</a:t>
            </a:r>
            <a:endParaRPr/>
          </a:p>
          <a:p>
            <a:pPr marL="742950" lvl="1" indent="-285750" algn="l" rtl="0">
              <a:lnSpc>
                <a:spcPct val="13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Highly experienced</a:t>
            </a:r>
            <a:endParaRPr/>
          </a:p>
          <a:p>
            <a:pPr marL="742950" lvl="1" indent="-285750" algn="l" rtl="0">
              <a:lnSpc>
                <a:spcPct val="13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History of working together</a:t>
            </a:r>
            <a:endParaRPr/>
          </a:p>
          <a:p>
            <a:pPr marL="742950" lvl="1" indent="-285750" algn="l" rtl="0">
              <a:lnSpc>
                <a:spcPct val="13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Core team</a:t>
            </a:r>
            <a:endParaRPr/>
          </a:p>
          <a:p>
            <a:pPr marL="1143000" lvl="2" indent="-228600" algn="l" rtl="0">
              <a:lnSpc>
                <a:spcPct val="130000"/>
              </a:lnSpc>
              <a:spcBef>
                <a:spcPts val="320"/>
              </a:spcBef>
              <a:spcAft>
                <a:spcPts val="0"/>
              </a:spcAft>
              <a:buClr>
                <a:schemeClr val="dk1"/>
              </a:buClr>
              <a:buSzPts val="1600"/>
              <a:buFont typeface="Verdana"/>
              <a:buChar char="•"/>
            </a:pPr>
            <a:r>
              <a:rPr lang="en-US" sz="1600" b="0" i="0" u="none">
                <a:solidFill>
                  <a:schemeClr val="dk1"/>
                </a:solidFill>
                <a:latin typeface="Verdana"/>
                <a:ea typeface="Verdana"/>
                <a:cs typeface="Verdana"/>
                <a:sym typeface="Verdana"/>
              </a:rPr>
              <a:t>Architect</a:t>
            </a:r>
            <a:endParaRPr/>
          </a:p>
          <a:p>
            <a:pPr marL="1143000" lvl="2" indent="-228600" algn="l" rtl="0">
              <a:lnSpc>
                <a:spcPct val="130000"/>
              </a:lnSpc>
              <a:spcBef>
                <a:spcPts val="320"/>
              </a:spcBef>
              <a:spcAft>
                <a:spcPts val="0"/>
              </a:spcAft>
              <a:buClr>
                <a:schemeClr val="dk1"/>
              </a:buClr>
              <a:buSzPts val="1600"/>
              <a:buFont typeface="Verdana"/>
              <a:buChar char="•"/>
            </a:pPr>
            <a:r>
              <a:rPr lang="en-US" sz="1600" b="0" i="0" u="none">
                <a:solidFill>
                  <a:schemeClr val="dk1"/>
                </a:solidFill>
                <a:latin typeface="Verdana"/>
                <a:ea typeface="Verdana"/>
                <a:cs typeface="Verdana"/>
                <a:sym typeface="Verdana"/>
              </a:rPr>
              <a:t>Principal programmers</a:t>
            </a:r>
            <a:endParaRPr/>
          </a:p>
          <a:p>
            <a:pPr marL="1143000" lvl="2" indent="-228600" algn="l" rtl="0">
              <a:lnSpc>
                <a:spcPct val="130000"/>
              </a:lnSpc>
              <a:spcBef>
                <a:spcPts val="320"/>
              </a:spcBef>
              <a:spcAft>
                <a:spcPts val="0"/>
              </a:spcAft>
              <a:buClr>
                <a:schemeClr val="dk1"/>
              </a:buClr>
              <a:buSzPts val="1600"/>
              <a:buFont typeface="Verdana"/>
              <a:buChar char="•"/>
            </a:pPr>
            <a:r>
              <a:rPr lang="en-US" sz="1600" b="0" i="0" u="none">
                <a:solidFill>
                  <a:schemeClr val="dk1"/>
                </a:solidFill>
                <a:latin typeface="Verdana"/>
                <a:ea typeface="Verdana"/>
                <a:cs typeface="Verdana"/>
                <a:sym typeface="Verdana"/>
              </a:rPr>
              <a:t>Cohesive</a:t>
            </a:r>
            <a:endParaRPr/>
          </a:p>
          <a:p>
            <a:pPr marL="1143000" lvl="2" indent="-228600" algn="l" rtl="0">
              <a:lnSpc>
                <a:spcPct val="130000"/>
              </a:lnSpc>
              <a:spcBef>
                <a:spcPts val="320"/>
              </a:spcBef>
              <a:spcAft>
                <a:spcPts val="0"/>
              </a:spcAft>
              <a:buClr>
                <a:schemeClr val="dk1"/>
              </a:buClr>
              <a:buSzPts val="1600"/>
              <a:buFont typeface="Verdana"/>
              <a:buChar char="•"/>
            </a:pPr>
            <a:r>
              <a:rPr lang="en-US" sz="1600" b="0" i="0" u="none">
                <a:solidFill>
                  <a:schemeClr val="dk1"/>
                </a:solidFill>
                <a:latin typeface="Verdana"/>
                <a:ea typeface="Verdana"/>
                <a:cs typeface="Verdana"/>
                <a:sym typeface="Verdana"/>
              </a:rPr>
              <a:t>Dense communication</a:t>
            </a:r>
            <a:endParaRPr/>
          </a:p>
          <a:p>
            <a:pPr marL="1143000" lvl="2" indent="-228600" algn="l" rtl="0">
              <a:lnSpc>
                <a:spcPct val="130000"/>
              </a:lnSpc>
              <a:spcBef>
                <a:spcPts val="320"/>
              </a:spcBef>
              <a:spcAft>
                <a:spcPts val="0"/>
              </a:spcAft>
              <a:buClr>
                <a:schemeClr val="dk1"/>
              </a:buClr>
              <a:buSzPts val="1600"/>
              <a:buFont typeface="Verdana"/>
              <a:buChar char="•"/>
            </a:pPr>
            <a:r>
              <a:rPr lang="en-US" sz="1600" b="0" i="0" u="none">
                <a:solidFill>
                  <a:schemeClr val="dk1"/>
                </a:solidFill>
                <a:latin typeface="Verdana"/>
                <a:ea typeface="Verdana"/>
                <a:cs typeface="Verdana"/>
                <a:sym typeface="Verdana"/>
              </a:rPr>
              <a:t>Whole duration </a:t>
            </a:r>
            <a:endParaRPr/>
          </a:p>
        </p:txBody>
      </p:sp>
      <p:sp>
        <p:nvSpPr>
          <p:cNvPr id="405" name="Google Shape;405;p20"/>
          <p:cNvSpPr/>
          <p:nvPr/>
        </p:nvSpPr>
        <p:spPr>
          <a:xfrm>
            <a:off x="7091362" y="3576637"/>
            <a:ext cx="828675" cy="758825"/>
          </a:xfrm>
          <a:prstGeom prst="ellipse">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406" name="Google Shape;406;p20"/>
          <p:cNvSpPr/>
          <p:nvPr/>
        </p:nvSpPr>
        <p:spPr>
          <a:xfrm>
            <a:off x="5943600" y="2438400"/>
            <a:ext cx="3124200" cy="297180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407" name="Google Shape;407;p20"/>
          <p:cNvSpPr/>
          <p:nvPr/>
        </p:nvSpPr>
        <p:spPr>
          <a:xfrm>
            <a:off x="6581775" y="3006725"/>
            <a:ext cx="1912937" cy="183515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408" name="Google Shape;408;p20"/>
          <p:cNvSpPr/>
          <p:nvPr/>
        </p:nvSpPr>
        <p:spPr>
          <a:xfrm>
            <a:off x="7254644" y="3774281"/>
            <a:ext cx="549275" cy="300037"/>
          </a:xfrm>
          <a:prstGeom prst="rect">
            <a:avLst/>
          </a:prstGeom>
        </p:spPr>
        <p:txBody>
          <a:bodyPr>
            <a:prstTxWarp prst="textPlain">
              <a:avLst/>
            </a:prstTxWarp>
          </a:bodyPr>
          <a:lstStyle/>
          <a:p>
            <a:pPr lvl="0" algn="l"/>
            <a:r>
              <a:rPr b="0" i="0">
                <a:ln w="9525" cap="flat" cmpd="sng">
                  <a:solidFill>
                    <a:srgbClr val="000000"/>
                  </a:solidFill>
                  <a:prstDash val="solid"/>
                  <a:miter lim="800000"/>
                  <a:headEnd type="none" w="sm" len="sm"/>
                  <a:tailEnd type="none" w="sm" len="sm"/>
                </a:ln>
                <a:solidFill>
                  <a:srgbClr val="000000"/>
                </a:solidFill>
                <a:latin typeface="Arial Black"/>
              </a:rPr>
              <a:t>Core </a:t>
            </a:r>
          </a:p>
        </p:txBody>
      </p:sp>
      <p:sp>
        <p:nvSpPr>
          <p:cNvPr id="409" name="Google Shape;409;p20"/>
          <p:cNvSpPr/>
          <p:nvPr/>
        </p:nvSpPr>
        <p:spPr>
          <a:xfrm>
            <a:off x="6804025" y="3213100"/>
            <a:ext cx="1116012" cy="541197"/>
          </a:xfrm>
          <a:prstGeom prst="rect">
            <a:avLst/>
          </a:prstGeom>
        </p:spPr>
        <p:txBody>
          <a:bodyPr>
            <a:prstTxWarp prst="textPlain">
              <a:avLst/>
            </a:prstTxWarp>
          </a:bodyPr>
          <a:lstStyle/>
          <a:p>
            <a:pPr lvl="0" algn="l"/>
            <a:r>
              <a:rPr b="0" i="0">
                <a:ln w="9525" cap="flat" cmpd="sng">
                  <a:solidFill>
                    <a:srgbClr val="000000"/>
                  </a:solidFill>
                  <a:prstDash val="solid"/>
                  <a:miter lim="800000"/>
                  <a:headEnd type="none" w="sm" len="sm"/>
                  <a:tailEnd type="none" w="sm" len="sm"/>
                </a:ln>
                <a:solidFill>
                  <a:srgbClr val="000000"/>
                </a:solidFill>
                <a:latin typeface="Arial Black"/>
              </a:rPr>
              <a:t>Development Staff </a:t>
            </a:r>
          </a:p>
        </p:txBody>
      </p:sp>
      <p:sp>
        <p:nvSpPr>
          <p:cNvPr id="410" name="Google Shape;410;p20"/>
          <p:cNvSpPr/>
          <p:nvPr/>
        </p:nvSpPr>
        <p:spPr>
          <a:xfrm>
            <a:off x="6163319" y="2068388"/>
            <a:ext cx="1481646" cy="863847"/>
          </a:xfrm>
          <a:prstGeom prst="rect">
            <a:avLst/>
          </a:prstGeom>
        </p:spPr>
        <p:txBody>
          <a:bodyPr>
            <a:prstTxWarp prst="textPlain">
              <a:avLst/>
            </a:prstTxWarp>
          </a:bodyPr>
          <a:lstStyle/>
          <a:p>
            <a:pPr lvl="0" algn="l"/>
            <a:r>
              <a:rPr b="0" i="0">
                <a:ln w="9525" cap="flat" cmpd="sng">
                  <a:solidFill>
                    <a:srgbClr val="000000"/>
                  </a:solidFill>
                  <a:prstDash val="solid"/>
                  <a:miter lim="800000"/>
                  <a:headEnd type="none" w="sm" len="sm"/>
                  <a:tailEnd type="none" w="sm" len="sm"/>
                </a:ln>
                <a:solidFill>
                  <a:srgbClr val="000000"/>
                </a:solidFill>
                <a:latin typeface="Arial Black"/>
              </a:rPr>
              <a:t>The Company </a:t>
            </a:r>
          </a:p>
        </p:txBody>
      </p:sp>
      <p:sp>
        <p:nvSpPr>
          <p:cNvPr id="411" name="Google Shape;411;p20"/>
          <p:cNvSpPr/>
          <p:nvPr/>
        </p:nvSpPr>
        <p:spPr>
          <a:xfrm rot="-1860000" flipH="1">
            <a:off x="6811063" y="3951661"/>
            <a:ext cx="609600" cy="1447800"/>
          </a:xfrm>
          <a:prstGeom prst="curvedLeftArrow">
            <a:avLst>
              <a:gd name="adj1" fmla="val 25000"/>
              <a:gd name="adj2" fmla="val 50000"/>
              <a:gd name="adj3" fmla="val 25000"/>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415"/>
        <p:cNvGrpSpPr/>
        <p:nvPr/>
      </p:nvGrpSpPr>
      <p:grpSpPr>
        <a:xfrm>
          <a:off x="0" y="0"/>
          <a:ext cx="0" cy="0"/>
          <a:chOff x="0" y="0"/>
          <a:chExt cx="0" cy="0"/>
        </a:xfrm>
      </p:grpSpPr>
      <p:sp>
        <p:nvSpPr>
          <p:cNvPr id="416" name="Google Shape;416;p21"/>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Verdana"/>
              <a:buNone/>
            </a:pPr>
            <a:r>
              <a:rPr lang="en-US" sz="3600" b="0" i="0" u="none">
                <a:solidFill>
                  <a:schemeClr val="dk2"/>
                </a:solidFill>
                <a:latin typeface="Verdana"/>
                <a:ea typeface="Verdana"/>
                <a:cs typeface="Verdana"/>
                <a:sym typeface="Verdana"/>
              </a:rPr>
              <a:t>Size of team related to age</a:t>
            </a:r>
            <a:endParaRPr/>
          </a:p>
        </p:txBody>
      </p:sp>
      <p:grpSp>
        <p:nvGrpSpPr>
          <p:cNvPr id="417" name="Google Shape;417;p21"/>
          <p:cNvGrpSpPr/>
          <p:nvPr/>
        </p:nvGrpSpPr>
        <p:grpSpPr>
          <a:xfrm>
            <a:off x="990600" y="1371600"/>
            <a:ext cx="7848600" cy="5257800"/>
            <a:chOff x="-3" y="-3"/>
            <a:chExt cx="3845" cy="6166"/>
          </a:xfrm>
        </p:grpSpPr>
        <p:grpSp>
          <p:nvGrpSpPr>
            <p:cNvPr id="418" name="Google Shape;418;p21"/>
            <p:cNvGrpSpPr/>
            <p:nvPr/>
          </p:nvGrpSpPr>
          <p:grpSpPr>
            <a:xfrm>
              <a:off x="0" y="0"/>
              <a:ext cx="3839" cy="6160"/>
              <a:chOff x="0" y="0"/>
              <a:chExt cx="3839" cy="6160"/>
            </a:xfrm>
          </p:grpSpPr>
          <p:grpSp>
            <p:nvGrpSpPr>
              <p:cNvPr id="419" name="Google Shape;419;p21"/>
              <p:cNvGrpSpPr/>
              <p:nvPr/>
            </p:nvGrpSpPr>
            <p:grpSpPr>
              <a:xfrm>
                <a:off x="0" y="0"/>
                <a:ext cx="561" cy="921"/>
                <a:chOff x="0" y="0"/>
                <a:chExt cx="561" cy="921"/>
              </a:xfrm>
            </p:grpSpPr>
            <p:sp>
              <p:nvSpPr>
                <p:cNvPr id="420" name="Google Shape;420;p21"/>
                <p:cNvSpPr txBox="1"/>
                <p:nvPr/>
              </p:nvSpPr>
              <p:spPr>
                <a:xfrm>
                  <a:off x="43" y="0"/>
                  <a:ext cx="475" cy="92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1" i="0" u="none" strike="noStrike" cap="none">
                      <a:solidFill>
                        <a:schemeClr val="dk1"/>
                      </a:solidFill>
                      <a:latin typeface="Verdana"/>
                      <a:ea typeface="Verdana"/>
                      <a:cs typeface="Verdana"/>
                      <a:sym typeface="Verdana"/>
                    </a:rPr>
                    <a:t>Firm</a:t>
                  </a: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p:txBody>
            </p:sp>
            <p:sp>
              <p:nvSpPr>
                <p:cNvPr id="421" name="Google Shape;421;p21"/>
                <p:cNvSpPr txBox="1"/>
                <p:nvPr/>
              </p:nvSpPr>
              <p:spPr>
                <a:xfrm>
                  <a:off x="0" y="0"/>
                  <a:ext cx="561" cy="921"/>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422" name="Google Shape;422;p21"/>
              <p:cNvGrpSpPr/>
              <p:nvPr/>
            </p:nvGrpSpPr>
            <p:grpSpPr>
              <a:xfrm>
                <a:off x="561" y="0"/>
                <a:ext cx="806" cy="921"/>
                <a:chOff x="561" y="0"/>
                <a:chExt cx="806" cy="921"/>
              </a:xfrm>
            </p:grpSpPr>
            <p:sp>
              <p:nvSpPr>
                <p:cNvPr id="423" name="Google Shape;423;p21"/>
                <p:cNvSpPr txBox="1"/>
                <p:nvPr/>
              </p:nvSpPr>
              <p:spPr>
                <a:xfrm>
                  <a:off x="604" y="0"/>
                  <a:ext cx="720" cy="92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Verdana"/>
                    <a:buNone/>
                  </a:pPr>
                  <a:r>
                    <a:rPr lang="en-US" sz="1000" b="1" i="0" u="none" strike="noStrike" cap="none">
                      <a:solidFill>
                        <a:schemeClr val="dk1"/>
                      </a:solidFill>
                      <a:latin typeface="Verdana"/>
                      <a:ea typeface="Verdana"/>
                      <a:cs typeface="Verdana"/>
                      <a:sym typeface="Verdana"/>
                    </a:rPr>
                    <a:t>Years since release of first product</a:t>
                  </a:r>
                  <a:endParaRPr sz="1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chemeClr val="dk1"/>
                    </a:solidFill>
                    <a:latin typeface="Arial"/>
                    <a:ea typeface="Arial"/>
                    <a:cs typeface="Arial"/>
                    <a:sym typeface="Arial"/>
                  </a:endParaRPr>
                </a:p>
              </p:txBody>
            </p:sp>
            <p:sp>
              <p:nvSpPr>
                <p:cNvPr id="424" name="Google Shape;424;p21"/>
                <p:cNvSpPr txBox="1"/>
                <p:nvPr/>
              </p:nvSpPr>
              <p:spPr>
                <a:xfrm>
                  <a:off x="561" y="0"/>
                  <a:ext cx="806" cy="921"/>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425" name="Google Shape;425;p21"/>
              <p:cNvGrpSpPr/>
              <p:nvPr/>
            </p:nvGrpSpPr>
            <p:grpSpPr>
              <a:xfrm>
                <a:off x="1367" y="0"/>
                <a:ext cx="2472" cy="403"/>
                <a:chOff x="1367" y="0"/>
                <a:chExt cx="2472" cy="403"/>
              </a:xfrm>
            </p:grpSpPr>
            <p:sp>
              <p:nvSpPr>
                <p:cNvPr id="426" name="Google Shape;426;p21"/>
                <p:cNvSpPr txBox="1"/>
                <p:nvPr/>
              </p:nvSpPr>
              <p:spPr>
                <a:xfrm>
                  <a:off x="1410" y="0"/>
                  <a:ext cx="2386"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1" i="0" u="none" strike="noStrike" cap="none">
                      <a:solidFill>
                        <a:schemeClr val="dk1"/>
                      </a:solidFill>
                      <a:latin typeface="Verdana"/>
                      <a:ea typeface="Verdana"/>
                      <a:cs typeface="Verdana"/>
                      <a:sym typeface="Verdana"/>
                    </a:rPr>
                    <a:t>Total number of employees</a:t>
                  </a: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p:txBody>
            </p:sp>
            <p:sp>
              <p:nvSpPr>
                <p:cNvPr id="427" name="Google Shape;427;p21"/>
                <p:cNvSpPr txBox="1"/>
                <p:nvPr/>
              </p:nvSpPr>
              <p:spPr>
                <a:xfrm>
                  <a:off x="1367" y="0"/>
                  <a:ext cx="2472"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428" name="Google Shape;428;p21"/>
              <p:cNvGrpSpPr/>
              <p:nvPr/>
            </p:nvGrpSpPr>
            <p:grpSpPr>
              <a:xfrm>
                <a:off x="1367" y="403"/>
                <a:ext cx="936" cy="518"/>
                <a:chOff x="1367" y="403"/>
                <a:chExt cx="936" cy="518"/>
              </a:xfrm>
            </p:grpSpPr>
            <p:sp>
              <p:nvSpPr>
                <p:cNvPr id="429" name="Google Shape;429;p21"/>
                <p:cNvSpPr txBox="1"/>
                <p:nvPr/>
              </p:nvSpPr>
              <p:spPr>
                <a:xfrm>
                  <a:off x="1410" y="403"/>
                  <a:ext cx="850" cy="51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1" i="0" u="none" strike="noStrike" cap="none">
                      <a:solidFill>
                        <a:schemeClr val="dk1"/>
                      </a:solidFill>
                      <a:latin typeface="Verdana"/>
                      <a:ea typeface="Verdana"/>
                      <a:cs typeface="Verdana"/>
                      <a:sym typeface="Verdana"/>
                    </a:rPr>
                    <a:t>Company</a:t>
                  </a: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p:txBody>
            </p:sp>
            <p:sp>
              <p:nvSpPr>
                <p:cNvPr id="430" name="Google Shape;430;p21"/>
                <p:cNvSpPr txBox="1"/>
                <p:nvPr/>
              </p:nvSpPr>
              <p:spPr>
                <a:xfrm>
                  <a:off x="1367" y="403"/>
                  <a:ext cx="936" cy="518"/>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431" name="Google Shape;431;p21"/>
              <p:cNvGrpSpPr/>
              <p:nvPr/>
            </p:nvGrpSpPr>
            <p:grpSpPr>
              <a:xfrm>
                <a:off x="2303" y="403"/>
                <a:ext cx="768" cy="518"/>
                <a:chOff x="2303" y="403"/>
                <a:chExt cx="768" cy="518"/>
              </a:xfrm>
            </p:grpSpPr>
            <p:sp>
              <p:nvSpPr>
                <p:cNvPr id="432" name="Google Shape;432;p21"/>
                <p:cNvSpPr txBox="1"/>
                <p:nvPr/>
              </p:nvSpPr>
              <p:spPr>
                <a:xfrm>
                  <a:off x="2346" y="403"/>
                  <a:ext cx="682" cy="51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1" i="0" u="none" strike="noStrike" cap="none">
                      <a:solidFill>
                        <a:schemeClr val="dk1"/>
                      </a:solidFill>
                      <a:latin typeface="Verdana"/>
                      <a:ea typeface="Verdana"/>
                      <a:cs typeface="Verdana"/>
                      <a:sym typeface="Verdana"/>
                    </a:rPr>
                    <a:t>Development Staff</a:t>
                  </a: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p:txBody>
            </p:sp>
            <p:sp>
              <p:nvSpPr>
                <p:cNvPr id="433" name="Google Shape;433;p21"/>
                <p:cNvSpPr txBox="1"/>
                <p:nvPr/>
              </p:nvSpPr>
              <p:spPr>
                <a:xfrm>
                  <a:off x="2303" y="403"/>
                  <a:ext cx="768" cy="518"/>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434" name="Google Shape;434;p21"/>
              <p:cNvGrpSpPr/>
              <p:nvPr/>
            </p:nvGrpSpPr>
            <p:grpSpPr>
              <a:xfrm>
                <a:off x="3071" y="403"/>
                <a:ext cx="768" cy="518"/>
                <a:chOff x="3071" y="403"/>
                <a:chExt cx="768" cy="518"/>
              </a:xfrm>
            </p:grpSpPr>
            <p:sp>
              <p:nvSpPr>
                <p:cNvPr id="435" name="Google Shape;435;p21"/>
                <p:cNvSpPr txBox="1"/>
                <p:nvPr/>
              </p:nvSpPr>
              <p:spPr>
                <a:xfrm>
                  <a:off x="3114" y="403"/>
                  <a:ext cx="682" cy="51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1" i="0" u="none" strike="noStrike" cap="none">
                      <a:solidFill>
                        <a:schemeClr val="dk1"/>
                      </a:solidFill>
                      <a:latin typeface="Verdana"/>
                      <a:ea typeface="Verdana"/>
                      <a:cs typeface="Verdana"/>
                      <a:sym typeface="Verdana"/>
                    </a:rPr>
                    <a:t>Core team</a:t>
                  </a: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p:txBody>
            </p:sp>
            <p:sp>
              <p:nvSpPr>
                <p:cNvPr id="436" name="Google Shape;436;p21"/>
                <p:cNvSpPr txBox="1"/>
                <p:nvPr/>
              </p:nvSpPr>
              <p:spPr>
                <a:xfrm>
                  <a:off x="3071" y="403"/>
                  <a:ext cx="768" cy="518"/>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437" name="Google Shape;437;p21"/>
              <p:cNvGrpSpPr/>
              <p:nvPr/>
            </p:nvGrpSpPr>
            <p:grpSpPr>
              <a:xfrm>
                <a:off x="0" y="921"/>
                <a:ext cx="561" cy="403"/>
                <a:chOff x="0" y="921"/>
                <a:chExt cx="561" cy="403"/>
              </a:xfrm>
            </p:grpSpPr>
            <p:sp>
              <p:nvSpPr>
                <p:cNvPr id="438" name="Google Shape;438;p21"/>
                <p:cNvSpPr txBox="1"/>
                <p:nvPr/>
              </p:nvSpPr>
              <p:spPr>
                <a:xfrm>
                  <a:off x="43" y="921"/>
                  <a:ext cx="475"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5</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439" name="Google Shape;439;p21"/>
                <p:cNvSpPr txBox="1"/>
                <p:nvPr/>
              </p:nvSpPr>
              <p:spPr>
                <a:xfrm>
                  <a:off x="0" y="921"/>
                  <a:ext cx="561"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440" name="Google Shape;440;p21"/>
              <p:cNvGrpSpPr/>
              <p:nvPr/>
            </p:nvGrpSpPr>
            <p:grpSpPr>
              <a:xfrm>
                <a:off x="561" y="921"/>
                <a:ext cx="806" cy="403"/>
                <a:chOff x="561" y="921"/>
                <a:chExt cx="806" cy="403"/>
              </a:xfrm>
            </p:grpSpPr>
            <p:sp>
              <p:nvSpPr>
                <p:cNvPr id="441" name="Google Shape;441;p21"/>
                <p:cNvSpPr txBox="1"/>
                <p:nvPr/>
              </p:nvSpPr>
              <p:spPr>
                <a:xfrm>
                  <a:off x="604" y="921"/>
                  <a:ext cx="720"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&lt;1</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442" name="Google Shape;442;p21"/>
                <p:cNvSpPr txBox="1"/>
                <p:nvPr/>
              </p:nvSpPr>
              <p:spPr>
                <a:xfrm>
                  <a:off x="561" y="921"/>
                  <a:ext cx="80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443" name="Google Shape;443;p21"/>
              <p:cNvGrpSpPr/>
              <p:nvPr/>
            </p:nvGrpSpPr>
            <p:grpSpPr>
              <a:xfrm>
                <a:off x="1367" y="921"/>
                <a:ext cx="936" cy="403"/>
                <a:chOff x="1367" y="921"/>
                <a:chExt cx="936" cy="403"/>
              </a:xfrm>
            </p:grpSpPr>
            <p:sp>
              <p:nvSpPr>
                <p:cNvPr id="444" name="Google Shape;444;p21"/>
                <p:cNvSpPr txBox="1"/>
                <p:nvPr/>
              </p:nvSpPr>
              <p:spPr>
                <a:xfrm>
                  <a:off x="1410" y="921"/>
                  <a:ext cx="850"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6</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445" name="Google Shape;445;p21"/>
                <p:cNvSpPr txBox="1"/>
                <p:nvPr/>
              </p:nvSpPr>
              <p:spPr>
                <a:xfrm>
                  <a:off x="1367" y="921"/>
                  <a:ext cx="93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446" name="Google Shape;446;p21"/>
              <p:cNvGrpSpPr/>
              <p:nvPr/>
            </p:nvGrpSpPr>
            <p:grpSpPr>
              <a:xfrm>
                <a:off x="2303" y="921"/>
                <a:ext cx="768" cy="403"/>
                <a:chOff x="2303" y="921"/>
                <a:chExt cx="768" cy="403"/>
              </a:xfrm>
            </p:grpSpPr>
            <p:sp>
              <p:nvSpPr>
                <p:cNvPr id="447" name="Google Shape;447;p21"/>
                <p:cNvSpPr txBox="1"/>
                <p:nvPr/>
              </p:nvSpPr>
              <p:spPr>
                <a:xfrm>
                  <a:off x="2346" y="921"/>
                  <a:ext cx="682"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3</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448" name="Google Shape;448;p21"/>
                <p:cNvSpPr txBox="1"/>
                <p:nvPr/>
              </p:nvSpPr>
              <p:spPr>
                <a:xfrm>
                  <a:off x="2303" y="921"/>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449" name="Google Shape;449;p21"/>
              <p:cNvGrpSpPr/>
              <p:nvPr/>
            </p:nvGrpSpPr>
            <p:grpSpPr>
              <a:xfrm>
                <a:off x="3071" y="921"/>
                <a:ext cx="768" cy="403"/>
                <a:chOff x="3071" y="921"/>
                <a:chExt cx="768" cy="403"/>
              </a:xfrm>
            </p:grpSpPr>
            <p:sp>
              <p:nvSpPr>
                <p:cNvPr id="450" name="Google Shape;450;p21"/>
                <p:cNvSpPr txBox="1"/>
                <p:nvPr/>
              </p:nvSpPr>
              <p:spPr>
                <a:xfrm>
                  <a:off x="3114" y="921"/>
                  <a:ext cx="682"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3</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451" name="Google Shape;451;p21"/>
                <p:cNvSpPr txBox="1"/>
                <p:nvPr/>
              </p:nvSpPr>
              <p:spPr>
                <a:xfrm>
                  <a:off x="3071" y="921"/>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452" name="Google Shape;452;p21"/>
              <p:cNvGrpSpPr/>
              <p:nvPr/>
            </p:nvGrpSpPr>
            <p:grpSpPr>
              <a:xfrm>
                <a:off x="0" y="1324"/>
                <a:ext cx="561" cy="403"/>
                <a:chOff x="0" y="1324"/>
                <a:chExt cx="561" cy="403"/>
              </a:xfrm>
            </p:grpSpPr>
            <p:sp>
              <p:nvSpPr>
                <p:cNvPr id="453" name="Google Shape;453;p21"/>
                <p:cNvSpPr txBox="1"/>
                <p:nvPr/>
              </p:nvSpPr>
              <p:spPr>
                <a:xfrm>
                  <a:off x="43" y="1324"/>
                  <a:ext cx="475"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12</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454" name="Google Shape;454;p21"/>
                <p:cNvSpPr txBox="1"/>
                <p:nvPr/>
              </p:nvSpPr>
              <p:spPr>
                <a:xfrm>
                  <a:off x="0" y="1324"/>
                  <a:ext cx="561"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455" name="Google Shape;455;p21"/>
              <p:cNvGrpSpPr/>
              <p:nvPr/>
            </p:nvGrpSpPr>
            <p:grpSpPr>
              <a:xfrm>
                <a:off x="561" y="1324"/>
                <a:ext cx="806" cy="403"/>
                <a:chOff x="561" y="1324"/>
                <a:chExt cx="806" cy="403"/>
              </a:xfrm>
            </p:grpSpPr>
            <p:sp>
              <p:nvSpPr>
                <p:cNvPr id="456" name="Google Shape;456;p21"/>
                <p:cNvSpPr txBox="1"/>
                <p:nvPr/>
              </p:nvSpPr>
              <p:spPr>
                <a:xfrm>
                  <a:off x="604" y="1324"/>
                  <a:ext cx="720"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2</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457" name="Google Shape;457;p21"/>
                <p:cNvSpPr txBox="1"/>
                <p:nvPr/>
              </p:nvSpPr>
              <p:spPr>
                <a:xfrm>
                  <a:off x="561" y="1324"/>
                  <a:ext cx="80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458" name="Google Shape;458;p21"/>
              <p:cNvGrpSpPr/>
              <p:nvPr/>
            </p:nvGrpSpPr>
            <p:grpSpPr>
              <a:xfrm>
                <a:off x="1367" y="1324"/>
                <a:ext cx="936" cy="403"/>
                <a:chOff x="1367" y="1324"/>
                <a:chExt cx="936" cy="403"/>
              </a:xfrm>
            </p:grpSpPr>
            <p:sp>
              <p:nvSpPr>
                <p:cNvPr id="459" name="Google Shape;459;p21"/>
                <p:cNvSpPr txBox="1"/>
                <p:nvPr/>
              </p:nvSpPr>
              <p:spPr>
                <a:xfrm>
                  <a:off x="1410" y="1324"/>
                  <a:ext cx="850"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8</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460" name="Google Shape;460;p21"/>
                <p:cNvSpPr txBox="1"/>
                <p:nvPr/>
              </p:nvSpPr>
              <p:spPr>
                <a:xfrm>
                  <a:off x="1367" y="1324"/>
                  <a:ext cx="93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461" name="Google Shape;461;p21"/>
              <p:cNvGrpSpPr/>
              <p:nvPr/>
            </p:nvGrpSpPr>
            <p:grpSpPr>
              <a:xfrm>
                <a:off x="2303" y="1324"/>
                <a:ext cx="768" cy="403"/>
                <a:chOff x="2303" y="1324"/>
                <a:chExt cx="768" cy="403"/>
              </a:xfrm>
            </p:grpSpPr>
            <p:sp>
              <p:nvSpPr>
                <p:cNvPr id="462" name="Google Shape;462;p21"/>
                <p:cNvSpPr txBox="1"/>
                <p:nvPr/>
              </p:nvSpPr>
              <p:spPr>
                <a:xfrm>
                  <a:off x="2346" y="1324"/>
                  <a:ext cx="682"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3</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463" name="Google Shape;463;p21"/>
                <p:cNvSpPr txBox="1"/>
                <p:nvPr/>
              </p:nvSpPr>
              <p:spPr>
                <a:xfrm>
                  <a:off x="2303" y="1324"/>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464" name="Google Shape;464;p21"/>
              <p:cNvGrpSpPr/>
              <p:nvPr/>
            </p:nvGrpSpPr>
            <p:grpSpPr>
              <a:xfrm>
                <a:off x="3071" y="1324"/>
                <a:ext cx="768" cy="403"/>
                <a:chOff x="3071" y="1324"/>
                <a:chExt cx="768" cy="403"/>
              </a:xfrm>
            </p:grpSpPr>
            <p:sp>
              <p:nvSpPr>
                <p:cNvPr id="465" name="Google Shape;465;p21"/>
                <p:cNvSpPr txBox="1"/>
                <p:nvPr/>
              </p:nvSpPr>
              <p:spPr>
                <a:xfrm>
                  <a:off x="3114" y="1324"/>
                  <a:ext cx="682"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3</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466" name="Google Shape;466;p21"/>
                <p:cNvSpPr txBox="1"/>
                <p:nvPr/>
              </p:nvSpPr>
              <p:spPr>
                <a:xfrm>
                  <a:off x="3071" y="1324"/>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467" name="Google Shape;467;p21"/>
              <p:cNvGrpSpPr/>
              <p:nvPr/>
            </p:nvGrpSpPr>
            <p:grpSpPr>
              <a:xfrm>
                <a:off x="0" y="1727"/>
                <a:ext cx="561" cy="403"/>
                <a:chOff x="0" y="1727"/>
                <a:chExt cx="561" cy="403"/>
              </a:xfrm>
            </p:grpSpPr>
            <p:sp>
              <p:nvSpPr>
                <p:cNvPr id="468" name="Google Shape;468;p21"/>
                <p:cNvSpPr txBox="1"/>
                <p:nvPr/>
              </p:nvSpPr>
              <p:spPr>
                <a:xfrm>
                  <a:off x="43" y="1727"/>
                  <a:ext cx="475"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8</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469" name="Google Shape;469;p21"/>
                <p:cNvSpPr txBox="1"/>
                <p:nvPr/>
              </p:nvSpPr>
              <p:spPr>
                <a:xfrm>
                  <a:off x="0" y="1727"/>
                  <a:ext cx="561"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470" name="Google Shape;470;p21"/>
              <p:cNvGrpSpPr/>
              <p:nvPr/>
            </p:nvGrpSpPr>
            <p:grpSpPr>
              <a:xfrm>
                <a:off x="561" y="1727"/>
                <a:ext cx="806" cy="403"/>
                <a:chOff x="561" y="1727"/>
                <a:chExt cx="806" cy="403"/>
              </a:xfrm>
            </p:grpSpPr>
            <p:sp>
              <p:nvSpPr>
                <p:cNvPr id="471" name="Google Shape;471;p21"/>
                <p:cNvSpPr txBox="1"/>
                <p:nvPr/>
              </p:nvSpPr>
              <p:spPr>
                <a:xfrm>
                  <a:off x="604" y="1727"/>
                  <a:ext cx="720"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2</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472" name="Google Shape;472;p21"/>
                <p:cNvSpPr txBox="1"/>
                <p:nvPr/>
              </p:nvSpPr>
              <p:spPr>
                <a:xfrm>
                  <a:off x="561" y="1727"/>
                  <a:ext cx="80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473" name="Google Shape;473;p21"/>
              <p:cNvGrpSpPr/>
              <p:nvPr/>
            </p:nvGrpSpPr>
            <p:grpSpPr>
              <a:xfrm>
                <a:off x="1367" y="1727"/>
                <a:ext cx="936" cy="403"/>
                <a:chOff x="1367" y="1727"/>
                <a:chExt cx="936" cy="403"/>
              </a:xfrm>
            </p:grpSpPr>
            <p:sp>
              <p:nvSpPr>
                <p:cNvPr id="474" name="Google Shape;474;p21"/>
                <p:cNvSpPr txBox="1"/>
                <p:nvPr/>
              </p:nvSpPr>
              <p:spPr>
                <a:xfrm>
                  <a:off x="1410" y="1727"/>
                  <a:ext cx="850"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8</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475" name="Google Shape;475;p21"/>
                <p:cNvSpPr txBox="1"/>
                <p:nvPr/>
              </p:nvSpPr>
              <p:spPr>
                <a:xfrm>
                  <a:off x="1367" y="1727"/>
                  <a:ext cx="93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476" name="Google Shape;476;p21"/>
              <p:cNvGrpSpPr/>
              <p:nvPr/>
            </p:nvGrpSpPr>
            <p:grpSpPr>
              <a:xfrm>
                <a:off x="2303" y="1727"/>
                <a:ext cx="768" cy="403"/>
                <a:chOff x="2303" y="1727"/>
                <a:chExt cx="768" cy="403"/>
              </a:xfrm>
            </p:grpSpPr>
            <p:sp>
              <p:nvSpPr>
                <p:cNvPr id="477" name="Google Shape;477;p21"/>
                <p:cNvSpPr txBox="1"/>
                <p:nvPr/>
              </p:nvSpPr>
              <p:spPr>
                <a:xfrm>
                  <a:off x="2346" y="1727"/>
                  <a:ext cx="682"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4</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478" name="Google Shape;478;p21"/>
                <p:cNvSpPr txBox="1"/>
                <p:nvPr/>
              </p:nvSpPr>
              <p:spPr>
                <a:xfrm>
                  <a:off x="2303" y="1727"/>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479" name="Google Shape;479;p21"/>
              <p:cNvGrpSpPr/>
              <p:nvPr/>
            </p:nvGrpSpPr>
            <p:grpSpPr>
              <a:xfrm>
                <a:off x="3071" y="1727"/>
                <a:ext cx="768" cy="403"/>
                <a:chOff x="3071" y="1727"/>
                <a:chExt cx="768" cy="403"/>
              </a:xfrm>
            </p:grpSpPr>
            <p:sp>
              <p:nvSpPr>
                <p:cNvPr id="480" name="Google Shape;480;p21"/>
                <p:cNvSpPr txBox="1"/>
                <p:nvPr/>
              </p:nvSpPr>
              <p:spPr>
                <a:xfrm>
                  <a:off x="3114" y="1727"/>
                  <a:ext cx="682"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3</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481" name="Google Shape;481;p21"/>
                <p:cNvSpPr txBox="1"/>
                <p:nvPr/>
              </p:nvSpPr>
              <p:spPr>
                <a:xfrm>
                  <a:off x="3071" y="1727"/>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482" name="Google Shape;482;p21"/>
              <p:cNvGrpSpPr/>
              <p:nvPr/>
            </p:nvGrpSpPr>
            <p:grpSpPr>
              <a:xfrm>
                <a:off x="0" y="2130"/>
                <a:ext cx="561" cy="403"/>
                <a:chOff x="0" y="2130"/>
                <a:chExt cx="561" cy="403"/>
              </a:xfrm>
            </p:grpSpPr>
            <p:sp>
              <p:nvSpPr>
                <p:cNvPr id="483" name="Google Shape;483;p21"/>
                <p:cNvSpPr txBox="1"/>
                <p:nvPr/>
              </p:nvSpPr>
              <p:spPr>
                <a:xfrm>
                  <a:off x="43" y="2130"/>
                  <a:ext cx="475"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3</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484" name="Google Shape;484;p21"/>
                <p:cNvSpPr txBox="1"/>
                <p:nvPr/>
              </p:nvSpPr>
              <p:spPr>
                <a:xfrm>
                  <a:off x="0" y="2130"/>
                  <a:ext cx="561"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485" name="Google Shape;485;p21"/>
              <p:cNvGrpSpPr/>
              <p:nvPr/>
            </p:nvGrpSpPr>
            <p:grpSpPr>
              <a:xfrm>
                <a:off x="561" y="2130"/>
                <a:ext cx="806" cy="403"/>
                <a:chOff x="561" y="2130"/>
                <a:chExt cx="806" cy="403"/>
              </a:xfrm>
            </p:grpSpPr>
            <p:sp>
              <p:nvSpPr>
                <p:cNvPr id="486" name="Google Shape;486;p21"/>
                <p:cNvSpPr txBox="1"/>
                <p:nvPr/>
              </p:nvSpPr>
              <p:spPr>
                <a:xfrm>
                  <a:off x="604" y="2130"/>
                  <a:ext cx="720"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2</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487" name="Google Shape;487;p21"/>
                <p:cNvSpPr txBox="1"/>
                <p:nvPr/>
              </p:nvSpPr>
              <p:spPr>
                <a:xfrm>
                  <a:off x="561" y="2130"/>
                  <a:ext cx="80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488" name="Google Shape;488;p21"/>
              <p:cNvGrpSpPr/>
              <p:nvPr/>
            </p:nvGrpSpPr>
            <p:grpSpPr>
              <a:xfrm>
                <a:off x="1367" y="2130"/>
                <a:ext cx="936" cy="403"/>
                <a:chOff x="1367" y="2130"/>
                <a:chExt cx="936" cy="403"/>
              </a:xfrm>
            </p:grpSpPr>
            <p:sp>
              <p:nvSpPr>
                <p:cNvPr id="489" name="Google Shape;489;p21"/>
                <p:cNvSpPr txBox="1"/>
                <p:nvPr/>
              </p:nvSpPr>
              <p:spPr>
                <a:xfrm>
                  <a:off x="1410" y="2130"/>
                  <a:ext cx="850"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5</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490" name="Google Shape;490;p21"/>
                <p:cNvSpPr txBox="1"/>
                <p:nvPr/>
              </p:nvSpPr>
              <p:spPr>
                <a:xfrm>
                  <a:off x="1367" y="2130"/>
                  <a:ext cx="93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491" name="Google Shape;491;p21"/>
              <p:cNvGrpSpPr/>
              <p:nvPr/>
            </p:nvGrpSpPr>
            <p:grpSpPr>
              <a:xfrm>
                <a:off x="2303" y="2130"/>
                <a:ext cx="768" cy="403"/>
                <a:chOff x="2303" y="2130"/>
                <a:chExt cx="768" cy="403"/>
              </a:xfrm>
            </p:grpSpPr>
            <p:sp>
              <p:nvSpPr>
                <p:cNvPr id="492" name="Google Shape;492;p21"/>
                <p:cNvSpPr txBox="1"/>
                <p:nvPr/>
              </p:nvSpPr>
              <p:spPr>
                <a:xfrm>
                  <a:off x="2346" y="2130"/>
                  <a:ext cx="682"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3</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493" name="Google Shape;493;p21"/>
                <p:cNvSpPr txBox="1"/>
                <p:nvPr/>
              </p:nvSpPr>
              <p:spPr>
                <a:xfrm>
                  <a:off x="2303" y="2130"/>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494" name="Google Shape;494;p21"/>
              <p:cNvGrpSpPr/>
              <p:nvPr/>
            </p:nvGrpSpPr>
            <p:grpSpPr>
              <a:xfrm>
                <a:off x="3071" y="2130"/>
                <a:ext cx="768" cy="403"/>
                <a:chOff x="3071" y="2130"/>
                <a:chExt cx="768" cy="403"/>
              </a:xfrm>
            </p:grpSpPr>
            <p:sp>
              <p:nvSpPr>
                <p:cNvPr id="495" name="Google Shape;495;p21"/>
                <p:cNvSpPr txBox="1"/>
                <p:nvPr/>
              </p:nvSpPr>
              <p:spPr>
                <a:xfrm>
                  <a:off x="3114" y="2130"/>
                  <a:ext cx="682"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3</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496" name="Google Shape;496;p21"/>
                <p:cNvSpPr txBox="1"/>
                <p:nvPr/>
              </p:nvSpPr>
              <p:spPr>
                <a:xfrm>
                  <a:off x="3071" y="2130"/>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497" name="Google Shape;497;p21"/>
              <p:cNvGrpSpPr/>
              <p:nvPr/>
            </p:nvGrpSpPr>
            <p:grpSpPr>
              <a:xfrm>
                <a:off x="0" y="2533"/>
                <a:ext cx="561" cy="403"/>
                <a:chOff x="0" y="2533"/>
                <a:chExt cx="561" cy="403"/>
              </a:xfrm>
            </p:grpSpPr>
            <p:sp>
              <p:nvSpPr>
                <p:cNvPr id="498" name="Google Shape;498;p21"/>
                <p:cNvSpPr txBox="1"/>
                <p:nvPr/>
              </p:nvSpPr>
              <p:spPr>
                <a:xfrm>
                  <a:off x="43" y="2533"/>
                  <a:ext cx="475"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9</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499" name="Google Shape;499;p21"/>
                <p:cNvSpPr txBox="1"/>
                <p:nvPr/>
              </p:nvSpPr>
              <p:spPr>
                <a:xfrm>
                  <a:off x="0" y="2533"/>
                  <a:ext cx="561"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00" name="Google Shape;500;p21"/>
              <p:cNvGrpSpPr/>
              <p:nvPr/>
            </p:nvGrpSpPr>
            <p:grpSpPr>
              <a:xfrm>
                <a:off x="561" y="2533"/>
                <a:ext cx="806" cy="403"/>
                <a:chOff x="561" y="2533"/>
                <a:chExt cx="806" cy="403"/>
              </a:xfrm>
            </p:grpSpPr>
            <p:sp>
              <p:nvSpPr>
                <p:cNvPr id="501" name="Google Shape;501;p21"/>
                <p:cNvSpPr txBox="1"/>
                <p:nvPr/>
              </p:nvSpPr>
              <p:spPr>
                <a:xfrm>
                  <a:off x="604" y="2533"/>
                  <a:ext cx="720"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3</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02" name="Google Shape;502;p21"/>
                <p:cNvSpPr txBox="1"/>
                <p:nvPr/>
              </p:nvSpPr>
              <p:spPr>
                <a:xfrm>
                  <a:off x="561" y="2533"/>
                  <a:ext cx="80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03" name="Google Shape;503;p21"/>
              <p:cNvGrpSpPr/>
              <p:nvPr/>
            </p:nvGrpSpPr>
            <p:grpSpPr>
              <a:xfrm>
                <a:off x="1367" y="2533"/>
                <a:ext cx="936" cy="403"/>
                <a:chOff x="1367" y="2533"/>
                <a:chExt cx="936" cy="403"/>
              </a:xfrm>
            </p:grpSpPr>
            <p:sp>
              <p:nvSpPr>
                <p:cNvPr id="504" name="Google Shape;504;p21"/>
                <p:cNvSpPr txBox="1"/>
                <p:nvPr/>
              </p:nvSpPr>
              <p:spPr>
                <a:xfrm>
                  <a:off x="1410" y="2533"/>
                  <a:ext cx="850"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13</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05" name="Google Shape;505;p21"/>
                <p:cNvSpPr txBox="1"/>
                <p:nvPr/>
              </p:nvSpPr>
              <p:spPr>
                <a:xfrm>
                  <a:off x="1367" y="2533"/>
                  <a:ext cx="93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06" name="Google Shape;506;p21"/>
              <p:cNvGrpSpPr/>
              <p:nvPr/>
            </p:nvGrpSpPr>
            <p:grpSpPr>
              <a:xfrm>
                <a:off x="2303" y="2533"/>
                <a:ext cx="768" cy="403"/>
                <a:chOff x="2303" y="2533"/>
                <a:chExt cx="768" cy="403"/>
              </a:xfrm>
            </p:grpSpPr>
            <p:sp>
              <p:nvSpPr>
                <p:cNvPr id="507" name="Google Shape;507;p21"/>
                <p:cNvSpPr txBox="1"/>
                <p:nvPr/>
              </p:nvSpPr>
              <p:spPr>
                <a:xfrm>
                  <a:off x="2346" y="2533"/>
                  <a:ext cx="682"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7</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08" name="Google Shape;508;p21"/>
                <p:cNvSpPr txBox="1"/>
                <p:nvPr/>
              </p:nvSpPr>
              <p:spPr>
                <a:xfrm>
                  <a:off x="2303" y="2533"/>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09" name="Google Shape;509;p21"/>
              <p:cNvGrpSpPr/>
              <p:nvPr/>
            </p:nvGrpSpPr>
            <p:grpSpPr>
              <a:xfrm>
                <a:off x="3071" y="2533"/>
                <a:ext cx="768" cy="403"/>
                <a:chOff x="3071" y="2533"/>
                <a:chExt cx="768" cy="403"/>
              </a:xfrm>
            </p:grpSpPr>
            <p:sp>
              <p:nvSpPr>
                <p:cNvPr id="510" name="Google Shape;510;p21"/>
                <p:cNvSpPr txBox="1"/>
                <p:nvPr/>
              </p:nvSpPr>
              <p:spPr>
                <a:xfrm>
                  <a:off x="3114" y="2533"/>
                  <a:ext cx="682"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4</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11" name="Google Shape;511;p21"/>
                <p:cNvSpPr txBox="1"/>
                <p:nvPr/>
              </p:nvSpPr>
              <p:spPr>
                <a:xfrm>
                  <a:off x="3071" y="2533"/>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12" name="Google Shape;512;p21"/>
              <p:cNvGrpSpPr/>
              <p:nvPr/>
            </p:nvGrpSpPr>
            <p:grpSpPr>
              <a:xfrm>
                <a:off x="0" y="2936"/>
                <a:ext cx="561" cy="403"/>
                <a:chOff x="0" y="2936"/>
                <a:chExt cx="561" cy="403"/>
              </a:xfrm>
            </p:grpSpPr>
            <p:sp>
              <p:nvSpPr>
                <p:cNvPr id="513" name="Google Shape;513;p21"/>
                <p:cNvSpPr txBox="1"/>
                <p:nvPr/>
              </p:nvSpPr>
              <p:spPr>
                <a:xfrm>
                  <a:off x="43" y="2936"/>
                  <a:ext cx="475"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2</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14" name="Google Shape;514;p21"/>
                <p:cNvSpPr txBox="1"/>
                <p:nvPr/>
              </p:nvSpPr>
              <p:spPr>
                <a:xfrm>
                  <a:off x="0" y="2936"/>
                  <a:ext cx="561"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15" name="Google Shape;515;p21"/>
              <p:cNvGrpSpPr/>
              <p:nvPr/>
            </p:nvGrpSpPr>
            <p:grpSpPr>
              <a:xfrm>
                <a:off x="561" y="2936"/>
                <a:ext cx="806" cy="403"/>
                <a:chOff x="561" y="2936"/>
                <a:chExt cx="806" cy="403"/>
              </a:xfrm>
            </p:grpSpPr>
            <p:sp>
              <p:nvSpPr>
                <p:cNvPr id="516" name="Google Shape;516;p21"/>
                <p:cNvSpPr txBox="1"/>
                <p:nvPr/>
              </p:nvSpPr>
              <p:spPr>
                <a:xfrm>
                  <a:off x="604" y="2936"/>
                  <a:ext cx="720"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3</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17" name="Google Shape;517;p21"/>
                <p:cNvSpPr txBox="1"/>
                <p:nvPr/>
              </p:nvSpPr>
              <p:spPr>
                <a:xfrm>
                  <a:off x="561" y="2936"/>
                  <a:ext cx="80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18" name="Google Shape;518;p21"/>
              <p:cNvGrpSpPr/>
              <p:nvPr/>
            </p:nvGrpSpPr>
            <p:grpSpPr>
              <a:xfrm>
                <a:off x="1367" y="2936"/>
                <a:ext cx="936" cy="403"/>
                <a:chOff x="1367" y="2936"/>
                <a:chExt cx="936" cy="403"/>
              </a:xfrm>
            </p:grpSpPr>
            <p:sp>
              <p:nvSpPr>
                <p:cNvPr id="519" name="Google Shape;519;p21"/>
                <p:cNvSpPr txBox="1"/>
                <p:nvPr/>
              </p:nvSpPr>
              <p:spPr>
                <a:xfrm>
                  <a:off x="1410" y="2936"/>
                  <a:ext cx="850"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20</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20" name="Google Shape;520;p21"/>
                <p:cNvSpPr txBox="1"/>
                <p:nvPr/>
              </p:nvSpPr>
              <p:spPr>
                <a:xfrm>
                  <a:off x="1367" y="2936"/>
                  <a:ext cx="93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21" name="Google Shape;521;p21"/>
              <p:cNvGrpSpPr/>
              <p:nvPr/>
            </p:nvGrpSpPr>
            <p:grpSpPr>
              <a:xfrm>
                <a:off x="2303" y="2936"/>
                <a:ext cx="768" cy="403"/>
                <a:chOff x="2303" y="2936"/>
                <a:chExt cx="768" cy="403"/>
              </a:xfrm>
            </p:grpSpPr>
            <p:sp>
              <p:nvSpPr>
                <p:cNvPr id="522" name="Google Shape;522;p21"/>
                <p:cNvSpPr txBox="1"/>
                <p:nvPr/>
              </p:nvSpPr>
              <p:spPr>
                <a:xfrm>
                  <a:off x="2346" y="2936"/>
                  <a:ext cx="682"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6</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23" name="Google Shape;523;p21"/>
                <p:cNvSpPr txBox="1"/>
                <p:nvPr/>
              </p:nvSpPr>
              <p:spPr>
                <a:xfrm>
                  <a:off x="2303" y="2936"/>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24" name="Google Shape;524;p21"/>
              <p:cNvGrpSpPr/>
              <p:nvPr/>
            </p:nvGrpSpPr>
            <p:grpSpPr>
              <a:xfrm>
                <a:off x="3071" y="2936"/>
                <a:ext cx="768" cy="403"/>
                <a:chOff x="3071" y="2936"/>
                <a:chExt cx="768" cy="403"/>
              </a:xfrm>
            </p:grpSpPr>
            <p:sp>
              <p:nvSpPr>
                <p:cNvPr id="525" name="Google Shape;525;p21"/>
                <p:cNvSpPr txBox="1"/>
                <p:nvPr/>
              </p:nvSpPr>
              <p:spPr>
                <a:xfrm>
                  <a:off x="3114" y="2936"/>
                  <a:ext cx="682"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6</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26" name="Google Shape;526;p21"/>
                <p:cNvSpPr txBox="1"/>
                <p:nvPr/>
              </p:nvSpPr>
              <p:spPr>
                <a:xfrm>
                  <a:off x="3071" y="2936"/>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27" name="Google Shape;527;p21"/>
              <p:cNvGrpSpPr/>
              <p:nvPr/>
            </p:nvGrpSpPr>
            <p:grpSpPr>
              <a:xfrm>
                <a:off x="0" y="3339"/>
                <a:ext cx="561" cy="403"/>
                <a:chOff x="0" y="3339"/>
                <a:chExt cx="561" cy="403"/>
              </a:xfrm>
            </p:grpSpPr>
            <p:sp>
              <p:nvSpPr>
                <p:cNvPr id="528" name="Google Shape;528;p21"/>
                <p:cNvSpPr txBox="1"/>
                <p:nvPr/>
              </p:nvSpPr>
              <p:spPr>
                <a:xfrm>
                  <a:off x="43" y="3339"/>
                  <a:ext cx="475"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1</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29" name="Google Shape;529;p21"/>
                <p:cNvSpPr txBox="1"/>
                <p:nvPr/>
              </p:nvSpPr>
              <p:spPr>
                <a:xfrm>
                  <a:off x="0" y="3339"/>
                  <a:ext cx="561"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30" name="Google Shape;530;p21"/>
              <p:cNvGrpSpPr/>
              <p:nvPr/>
            </p:nvGrpSpPr>
            <p:grpSpPr>
              <a:xfrm>
                <a:off x="561" y="3339"/>
                <a:ext cx="806" cy="403"/>
                <a:chOff x="561" y="3339"/>
                <a:chExt cx="806" cy="403"/>
              </a:xfrm>
            </p:grpSpPr>
            <p:sp>
              <p:nvSpPr>
                <p:cNvPr id="531" name="Google Shape;531;p21"/>
                <p:cNvSpPr txBox="1"/>
                <p:nvPr/>
              </p:nvSpPr>
              <p:spPr>
                <a:xfrm>
                  <a:off x="604" y="3339"/>
                  <a:ext cx="720"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4</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32" name="Google Shape;532;p21"/>
                <p:cNvSpPr txBox="1"/>
                <p:nvPr/>
              </p:nvSpPr>
              <p:spPr>
                <a:xfrm>
                  <a:off x="561" y="3339"/>
                  <a:ext cx="80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33" name="Google Shape;533;p21"/>
              <p:cNvGrpSpPr/>
              <p:nvPr/>
            </p:nvGrpSpPr>
            <p:grpSpPr>
              <a:xfrm>
                <a:off x="1367" y="3339"/>
                <a:ext cx="936" cy="403"/>
                <a:chOff x="1367" y="3339"/>
                <a:chExt cx="936" cy="403"/>
              </a:xfrm>
            </p:grpSpPr>
            <p:sp>
              <p:nvSpPr>
                <p:cNvPr id="534" name="Google Shape;534;p21"/>
                <p:cNvSpPr txBox="1"/>
                <p:nvPr/>
              </p:nvSpPr>
              <p:spPr>
                <a:xfrm>
                  <a:off x="1410" y="3339"/>
                  <a:ext cx="850"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10</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35" name="Google Shape;535;p21"/>
                <p:cNvSpPr txBox="1"/>
                <p:nvPr/>
              </p:nvSpPr>
              <p:spPr>
                <a:xfrm>
                  <a:off x="1367" y="3339"/>
                  <a:ext cx="93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36" name="Google Shape;536;p21"/>
              <p:cNvGrpSpPr/>
              <p:nvPr/>
            </p:nvGrpSpPr>
            <p:grpSpPr>
              <a:xfrm>
                <a:off x="2303" y="3339"/>
                <a:ext cx="768" cy="403"/>
                <a:chOff x="2303" y="3339"/>
                <a:chExt cx="768" cy="403"/>
              </a:xfrm>
            </p:grpSpPr>
            <p:sp>
              <p:nvSpPr>
                <p:cNvPr id="537" name="Google Shape;537;p21"/>
                <p:cNvSpPr txBox="1"/>
                <p:nvPr/>
              </p:nvSpPr>
              <p:spPr>
                <a:xfrm>
                  <a:off x="2346" y="3339"/>
                  <a:ext cx="682"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6</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38" name="Google Shape;538;p21"/>
                <p:cNvSpPr txBox="1"/>
                <p:nvPr/>
              </p:nvSpPr>
              <p:spPr>
                <a:xfrm>
                  <a:off x="2303" y="3339"/>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39" name="Google Shape;539;p21"/>
              <p:cNvGrpSpPr/>
              <p:nvPr/>
            </p:nvGrpSpPr>
            <p:grpSpPr>
              <a:xfrm>
                <a:off x="3071" y="3339"/>
                <a:ext cx="768" cy="403"/>
                <a:chOff x="3071" y="3339"/>
                <a:chExt cx="768" cy="403"/>
              </a:xfrm>
            </p:grpSpPr>
            <p:sp>
              <p:nvSpPr>
                <p:cNvPr id="540" name="Google Shape;540;p21"/>
                <p:cNvSpPr txBox="1"/>
                <p:nvPr/>
              </p:nvSpPr>
              <p:spPr>
                <a:xfrm>
                  <a:off x="3114" y="3339"/>
                  <a:ext cx="682"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3</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41" name="Google Shape;541;p21"/>
                <p:cNvSpPr txBox="1"/>
                <p:nvPr/>
              </p:nvSpPr>
              <p:spPr>
                <a:xfrm>
                  <a:off x="3071" y="3339"/>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42" name="Google Shape;542;p21"/>
              <p:cNvGrpSpPr/>
              <p:nvPr/>
            </p:nvGrpSpPr>
            <p:grpSpPr>
              <a:xfrm>
                <a:off x="0" y="3742"/>
                <a:ext cx="561" cy="403"/>
                <a:chOff x="0" y="3742"/>
                <a:chExt cx="561" cy="403"/>
              </a:xfrm>
            </p:grpSpPr>
            <p:sp>
              <p:nvSpPr>
                <p:cNvPr id="543" name="Google Shape;543;p21"/>
                <p:cNvSpPr txBox="1"/>
                <p:nvPr/>
              </p:nvSpPr>
              <p:spPr>
                <a:xfrm>
                  <a:off x="43" y="3742"/>
                  <a:ext cx="475"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4</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44" name="Google Shape;544;p21"/>
                <p:cNvSpPr txBox="1"/>
                <p:nvPr/>
              </p:nvSpPr>
              <p:spPr>
                <a:xfrm>
                  <a:off x="0" y="3742"/>
                  <a:ext cx="561"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45" name="Google Shape;545;p21"/>
              <p:cNvGrpSpPr/>
              <p:nvPr/>
            </p:nvGrpSpPr>
            <p:grpSpPr>
              <a:xfrm>
                <a:off x="561" y="3742"/>
                <a:ext cx="806" cy="403"/>
                <a:chOff x="561" y="3742"/>
                <a:chExt cx="806" cy="403"/>
              </a:xfrm>
            </p:grpSpPr>
            <p:sp>
              <p:nvSpPr>
                <p:cNvPr id="546" name="Google Shape;546;p21"/>
                <p:cNvSpPr txBox="1"/>
                <p:nvPr/>
              </p:nvSpPr>
              <p:spPr>
                <a:xfrm>
                  <a:off x="604" y="3742"/>
                  <a:ext cx="720"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5</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47" name="Google Shape;547;p21"/>
                <p:cNvSpPr txBox="1"/>
                <p:nvPr/>
              </p:nvSpPr>
              <p:spPr>
                <a:xfrm>
                  <a:off x="561" y="3742"/>
                  <a:ext cx="80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48" name="Google Shape;548;p21"/>
              <p:cNvGrpSpPr/>
              <p:nvPr/>
            </p:nvGrpSpPr>
            <p:grpSpPr>
              <a:xfrm>
                <a:off x="1367" y="3742"/>
                <a:ext cx="936" cy="403"/>
                <a:chOff x="1367" y="3742"/>
                <a:chExt cx="936" cy="403"/>
              </a:xfrm>
            </p:grpSpPr>
            <p:sp>
              <p:nvSpPr>
                <p:cNvPr id="549" name="Google Shape;549;p21"/>
                <p:cNvSpPr txBox="1"/>
                <p:nvPr/>
              </p:nvSpPr>
              <p:spPr>
                <a:xfrm>
                  <a:off x="1410" y="3742"/>
                  <a:ext cx="850"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45</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50" name="Google Shape;550;p21"/>
                <p:cNvSpPr txBox="1"/>
                <p:nvPr/>
              </p:nvSpPr>
              <p:spPr>
                <a:xfrm>
                  <a:off x="1367" y="3742"/>
                  <a:ext cx="93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51" name="Google Shape;551;p21"/>
              <p:cNvGrpSpPr/>
              <p:nvPr/>
            </p:nvGrpSpPr>
            <p:grpSpPr>
              <a:xfrm>
                <a:off x="2303" y="3742"/>
                <a:ext cx="768" cy="403"/>
                <a:chOff x="2303" y="3742"/>
                <a:chExt cx="768" cy="403"/>
              </a:xfrm>
            </p:grpSpPr>
            <p:sp>
              <p:nvSpPr>
                <p:cNvPr id="552" name="Google Shape;552;p21"/>
                <p:cNvSpPr txBox="1"/>
                <p:nvPr/>
              </p:nvSpPr>
              <p:spPr>
                <a:xfrm>
                  <a:off x="2346" y="3742"/>
                  <a:ext cx="682"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5</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53" name="Google Shape;553;p21"/>
                <p:cNvSpPr txBox="1"/>
                <p:nvPr/>
              </p:nvSpPr>
              <p:spPr>
                <a:xfrm>
                  <a:off x="2303" y="3742"/>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54" name="Google Shape;554;p21"/>
              <p:cNvGrpSpPr/>
              <p:nvPr/>
            </p:nvGrpSpPr>
            <p:grpSpPr>
              <a:xfrm>
                <a:off x="3071" y="3742"/>
                <a:ext cx="768" cy="403"/>
                <a:chOff x="3071" y="3742"/>
                <a:chExt cx="768" cy="403"/>
              </a:xfrm>
            </p:grpSpPr>
            <p:sp>
              <p:nvSpPr>
                <p:cNvPr id="555" name="Google Shape;555;p21"/>
                <p:cNvSpPr txBox="1"/>
                <p:nvPr/>
              </p:nvSpPr>
              <p:spPr>
                <a:xfrm>
                  <a:off x="3114" y="3742"/>
                  <a:ext cx="682"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4</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56" name="Google Shape;556;p21"/>
                <p:cNvSpPr txBox="1"/>
                <p:nvPr/>
              </p:nvSpPr>
              <p:spPr>
                <a:xfrm>
                  <a:off x="3071" y="3742"/>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57" name="Google Shape;557;p21"/>
              <p:cNvGrpSpPr/>
              <p:nvPr/>
            </p:nvGrpSpPr>
            <p:grpSpPr>
              <a:xfrm>
                <a:off x="0" y="4145"/>
                <a:ext cx="561" cy="403"/>
                <a:chOff x="0" y="4145"/>
                <a:chExt cx="561" cy="403"/>
              </a:xfrm>
            </p:grpSpPr>
            <p:sp>
              <p:nvSpPr>
                <p:cNvPr id="558" name="Google Shape;558;p21"/>
                <p:cNvSpPr txBox="1"/>
                <p:nvPr/>
              </p:nvSpPr>
              <p:spPr>
                <a:xfrm>
                  <a:off x="43" y="4145"/>
                  <a:ext cx="475"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6</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59" name="Google Shape;559;p21"/>
                <p:cNvSpPr txBox="1"/>
                <p:nvPr/>
              </p:nvSpPr>
              <p:spPr>
                <a:xfrm>
                  <a:off x="0" y="4145"/>
                  <a:ext cx="561"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60" name="Google Shape;560;p21"/>
              <p:cNvGrpSpPr/>
              <p:nvPr/>
            </p:nvGrpSpPr>
            <p:grpSpPr>
              <a:xfrm>
                <a:off x="561" y="4145"/>
                <a:ext cx="806" cy="403"/>
                <a:chOff x="561" y="4145"/>
                <a:chExt cx="806" cy="403"/>
              </a:xfrm>
            </p:grpSpPr>
            <p:sp>
              <p:nvSpPr>
                <p:cNvPr id="561" name="Google Shape;561;p21"/>
                <p:cNvSpPr txBox="1"/>
                <p:nvPr/>
              </p:nvSpPr>
              <p:spPr>
                <a:xfrm>
                  <a:off x="604" y="4145"/>
                  <a:ext cx="720"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6</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62" name="Google Shape;562;p21"/>
                <p:cNvSpPr txBox="1"/>
                <p:nvPr/>
              </p:nvSpPr>
              <p:spPr>
                <a:xfrm>
                  <a:off x="561" y="4145"/>
                  <a:ext cx="80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63" name="Google Shape;563;p21"/>
              <p:cNvGrpSpPr/>
              <p:nvPr/>
            </p:nvGrpSpPr>
            <p:grpSpPr>
              <a:xfrm>
                <a:off x="1367" y="4145"/>
                <a:ext cx="936" cy="403"/>
                <a:chOff x="1367" y="4145"/>
                <a:chExt cx="936" cy="403"/>
              </a:xfrm>
            </p:grpSpPr>
            <p:sp>
              <p:nvSpPr>
                <p:cNvPr id="564" name="Google Shape;564;p21"/>
                <p:cNvSpPr txBox="1"/>
                <p:nvPr/>
              </p:nvSpPr>
              <p:spPr>
                <a:xfrm>
                  <a:off x="1410" y="4145"/>
                  <a:ext cx="850"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70</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65" name="Google Shape;565;p21"/>
                <p:cNvSpPr txBox="1"/>
                <p:nvPr/>
              </p:nvSpPr>
              <p:spPr>
                <a:xfrm>
                  <a:off x="1367" y="4145"/>
                  <a:ext cx="93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66" name="Google Shape;566;p21"/>
              <p:cNvGrpSpPr/>
              <p:nvPr/>
            </p:nvGrpSpPr>
            <p:grpSpPr>
              <a:xfrm>
                <a:off x="2303" y="4145"/>
                <a:ext cx="768" cy="403"/>
                <a:chOff x="2303" y="4145"/>
                <a:chExt cx="768" cy="403"/>
              </a:xfrm>
            </p:grpSpPr>
            <p:sp>
              <p:nvSpPr>
                <p:cNvPr id="567" name="Google Shape;567;p21"/>
                <p:cNvSpPr txBox="1"/>
                <p:nvPr/>
              </p:nvSpPr>
              <p:spPr>
                <a:xfrm>
                  <a:off x="2346" y="4145"/>
                  <a:ext cx="682"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45</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68" name="Google Shape;568;p21"/>
                <p:cNvSpPr txBox="1"/>
                <p:nvPr/>
              </p:nvSpPr>
              <p:spPr>
                <a:xfrm>
                  <a:off x="2303" y="4145"/>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69" name="Google Shape;569;p21"/>
              <p:cNvGrpSpPr/>
              <p:nvPr/>
            </p:nvGrpSpPr>
            <p:grpSpPr>
              <a:xfrm>
                <a:off x="3071" y="4145"/>
                <a:ext cx="768" cy="403"/>
                <a:chOff x="3071" y="4145"/>
                <a:chExt cx="768" cy="403"/>
              </a:xfrm>
            </p:grpSpPr>
            <p:sp>
              <p:nvSpPr>
                <p:cNvPr id="570" name="Google Shape;570;p21"/>
                <p:cNvSpPr txBox="1"/>
                <p:nvPr/>
              </p:nvSpPr>
              <p:spPr>
                <a:xfrm>
                  <a:off x="3114" y="4145"/>
                  <a:ext cx="682"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4</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71" name="Google Shape;571;p21"/>
                <p:cNvSpPr txBox="1"/>
                <p:nvPr/>
              </p:nvSpPr>
              <p:spPr>
                <a:xfrm>
                  <a:off x="3071" y="4145"/>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72" name="Google Shape;572;p21"/>
              <p:cNvGrpSpPr/>
              <p:nvPr/>
            </p:nvGrpSpPr>
            <p:grpSpPr>
              <a:xfrm>
                <a:off x="0" y="4548"/>
                <a:ext cx="561" cy="403"/>
                <a:chOff x="0" y="4548"/>
                <a:chExt cx="561" cy="403"/>
              </a:xfrm>
            </p:grpSpPr>
            <p:sp>
              <p:nvSpPr>
                <p:cNvPr id="573" name="Google Shape;573;p21"/>
                <p:cNvSpPr txBox="1"/>
                <p:nvPr/>
              </p:nvSpPr>
              <p:spPr>
                <a:xfrm>
                  <a:off x="43" y="4548"/>
                  <a:ext cx="475"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11</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74" name="Google Shape;574;p21"/>
                <p:cNvSpPr txBox="1"/>
                <p:nvPr/>
              </p:nvSpPr>
              <p:spPr>
                <a:xfrm>
                  <a:off x="0" y="4548"/>
                  <a:ext cx="561"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75" name="Google Shape;575;p21"/>
              <p:cNvGrpSpPr/>
              <p:nvPr/>
            </p:nvGrpSpPr>
            <p:grpSpPr>
              <a:xfrm>
                <a:off x="561" y="4548"/>
                <a:ext cx="806" cy="403"/>
                <a:chOff x="561" y="4548"/>
                <a:chExt cx="806" cy="403"/>
              </a:xfrm>
            </p:grpSpPr>
            <p:sp>
              <p:nvSpPr>
                <p:cNvPr id="576" name="Google Shape;576;p21"/>
                <p:cNvSpPr txBox="1"/>
                <p:nvPr/>
              </p:nvSpPr>
              <p:spPr>
                <a:xfrm>
                  <a:off x="604" y="4548"/>
                  <a:ext cx="720"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6</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77" name="Google Shape;577;p21"/>
                <p:cNvSpPr txBox="1"/>
                <p:nvPr/>
              </p:nvSpPr>
              <p:spPr>
                <a:xfrm>
                  <a:off x="561" y="4548"/>
                  <a:ext cx="80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78" name="Google Shape;578;p21"/>
              <p:cNvGrpSpPr/>
              <p:nvPr/>
            </p:nvGrpSpPr>
            <p:grpSpPr>
              <a:xfrm>
                <a:off x="1367" y="4548"/>
                <a:ext cx="936" cy="403"/>
                <a:chOff x="1367" y="4548"/>
                <a:chExt cx="936" cy="403"/>
              </a:xfrm>
            </p:grpSpPr>
            <p:sp>
              <p:nvSpPr>
                <p:cNvPr id="579" name="Google Shape;579;p21"/>
                <p:cNvSpPr txBox="1"/>
                <p:nvPr/>
              </p:nvSpPr>
              <p:spPr>
                <a:xfrm>
                  <a:off x="1410" y="4548"/>
                  <a:ext cx="850"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57</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80" name="Google Shape;580;p21"/>
                <p:cNvSpPr txBox="1"/>
                <p:nvPr/>
              </p:nvSpPr>
              <p:spPr>
                <a:xfrm>
                  <a:off x="1367" y="4548"/>
                  <a:ext cx="93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81" name="Google Shape;581;p21"/>
              <p:cNvGrpSpPr/>
              <p:nvPr/>
            </p:nvGrpSpPr>
            <p:grpSpPr>
              <a:xfrm>
                <a:off x="2303" y="4548"/>
                <a:ext cx="768" cy="403"/>
                <a:chOff x="2303" y="4548"/>
                <a:chExt cx="768" cy="403"/>
              </a:xfrm>
            </p:grpSpPr>
            <p:sp>
              <p:nvSpPr>
                <p:cNvPr id="582" name="Google Shape;582;p21"/>
                <p:cNvSpPr txBox="1"/>
                <p:nvPr/>
              </p:nvSpPr>
              <p:spPr>
                <a:xfrm>
                  <a:off x="2346" y="4548"/>
                  <a:ext cx="682"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35</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83" name="Google Shape;583;p21"/>
                <p:cNvSpPr txBox="1"/>
                <p:nvPr/>
              </p:nvSpPr>
              <p:spPr>
                <a:xfrm>
                  <a:off x="2303" y="4548"/>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84" name="Google Shape;584;p21"/>
              <p:cNvGrpSpPr/>
              <p:nvPr/>
            </p:nvGrpSpPr>
            <p:grpSpPr>
              <a:xfrm>
                <a:off x="3071" y="4548"/>
                <a:ext cx="768" cy="403"/>
                <a:chOff x="3071" y="4548"/>
                <a:chExt cx="768" cy="403"/>
              </a:xfrm>
            </p:grpSpPr>
            <p:sp>
              <p:nvSpPr>
                <p:cNvPr id="585" name="Google Shape;585;p21"/>
                <p:cNvSpPr txBox="1"/>
                <p:nvPr/>
              </p:nvSpPr>
              <p:spPr>
                <a:xfrm>
                  <a:off x="3114" y="4548"/>
                  <a:ext cx="682"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6</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86" name="Google Shape;586;p21"/>
                <p:cNvSpPr txBox="1"/>
                <p:nvPr/>
              </p:nvSpPr>
              <p:spPr>
                <a:xfrm>
                  <a:off x="3071" y="4548"/>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87" name="Google Shape;587;p21"/>
              <p:cNvGrpSpPr/>
              <p:nvPr/>
            </p:nvGrpSpPr>
            <p:grpSpPr>
              <a:xfrm>
                <a:off x="0" y="4951"/>
                <a:ext cx="561" cy="403"/>
                <a:chOff x="0" y="4951"/>
                <a:chExt cx="561" cy="403"/>
              </a:xfrm>
            </p:grpSpPr>
            <p:sp>
              <p:nvSpPr>
                <p:cNvPr id="588" name="Google Shape;588;p21"/>
                <p:cNvSpPr txBox="1"/>
                <p:nvPr/>
              </p:nvSpPr>
              <p:spPr>
                <a:xfrm>
                  <a:off x="43" y="4951"/>
                  <a:ext cx="475"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7</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89" name="Google Shape;589;p21"/>
                <p:cNvSpPr txBox="1"/>
                <p:nvPr/>
              </p:nvSpPr>
              <p:spPr>
                <a:xfrm>
                  <a:off x="0" y="4951"/>
                  <a:ext cx="561"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90" name="Google Shape;590;p21"/>
              <p:cNvGrpSpPr/>
              <p:nvPr/>
            </p:nvGrpSpPr>
            <p:grpSpPr>
              <a:xfrm>
                <a:off x="561" y="4951"/>
                <a:ext cx="806" cy="403"/>
                <a:chOff x="561" y="4951"/>
                <a:chExt cx="806" cy="403"/>
              </a:xfrm>
            </p:grpSpPr>
            <p:sp>
              <p:nvSpPr>
                <p:cNvPr id="591" name="Google Shape;591;p21"/>
                <p:cNvSpPr txBox="1"/>
                <p:nvPr/>
              </p:nvSpPr>
              <p:spPr>
                <a:xfrm>
                  <a:off x="604" y="4951"/>
                  <a:ext cx="720"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7</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92" name="Google Shape;592;p21"/>
                <p:cNvSpPr txBox="1"/>
                <p:nvPr/>
              </p:nvSpPr>
              <p:spPr>
                <a:xfrm>
                  <a:off x="561" y="4951"/>
                  <a:ext cx="80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93" name="Google Shape;593;p21"/>
              <p:cNvGrpSpPr/>
              <p:nvPr/>
            </p:nvGrpSpPr>
            <p:grpSpPr>
              <a:xfrm>
                <a:off x="1367" y="4951"/>
                <a:ext cx="936" cy="403"/>
                <a:chOff x="1367" y="4951"/>
                <a:chExt cx="936" cy="403"/>
              </a:xfrm>
            </p:grpSpPr>
            <p:sp>
              <p:nvSpPr>
                <p:cNvPr id="594" name="Google Shape;594;p21"/>
                <p:cNvSpPr txBox="1"/>
                <p:nvPr/>
              </p:nvSpPr>
              <p:spPr>
                <a:xfrm>
                  <a:off x="1410" y="4951"/>
                  <a:ext cx="850"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50</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95" name="Google Shape;595;p21"/>
                <p:cNvSpPr txBox="1"/>
                <p:nvPr/>
              </p:nvSpPr>
              <p:spPr>
                <a:xfrm>
                  <a:off x="1367" y="4951"/>
                  <a:ext cx="93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96" name="Google Shape;596;p21"/>
              <p:cNvGrpSpPr/>
              <p:nvPr/>
            </p:nvGrpSpPr>
            <p:grpSpPr>
              <a:xfrm>
                <a:off x="2303" y="4951"/>
                <a:ext cx="768" cy="403"/>
                <a:chOff x="2303" y="4951"/>
                <a:chExt cx="768" cy="403"/>
              </a:xfrm>
            </p:grpSpPr>
            <p:sp>
              <p:nvSpPr>
                <p:cNvPr id="597" name="Google Shape;597;p21"/>
                <p:cNvSpPr txBox="1"/>
                <p:nvPr/>
              </p:nvSpPr>
              <p:spPr>
                <a:xfrm>
                  <a:off x="2346" y="4951"/>
                  <a:ext cx="682"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11</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98" name="Google Shape;598;p21"/>
                <p:cNvSpPr txBox="1"/>
                <p:nvPr/>
              </p:nvSpPr>
              <p:spPr>
                <a:xfrm>
                  <a:off x="2303" y="4951"/>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599" name="Google Shape;599;p21"/>
              <p:cNvGrpSpPr/>
              <p:nvPr/>
            </p:nvGrpSpPr>
            <p:grpSpPr>
              <a:xfrm>
                <a:off x="3071" y="4951"/>
                <a:ext cx="768" cy="403"/>
                <a:chOff x="3071" y="4951"/>
                <a:chExt cx="768" cy="403"/>
              </a:xfrm>
            </p:grpSpPr>
            <p:sp>
              <p:nvSpPr>
                <p:cNvPr id="600" name="Google Shape;600;p21"/>
                <p:cNvSpPr txBox="1"/>
                <p:nvPr/>
              </p:nvSpPr>
              <p:spPr>
                <a:xfrm>
                  <a:off x="3114" y="4951"/>
                  <a:ext cx="682"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4</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601" name="Google Shape;601;p21"/>
                <p:cNvSpPr txBox="1"/>
                <p:nvPr/>
              </p:nvSpPr>
              <p:spPr>
                <a:xfrm>
                  <a:off x="3071" y="4951"/>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602" name="Google Shape;602;p21"/>
              <p:cNvGrpSpPr/>
              <p:nvPr/>
            </p:nvGrpSpPr>
            <p:grpSpPr>
              <a:xfrm>
                <a:off x="0" y="5354"/>
                <a:ext cx="561" cy="403"/>
                <a:chOff x="0" y="5354"/>
                <a:chExt cx="561" cy="403"/>
              </a:xfrm>
            </p:grpSpPr>
            <p:sp>
              <p:nvSpPr>
                <p:cNvPr id="603" name="Google Shape;603;p21"/>
                <p:cNvSpPr txBox="1"/>
                <p:nvPr/>
              </p:nvSpPr>
              <p:spPr>
                <a:xfrm>
                  <a:off x="43" y="5354"/>
                  <a:ext cx="475"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10</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604" name="Google Shape;604;p21"/>
                <p:cNvSpPr txBox="1"/>
                <p:nvPr/>
              </p:nvSpPr>
              <p:spPr>
                <a:xfrm>
                  <a:off x="0" y="5354"/>
                  <a:ext cx="561"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605" name="Google Shape;605;p21"/>
              <p:cNvGrpSpPr/>
              <p:nvPr/>
            </p:nvGrpSpPr>
            <p:grpSpPr>
              <a:xfrm>
                <a:off x="561" y="5354"/>
                <a:ext cx="806" cy="403"/>
                <a:chOff x="561" y="5354"/>
                <a:chExt cx="806" cy="403"/>
              </a:xfrm>
            </p:grpSpPr>
            <p:sp>
              <p:nvSpPr>
                <p:cNvPr id="606" name="Google Shape;606;p21"/>
                <p:cNvSpPr txBox="1"/>
                <p:nvPr/>
              </p:nvSpPr>
              <p:spPr>
                <a:xfrm>
                  <a:off x="604" y="5354"/>
                  <a:ext cx="720"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9</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607" name="Google Shape;607;p21"/>
                <p:cNvSpPr txBox="1"/>
                <p:nvPr/>
              </p:nvSpPr>
              <p:spPr>
                <a:xfrm>
                  <a:off x="561" y="5354"/>
                  <a:ext cx="80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608" name="Google Shape;608;p21"/>
              <p:cNvGrpSpPr/>
              <p:nvPr/>
            </p:nvGrpSpPr>
            <p:grpSpPr>
              <a:xfrm>
                <a:off x="1367" y="5354"/>
                <a:ext cx="936" cy="403"/>
                <a:chOff x="1367" y="5354"/>
                <a:chExt cx="936" cy="403"/>
              </a:xfrm>
            </p:grpSpPr>
            <p:sp>
              <p:nvSpPr>
                <p:cNvPr id="609" name="Google Shape;609;p21"/>
                <p:cNvSpPr txBox="1"/>
                <p:nvPr/>
              </p:nvSpPr>
              <p:spPr>
                <a:xfrm>
                  <a:off x="1410" y="5354"/>
                  <a:ext cx="850"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20</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610" name="Google Shape;610;p21"/>
                <p:cNvSpPr txBox="1"/>
                <p:nvPr/>
              </p:nvSpPr>
              <p:spPr>
                <a:xfrm>
                  <a:off x="1367" y="5354"/>
                  <a:ext cx="93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611" name="Google Shape;611;p21"/>
              <p:cNvGrpSpPr/>
              <p:nvPr/>
            </p:nvGrpSpPr>
            <p:grpSpPr>
              <a:xfrm>
                <a:off x="2303" y="5354"/>
                <a:ext cx="768" cy="403"/>
                <a:chOff x="2303" y="5354"/>
                <a:chExt cx="768" cy="403"/>
              </a:xfrm>
            </p:grpSpPr>
            <p:sp>
              <p:nvSpPr>
                <p:cNvPr id="612" name="Google Shape;612;p21"/>
                <p:cNvSpPr txBox="1"/>
                <p:nvPr/>
              </p:nvSpPr>
              <p:spPr>
                <a:xfrm>
                  <a:off x="2346" y="5354"/>
                  <a:ext cx="682"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11</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613" name="Google Shape;613;p21"/>
                <p:cNvSpPr txBox="1"/>
                <p:nvPr/>
              </p:nvSpPr>
              <p:spPr>
                <a:xfrm>
                  <a:off x="2303" y="5354"/>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614" name="Google Shape;614;p21"/>
              <p:cNvGrpSpPr/>
              <p:nvPr/>
            </p:nvGrpSpPr>
            <p:grpSpPr>
              <a:xfrm>
                <a:off x="3071" y="5354"/>
                <a:ext cx="768" cy="403"/>
                <a:chOff x="3071" y="5354"/>
                <a:chExt cx="768" cy="403"/>
              </a:xfrm>
            </p:grpSpPr>
            <p:sp>
              <p:nvSpPr>
                <p:cNvPr id="615" name="Google Shape;615;p21"/>
                <p:cNvSpPr txBox="1"/>
                <p:nvPr/>
              </p:nvSpPr>
              <p:spPr>
                <a:xfrm>
                  <a:off x="3114" y="5354"/>
                  <a:ext cx="682"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5</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616" name="Google Shape;616;p21"/>
                <p:cNvSpPr txBox="1"/>
                <p:nvPr/>
              </p:nvSpPr>
              <p:spPr>
                <a:xfrm>
                  <a:off x="3071" y="5354"/>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617" name="Google Shape;617;p21"/>
              <p:cNvGrpSpPr/>
              <p:nvPr/>
            </p:nvGrpSpPr>
            <p:grpSpPr>
              <a:xfrm>
                <a:off x="0" y="5757"/>
                <a:ext cx="561" cy="403"/>
                <a:chOff x="0" y="5757"/>
                <a:chExt cx="561" cy="403"/>
              </a:xfrm>
            </p:grpSpPr>
            <p:sp>
              <p:nvSpPr>
                <p:cNvPr id="618" name="Google Shape;618;p21"/>
                <p:cNvSpPr txBox="1"/>
                <p:nvPr/>
              </p:nvSpPr>
              <p:spPr>
                <a:xfrm>
                  <a:off x="43" y="5757"/>
                  <a:ext cx="475"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1" i="0" u="none" strike="noStrike" cap="none">
                      <a:solidFill>
                        <a:schemeClr val="dk1"/>
                      </a:solidFill>
                      <a:latin typeface="Verdana"/>
                      <a:ea typeface="Verdana"/>
                      <a:cs typeface="Verdana"/>
                      <a:sym typeface="Verdana"/>
                    </a:rPr>
                    <a:t>Avg.</a:t>
                  </a: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p:txBody>
            </p:sp>
            <p:sp>
              <p:nvSpPr>
                <p:cNvPr id="619" name="Google Shape;619;p21"/>
                <p:cNvSpPr txBox="1"/>
                <p:nvPr/>
              </p:nvSpPr>
              <p:spPr>
                <a:xfrm>
                  <a:off x="0" y="5757"/>
                  <a:ext cx="561"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620" name="Google Shape;620;p21"/>
              <p:cNvGrpSpPr/>
              <p:nvPr/>
            </p:nvGrpSpPr>
            <p:grpSpPr>
              <a:xfrm>
                <a:off x="561" y="5757"/>
                <a:ext cx="806" cy="403"/>
                <a:chOff x="561" y="5757"/>
                <a:chExt cx="806" cy="403"/>
              </a:xfrm>
            </p:grpSpPr>
            <p:sp>
              <p:nvSpPr>
                <p:cNvPr id="621" name="Google Shape;621;p21"/>
                <p:cNvSpPr txBox="1"/>
                <p:nvPr/>
              </p:nvSpPr>
              <p:spPr>
                <a:xfrm>
                  <a:off x="604" y="5757"/>
                  <a:ext cx="720"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1" i="0" u="none" strike="noStrike" cap="none">
                      <a:solidFill>
                        <a:schemeClr val="dk1"/>
                      </a:solidFill>
                      <a:latin typeface="Verdana"/>
                      <a:ea typeface="Verdana"/>
                      <a:cs typeface="Verdana"/>
                      <a:sym typeface="Verdana"/>
                    </a:rPr>
                    <a:t>4.2</a:t>
                  </a: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p:txBody>
            </p:sp>
            <p:sp>
              <p:nvSpPr>
                <p:cNvPr id="622" name="Google Shape;622;p21"/>
                <p:cNvSpPr txBox="1"/>
                <p:nvPr/>
              </p:nvSpPr>
              <p:spPr>
                <a:xfrm>
                  <a:off x="561" y="5757"/>
                  <a:ext cx="80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623" name="Google Shape;623;p21"/>
              <p:cNvGrpSpPr/>
              <p:nvPr/>
            </p:nvGrpSpPr>
            <p:grpSpPr>
              <a:xfrm>
                <a:off x="1367" y="5757"/>
                <a:ext cx="936" cy="403"/>
                <a:chOff x="1367" y="5757"/>
                <a:chExt cx="936" cy="403"/>
              </a:xfrm>
            </p:grpSpPr>
            <p:sp>
              <p:nvSpPr>
                <p:cNvPr id="624" name="Google Shape;624;p21"/>
                <p:cNvSpPr txBox="1"/>
                <p:nvPr/>
              </p:nvSpPr>
              <p:spPr>
                <a:xfrm>
                  <a:off x="1410" y="5757"/>
                  <a:ext cx="850"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1" i="0" u="none" strike="noStrike" cap="none">
                      <a:solidFill>
                        <a:schemeClr val="dk1"/>
                      </a:solidFill>
                      <a:latin typeface="Verdana"/>
                      <a:ea typeface="Verdana"/>
                      <a:cs typeface="Verdana"/>
                      <a:sym typeface="Verdana"/>
                    </a:rPr>
                    <a:t>26</a:t>
                  </a: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p:txBody>
            </p:sp>
            <p:sp>
              <p:nvSpPr>
                <p:cNvPr id="625" name="Google Shape;625;p21"/>
                <p:cNvSpPr txBox="1"/>
                <p:nvPr/>
              </p:nvSpPr>
              <p:spPr>
                <a:xfrm>
                  <a:off x="1367" y="5757"/>
                  <a:ext cx="936"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626" name="Google Shape;626;p21"/>
              <p:cNvGrpSpPr/>
              <p:nvPr/>
            </p:nvGrpSpPr>
            <p:grpSpPr>
              <a:xfrm>
                <a:off x="2303" y="5757"/>
                <a:ext cx="768" cy="403"/>
                <a:chOff x="2303" y="5757"/>
                <a:chExt cx="768" cy="403"/>
              </a:xfrm>
            </p:grpSpPr>
            <p:sp>
              <p:nvSpPr>
                <p:cNvPr id="627" name="Google Shape;627;p21"/>
                <p:cNvSpPr txBox="1"/>
                <p:nvPr/>
              </p:nvSpPr>
              <p:spPr>
                <a:xfrm>
                  <a:off x="2346" y="5757"/>
                  <a:ext cx="682"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1" i="0" u="none" strike="noStrike" cap="none">
                      <a:solidFill>
                        <a:schemeClr val="dk1"/>
                      </a:solidFill>
                      <a:latin typeface="Verdana"/>
                      <a:ea typeface="Verdana"/>
                      <a:cs typeface="Verdana"/>
                      <a:sym typeface="Verdana"/>
                    </a:rPr>
                    <a:t>11.6</a:t>
                  </a: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p:txBody>
            </p:sp>
            <p:sp>
              <p:nvSpPr>
                <p:cNvPr id="628" name="Google Shape;628;p21"/>
                <p:cNvSpPr txBox="1"/>
                <p:nvPr/>
              </p:nvSpPr>
              <p:spPr>
                <a:xfrm>
                  <a:off x="2303" y="5757"/>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629" name="Google Shape;629;p21"/>
              <p:cNvGrpSpPr/>
              <p:nvPr/>
            </p:nvGrpSpPr>
            <p:grpSpPr>
              <a:xfrm>
                <a:off x="3071" y="5757"/>
                <a:ext cx="768" cy="403"/>
                <a:chOff x="3071" y="5757"/>
                <a:chExt cx="768" cy="403"/>
              </a:xfrm>
            </p:grpSpPr>
            <p:sp>
              <p:nvSpPr>
                <p:cNvPr id="630" name="Google Shape;630;p21"/>
                <p:cNvSpPr txBox="1"/>
                <p:nvPr/>
              </p:nvSpPr>
              <p:spPr>
                <a:xfrm>
                  <a:off x="3114" y="5757"/>
                  <a:ext cx="682" cy="40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1" i="0" u="none" strike="noStrike" cap="none">
                      <a:solidFill>
                        <a:schemeClr val="dk1"/>
                      </a:solidFill>
                      <a:latin typeface="Verdana"/>
                      <a:ea typeface="Verdana"/>
                      <a:cs typeface="Verdana"/>
                      <a:sym typeface="Verdana"/>
                    </a:rPr>
                    <a:t>4</a:t>
                  </a: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p:txBody>
            </p:sp>
            <p:sp>
              <p:nvSpPr>
                <p:cNvPr id="631" name="Google Shape;631;p21"/>
                <p:cNvSpPr txBox="1"/>
                <p:nvPr/>
              </p:nvSpPr>
              <p:spPr>
                <a:xfrm>
                  <a:off x="3071" y="5757"/>
                  <a:ext cx="768" cy="403"/>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sp>
          <p:nvSpPr>
            <p:cNvPr id="632" name="Google Shape;632;p21"/>
            <p:cNvSpPr txBox="1"/>
            <p:nvPr/>
          </p:nvSpPr>
          <p:spPr>
            <a:xfrm>
              <a:off x="-3" y="-3"/>
              <a:ext cx="3845" cy="6166"/>
            </a:xfrm>
            <a:prstGeom prst="rect">
              <a:avLst/>
            </a:prstGeom>
            <a:noFill/>
            <a:ln w="9525" cap="flat" cmpd="sng">
              <a:solidFill>
                <a:srgbClr val="A0A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636"/>
        <p:cNvGrpSpPr/>
        <p:nvPr/>
      </p:nvGrpSpPr>
      <p:grpSpPr>
        <a:xfrm>
          <a:off x="0" y="0"/>
          <a:ext cx="0" cy="0"/>
          <a:chOff x="0" y="0"/>
          <a:chExt cx="0" cy="0"/>
        </a:xfrm>
      </p:grpSpPr>
      <p:sp>
        <p:nvSpPr>
          <p:cNvPr id="637" name="Google Shape;637;p22"/>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Verdana"/>
              <a:buNone/>
            </a:pPr>
            <a:r>
              <a:rPr lang="en-US" sz="3600" b="0" i="0" u="none">
                <a:solidFill>
                  <a:schemeClr val="dk2"/>
                </a:solidFill>
                <a:latin typeface="Verdana"/>
                <a:ea typeface="Verdana"/>
                <a:cs typeface="Verdana"/>
                <a:sym typeface="Verdana"/>
              </a:rPr>
              <a:t>Core team findings</a:t>
            </a:r>
            <a:endParaRPr/>
          </a:p>
        </p:txBody>
      </p:sp>
      <p:sp>
        <p:nvSpPr>
          <p:cNvPr id="638" name="Google Shape;638;p22"/>
          <p:cNvSpPr txBox="1">
            <a:spLocks noGrp="1"/>
          </p:cNvSpPr>
          <p:nvPr>
            <p:ph type="body" idx="1"/>
          </p:nvPr>
        </p:nvSpPr>
        <p:spPr>
          <a:xfrm>
            <a:off x="685800" y="1676400"/>
            <a:ext cx="77724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30000"/>
              </a:lnSpc>
              <a:spcBef>
                <a:spcPts val="0"/>
              </a:spcBef>
              <a:spcAft>
                <a:spcPts val="0"/>
              </a:spcAft>
              <a:buClr>
                <a:schemeClr val="hlink"/>
              </a:buClr>
              <a:buSzPts val="2400"/>
              <a:buFont typeface="Noto Sans Symbols"/>
              <a:buChar char="▪"/>
            </a:pPr>
            <a:r>
              <a:rPr lang="en-US" sz="2400" b="0" i="0" u="none">
                <a:solidFill>
                  <a:schemeClr val="hlink"/>
                </a:solidFill>
                <a:latin typeface="Verdana"/>
                <a:ea typeface="Verdana"/>
                <a:cs typeface="Verdana"/>
                <a:sym typeface="Verdana"/>
              </a:rPr>
              <a:t>Size</a:t>
            </a:r>
            <a:endParaRPr/>
          </a:p>
          <a:p>
            <a:pPr marL="742950" lvl="1" indent="-285750" algn="l" rtl="0">
              <a:lnSpc>
                <a:spcPct val="13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About 4 </a:t>
            </a:r>
            <a:endParaRPr/>
          </a:p>
          <a:p>
            <a:pPr marL="742950" lvl="1" indent="-285750" algn="l" rtl="0">
              <a:lnSpc>
                <a:spcPct val="13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No growth during growth of company</a:t>
            </a:r>
            <a:endParaRPr/>
          </a:p>
          <a:p>
            <a:pPr marL="342900" lvl="0" indent="-342900" algn="l" rtl="0">
              <a:lnSpc>
                <a:spcPct val="130000"/>
              </a:lnSpc>
              <a:spcBef>
                <a:spcPts val="480"/>
              </a:spcBef>
              <a:spcAft>
                <a:spcPts val="0"/>
              </a:spcAft>
              <a:buClr>
                <a:schemeClr val="hlink"/>
              </a:buClr>
              <a:buSzPts val="2400"/>
              <a:buFont typeface="Noto Sans Symbols"/>
              <a:buChar char="▪"/>
            </a:pPr>
            <a:r>
              <a:rPr lang="en-US" sz="2400" b="0" i="0" u="none">
                <a:solidFill>
                  <a:schemeClr val="hlink"/>
                </a:solidFill>
                <a:latin typeface="Verdana"/>
                <a:ea typeface="Verdana"/>
                <a:cs typeface="Verdana"/>
                <a:sym typeface="Verdana"/>
              </a:rPr>
              <a:t>Composition</a:t>
            </a:r>
            <a:endParaRPr/>
          </a:p>
          <a:p>
            <a:pPr marL="742950" lvl="1" indent="-285750" algn="l" rtl="0">
              <a:lnSpc>
                <a:spcPct val="13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Most between 20 and 30</a:t>
            </a:r>
            <a:endParaRPr/>
          </a:p>
          <a:p>
            <a:pPr marL="742950" lvl="1" indent="-285750" algn="l" rtl="0">
              <a:lnSpc>
                <a:spcPct val="13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Male, American</a:t>
            </a:r>
            <a:endParaRPr/>
          </a:p>
          <a:p>
            <a:pPr marL="742950" lvl="1" indent="-285750" algn="l" rtl="0">
              <a:lnSpc>
                <a:spcPct val="13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Varying education: from high school to PhD</a:t>
            </a:r>
            <a:endParaRPr/>
          </a:p>
          <a:p>
            <a:pPr marL="742950" lvl="1" indent="-285750" algn="l" rtl="0">
              <a:lnSpc>
                <a:spcPct val="13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Very high motivation levels</a:t>
            </a:r>
            <a:endParaRPr/>
          </a:p>
          <a:p>
            <a:pPr marL="742950" lvl="1" indent="-285750" algn="l" rtl="0">
              <a:lnSpc>
                <a:spcPct val="13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Stock options</a:t>
            </a:r>
            <a:endParaRPr/>
          </a:p>
          <a:p>
            <a:pPr marL="742950" lvl="1" indent="-285750" algn="l" rtl="0">
              <a:lnSpc>
                <a:spcPct val="13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Good wages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643"/>
        <p:cNvGrpSpPr/>
        <p:nvPr/>
      </p:nvGrpSpPr>
      <p:grpSpPr>
        <a:xfrm>
          <a:off x="0" y="0"/>
          <a:ext cx="0" cy="0"/>
          <a:chOff x="0" y="0"/>
          <a:chExt cx="0" cy="0"/>
        </a:xfrm>
      </p:grpSpPr>
      <p:sp>
        <p:nvSpPr>
          <p:cNvPr id="644" name="Google Shape;644;p23"/>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Verdana"/>
              <a:buNone/>
            </a:pPr>
            <a:r>
              <a:rPr lang="en-US" sz="3600" b="0" i="0" u="none">
                <a:solidFill>
                  <a:schemeClr val="dk2"/>
                </a:solidFill>
                <a:latin typeface="Verdana"/>
                <a:ea typeface="Verdana"/>
                <a:cs typeface="Verdana"/>
                <a:sym typeface="Verdana"/>
              </a:rPr>
              <a:t>Quotes</a:t>
            </a:r>
            <a:endParaRPr/>
          </a:p>
        </p:txBody>
      </p:sp>
      <p:sp>
        <p:nvSpPr>
          <p:cNvPr id="645" name="Google Shape;645;p23"/>
          <p:cNvSpPr txBox="1">
            <a:spLocks noGrp="1"/>
          </p:cNvSpPr>
          <p:nvPr>
            <p:ph type="body" idx="1"/>
          </p:nvPr>
        </p:nvSpPr>
        <p:spPr>
          <a:xfrm>
            <a:off x="685800" y="1676400"/>
            <a:ext cx="77724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Noto Sans Symbols"/>
              <a:buChar char="▪"/>
            </a:pPr>
            <a:r>
              <a:rPr lang="en-US" sz="2400" b="0" i="0" u="none">
                <a:solidFill>
                  <a:schemeClr val="dk1"/>
                </a:solidFill>
                <a:latin typeface="Verdana"/>
                <a:ea typeface="Verdana"/>
                <a:cs typeface="Verdana"/>
                <a:sym typeface="Verdana"/>
              </a:rPr>
              <a:t>There are </a:t>
            </a:r>
            <a:r>
              <a:rPr lang="en-US" sz="2400" b="0" i="0" u="none">
                <a:solidFill>
                  <a:schemeClr val="hlink"/>
                </a:solidFill>
                <a:latin typeface="Verdana"/>
                <a:ea typeface="Verdana"/>
                <a:cs typeface="Verdana"/>
                <a:sym typeface="Verdana"/>
              </a:rPr>
              <a:t>six of us</a:t>
            </a:r>
            <a:r>
              <a:rPr lang="en-US" sz="2400" b="0" i="0" u="none">
                <a:solidFill>
                  <a:schemeClr val="dk1"/>
                </a:solidFill>
                <a:latin typeface="Verdana"/>
                <a:ea typeface="Verdana"/>
                <a:cs typeface="Verdana"/>
                <a:sym typeface="Verdana"/>
              </a:rPr>
              <a:t> who know the intimate details of what the product does</a:t>
            </a:r>
            <a:endParaRPr/>
          </a:p>
          <a:p>
            <a:pPr marL="342900" lvl="0" indent="-342900" algn="l" rtl="0">
              <a:lnSpc>
                <a:spcPct val="90000"/>
              </a:lnSpc>
              <a:spcBef>
                <a:spcPts val="1560"/>
              </a:spcBef>
              <a:spcAft>
                <a:spcPts val="0"/>
              </a:spcAft>
              <a:buClr>
                <a:schemeClr val="dk1"/>
              </a:buClr>
              <a:buSzPts val="2400"/>
              <a:buFont typeface="Noto Sans Symbols"/>
              <a:buChar char="▪"/>
            </a:pPr>
            <a:r>
              <a:rPr lang="en-US" sz="2400" b="0" i="0" u="none">
                <a:solidFill>
                  <a:schemeClr val="dk1"/>
                </a:solidFill>
                <a:latin typeface="Verdana"/>
                <a:ea typeface="Verdana"/>
                <a:cs typeface="Verdana"/>
                <a:sym typeface="Verdana"/>
              </a:rPr>
              <a:t>There are at most 100 pages of design … and no one knows where that is anymore – it’s in peoples’ brains</a:t>
            </a:r>
            <a:endParaRPr/>
          </a:p>
          <a:p>
            <a:pPr marL="342900" lvl="0" indent="-342900" algn="l" rtl="0">
              <a:lnSpc>
                <a:spcPct val="90000"/>
              </a:lnSpc>
              <a:spcBef>
                <a:spcPts val="1560"/>
              </a:spcBef>
              <a:spcAft>
                <a:spcPts val="0"/>
              </a:spcAft>
              <a:buClr>
                <a:schemeClr val="dk1"/>
              </a:buClr>
              <a:buSzPts val="2400"/>
              <a:buFont typeface="Noto Sans Symbols"/>
              <a:buChar char="▪"/>
            </a:pPr>
            <a:r>
              <a:rPr lang="en-US" sz="2400" b="0" i="0" u="none">
                <a:solidFill>
                  <a:schemeClr val="dk1"/>
                </a:solidFill>
                <a:latin typeface="Verdana"/>
                <a:ea typeface="Verdana"/>
                <a:cs typeface="Verdana"/>
                <a:sym typeface="Verdana"/>
              </a:rPr>
              <a:t>The core team members were in </a:t>
            </a:r>
            <a:r>
              <a:rPr lang="en-US" sz="2400" b="0" i="0" u="none">
                <a:solidFill>
                  <a:schemeClr val="hlink"/>
                </a:solidFill>
                <a:latin typeface="Verdana"/>
                <a:ea typeface="Verdana"/>
                <a:cs typeface="Verdana"/>
                <a:sym typeface="Verdana"/>
              </a:rPr>
              <a:t>one room</a:t>
            </a:r>
            <a:r>
              <a:rPr lang="en-US" sz="2400" b="0" i="0" u="none">
                <a:solidFill>
                  <a:schemeClr val="dk1"/>
                </a:solidFill>
                <a:latin typeface="Verdana"/>
                <a:ea typeface="Verdana"/>
                <a:cs typeface="Verdana"/>
                <a:sym typeface="Verdana"/>
              </a:rPr>
              <a:t> – like one brain – no phone calls, no interruptions</a:t>
            </a:r>
            <a:endParaRPr/>
          </a:p>
          <a:p>
            <a:pPr marL="342900" lvl="0" indent="-342900" algn="l" rtl="0">
              <a:lnSpc>
                <a:spcPct val="90000"/>
              </a:lnSpc>
              <a:spcBef>
                <a:spcPts val="1560"/>
              </a:spcBef>
              <a:spcAft>
                <a:spcPts val="0"/>
              </a:spcAft>
              <a:buClr>
                <a:schemeClr val="dk1"/>
              </a:buClr>
              <a:buSzPts val="2400"/>
              <a:buFont typeface="Noto Sans Symbols"/>
              <a:buChar char="▪"/>
            </a:pPr>
            <a:r>
              <a:rPr lang="en-US" sz="2400" b="0" i="0" u="none">
                <a:solidFill>
                  <a:schemeClr val="dk1"/>
                </a:solidFill>
                <a:latin typeface="Verdana"/>
                <a:ea typeface="Verdana"/>
                <a:cs typeface="Verdana"/>
                <a:sym typeface="Verdana"/>
              </a:rPr>
              <a:t>All we need is at most 4-5 developers, even if we get to be a $10 million company. We couldn’t survive with any more.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649"/>
        <p:cNvGrpSpPr/>
        <p:nvPr/>
      </p:nvGrpSpPr>
      <p:grpSpPr>
        <a:xfrm>
          <a:off x="0" y="0"/>
          <a:ext cx="0" cy="0"/>
          <a:chOff x="0" y="0"/>
          <a:chExt cx="0" cy="0"/>
        </a:xfrm>
      </p:grpSpPr>
      <p:sp>
        <p:nvSpPr>
          <p:cNvPr id="650" name="Google Shape;650;p24"/>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Verdana"/>
              <a:buNone/>
            </a:pPr>
            <a:r>
              <a:rPr lang="en-US" sz="3600" b="0" i="0" u="none">
                <a:solidFill>
                  <a:schemeClr val="dk2"/>
                </a:solidFill>
                <a:latin typeface="Verdana"/>
                <a:ea typeface="Verdana"/>
                <a:cs typeface="Verdana"/>
                <a:sym typeface="Verdana"/>
              </a:rPr>
              <a:t>More on the core team</a:t>
            </a:r>
            <a:endParaRPr/>
          </a:p>
        </p:txBody>
      </p:sp>
      <p:sp>
        <p:nvSpPr>
          <p:cNvPr id="651" name="Google Shape;651;p24"/>
          <p:cNvSpPr txBox="1">
            <a:spLocks noGrp="1"/>
          </p:cNvSpPr>
          <p:nvPr>
            <p:ph type="body" idx="1"/>
          </p:nvPr>
        </p:nvSpPr>
        <p:spPr>
          <a:xfrm>
            <a:off x="685800" y="1676400"/>
            <a:ext cx="77724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800"/>
              <a:buFont typeface="Noto Sans Symbols"/>
              <a:buChar char="▪"/>
            </a:pPr>
            <a:r>
              <a:rPr lang="en-US" sz="2800" b="0" i="0" u="none">
                <a:solidFill>
                  <a:schemeClr val="hlink"/>
                </a:solidFill>
                <a:latin typeface="Verdana"/>
                <a:ea typeface="Verdana"/>
                <a:cs typeface="Verdana"/>
                <a:sym typeface="Verdana"/>
              </a:rPr>
              <a:t>Experience</a:t>
            </a:r>
            <a:endParaRPr/>
          </a:p>
          <a:p>
            <a:pPr marL="742950" lvl="1" indent="-28575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Computer science</a:t>
            </a:r>
            <a:endParaRPr/>
          </a:p>
          <a:p>
            <a:pPr marL="742950" lvl="1" indent="-28575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Application domain essential</a:t>
            </a:r>
            <a:endParaRPr/>
          </a:p>
          <a:p>
            <a:pPr marL="742950" lvl="1" indent="-28575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13 years experience in programming</a:t>
            </a:r>
            <a:endParaRPr/>
          </a:p>
          <a:p>
            <a:pPr marL="342900" lvl="0" indent="-342900" algn="l" rtl="0">
              <a:lnSpc>
                <a:spcPct val="100000"/>
              </a:lnSpc>
              <a:spcBef>
                <a:spcPts val="560"/>
              </a:spcBef>
              <a:spcAft>
                <a:spcPts val="0"/>
              </a:spcAft>
              <a:buClr>
                <a:schemeClr val="hlink"/>
              </a:buClr>
              <a:buSzPts val="2800"/>
              <a:buFont typeface="Noto Sans Symbols"/>
              <a:buChar char="▪"/>
            </a:pPr>
            <a:r>
              <a:rPr lang="en-US" sz="2800" b="0" i="0" u="none">
                <a:solidFill>
                  <a:schemeClr val="hlink"/>
                </a:solidFill>
                <a:latin typeface="Verdana"/>
                <a:ea typeface="Verdana"/>
                <a:cs typeface="Verdana"/>
                <a:sym typeface="Verdana"/>
              </a:rPr>
              <a:t>Duration of co-work</a:t>
            </a:r>
            <a:endParaRPr/>
          </a:p>
          <a:p>
            <a:pPr marL="742950" lvl="1" indent="-28575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Before joining core team</a:t>
            </a:r>
            <a:endParaRPr/>
          </a:p>
          <a:p>
            <a:pPr marL="342900" lvl="0" indent="-342900" algn="l" rtl="0">
              <a:lnSpc>
                <a:spcPct val="100000"/>
              </a:lnSpc>
              <a:spcBef>
                <a:spcPts val="560"/>
              </a:spcBef>
              <a:spcAft>
                <a:spcPts val="0"/>
              </a:spcAft>
              <a:buClr>
                <a:schemeClr val="hlink"/>
              </a:buClr>
              <a:buSzPts val="2800"/>
              <a:buFont typeface="Noto Sans Symbols"/>
              <a:buChar char="▪"/>
            </a:pPr>
            <a:r>
              <a:rPr lang="en-US" sz="2800" b="0" i="0" u="none">
                <a:solidFill>
                  <a:schemeClr val="hlink"/>
                </a:solidFill>
                <a:latin typeface="Verdana"/>
                <a:ea typeface="Verdana"/>
                <a:cs typeface="Verdana"/>
                <a:sym typeface="Verdana"/>
              </a:rPr>
              <a:t>Team structure</a:t>
            </a:r>
            <a:endParaRPr/>
          </a:p>
          <a:p>
            <a:pPr marL="742950" lvl="1" indent="-28575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Amorphous</a:t>
            </a:r>
            <a:endParaRPr/>
          </a:p>
          <a:p>
            <a:pPr marL="742950" lvl="1" indent="-28575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Some with strong player</a:t>
            </a:r>
            <a:endParaRPr/>
          </a:p>
          <a:p>
            <a:pPr marL="742950" lvl="1" indent="-285750" algn="l" rtl="0">
              <a:lnSpc>
                <a:spcPct val="10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Others no dominant leader</a:t>
            </a:r>
            <a:endParaRPr/>
          </a:p>
          <a:p>
            <a:pPr marL="342900" lvl="0" indent="-190500" algn="l" rtl="0">
              <a:lnSpc>
                <a:spcPct val="100000"/>
              </a:lnSpc>
              <a:spcBef>
                <a:spcPts val="480"/>
              </a:spcBef>
              <a:spcAft>
                <a:spcPts val="0"/>
              </a:spcAft>
              <a:buClr>
                <a:schemeClr val="dk1"/>
              </a:buClr>
              <a:buSzPts val="2400"/>
              <a:buNone/>
            </a:pPr>
            <a:endParaRPr sz="2400" b="0" i="0" u="none">
              <a:solidFill>
                <a:schemeClr val="dk1"/>
              </a:solidFill>
              <a:latin typeface="Verdana"/>
              <a:ea typeface="Verdana"/>
              <a:cs typeface="Verdana"/>
              <a:sym typeface="Verdana"/>
            </a:endParaRPr>
          </a:p>
        </p:txBody>
      </p:sp>
      <p:pic>
        <p:nvPicPr>
          <p:cNvPr id="652" name="Google Shape;652;p24" descr="pe01561_"/>
          <p:cNvPicPr preferRelativeResize="0"/>
          <p:nvPr/>
        </p:nvPicPr>
        <p:blipFill rotWithShape="1">
          <a:blip r:embed="rId3">
            <a:alphaModFix/>
          </a:blip>
          <a:srcRect/>
          <a:stretch/>
        </p:blipFill>
        <p:spPr>
          <a:xfrm>
            <a:off x="6172200" y="4419600"/>
            <a:ext cx="2520950" cy="1673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gbda0bcd3e5_0_0"/>
          <p:cNvSpPr txBox="1">
            <a:spLocks noGrp="1"/>
          </p:cNvSpPr>
          <p:nvPr>
            <p:ph type="title"/>
          </p:nvPr>
        </p:nvSpPr>
        <p:spPr>
          <a:xfrm>
            <a:off x="685800" y="228600"/>
            <a:ext cx="73914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Methods and stages for software startups</a:t>
            </a:r>
            <a:endParaRPr/>
          </a:p>
        </p:txBody>
      </p:sp>
      <p:sp>
        <p:nvSpPr>
          <p:cNvPr id="87" name="Google Shape;87;gbda0bcd3e5_0_0"/>
          <p:cNvSpPr txBox="1">
            <a:spLocks noGrp="1"/>
          </p:cNvSpPr>
          <p:nvPr>
            <p:ph type="body" idx="1"/>
          </p:nvPr>
        </p:nvSpPr>
        <p:spPr>
          <a:xfrm>
            <a:off x="685800" y="1676400"/>
            <a:ext cx="7772400" cy="4953000"/>
          </a:xfrm>
          <a:prstGeom prst="rect">
            <a:avLst/>
          </a:prstGeom>
        </p:spPr>
        <p:txBody>
          <a:bodyPr spcFirstLastPara="1" wrap="square" lIns="91425" tIns="45700" rIns="91425" bIns="45700" anchor="t" anchorCtr="0">
            <a:noAutofit/>
          </a:bodyPr>
          <a:lstStyle/>
          <a:p>
            <a:pPr marL="457200" lvl="0" indent="-323850" algn="l" rtl="0">
              <a:spcBef>
                <a:spcPts val="360"/>
              </a:spcBef>
              <a:spcAft>
                <a:spcPts val="0"/>
              </a:spcAft>
              <a:buSzPts val="1500"/>
              <a:buChar char="▪"/>
            </a:pPr>
            <a:r>
              <a:rPr lang="en-US" sz="2900"/>
              <a:t>Abundance of scientific and grey literature</a:t>
            </a:r>
            <a:endParaRPr sz="2900"/>
          </a:p>
          <a:p>
            <a:pPr marL="457200" lvl="0" indent="-412750" algn="l" rtl="0">
              <a:spcBef>
                <a:spcPts val="0"/>
              </a:spcBef>
              <a:spcAft>
                <a:spcPts val="0"/>
              </a:spcAft>
              <a:buSzPts val="2900"/>
              <a:buChar char="▪"/>
            </a:pPr>
            <a:r>
              <a:rPr lang="en-US" sz="2900"/>
              <a:t>Many websites with support materials</a:t>
            </a:r>
            <a:endParaRPr sz="2900"/>
          </a:p>
          <a:p>
            <a:pPr marL="457200" lvl="0" indent="-323850" algn="l" rtl="0">
              <a:spcBef>
                <a:spcPts val="0"/>
              </a:spcBef>
              <a:spcAft>
                <a:spcPts val="0"/>
              </a:spcAft>
              <a:buSzPts val="1500"/>
              <a:buChar char="▪"/>
            </a:pPr>
            <a:r>
              <a:rPr lang="en-US" sz="2900"/>
              <a:t>Mostly focussing on general startups, fewer on software startups</a:t>
            </a:r>
            <a:endParaRPr sz="2900"/>
          </a:p>
          <a:p>
            <a:pPr marL="457200" lvl="0" indent="-323850" algn="l" rtl="0">
              <a:spcBef>
                <a:spcPts val="0"/>
              </a:spcBef>
              <a:spcAft>
                <a:spcPts val="0"/>
              </a:spcAft>
              <a:buSzPts val="1500"/>
              <a:buChar char="▪"/>
            </a:pPr>
            <a:r>
              <a:rPr lang="en-US" sz="2900"/>
              <a:t>Lots of stage models, mostly related to venture financing</a:t>
            </a:r>
            <a:endParaRPr sz="2900"/>
          </a:p>
          <a:p>
            <a:pPr marL="457200" lvl="0" indent="-323850" algn="l" rtl="0">
              <a:spcBef>
                <a:spcPts val="0"/>
              </a:spcBef>
              <a:spcAft>
                <a:spcPts val="0"/>
              </a:spcAft>
              <a:buSzPts val="1500"/>
              <a:buChar char="▪"/>
            </a:pPr>
            <a:r>
              <a:rPr lang="en-US" sz="2900"/>
              <a:t>Few about methods: what and how to do things</a:t>
            </a:r>
            <a:endParaRPr sz="29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656"/>
        <p:cNvGrpSpPr/>
        <p:nvPr/>
      </p:nvGrpSpPr>
      <p:grpSpPr>
        <a:xfrm>
          <a:off x="0" y="0"/>
          <a:ext cx="0" cy="0"/>
          <a:chOff x="0" y="0"/>
          <a:chExt cx="0" cy="0"/>
        </a:xfrm>
      </p:grpSpPr>
      <p:sp>
        <p:nvSpPr>
          <p:cNvPr id="657" name="Google Shape;657;p25"/>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Verdana"/>
              <a:buNone/>
            </a:pPr>
            <a:r>
              <a:rPr lang="en-US" sz="3600" b="0" i="0" u="none">
                <a:solidFill>
                  <a:schemeClr val="dk2"/>
                </a:solidFill>
                <a:latin typeface="Verdana"/>
                <a:ea typeface="Verdana"/>
                <a:cs typeface="Verdana"/>
                <a:sym typeface="Verdana"/>
              </a:rPr>
              <a:t>Acc. 3: Resource allocation</a:t>
            </a:r>
            <a:endParaRPr/>
          </a:p>
        </p:txBody>
      </p:sp>
      <p:sp>
        <p:nvSpPr>
          <p:cNvPr id="658" name="Google Shape;658;p25"/>
          <p:cNvSpPr txBox="1">
            <a:spLocks noGrp="1"/>
          </p:cNvSpPr>
          <p:nvPr>
            <p:ph type="body" idx="1"/>
          </p:nvPr>
        </p:nvSpPr>
        <p:spPr>
          <a:xfrm>
            <a:off x="685800" y="1676400"/>
            <a:ext cx="77724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30000"/>
              </a:lnSpc>
              <a:spcBef>
                <a:spcPts val="0"/>
              </a:spcBef>
              <a:spcAft>
                <a:spcPts val="0"/>
              </a:spcAft>
              <a:buClr>
                <a:schemeClr val="hlink"/>
              </a:buClr>
              <a:buSzPts val="2800"/>
              <a:buFont typeface="Noto Sans Symbols"/>
              <a:buChar char="▪"/>
            </a:pPr>
            <a:r>
              <a:rPr lang="en-US" sz="2800" b="0" i="0" u="none">
                <a:solidFill>
                  <a:schemeClr val="hlink"/>
                </a:solidFill>
                <a:latin typeface="Verdana"/>
                <a:ea typeface="Verdana"/>
                <a:cs typeface="Verdana"/>
                <a:sym typeface="Verdana"/>
              </a:rPr>
              <a:t>Labor is a flexible resource</a:t>
            </a:r>
            <a:endParaRPr/>
          </a:p>
          <a:p>
            <a:pPr marL="742950" lvl="1" indent="-285750" algn="l" rtl="0">
              <a:lnSpc>
                <a:spcPct val="13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Hire temp help</a:t>
            </a:r>
            <a:endParaRPr/>
          </a:p>
          <a:p>
            <a:pPr marL="742950" lvl="1" indent="-285750" algn="l" rtl="0">
              <a:lnSpc>
                <a:spcPct val="13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Relocate project members</a:t>
            </a:r>
            <a:endParaRPr/>
          </a:p>
          <a:p>
            <a:pPr marL="342900" lvl="0" indent="-342900" algn="l" rtl="0">
              <a:lnSpc>
                <a:spcPct val="130000"/>
              </a:lnSpc>
              <a:spcBef>
                <a:spcPts val="560"/>
              </a:spcBef>
              <a:spcAft>
                <a:spcPts val="0"/>
              </a:spcAft>
              <a:buClr>
                <a:schemeClr val="hlink"/>
              </a:buClr>
              <a:buSzPts val="2800"/>
              <a:buFont typeface="Noto Sans Symbols"/>
              <a:buChar char="▪"/>
            </a:pPr>
            <a:r>
              <a:rPr lang="en-US" sz="2800" b="0" i="0" u="none">
                <a:solidFill>
                  <a:schemeClr val="hlink"/>
                </a:solidFill>
                <a:latin typeface="Verdana"/>
                <a:ea typeface="Verdana"/>
                <a:cs typeface="Verdana"/>
                <a:sym typeface="Verdana"/>
              </a:rPr>
              <a:t>Finding: no labor added</a:t>
            </a:r>
            <a:endParaRPr/>
          </a:p>
          <a:p>
            <a:pPr marL="742950" lvl="1" indent="-285750" algn="l" rtl="0">
              <a:lnSpc>
                <a:spcPct val="13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Extra time of team</a:t>
            </a:r>
            <a:endParaRPr/>
          </a:p>
          <a:p>
            <a:pPr marL="742950" lvl="1" indent="-285750" algn="l" rtl="0">
              <a:lnSpc>
                <a:spcPct val="13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87% work more than 56 h/week</a:t>
            </a:r>
            <a:endParaRPr/>
          </a:p>
          <a:p>
            <a:pPr marL="742950" lvl="1" indent="-285750" algn="l" rtl="0">
              <a:lnSpc>
                <a:spcPct val="130000"/>
              </a:lnSpc>
              <a:spcBef>
                <a:spcPts val="480"/>
              </a:spcBef>
              <a:spcAft>
                <a:spcPts val="0"/>
              </a:spcAft>
              <a:buClr>
                <a:schemeClr val="dk1"/>
              </a:buClr>
              <a:buSzPts val="2400"/>
              <a:buFont typeface="Verdana"/>
              <a:buChar char="–"/>
            </a:pPr>
            <a:r>
              <a:rPr lang="en-US" sz="2400" b="0" i="0" u="none">
                <a:solidFill>
                  <a:schemeClr val="dk1"/>
                </a:solidFill>
                <a:latin typeface="Verdana"/>
                <a:ea typeface="Verdana"/>
                <a:cs typeface="Verdana"/>
                <a:sym typeface="Verdana"/>
              </a:rPr>
              <a:t>47% work more than 71 h/week</a:t>
            </a:r>
            <a:endParaRPr/>
          </a:p>
        </p:txBody>
      </p:sp>
      <p:pic>
        <p:nvPicPr>
          <p:cNvPr id="659" name="Google Shape;659;p25" descr="pe01931_"/>
          <p:cNvPicPr preferRelativeResize="0"/>
          <p:nvPr/>
        </p:nvPicPr>
        <p:blipFill rotWithShape="1">
          <a:blip r:embed="rId3">
            <a:alphaModFix/>
          </a:blip>
          <a:srcRect/>
          <a:stretch/>
        </p:blipFill>
        <p:spPr>
          <a:xfrm>
            <a:off x="6686550" y="2214562"/>
            <a:ext cx="2133600" cy="1790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663"/>
        <p:cNvGrpSpPr/>
        <p:nvPr/>
      </p:nvGrpSpPr>
      <p:grpSpPr>
        <a:xfrm>
          <a:off x="0" y="0"/>
          <a:ext cx="0" cy="0"/>
          <a:chOff x="0" y="0"/>
          <a:chExt cx="0" cy="0"/>
        </a:xfrm>
      </p:grpSpPr>
      <p:sp>
        <p:nvSpPr>
          <p:cNvPr id="664" name="Google Shape;664;p26"/>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Verdana"/>
              <a:buNone/>
            </a:pPr>
            <a:r>
              <a:rPr lang="en-US" sz="3600" b="0" i="0" u="none">
                <a:solidFill>
                  <a:schemeClr val="dk2"/>
                </a:solidFill>
                <a:latin typeface="Verdana"/>
                <a:ea typeface="Verdana"/>
                <a:cs typeface="Verdana"/>
                <a:sym typeface="Verdana"/>
              </a:rPr>
              <a:t>Capital investments</a:t>
            </a:r>
            <a:endParaRPr/>
          </a:p>
        </p:txBody>
      </p:sp>
      <p:sp>
        <p:nvSpPr>
          <p:cNvPr id="665" name="Google Shape;665;p26"/>
          <p:cNvSpPr txBox="1">
            <a:spLocks noGrp="1"/>
          </p:cNvSpPr>
          <p:nvPr>
            <p:ph type="body" idx="1"/>
          </p:nvPr>
        </p:nvSpPr>
        <p:spPr>
          <a:xfrm>
            <a:off x="685800" y="1676400"/>
            <a:ext cx="77724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30000"/>
              </a:lnSpc>
              <a:spcBef>
                <a:spcPts val="0"/>
              </a:spcBef>
              <a:spcAft>
                <a:spcPts val="0"/>
              </a:spcAft>
              <a:buClr>
                <a:schemeClr val="hlink"/>
              </a:buClr>
              <a:buSzPts val="2400"/>
              <a:buFont typeface="Noto Sans Symbols"/>
              <a:buChar char="▪"/>
            </a:pPr>
            <a:r>
              <a:rPr lang="en-US" sz="2400" b="0" i="0" u="none">
                <a:solidFill>
                  <a:schemeClr val="hlink"/>
                </a:solidFill>
                <a:latin typeface="Verdana"/>
                <a:ea typeface="Verdana"/>
                <a:cs typeface="Verdana"/>
                <a:sym typeface="Verdana"/>
              </a:rPr>
              <a:t>Little investments in tools</a:t>
            </a:r>
            <a:endParaRPr/>
          </a:p>
          <a:p>
            <a:pPr marL="742950" lvl="1" indent="-285750" algn="l" rtl="0">
              <a:lnSpc>
                <a:spcPct val="13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Non used design tools</a:t>
            </a:r>
            <a:endParaRPr/>
          </a:p>
          <a:p>
            <a:pPr marL="742950" lvl="1" indent="-285750" algn="l" rtl="0">
              <a:lnSpc>
                <a:spcPct val="13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Less than 1000 USD / year * developer</a:t>
            </a:r>
            <a:endParaRPr/>
          </a:p>
          <a:p>
            <a:pPr marL="742950" lvl="1" indent="-285750" algn="l" rtl="0">
              <a:lnSpc>
                <a:spcPct val="13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Freeware/shareware utilities</a:t>
            </a:r>
            <a:endParaRPr/>
          </a:p>
          <a:p>
            <a:pPr marL="742950" lvl="1" indent="-285750" algn="l" rtl="0">
              <a:lnSpc>
                <a:spcPct val="13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Trial versions from customers/vendors</a:t>
            </a:r>
            <a:endParaRPr/>
          </a:p>
          <a:p>
            <a:pPr marL="342900" lvl="0" indent="-342900" algn="l" rtl="0">
              <a:lnSpc>
                <a:spcPct val="130000"/>
              </a:lnSpc>
              <a:spcBef>
                <a:spcPts val="480"/>
              </a:spcBef>
              <a:spcAft>
                <a:spcPts val="0"/>
              </a:spcAft>
              <a:buClr>
                <a:schemeClr val="hlink"/>
              </a:buClr>
              <a:buSzPts val="2400"/>
              <a:buFont typeface="Noto Sans Symbols"/>
              <a:buChar char="▪"/>
            </a:pPr>
            <a:r>
              <a:rPr lang="en-US" sz="2400" b="0" i="0" u="none">
                <a:solidFill>
                  <a:schemeClr val="hlink"/>
                </a:solidFill>
                <a:latin typeface="Verdana"/>
                <a:ea typeface="Verdana"/>
                <a:cs typeface="Verdana"/>
                <a:sym typeface="Verdana"/>
              </a:rPr>
              <a:t>In-house developed utilities</a:t>
            </a:r>
            <a:endParaRPr/>
          </a:p>
          <a:p>
            <a:pPr marL="742950" lvl="1" indent="-285750" algn="l" rtl="0">
              <a:lnSpc>
                <a:spcPct val="13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Test software</a:t>
            </a:r>
            <a:endParaRPr/>
          </a:p>
          <a:p>
            <a:pPr marL="742950" lvl="1" indent="-285750" algn="l" rtl="0">
              <a:lnSpc>
                <a:spcPct val="13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More investment than on outside tools</a:t>
            </a:r>
            <a:endParaRPr/>
          </a:p>
          <a:p>
            <a:pPr marL="342900" lvl="0" indent="-342900" algn="l" rtl="0">
              <a:lnSpc>
                <a:spcPct val="130000"/>
              </a:lnSpc>
              <a:spcBef>
                <a:spcPts val="480"/>
              </a:spcBef>
              <a:spcAft>
                <a:spcPts val="0"/>
              </a:spcAft>
              <a:buClr>
                <a:schemeClr val="hlink"/>
              </a:buClr>
              <a:buSzPts val="2400"/>
              <a:buFont typeface="Noto Sans Symbols"/>
              <a:buChar char="▪"/>
            </a:pPr>
            <a:r>
              <a:rPr lang="en-US" sz="2400" b="0" i="0" u="none">
                <a:solidFill>
                  <a:schemeClr val="hlink"/>
                </a:solidFill>
                <a:latin typeface="Verdana"/>
                <a:ea typeface="Verdana"/>
                <a:cs typeface="Verdana"/>
                <a:sym typeface="Verdana"/>
              </a:rPr>
              <a:t>Distrust in others’ software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669"/>
        <p:cNvGrpSpPr/>
        <p:nvPr/>
      </p:nvGrpSpPr>
      <p:grpSpPr>
        <a:xfrm>
          <a:off x="0" y="0"/>
          <a:ext cx="0" cy="0"/>
          <a:chOff x="0" y="0"/>
          <a:chExt cx="0" cy="0"/>
        </a:xfrm>
      </p:grpSpPr>
      <p:sp>
        <p:nvSpPr>
          <p:cNvPr id="670" name="Google Shape;670;p27"/>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Verdana"/>
              <a:buNone/>
            </a:pPr>
            <a:r>
              <a:rPr lang="en-US" sz="3600" b="0" i="0" u="none">
                <a:solidFill>
                  <a:schemeClr val="dk2"/>
                </a:solidFill>
                <a:latin typeface="Verdana"/>
                <a:ea typeface="Verdana"/>
                <a:cs typeface="Verdana"/>
                <a:sym typeface="Verdana"/>
              </a:rPr>
              <a:t>Acc. 4: Project Management</a:t>
            </a:r>
            <a:endParaRPr/>
          </a:p>
        </p:txBody>
      </p:sp>
      <p:sp>
        <p:nvSpPr>
          <p:cNvPr id="671" name="Google Shape;671;p27"/>
          <p:cNvSpPr txBox="1">
            <a:spLocks noGrp="1"/>
          </p:cNvSpPr>
          <p:nvPr>
            <p:ph type="body" idx="1"/>
          </p:nvPr>
        </p:nvSpPr>
        <p:spPr>
          <a:xfrm>
            <a:off x="685800" y="1676400"/>
            <a:ext cx="77724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30000"/>
              </a:lnSpc>
              <a:spcBef>
                <a:spcPts val="0"/>
              </a:spcBef>
              <a:spcAft>
                <a:spcPts val="0"/>
              </a:spcAft>
              <a:buClr>
                <a:schemeClr val="hlink"/>
              </a:buClr>
              <a:buSzPts val="2400"/>
              <a:buFont typeface="Noto Sans Symbols"/>
              <a:buChar char="▪"/>
            </a:pPr>
            <a:r>
              <a:rPr lang="en-US" sz="2400" b="0" i="0" u="none">
                <a:solidFill>
                  <a:schemeClr val="hlink"/>
                </a:solidFill>
                <a:latin typeface="Verdana"/>
                <a:ea typeface="Verdana"/>
                <a:cs typeface="Verdana"/>
                <a:sym typeface="Verdana"/>
              </a:rPr>
              <a:t>Usage of PM </a:t>
            </a:r>
            <a:endParaRPr/>
          </a:p>
          <a:p>
            <a:pPr marL="742950" lvl="1" indent="-285750" algn="l" rtl="0">
              <a:lnSpc>
                <a:spcPct val="13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6 companies use formal PM tools, scheduling, timelines.</a:t>
            </a:r>
            <a:endParaRPr/>
          </a:p>
          <a:p>
            <a:pPr marL="742950" lvl="1" indent="-285750" algn="l" rtl="0">
              <a:lnSpc>
                <a:spcPct val="13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1 (of these) used PM tool all of the time</a:t>
            </a:r>
            <a:endParaRPr/>
          </a:p>
          <a:p>
            <a:pPr marL="742950" lvl="1" indent="-285750" algn="l" rtl="0">
              <a:lnSpc>
                <a:spcPct val="13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Others use nothing</a:t>
            </a:r>
            <a:endParaRPr/>
          </a:p>
          <a:p>
            <a:pPr marL="342900" lvl="0" indent="-342900" algn="l" rtl="0">
              <a:lnSpc>
                <a:spcPct val="130000"/>
              </a:lnSpc>
              <a:spcBef>
                <a:spcPts val="480"/>
              </a:spcBef>
              <a:spcAft>
                <a:spcPts val="0"/>
              </a:spcAft>
              <a:buClr>
                <a:schemeClr val="hlink"/>
              </a:buClr>
              <a:buSzPts val="2400"/>
              <a:buFont typeface="Noto Sans Symbols"/>
              <a:buChar char="▪"/>
            </a:pPr>
            <a:r>
              <a:rPr lang="en-US" sz="2400" b="0" i="0" u="none">
                <a:solidFill>
                  <a:schemeClr val="hlink"/>
                </a:solidFill>
                <a:latin typeface="Verdana"/>
                <a:ea typeface="Verdana"/>
                <a:cs typeface="Verdana"/>
                <a:sym typeface="Verdana"/>
              </a:rPr>
              <a:t>Meetings</a:t>
            </a:r>
            <a:endParaRPr/>
          </a:p>
          <a:p>
            <a:pPr marL="742950" lvl="1" indent="-285750" algn="l" rtl="0">
              <a:lnSpc>
                <a:spcPct val="13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1 or 2 meetings per week for key developers </a:t>
            </a:r>
            <a:endParaRPr/>
          </a:p>
          <a:p>
            <a:pPr marL="742950" lvl="1" indent="-285750" algn="l" rtl="0">
              <a:lnSpc>
                <a:spcPct val="13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Coordination in less formal channels</a:t>
            </a:r>
            <a:endParaRPr/>
          </a:p>
          <a:p>
            <a:pPr marL="342900" lvl="0" indent="-215900" algn="l" rtl="0">
              <a:lnSpc>
                <a:spcPct val="100000"/>
              </a:lnSpc>
              <a:spcBef>
                <a:spcPts val="400"/>
              </a:spcBef>
              <a:spcAft>
                <a:spcPts val="0"/>
              </a:spcAft>
              <a:buClr>
                <a:schemeClr val="dk1"/>
              </a:buClr>
              <a:buSzPts val="2000"/>
              <a:buNone/>
            </a:pPr>
            <a:endParaRPr sz="2000" b="0" i="0" u="none">
              <a:solidFill>
                <a:schemeClr val="dk1"/>
              </a:solidFill>
              <a:latin typeface="Verdana"/>
              <a:ea typeface="Verdana"/>
              <a:cs typeface="Verdana"/>
              <a:sym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675"/>
        <p:cNvGrpSpPr/>
        <p:nvPr/>
      </p:nvGrpSpPr>
      <p:grpSpPr>
        <a:xfrm>
          <a:off x="0" y="0"/>
          <a:ext cx="0" cy="0"/>
          <a:chOff x="0" y="0"/>
          <a:chExt cx="0" cy="0"/>
        </a:xfrm>
      </p:grpSpPr>
      <p:sp>
        <p:nvSpPr>
          <p:cNvPr id="676" name="Google Shape;676;p28"/>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Verdana"/>
              <a:buNone/>
            </a:pPr>
            <a:r>
              <a:rPr lang="en-US" sz="3600" b="0" i="0" u="none">
                <a:solidFill>
                  <a:schemeClr val="dk2"/>
                </a:solidFill>
                <a:latin typeface="Verdana"/>
                <a:ea typeface="Verdana"/>
                <a:cs typeface="Verdana"/>
                <a:sym typeface="Verdana"/>
              </a:rPr>
              <a:t>Acc. 5: Risk Analysis</a:t>
            </a:r>
            <a:endParaRPr/>
          </a:p>
        </p:txBody>
      </p:sp>
      <p:sp>
        <p:nvSpPr>
          <p:cNvPr id="677" name="Google Shape;677;p28"/>
          <p:cNvSpPr txBox="1">
            <a:spLocks noGrp="1"/>
          </p:cNvSpPr>
          <p:nvPr>
            <p:ph type="body" idx="1"/>
          </p:nvPr>
        </p:nvSpPr>
        <p:spPr>
          <a:xfrm>
            <a:off x="685800" y="1676400"/>
            <a:ext cx="77724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30000"/>
              </a:lnSpc>
              <a:spcBef>
                <a:spcPts val="0"/>
              </a:spcBef>
              <a:spcAft>
                <a:spcPts val="0"/>
              </a:spcAft>
              <a:buClr>
                <a:schemeClr val="hlink"/>
              </a:buClr>
              <a:buSzPts val="2400"/>
              <a:buFont typeface="Noto Sans Symbols"/>
              <a:buChar char="▪"/>
            </a:pPr>
            <a:r>
              <a:rPr lang="en-US" sz="2400" b="0" i="0" u="none">
                <a:solidFill>
                  <a:schemeClr val="hlink"/>
                </a:solidFill>
                <a:latin typeface="Verdana"/>
                <a:ea typeface="Verdana"/>
                <a:cs typeface="Verdana"/>
                <a:sym typeface="Verdana"/>
              </a:rPr>
              <a:t>No systematic</a:t>
            </a:r>
            <a:r>
              <a:rPr lang="en-US" sz="2400" b="0" i="0" u="none">
                <a:solidFill>
                  <a:schemeClr val="dk1"/>
                </a:solidFill>
                <a:latin typeface="Verdana"/>
                <a:ea typeface="Verdana"/>
                <a:cs typeface="Verdana"/>
                <a:sym typeface="Verdana"/>
              </a:rPr>
              <a:t> approach to risk analysis</a:t>
            </a:r>
            <a:endParaRPr/>
          </a:p>
          <a:p>
            <a:pPr marL="342900" lvl="0" indent="-342900" algn="l" rtl="0">
              <a:lnSpc>
                <a:spcPct val="130000"/>
              </a:lnSpc>
              <a:spcBef>
                <a:spcPts val="480"/>
              </a:spcBef>
              <a:spcAft>
                <a:spcPts val="0"/>
              </a:spcAft>
              <a:buClr>
                <a:schemeClr val="dk1"/>
              </a:buClr>
              <a:buSzPts val="2400"/>
              <a:buFont typeface="Noto Sans Symbols"/>
              <a:buChar char="▪"/>
            </a:pPr>
            <a:r>
              <a:rPr lang="en-US" sz="2400" b="0" i="0" u="none">
                <a:solidFill>
                  <a:schemeClr val="dk1"/>
                </a:solidFill>
                <a:latin typeface="Verdana"/>
                <a:ea typeface="Verdana"/>
                <a:cs typeface="Verdana"/>
                <a:sym typeface="Verdana"/>
              </a:rPr>
              <a:t>Risk management at the </a:t>
            </a:r>
            <a:r>
              <a:rPr lang="en-US" sz="2400" b="0" i="0" u="none">
                <a:solidFill>
                  <a:schemeClr val="hlink"/>
                </a:solidFill>
                <a:latin typeface="Verdana"/>
                <a:ea typeface="Verdana"/>
                <a:cs typeface="Verdana"/>
                <a:sym typeface="Verdana"/>
              </a:rPr>
              <a:t>end</a:t>
            </a:r>
            <a:r>
              <a:rPr lang="en-US" sz="2400" b="0" i="0" u="none">
                <a:solidFill>
                  <a:schemeClr val="dk1"/>
                </a:solidFill>
                <a:latin typeface="Verdana"/>
                <a:ea typeface="Verdana"/>
                <a:cs typeface="Verdana"/>
                <a:sym typeface="Verdana"/>
              </a:rPr>
              <a:t> of project</a:t>
            </a:r>
            <a:endParaRPr/>
          </a:p>
          <a:p>
            <a:pPr marL="742950" lvl="1" indent="-285750" algn="l" rtl="0">
              <a:lnSpc>
                <a:spcPct val="13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Reduction of time to completion</a:t>
            </a:r>
            <a:endParaRPr/>
          </a:p>
          <a:p>
            <a:pPr marL="742950" lvl="1" indent="-285750" algn="l" rtl="0">
              <a:lnSpc>
                <a:spcPct val="13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Quality versus functionality</a:t>
            </a:r>
            <a:endParaRPr/>
          </a:p>
          <a:p>
            <a:pPr marL="342900" lvl="0" indent="-342900" algn="l" rtl="0">
              <a:lnSpc>
                <a:spcPct val="130000"/>
              </a:lnSpc>
              <a:spcBef>
                <a:spcPts val="480"/>
              </a:spcBef>
              <a:spcAft>
                <a:spcPts val="0"/>
              </a:spcAft>
              <a:buClr>
                <a:schemeClr val="dk1"/>
              </a:buClr>
              <a:buSzPts val="2400"/>
              <a:buFont typeface="Noto Sans Symbols"/>
              <a:buChar char="▪"/>
            </a:pPr>
            <a:r>
              <a:rPr lang="en-US" sz="2400" b="0" i="0" u="none">
                <a:solidFill>
                  <a:schemeClr val="dk1"/>
                </a:solidFill>
                <a:latin typeface="Verdana"/>
                <a:ea typeface="Verdana"/>
                <a:cs typeface="Verdana"/>
                <a:sym typeface="Verdana"/>
              </a:rPr>
              <a:t>No formal policies</a:t>
            </a:r>
            <a:endParaRPr/>
          </a:p>
        </p:txBody>
      </p:sp>
      <p:pic>
        <p:nvPicPr>
          <p:cNvPr id="678" name="Google Shape;678;p28" descr="bd04897_"/>
          <p:cNvPicPr preferRelativeResize="0"/>
          <p:nvPr/>
        </p:nvPicPr>
        <p:blipFill rotWithShape="1">
          <a:blip r:embed="rId3">
            <a:alphaModFix/>
          </a:blip>
          <a:srcRect/>
          <a:stretch/>
        </p:blipFill>
        <p:spPr>
          <a:xfrm>
            <a:off x="6156325" y="5040312"/>
            <a:ext cx="1990725" cy="148431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682"/>
        <p:cNvGrpSpPr/>
        <p:nvPr/>
      </p:nvGrpSpPr>
      <p:grpSpPr>
        <a:xfrm>
          <a:off x="0" y="0"/>
          <a:ext cx="0" cy="0"/>
          <a:chOff x="0" y="0"/>
          <a:chExt cx="0" cy="0"/>
        </a:xfrm>
      </p:grpSpPr>
      <p:sp>
        <p:nvSpPr>
          <p:cNvPr id="683" name="Google Shape;683;p29"/>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Verdana"/>
              <a:buNone/>
            </a:pPr>
            <a:r>
              <a:rPr lang="en-US" sz="3600" b="0" i="0" u="none">
                <a:solidFill>
                  <a:schemeClr val="dk2"/>
                </a:solidFill>
                <a:latin typeface="Verdana"/>
                <a:ea typeface="Verdana"/>
                <a:cs typeface="Verdana"/>
                <a:sym typeface="Verdana"/>
              </a:rPr>
              <a:t>Acc. 6: Incremental Innovation</a:t>
            </a:r>
            <a:endParaRPr/>
          </a:p>
        </p:txBody>
      </p:sp>
      <p:sp>
        <p:nvSpPr>
          <p:cNvPr id="684" name="Google Shape;684;p29"/>
          <p:cNvSpPr txBox="1">
            <a:spLocks noGrp="1"/>
          </p:cNvSpPr>
          <p:nvPr>
            <p:ph type="body" idx="1"/>
          </p:nvPr>
        </p:nvSpPr>
        <p:spPr>
          <a:xfrm>
            <a:off x="685800" y="1676400"/>
            <a:ext cx="77724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30000"/>
              </a:lnSpc>
              <a:spcBef>
                <a:spcPts val="0"/>
              </a:spcBef>
              <a:spcAft>
                <a:spcPts val="0"/>
              </a:spcAft>
              <a:buClr>
                <a:schemeClr val="dk1"/>
              </a:buClr>
              <a:buSzPts val="2400"/>
              <a:buFont typeface="Noto Sans Symbols"/>
              <a:buChar char="▪"/>
            </a:pPr>
            <a:r>
              <a:rPr lang="en-US" sz="2400" b="0" i="0" u="none">
                <a:solidFill>
                  <a:schemeClr val="dk1"/>
                </a:solidFill>
                <a:latin typeface="Verdana"/>
                <a:ea typeface="Verdana"/>
                <a:cs typeface="Verdana"/>
                <a:sym typeface="Verdana"/>
              </a:rPr>
              <a:t>Many firms applied </a:t>
            </a:r>
            <a:r>
              <a:rPr lang="en-US" sz="2400" b="0" i="0" u="none">
                <a:solidFill>
                  <a:schemeClr val="hlink"/>
                </a:solidFill>
                <a:latin typeface="Verdana"/>
                <a:ea typeface="Verdana"/>
                <a:cs typeface="Verdana"/>
                <a:sym typeface="Verdana"/>
              </a:rPr>
              <a:t>incremental</a:t>
            </a:r>
            <a:r>
              <a:rPr lang="en-US" sz="2400" b="0" i="0" u="none">
                <a:solidFill>
                  <a:schemeClr val="dk1"/>
                </a:solidFill>
                <a:latin typeface="Verdana"/>
                <a:ea typeface="Verdana"/>
                <a:cs typeface="Verdana"/>
                <a:sym typeface="Verdana"/>
              </a:rPr>
              <a:t> innovation</a:t>
            </a:r>
            <a:endParaRPr/>
          </a:p>
          <a:p>
            <a:pPr marL="342900" lvl="0" indent="-342900" algn="l" rtl="0">
              <a:lnSpc>
                <a:spcPct val="130000"/>
              </a:lnSpc>
              <a:spcBef>
                <a:spcPts val="480"/>
              </a:spcBef>
              <a:spcAft>
                <a:spcPts val="0"/>
              </a:spcAft>
              <a:buClr>
                <a:schemeClr val="hlink"/>
              </a:buClr>
              <a:buSzPts val="2400"/>
              <a:buFont typeface="Noto Sans Symbols"/>
              <a:buChar char="▪"/>
            </a:pPr>
            <a:r>
              <a:rPr lang="en-US" sz="2400" b="0" i="0" u="none">
                <a:solidFill>
                  <a:schemeClr val="hlink"/>
                </a:solidFill>
                <a:latin typeface="Verdana"/>
                <a:ea typeface="Verdana"/>
                <a:cs typeface="Verdana"/>
                <a:sym typeface="Verdana"/>
              </a:rPr>
              <a:t>Product families</a:t>
            </a:r>
            <a:r>
              <a:rPr lang="en-US" sz="2400" b="0" i="0" u="none">
                <a:solidFill>
                  <a:schemeClr val="dk1"/>
                </a:solidFill>
                <a:latin typeface="Verdana"/>
                <a:ea typeface="Verdana"/>
                <a:cs typeface="Verdana"/>
                <a:sym typeface="Verdana"/>
              </a:rPr>
              <a:t> </a:t>
            </a:r>
            <a:endParaRPr/>
          </a:p>
          <a:p>
            <a:pPr marL="742950" lvl="1" indent="-285750" algn="l" rtl="0">
              <a:lnSpc>
                <a:spcPct val="13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Closely related products</a:t>
            </a:r>
            <a:endParaRPr/>
          </a:p>
          <a:p>
            <a:pPr marL="742950" lvl="1" indent="-285750" algn="l" rtl="0">
              <a:lnSpc>
                <a:spcPct val="13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Derivation from other products</a:t>
            </a:r>
            <a:endParaRPr/>
          </a:p>
          <a:p>
            <a:pPr marL="742950" lvl="1" indent="-285750" algn="l" rtl="0">
              <a:lnSpc>
                <a:spcPct val="13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New versions regular time intervals</a:t>
            </a:r>
            <a:endParaRPr/>
          </a:p>
          <a:p>
            <a:pPr marL="742950" lvl="1" indent="-285750" algn="l" rtl="0">
              <a:lnSpc>
                <a:spcPct val="13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Manageable updates (service packs)</a:t>
            </a:r>
            <a:endParaRPr/>
          </a:p>
          <a:p>
            <a:pPr marL="342900" lvl="0" indent="-342900" algn="l" rtl="0">
              <a:lnSpc>
                <a:spcPct val="130000"/>
              </a:lnSpc>
              <a:spcBef>
                <a:spcPts val="480"/>
              </a:spcBef>
              <a:spcAft>
                <a:spcPts val="0"/>
              </a:spcAft>
              <a:buClr>
                <a:schemeClr val="hlink"/>
              </a:buClr>
              <a:buSzPts val="2400"/>
              <a:buFont typeface="Noto Sans Symbols"/>
              <a:buChar char="▪"/>
            </a:pPr>
            <a:r>
              <a:rPr lang="en-US" sz="2400" b="0" i="0" u="none">
                <a:solidFill>
                  <a:schemeClr val="hlink"/>
                </a:solidFill>
                <a:latin typeface="Verdana"/>
                <a:ea typeface="Verdana"/>
                <a:cs typeface="Verdana"/>
                <a:sym typeface="Verdana"/>
              </a:rPr>
              <a:t>Niche</a:t>
            </a:r>
            <a:r>
              <a:rPr lang="en-US" sz="2400" b="0" i="0" u="none">
                <a:solidFill>
                  <a:schemeClr val="dk1"/>
                </a:solidFill>
                <a:latin typeface="Verdana"/>
                <a:ea typeface="Verdana"/>
                <a:cs typeface="Verdana"/>
                <a:sym typeface="Verdana"/>
              </a:rPr>
              <a:t> innovation in their markets</a:t>
            </a:r>
            <a:endParaRPr/>
          </a:p>
          <a:p>
            <a:pPr marL="742950" lvl="1" indent="-285750" algn="l" rtl="0">
              <a:lnSpc>
                <a:spcPct val="13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Established new niches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688"/>
        <p:cNvGrpSpPr/>
        <p:nvPr/>
      </p:nvGrpSpPr>
      <p:grpSpPr>
        <a:xfrm>
          <a:off x="0" y="0"/>
          <a:ext cx="0" cy="0"/>
          <a:chOff x="0" y="0"/>
          <a:chExt cx="0" cy="0"/>
        </a:xfrm>
      </p:grpSpPr>
      <p:sp>
        <p:nvSpPr>
          <p:cNvPr id="689" name="Google Shape;689;p30"/>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Verdana"/>
              <a:buNone/>
            </a:pPr>
            <a:r>
              <a:rPr lang="en-US" sz="3600" b="0" i="0" u="none">
                <a:solidFill>
                  <a:schemeClr val="dk2"/>
                </a:solidFill>
                <a:latin typeface="Verdana"/>
                <a:ea typeface="Verdana"/>
                <a:cs typeface="Verdana"/>
                <a:sym typeface="Verdana"/>
              </a:rPr>
              <a:t>Additional accelerator: Quality </a:t>
            </a:r>
            <a:endParaRPr/>
          </a:p>
        </p:txBody>
      </p:sp>
      <p:sp>
        <p:nvSpPr>
          <p:cNvPr id="690" name="Google Shape;690;p30"/>
          <p:cNvSpPr txBox="1">
            <a:spLocks noGrp="1"/>
          </p:cNvSpPr>
          <p:nvPr>
            <p:ph type="body" idx="1"/>
          </p:nvPr>
        </p:nvSpPr>
        <p:spPr>
          <a:xfrm>
            <a:off x="685800" y="1676400"/>
            <a:ext cx="77724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30000"/>
              </a:lnSpc>
              <a:spcBef>
                <a:spcPts val="0"/>
              </a:spcBef>
              <a:spcAft>
                <a:spcPts val="0"/>
              </a:spcAft>
              <a:buClr>
                <a:schemeClr val="dk1"/>
              </a:buClr>
              <a:buSzPts val="2400"/>
              <a:buFont typeface="Noto Sans Symbols"/>
              <a:buChar char="▪"/>
            </a:pPr>
            <a:r>
              <a:rPr lang="en-US" sz="2400" b="0" i="0" u="none">
                <a:solidFill>
                  <a:schemeClr val="dk1"/>
                </a:solidFill>
                <a:latin typeface="Verdana"/>
                <a:ea typeface="Verdana"/>
                <a:cs typeface="Verdana"/>
                <a:sym typeface="Verdana"/>
              </a:rPr>
              <a:t>Testing is complex and consumes time and resources</a:t>
            </a:r>
            <a:endParaRPr/>
          </a:p>
          <a:p>
            <a:pPr marL="342900" lvl="0" indent="-342900" algn="l" rtl="0">
              <a:lnSpc>
                <a:spcPct val="130000"/>
              </a:lnSpc>
              <a:spcBef>
                <a:spcPts val="480"/>
              </a:spcBef>
              <a:spcAft>
                <a:spcPts val="0"/>
              </a:spcAft>
              <a:buClr>
                <a:schemeClr val="dk1"/>
              </a:buClr>
              <a:buSzPts val="2400"/>
              <a:buFont typeface="Noto Sans Symbols"/>
              <a:buChar char="▪"/>
            </a:pPr>
            <a:r>
              <a:rPr lang="en-US" sz="2400" b="0" i="0" u="none">
                <a:solidFill>
                  <a:schemeClr val="dk1"/>
                </a:solidFill>
                <a:latin typeface="Verdana"/>
                <a:ea typeface="Verdana"/>
                <a:cs typeface="Verdana"/>
                <a:sym typeface="Verdana"/>
              </a:rPr>
              <a:t>Testing was </a:t>
            </a:r>
            <a:r>
              <a:rPr lang="en-US" sz="2400" b="0" i="0" u="none">
                <a:solidFill>
                  <a:schemeClr val="hlink"/>
                </a:solidFill>
                <a:latin typeface="Verdana"/>
                <a:ea typeface="Verdana"/>
                <a:cs typeface="Verdana"/>
                <a:sym typeface="Verdana"/>
              </a:rPr>
              <a:t>compromised</a:t>
            </a:r>
            <a:endParaRPr/>
          </a:p>
          <a:p>
            <a:pPr marL="342900" lvl="0" indent="-342900" algn="l" rtl="0">
              <a:lnSpc>
                <a:spcPct val="130000"/>
              </a:lnSpc>
              <a:spcBef>
                <a:spcPts val="480"/>
              </a:spcBef>
              <a:spcAft>
                <a:spcPts val="0"/>
              </a:spcAft>
              <a:buClr>
                <a:schemeClr val="hlink"/>
              </a:buClr>
              <a:buSzPts val="2400"/>
              <a:buFont typeface="Noto Sans Symbols"/>
              <a:buChar char="▪"/>
            </a:pPr>
            <a:r>
              <a:rPr lang="en-US" sz="2400" b="0" i="0" u="none">
                <a:solidFill>
                  <a:schemeClr val="hlink"/>
                </a:solidFill>
                <a:latin typeface="Verdana"/>
                <a:ea typeface="Verdana"/>
                <a:cs typeface="Verdana"/>
                <a:sym typeface="Verdana"/>
              </a:rPr>
              <a:t>Quality assurance</a:t>
            </a:r>
            <a:r>
              <a:rPr lang="en-US" sz="2400" b="0" i="0" u="none">
                <a:solidFill>
                  <a:schemeClr val="dk1"/>
                </a:solidFill>
                <a:latin typeface="Verdana"/>
                <a:ea typeface="Verdana"/>
                <a:cs typeface="Verdana"/>
                <a:sym typeface="Verdana"/>
              </a:rPr>
              <a:t>: making sure that a product fulfills certain prescribed quality properties</a:t>
            </a:r>
            <a:endParaRPr/>
          </a:p>
          <a:p>
            <a:pPr marL="742950" lvl="1" indent="-285750" algn="l" rtl="0">
              <a:lnSpc>
                <a:spcPct val="13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QA was absent</a:t>
            </a:r>
            <a:endParaRPr/>
          </a:p>
          <a:p>
            <a:pPr marL="742950" lvl="1" indent="-285750" algn="l" rtl="0">
              <a:lnSpc>
                <a:spcPct val="13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Weak methods</a:t>
            </a:r>
            <a:endParaRPr/>
          </a:p>
          <a:p>
            <a:pPr marL="742950" lvl="1" indent="-285750" algn="l" rtl="0">
              <a:lnSpc>
                <a:spcPct val="13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Lost in discussions on time and functionality</a:t>
            </a:r>
            <a:endParaRPr/>
          </a:p>
          <a:p>
            <a:pPr marL="342900" lvl="0" indent="-215900" algn="l" rtl="0">
              <a:lnSpc>
                <a:spcPct val="100000"/>
              </a:lnSpc>
              <a:spcBef>
                <a:spcPts val="400"/>
              </a:spcBef>
              <a:spcAft>
                <a:spcPts val="0"/>
              </a:spcAft>
              <a:buClr>
                <a:schemeClr val="dk1"/>
              </a:buClr>
              <a:buSzPts val="2000"/>
              <a:buNone/>
            </a:pPr>
            <a:endParaRPr sz="2000" b="0" i="0" u="none">
              <a:solidFill>
                <a:schemeClr val="dk1"/>
              </a:solidFill>
              <a:latin typeface="Verdana"/>
              <a:ea typeface="Verdana"/>
              <a:cs typeface="Verdana"/>
              <a:sym typeface="Verdan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31"/>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Verdana"/>
              <a:buNone/>
            </a:pPr>
            <a:r>
              <a:rPr lang="en-US" sz="3600" b="0" i="0" u="none">
                <a:solidFill>
                  <a:schemeClr val="dk2"/>
                </a:solidFill>
                <a:latin typeface="Verdana"/>
                <a:ea typeface="Verdana"/>
                <a:cs typeface="Verdana"/>
                <a:sym typeface="Verdana"/>
              </a:rPr>
              <a:t>Lessons from this study</a:t>
            </a:r>
            <a:endParaRPr/>
          </a:p>
        </p:txBody>
      </p:sp>
      <p:sp>
        <p:nvSpPr>
          <p:cNvPr id="696" name="Google Shape;696;p31"/>
          <p:cNvSpPr txBox="1">
            <a:spLocks noGrp="1"/>
          </p:cNvSpPr>
          <p:nvPr>
            <p:ph type="body" idx="1"/>
          </p:nvPr>
        </p:nvSpPr>
        <p:spPr>
          <a:xfrm>
            <a:off x="685800" y="1676400"/>
            <a:ext cx="8278812"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hlink"/>
              </a:buClr>
              <a:buSzPts val="2000"/>
              <a:buFont typeface="Noto Sans Symbols"/>
              <a:buChar char="▪"/>
            </a:pPr>
            <a:r>
              <a:rPr lang="en-US" sz="2000" b="0" i="0" u="none">
                <a:solidFill>
                  <a:schemeClr val="hlink"/>
                </a:solidFill>
                <a:latin typeface="Verdana"/>
                <a:ea typeface="Verdana"/>
                <a:cs typeface="Verdana"/>
                <a:sym typeface="Verdana"/>
              </a:rPr>
              <a:t>Core team is the accelerator</a:t>
            </a:r>
            <a:r>
              <a:rPr lang="en-US" sz="2000" b="0" i="0" u="none">
                <a:solidFill>
                  <a:schemeClr val="dk1"/>
                </a:solidFill>
                <a:latin typeface="Verdana"/>
                <a:ea typeface="Verdana"/>
                <a:cs typeface="Verdana"/>
                <a:sym typeface="Verdana"/>
              </a:rPr>
              <a:t> with the most impact on the time-to-completion</a:t>
            </a:r>
            <a:endParaRPr/>
          </a:p>
          <a:p>
            <a:pPr marL="742950" lvl="1" indent="-285750" algn="l" rtl="0">
              <a:lnSpc>
                <a:spcPct val="9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Recognized as an asset in companies</a:t>
            </a:r>
            <a:endParaRPr/>
          </a:p>
          <a:p>
            <a:pPr marL="742950" lvl="1" indent="-285750" algn="l" rtl="0">
              <a:lnSpc>
                <a:spcPct val="9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Cross functional, small size, selective staffing, motivation, full-time involvement</a:t>
            </a:r>
            <a:endParaRPr/>
          </a:p>
          <a:p>
            <a:pPr marL="742950" lvl="1" indent="-285750" algn="l" rtl="0">
              <a:lnSpc>
                <a:spcPct val="9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History of working together</a:t>
            </a:r>
            <a:endParaRPr/>
          </a:p>
          <a:p>
            <a:pPr marL="742950" lvl="1" indent="-285750" algn="l" rtl="0">
              <a:lnSpc>
                <a:spcPct val="9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Homogeneous, highly motivated, in-depth experience</a:t>
            </a:r>
            <a:endParaRPr/>
          </a:p>
          <a:p>
            <a:pPr marL="342900" lvl="0" indent="-342900" algn="l" rtl="0">
              <a:lnSpc>
                <a:spcPct val="90000"/>
              </a:lnSpc>
              <a:spcBef>
                <a:spcPts val="400"/>
              </a:spcBef>
              <a:spcAft>
                <a:spcPts val="0"/>
              </a:spcAft>
              <a:buClr>
                <a:schemeClr val="hlink"/>
              </a:buClr>
              <a:buSzPts val="2000"/>
              <a:buFont typeface="Noto Sans Symbols"/>
              <a:buChar char="▪"/>
            </a:pPr>
            <a:r>
              <a:rPr lang="en-US" sz="2000" b="0" i="0" u="none">
                <a:solidFill>
                  <a:schemeClr val="hlink"/>
                </a:solidFill>
                <a:latin typeface="Verdana"/>
                <a:ea typeface="Verdana"/>
                <a:cs typeface="Verdana"/>
                <a:sym typeface="Verdana"/>
              </a:rPr>
              <a:t>Other accelerators present</a:t>
            </a:r>
            <a:endParaRPr/>
          </a:p>
          <a:p>
            <a:pPr marL="742950" lvl="1" indent="-285750" algn="l" rtl="0">
              <a:lnSpc>
                <a:spcPct val="9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Use of extra effort at the end of project</a:t>
            </a:r>
            <a:endParaRPr/>
          </a:p>
          <a:p>
            <a:pPr marL="742950" lvl="1" indent="-285750" algn="l" rtl="0">
              <a:lnSpc>
                <a:spcPct val="9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Building similar products</a:t>
            </a:r>
            <a:endParaRPr/>
          </a:p>
          <a:p>
            <a:pPr marL="742950" lvl="1" indent="-285750" algn="l" rtl="0">
              <a:lnSpc>
                <a:spcPct val="9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Remaining accelerators are weak</a:t>
            </a:r>
            <a:endParaRPr/>
          </a:p>
          <a:p>
            <a:pPr marL="342900" lvl="0" indent="-342900" algn="l" rtl="0">
              <a:lnSpc>
                <a:spcPct val="90000"/>
              </a:lnSpc>
              <a:spcBef>
                <a:spcPts val="400"/>
              </a:spcBef>
              <a:spcAft>
                <a:spcPts val="0"/>
              </a:spcAft>
              <a:buClr>
                <a:schemeClr val="hlink"/>
              </a:buClr>
              <a:buSzPts val="2000"/>
              <a:buFont typeface="Noto Sans Symbols"/>
              <a:buChar char="▪"/>
            </a:pPr>
            <a:r>
              <a:rPr lang="en-US" sz="2000" b="0" i="0" u="none">
                <a:solidFill>
                  <a:schemeClr val="hlink"/>
                </a:solidFill>
                <a:latin typeface="Verdana"/>
                <a:ea typeface="Verdana"/>
                <a:cs typeface="Verdana"/>
                <a:sym typeface="Verdana"/>
              </a:rPr>
              <a:t>Weak awareness of time-to-completion</a:t>
            </a:r>
            <a:endParaRPr/>
          </a:p>
          <a:p>
            <a:pPr marL="742950" lvl="1" indent="-285750" algn="l" rtl="0">
              <a:lnSpc>
                <a:spcPct val="9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Deadlines were soft</a:t>
            </a:r>
            <a:endParaRPr/>
          </a:p>
          <a:p>
            <a:pPr marL="742950" lvl="1" indent="-285750" algn="l" rtl="0">
              <a:lnSpc>
                <a:spcPct val="9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Hardly a strategy for development speed</a:t>
            </a:r>
            <a:endParaRPr/>
          </a:p>
          <a:p>
            <a:pPr marL="742950" lvl="1" indent="-285750" algn="l" rtl="0">
              <a:lnSpc>
                <a:spcPct val="90000"/>
              </a:lnSpc>
              <a:spcBef>
                <a:spcPts val="360"/>
              </a:spcBef>
              <a:spcAft>
                <a:spcPts val="0"/>
              </a:spcAft>
              <a:buClr>
                <a:schemeClr val="dk1"/>
              </a:buClr>
              <a:buSzPts val="1800"/>
              <a:buFont typeface="Verdana"/>
              <a:buChar char="–"/>
            </a:pPr>
            <a:r>
              <a:rPr lang="en-US" sz="1800" b="0" i="0" u="none">
                <a:solidFill>
                  <a:schemeClr val="dk1"/>
                </a:solidFill>
                <a:latin typeface="Verdana"/>
                <a:ea typeface="Verdana"/>
                <a:cs typeface="Verdana"/>
                <a:sym typeface="Verdana"/>
              </a:rPr>
              <a:t>Poor recall of time spend on project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32"/>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200"/>
              <a:buFont typeface="Verdana"/>
              <a:buNone/>
            </a:pPr>
            <a:r>
              <a:rPr lang="en-US" sz="3200" b="0" i="0" u="none">
                <a:solidFill>
                  <a:schemeClr val="dk2"/>
                </a:solidFill>
                <a:latin typeface="Verdana"/>
                <a:ea typeface="Verdana"/>
                <a:cs typeface="Verdana"/>
                <a:sym typeface="Verdana"/>
              </a:rPr>
              <a:t>Implications for software start-ups</a:t>
            </a:r>
            <a:endParaRPr/>
          </a:p>
        </p:txBody>
      </p:sp>
      <p:sp>
        <p:nvSpPr>
          <p:cNvPr id="702" name="Google Shape;702;p32"/>
          <p:cNvSpPr txBox="1">
            <a:spLocks noGrp="1"/>
          </p:cNvSpPr>
          <p:nvPr>
            <p:ph type="body" idx="1"/>
          </p:nvPr>
        </p:nvSpPr>
        <p:spPr>
          <a:xfrm>
            <a:off x="685800" y="1676400"/>
            <a:ext cx="77724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400"/>
              <a:buFont typeface="Noto Sans Symbols"/>
              <a:buChar char="▪"/>
            </a:pPr>
            <a:r>
              <a:rPr lang="en-US" sz="2400" b="0" i="0" u="none">
                <a:solidFill>
                  <a:schemeClr val="hlink"/>
                </a:solidFill>
                <a:latin typeface="Verdana"/>
                <a:ea typeface="Verdana"/>
                <a:cs typeface="Verdana"/>
                <a:sym typeface="Verdana"/>
              </a:rPr>
              <a:t>Founders of start-ups</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Creation of successful core team</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One talented developer not enough</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Interesting product ideas and features not enough</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Well-mixed, experienced team</a:t>
            </a:r>
            <a:endParaRPr/>
          </a:p>
          <a:p>
            <a:pPr marL="742950" lvl="1" indent="-158750" algn="l" rtl="0">
              <a:lnSpc>
                <a:spcPct val="100000"/>
              </a:lnSpc>
              <a:spcBef>
                <a:spcPts val="400"/>
              </a:spcBef>
              <a:spcAft>
                <a:spcPts val="0"/>
              </a:spcAft>
              <a:buClr>
                <a:schemeClr val="dk1"/>
              </a:buClr>
              <a:buSzPts val="2000"/>
              <a:buFont typeface="Verdana"/>
              <a:buNone/>
            </a:pPr>
            <a:endParaRPr sz="2000" b="0" i="0" u="none">
              <a:solidFill>
                <a:schemeClr val="dk1"/>
              </a:solidFill>
              <a:latin typeface="Verdana"/>
              <a:ea typeface="Verdana"/>
              <a:cs typeface="Verdana"/>
              <a:sym typeface="Verdana"/>
            </a:endParaRPr>
          </a:p>
          <a:p>
            <a:pPr marL="342900" lvl="0" indent="-342900" algn="l" rtl="0">
              <a:lnSpc>
                <a:spcPct val="100000"/>
              </a:lnSpc>
              <a:spcBef>
                <a:spcPts val="480"/>
              </a:spcBef>
              <a:spcAft>
                <a:spcPts val="0"/>
              </a:spcAft>
              <a:buClr>
                <a:schemeClr val="hlink"/>
              </a:buClr>
              <a:buSzPts val="2400"/>
              <a:buFont typeface="Noto Sans Symbols"/>
              <a:buChar char="▪"/>
            </a:pPr>
            <a:r>
              <a:rPr lang="en-US" sz="2400" b="0" i="0" u="none">
                <a:solidFill>
                  <a:schemeClr val="hlink"/>
                </a:solidFill>
                <a:latin typeface="Verdana"/>
                <a:ea typeface="Verdana"/>
                <a:cs typeface="Verdana"/>
                <a:sym typeface="Verdana"/>
              </a:rPr>
              <a:t>How about Europe and Asia?</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Cultural aspects</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Working attitude</a:t>
            </a:r>
            <a:endParaRPr/>
          </a:p>
          <a:p>
            <a:pPr marL="742950" lvl="1" indent="-285750" algn="l" rtl="0">
              <a:lnSpc>
                <a:spcPct val="100000"/>
              </a:lnSpc>
              <a:spcBef>
                <a:spcPts val="400"/>
              </a:spcBef>
              <a:spcAft>
                <a:spcPts val="0"/>
              </a:spcAft>
              <a:buClr>
                <a:schemeClr val="dk1"/>
              </a:buClr>
              <a:buSzPts val="2000"/>
              <a:buFont typeface="Verdana"/>
              <a:buChar char="–"/>
            </a:pPr>
            <a:r>
              <a:rPr lang="en-US" sz="2000" b="0" i="0" u="none">
                <a:solidFill>
                  <a:schemeClr val="dk1"/>
                </a:solidFill>
                <a:latin typeface="Verdana"/>
                <a:ea typeface="Verdana"/>
                <a:cs typeface="Verdana"/>
                <a:sym typeface="Verdana"/>
              </a:rPr>
              <a:t>Seniority versus egalitarian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gbda0bcd3e5_0_27"/>
          <p:cNvSpPr txBox="1">
            <a:spLocks noGrp="1"/>
          </p:cNvSpPr>
          <p:nvPr>
            <p:ph type="title"/>
          </p:nvPr>
        </p:nvSpPr>
        <p:spPr>
          <a:xfrm>
            <a:off x="685800" y="228600"/>
            <a:ext cx="73914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Challenges of Software Startups</a:t>
            </a:r>
            <a:endParaRPr/>
          </a:p>
        </p:txBody>
      </p:sp>
      <p:sp>
        <p:nvSpPr>
          <p:cNvPr id="709" name="Google Shape;709;gbda0bcd3e5_0_27"/>
          <p:cNvSpPr txBox="1">
            <a:spLocks noGrp="1"/>
          </p:cNvSpPr>
          <p:nvPr>
            <p:ph type="body" idx="1"/>
          </p:nvPr>
        </p:nvSpPr>
        <p:spPr>
          <a:xfrm>
            <a:off x="685800" y="1676400"/>
            <a:ext cx="7772400" cy="4953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500"/>
              <a:t>Establishing a software startup is challenging.</a:t>
            </a:r>
            <a:endParaRPr sz="2500"/>
          </a:p>
          <a:p>
            <a:pPr marL="0" lvl="0" indent="0" algn="l" rtl="0">
              <a:spcBef>
                <a:spcPts val="360"/>
              </a:spcBef>
              <a:spcAft>
                <a:spcPts val="0"/>
              </a:spcAft>
              <a:buNone/>
            </a:pPr>
            <a:endParaRPr sz="2500"/>
          </a:p>
          <a:p>
            <a:pPr marL="0" lvl="0" indent="0" algn="l" rtl="0">
              <a:spcBef>
                <a:spcPts val="360"/>
              </a:spcBef>
              <a:spcAft>
                <a:spcPts val="0"/>
              </a:spcAft>
              <a:buNone/>
            </a:pPr>
            <a:r>
              <a:rPr lang="en-US" sz="2500"/>
              <a:t>Categories of challenges:</a:t>
            </a:r>
            <a:endParaRPr sz="2500"/>
          </a:p>
          <a:p>
            <a:pPr marL="457200" lvl="0" indent="-387350" algn="l" rtl="0">
              <a:spcBef>
                <a:spcPts val="360"/>
              </a:spcBef>
              <a:spcAft>
                <a:spcPts val="0"/>
              </a:spcAft>
              <a:buSzPts val="2500"/>
              <a:buAutoNum type="arabicPeriod"/>
            </a:pPr>
            <a:r>
              <a:rPr lang="en-US" sz="2500"/>
              <a:t>Team: main driver of development</a:t>
            </a:r>
            <a:endParaRPr sz="2500"/>
          </a:p>
          <a:p>
            <a:pPr marL="457200" lvl="0" indent="-387350" algn="l" rtl="0">
              <a:spcBef>
                <a:spcPts val="0"/>
              </a:spcBef>
              <a:spcAft>
                <a:spcPts val="0"/>
              </a:spcAft>
              <a:buSzPts val="2500"/>
              <a:buAutoNum type="arabicPeriod"/>
            </a:pPr>
            <a:r>
              <a:rPr lang="en-US" sz="2500"/>
              <a:t>Product: technologically innovative solution</a:t>
            </a:r>
            <a:endParaRPr sz="2500"/>
          </a:p>
          <a:p>
            <a:pPr marL="457200" lvl="0" indent="-387350" algn="l" rtl="0">
              <a:spcBef>
                <a:spcPts val="0"/>
              </a:spcBef>
              <a:spcAft>
                <a:spcPts val="0"/>
              </a:spcAft>
              <a:buSzPts val="2500"/>
              <a:buAutoNum type="arabicPeriod"/>
            </a:pPr>
            <a:r>
              <a:rPr lang="en-US" sz="2500"/>
              <a:t>Finance: company growth</a:t>
            </a:r>
            <a:endParaRPr sz="2500"/>
          </a:p>
          <a:p>
            <a:pPr marL="457200" lvl="0" indent="-387350" algn="l" rtl="0">
              <a:spcBef>
                <a:spcPts val="0"/>
              </a:spcBef>
              <a:spcAft>
                <a:spcPts val="0"/>
              </a:spcAft>
              <a:buSzPts val="2500"/>
              <a:buAutoNum type="arabicPeriod"/>
            </a:pPr>
            <a:r>
              <a:rPr lang="en-US" sz="2500"/>
              <a:t>Market: needs of the final customers</a:t>
            </a:r>
            <a:endParaRPr sz="25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gbda0bcd3e5_0_33"/>
          <p:cNvSpPr txBox="1">
            <a:spLocks noGrp="1"/>
          </p:cNvSpPr>
          <p:nvPr>
            <p:ph type="title"/>
          </p:nvPr>
        </p:nvSpPr>
        <p:spPr>
          <a:xfrm>
            <a:off x="685800" y="228600"/>
            <a:ext cx="73914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Research approach</a:t>
            </a:r>
            <a:endParaRPr/>
          </a:p>
        </p:txBody>
      </p:sp>
      <p:sp>
        <p:nvSpPr>
          <p:cNvPr id="716" name="Google Shape;716;gbda0bcd3e5_0_33"/>
          <p:cNvSpPr txBox="1">
            <a:spLocks noGrp="1"/>
          </p:cNvSpPr>
          <p:nvPr>
            <p:ph type="body" idx="1"/>
          </p:nvPr>
        </p:nvSpPr>
        <p:spPr>
          <a:xfrm>
            <a:off x="685800" y="1676400"/>
            <a:ext cx="7772400" cy="4953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300"/>
              <a:t>Web-based survey</a:t>
            </a:r>
            <a:endParaRPr sz="2300"/>
          </a:p>
          <a:p>
            <a:pPr marL="0" lvl="0" indent="0" algn="l" rtl="0">
              <a:spcBef>
                <a:spcPts val="360"/>
              </a:spcBef>
              <a:spcAft>
                <a:spcPts val="0"/>
              </a:spcAft>
              <a:buNone/>
            </a:pPr>
            <a:endParaRPr sz="2300"/>
          </a:p>
          <a:p>
            <a:pPr marL="0" lvl="0" indent="0" algn="l" rtl="0">
              <a:spcBef>
                <a:spcPts val="360"/>
              </a:spcBef>
              <a:spcAft>
                <a:spcPts val="0"/>
              </a:spcAft>
              <a:buNone/>
            </a:pPr>
            <a:r>
              <a:rPr lang="en-US" sz="2300"/>
              <a:t>1. Introductory: definition and examples of software startups.</a:t>
            </a:r>
            <a:endParaRPr sz="2300"/>
          </a:p>
          <a:p>
            <a:pPr marL="0" lvl="0" indent="0" algn="l" rtl="0">
              <a:spcBef>
                <a:spcPts val="360"/>
              </a:spcBef>
              <a:spcAft>
                <a:spcPts val="0"/>
              </a:spcAft>
              <a:buNone/>
            </a:pPr>
            <a:r>
              <a:rPr lang="en-US" sz="2300"/>
              <a:t>2. Background information about their organizations, domains, countries, roles</a:t>
            </a:r>
            <a:endParaRPr sz="2300"/>
          </a:p>
          <a:p>
            <a:pPr marL="0" lvl="0" indent="0" algn="l" rtl="0">
              <a:spcBef>
                <a:spcPts val="360"/>
              </a:spcBef>
              <a:spcAft>
                <a:spcPts val="0"/>
              </a:spcAft>
              <a:buNone/>
            </a:pPr>
            <a:r>
              <a:rPr lang="en-US" sz="2300"/>
              <a:t>3. Learning processes and product development status. </a:t>
            </a:r>
            <a:endParaRPr sz="2300"/>
          </a:p>
          <a:p>
            <a:pPr marL="0" lvl="0" indent="0" algn="l" rtl="0">
              <a:spcBef>
                <a:spcPts val="360"/>
              </a:spcBef>
              <a:spcAft>
                <a:spcPts val="0"/>
              </a:spcAft>
              <a:buNone/>
            </a:pPr>
            <a:r>
              <a:rPr lang="en-US" sz="2300"/>
              <a:t>4. Perceived challenges</a:t>
            </a:r>
            <a:endParaRPr sz="2300"/>
          </a:p>
          <a:p>
            <a:pPr marL="0" lvl="0" indent="0" algn="l" rtl="0">
              <a:spcBef>
                <a:spcPts val="360"/>
              </a:spcBef>
              <a:spcAft>
                <a:spcPts val="0"/>
              </a:spcAft>
              <a:buNone/>
            </a:pPr>
            <a:endParaRPr sz="2300"/>
          </a:p>
          <a:p>
            <a:pPr marL="0" lvl="0" indent="0" algn="l" rtl="0">
              <a:spcBef>
                <a:spcPts val="360"/>
              </a:spcBef>
              <a:spcAft>
                <a:spcPts val="0"/>
              </a:spcAft>
              <a:buNone/>
            </a:pPr>
            <a:r>
              <a:rPr lang="en-US" sz="2300"/>
              <a:t>Multiple choice, with one open-ended option</a:t>
            </a:r>
            <a:endParaRPr sz="2300"/>
          </a:p>
          <a:p>
            <a:pPr marL="0" lvl="0" indent="0" algn="l" rtl="0">
              <a:spcBef>
                <a:spcPts val="360"/>
              </a:spcBef>
              <a:spcAft>
                <a:spcPts val="0"/>
              </a:spcAft>
              <a:buNone/>
            </a:pPr>
            <a:endParaRPr sz="2300"/>
          </a:p>
          <a:p>
            <a:pPr marL="0" lvl="0" indent="0" algn="l" rtl="0">
              <a:spcBef>
                <a:spcPts val="360"/>
              </a:spcBef>
              <a:spcAft>
                <a:spcPts val="0"/>
              </a:spcAft>
              <a:buNone/>
            </a:pPr>
            <a:r>
              <a:rPr lang="en-US" sz="2300"/>
              <a:t>5389 respondents</a:t>
            </a:r>
            <a:endParaRPr sz="2300"/>
          </a:p>
          <a:p>
            <a:pPr marL="0" lvl="0" indent="0" algn="l" rtl="0">
              <a:spcBef>
                <a:spcPts val="360"/>
              </a:spcBef>
              <a:spcAft>
                <a:spcPts val="0"/>
              </a:spcAft>
              <a:buNone/>
            </a:pPr>
            <a:endParaRPr sz="2300"/>
          </a:p>
          <a:p>
            <a:pPr marL="0" lvl="0" indent="0" algn="l" rtl="0">
              <a:spcBef>
                <a:spcPts val="360"/>
              </a:spcBef>
              <a:spcAft>
                <a:spcPts val="0"/>
              </a:spcAft>
              <a:buNone/>
            </a:pP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bda0bcd3e5_0_6"/>
          <p:cNvSpPr txBox="1">
            <a:spLocks noGrp="1"/>
          </p:cNvSpPr>
          <p:nvPr>
            <p:ph type="title"/>
          </p:nvPr>
        </p:nvSpPr>
        <p:spPr>
          <a:xfrm>
            <a:off x="685800" y="228600"/>
            <a:ext cx="73914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Startup stage models</a:t>
            </a:r>
            <a:endParaRPr/>
          </a:p>
        </p:txBody>
      </p:sp>
      <p:pic>
        <p:nvPicPr>
          <p:cNvPr id="94" name="Google Shape;94;gbda0bcd3e5_0_6"/>
          <p:cNvPicPr preferRelativeResize="0"/>
          <p:nvPr/>
        </p:nvPicPr>
        <p:blipFill>
          <a:blip r:embed="rId3">
            <a:alphaModFix/>
          </a:blip>
          <a:stretch>
            <a:fillRect/>
          </a:stretch>
        </p:blipFill>
        <p:spPr>
          <a:xfrm>
            <a:off x="72675" y="1524000"/>
            <a:ext cx="5063900" cy="2378000"/>
          </a:xfrm>
          <a:prstGeom prst="rect">
            <a:avLst/>
          </a:prstGeom>
          <a:noFill/>
          <a:ln>
            <a:noFill/>
          </a:ln>
        </p:spPr>
      </p:pic>
      <p:pic>
        <p:nvPicPr>
          <p:cNvPr id="95" name="Google Shape;95;gbda0bcd3e5_0_6"/>
          <p:cNvPicPr preferRelativeResize="0"/>
          <p:nvPr/>
        </p:nvPicPr>
        <p:blipFill>
          <a:blip r:embed="rId4">
            <a:alphaModFix/>
          </a:blip>
          <a:stretch>
            <a:fillRect/>
          </a:stretch>
        </p:blipFill>
        <p:spPr>
          <a:xfrm>
            <a:off x="152400" y="4547875"/>
            <a:ext cx="5418770" cy="2157725"/>
          </a:xfrm>
          <a:prstGeom prst="rect">
            <a:avLst/>
          </a:prstGeom>
          <a:noFill/>
          <a:ln>
            <a:noFill/>
          </a:ln>
        </p:spPr>
      </p:pic>
      <p:pic>
        <p:nvPicPr>
          <p:cNvPr id="96" name="Google Shape;96;gbda0bcd3e5_0_6"/>
          <p:cNvPicPr preferRelativeResize="0"/>
          <p:nvPr/>
        </p:nvPicPr>
        <p:blipFill>
          <a:blip r:embed="rId5">
            <a:alphaModFix/>
          </a:blip>
          <a:stretch>
            <a:fillRect/>
          </a:stretch>
        </p:blipFill>
        <p:spPr>
          <a:xfrm>
            <a:off x="3875900" y="2885875"/>
            <a:ext cx="5242800" cy="20040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gbda0bcd3e5_0_39"/>
          <p:cNvSpPr txBox="1">
            <a:spLocks noGrp="1"/>
          </p:cNvSpPr>
          <p:nvPr>
            <p:ph type="title"/>
          </p:nvPr>
        </p:nvSpPr>
        <p:spPr>
          <a:xfrm>
            <a:off x="685800" y="228600"/>
            <a:ext cx="73914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Most observed challenges</a:t>
            </a:r>
            <a:endParaRPr/>
          </a:p>
        </p:txBody>
      </p:sp>
      <p:pic>
        <p:nvPicPr>
          <p:cNvPr id="723" name="Google Shape;723;gbda0bcd3e5_0_39"/>
          <p:cNvPicPr preferRelativeResize="0"/>
          <p:nvPr/>
        </p:nvPicPr>
        <p:blipFill>
          <a:blip r:embed="rId3">
            <a:alphaModFix/>
          </a:blip>
          <a:stretch>
            <a:fillRect/>
          </a:stretch>
        </p:blipFill>
        <p:spPr>
          <a:xfrm>
            <a:off x="152400" y="1524000"/>
            <a:ext cx="8663859" cy="518160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gbda0bcd3e5_0_48"/>
          <p:cNvSpPr txBox="1">
            <a:spLocks noGrp="1"/>
          </p:cNvSpPr>
          <p:nvPr>
            <p:ph type="title"/>
          </p:nvPr>
        </p:nvSpPr>
        <p:spPr>
          <a:xfrm>
            <a:off x="685800" y="228600"/>
            <a:ext cx="73914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a:t>Challenges map to learning and product stages</a:t>
            </a:r>
            <a:endParaRPr sz="3200"/>
          </a:p>
        </p:txBody>
      </p:sp>
      <p:pic>
        <p:nvPicPr>
          <p:cNvPr id="730" name="Google Shape;730;gbda0bcd3e5_0_48"/>
          <p:cNvPicPr preferRelativeResize="0"/>
          <p:nvPr/>
        </p:nvPicPr>
        <p:blipFill>
          <a:blip r:embed="rId3">
            <a:alphaModFix/>
          </a:blip>
          <a:stretch>
            <a:fillRect/>
          </a:stretch>
        </p:blipFill>
        <p:spPr>
          <a:xfrm>
            <a:off x="1794075" y="1762300"/>
            <a:ext cx="5676900" cy="41719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gbda0bcd3e5_1_8"/>
          <p:cNvSpPr txBox="1">
            <a:spLocks noGrp="1"/>
          </p:cNvSpPr>
          <p:nvPr>
            <p:ph type="title"/>
          </p:nvPr>
        </p:nvSpPr>
        <p:spPr>
          <a:xfrm>
            <a:off x="685800" y="228600"/>
            <a:ext cx="73914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a:t>Discussion: Challenges map</a:t>
            </a:r>
            <a:endParaRPr sz="3200"/>
          </a:p>
        </p:txBody>
      </p:sp>
      <p:pic>
        <p:nvPicPr>
          <p:cNvPr id="737" name="Google Shape;737;gbda0bcd3e5_1_8"/>
          <p:cNvPicPr preferRelativeResize="0"/>
          <p:nvPr/>
        </p:nvPicPr>
        <p:blipFill>
          <a:blip r:embed="rId3">
            <a:alphaModFix/>
          </a:blip>
          <a:stretch>
            <a:fillRect/>
          </a:stretch>
        </p:blipFill>
        <p:spPr>
          <a:xfrm>
            <a:off x="727275" y="1762300"/>
            <a:ext cx="5676900" cy="4171950"/>
          </a:xfrm>
          <a:prstGeom prst="rect">
            <a:avLst/>
          </a:prstGeom>
          <a:noFill/>
          <a:ln>
            <a:noFill/>
          </a:ln>
        </p:spPr>
      </p:pic>
      <p:sp>
        <p:nvSpPr>
          <p:cNvPr id="738" name="Google Shape;738;gbda0bcd3e5_1_8"/>
          <p:cNvSpPr/>
          <p:nvPr/>
        </p:nvSpPr>
        <p:spPr>
          <a:xfrm>
            <a:off x="2237450" y="4389000"/>
            <a:ext cx="2918400" cy="1458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gbda0bcd3e5_1_8"/>
          <p:cNvSpPr/>
          <p:nvPr/>
        </p:nvSpPr>
        <p:spPr>
          <a:xfrm rot="5400000">
            <a:off x="3761450" y="3779400"/>
            <a:ext cx="2918400" cy="145800"/>
          </a:xfrm>
          <a:prstGeom prst="rightArrow">
            <a:avLst>
              <a:gd name="adj1" fmla="val 50000"/>
              <a:gd name="adj2" fmla="val 5000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gbda0bcd3e5_1_8"/>
          <p:cNvSpPr/>
          <p:nvPr/>
        </p:nvSpPr>
        <p:spPr>
          <a:xfrm rot="-2369647">
            <a:off x="2389858" y="3931821"/>
            <a:ext cx="2918401" cy="145772"/>
          </a:xfrm>
          <a:prstGeom prst="rightArrow">
            <a:avLst>
              <a:gd name="adj1" fmla="val 50000"/>
              <a:gd name="adj2"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gbda0bcd3e5_1_8"/>
          <p:cNvSpPr txBox="1"/>
          <p:nvPr/>
        </p:nvSpPr>
        <p:spPr>
          <a:xfrm>
            <a:off x="6553500" y="2286250"/>
            <a:ext cx="2590500" cy="287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a:latin typeface="Verdana"/>
                <a:ea typeface="Verdana"/>
                <a:cs typeface="Verdana"/>
                <a:sym typeface="Verdana"/>
              </a:rPr>
              <a:t>What do the trends mean and imply?</a:t>
            </a:r>
            <a:endParaRPr sz="2500">
              <a:latin typeface="Verdana"/>
              <a:ea typeface="Verdana"/>
              <a:cs typeface="Verdana"/>
              <a:sym typeface="Verdana"/>
            </a:endParaRPr>
          </a:p>
          <a:p>
            <a:pPr marL="0" lvl="0" indent="0" algn="l" rtl="0">
              <a:spcBef>
                <a:spcPts val="0"/>
              </a:spcBef>
              <a:spcAft>
                <a:spcPts val="0"/>
              </a:spcAft>
              <a:buNone/>
            </a:pPr>
            <a:endParaRPr sz="2500">
              <a:latin typeface="Verdana"/>
              <a:ea typeface="Verdana"/>
              <a:cs typeface="Verdana"/>
              <a:sym typeface="Verdana"/>
            </a:endParaRPr>
          </a:p>
          <a:p>
            <a:pPr marL="0" lvl="0" indent="0" algn="ctr" rtl="0">
              <a:spcBef>
                <a:spcPts val="0"/>
              </a:spcBef>
              <a:spcAft>
                <a:spcPts val="0"/>
              </a:spcAft>
              <a:buNone/>
            </a:pPr>
            <a:r>
              <a:rPr lang="en-US" sz="2500" b="1">
                <a:solidFill>
                  <a:srgbClr val="FF0000"/>
                </a:solidFill>
                <a:latin typeface="Verdana"/>
                <a:ea typeface="Verdana"/>
                <a:cs typeface="Verdana"/>
                <a:sym typeface="Verdana"/>
              </a:rPr>
              <a:t>A</a:t>
            </a:r>
            <a:endParaRPr sz="2500" b="1">
              <a:solidFill>
                <a:srgbClr val="FF0000"/>
              </a:solidFill>
              <a:latin typeface="Verdana"/>
              <a:ea typeface="Verdana"/>
              <a:cs typeface="Verdana"/>
              <a:sym typeface="Verdana"/>
            </a:endParaRPr>
          </a:p>
          <a:p>
            <a:pPr marL="0" lvl="0" indent="0" algn="ctr" rtl="0">
              <a:spcBef>
                <a:spcPts val="0"/>
              </a:spcBef>
              <a:spcAft>
                <a:spcPts val="0"/>
              </a:spcAft>
              <a:buNone/>
            </a:pPr>
            <a:r>
              <a:rPr lang="en-US" sz="2500" b="1">
                <a:solidFill>
                  <a:srgbClr val="FF9900"/>
                </a:solidFill>
                <a:latin typeface="Verdana"/>
                <a:ea typeface="Verdana"/>
                <a:cs typeface="Verdana"/>
                <a:sym typeface="Verdana"/>
              </a:rPr>
              <a:t>B</a:t>
            </a:r>
            <a:endParaRPr sz="2500" b="1">
              <a:solidFill>
                <a:srgbClr val="FF9900"/>
              </a:solidFill>
              <a:latin typeface="Verdana"/>
              <a:ea typeface="Verdana"/>
              <a:cs typeface="Verdana"/>
              <a:sym typeface="Verdana"/>
            </a:endParaRPr>
          </a:p>
          <a:p>
            <a:pPr marL="0" lvl="0" indent="0" algn="ctr" rtl="0">
              <a:spcBef>
                <a:spcPts val="0"/>
              </a:spcBef>
              <a:spcAft>
                <a:spcPts val="0"/>
              </a:spcAft>
              <a:buNone/>
            </a:pPr>
            <a:r>
              <a:rPr lang="en-US" sz="2500" b="1">
                <a:solidFill>
                  <a:srgbClr val="00FF00"/>
                </a:solidFill>
                <a:latin typeface="Verdana"/>
                <a:ea typeface="Verdana"/>
                <a:cs typeface="Verdana"/>
                <a:sym typeface="Verdana"/>
              </a:rPr>
              <a:t>C</a:t>
            </a:r>
            <a:endParaRPr sz="2500" b="1">
              <a:solidFill>
                <a:srgbClr val="00FF00"/>
              </a:solidFill>
              <a:latin typeface="Verdana"/>
              <a:ea typeface="Verdana"/>
              <a:cs typeface="Verdana"/>
              <a:sym typeface="Verdan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gbda0bcd3e5_0_55"/>
          <p:cNvSpPr txBox="1">
            <a:spLocks noGrp="1"/>
          </p:cNvSpPr>
          <p:nvPr>
            <p:ph type="title"/>
          </p:nvPr>
        </p:nvSpPr>
        <p:spPr>
          <a:xfrm>
            <a:off x="685800" y="228600"/>
            <a:ext cx="73914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Challenge map</a:t>
            </a:r>
            <a:endParaRPr/>
          </a:p>
        </p:txBody>
      </p:sp>
      <p:pic>
        <p:nvPicPr>
          <p:cNvPr id="748" name="Google Shape;748;gbda0bcd3e5_0_55"/>
          <p:cNvPicPr preferRelativeResize="0"/>
          <p:nvPr/>
        </p:nvPicPr>
        <p:blipFill>
          <a:blip r:embed="rId3">
            <a:alphaModFix/>
          </a:blip>
          <a:stretch>
            <a:fillRect/>
          </a:stretch>
        </p:blipFill>
        <p:spPr>
          <a:xfrm>
            <a:off x="161925" y="1530175"/>
            <a:ext cx="8820150" cy="4286250"/>
          </a:xfrm>
          <a:prstGeom prst="rect">
            <a:avLst/>
          </a:prstGeom>
          <a:noFill/>
          <a:ln>
            <a:noFill/>
          </a:ln>
        </p:spPr>
      </p:pic>
      <p:sp>
        <p:nvSpPr>
          <p:cNvPr id="749" name="Google Shape;749;gbda0bcd3e5_0_55"/>
          <p:cNvSpPr/>
          <p:nvPr/>
        </p:nvSpPr>
        <p:spPr>
          <a:xfrm>
            <a:off x="2644650" y="3654075"/>
            <a:ext cx="662100" cy="16185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gbda0bcd3e5_0_55"/>
          <p:cNvSpPr/>
          <p:nvPr/>
        </p:nvSpPr>
        <p:spPr>
          <a:xfrm>
            <a:off x="2452825" y="1813800"/>
            <a:ext cx="1042500" cy="17640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gbda0bcd3e5_0_55"/>
          <p:cNvSpPr/>
          <p:nvPr/>
        </p:nvSpPr>
        <p:spPr>
          <a:xfrm>
            <a:off x="5229550" y="2872950"/>
            <a:ext cx="2847600" cy="5562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gbda0bcd3e5_0_55"/>
          <p:cNvSpPr/>
          <p:nvPr/>
        </p:nvSpPr>
        <p:spPr>
          <a:xfrm>
            <a:off x="7206050" y="1813800"/>
            <a:ext cx="1042500" cy="32304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gbda0bcd3e5_0_60"/>
          <p:cNvSpPr txBox="1">
            <a:spLocks noGrp="1"/>
          </p:cNvSpPr>
          <p:nvPr>
            <p:ph type="title"/>
          </p:nvPr>
        </p:nvSpPr>
        <p:spPr>
          <a:xfrm>
            <a:off x="685800" y="228600"/>
            <a:ext cx="73914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Conclusions from study</a:t>
            </a:r>
            <a:endParaRPr/>
          </a:p>
        </p:txBody>
      </p:sp>
      <p:sp>
        <p:nvSpPr>
          <p:cNvPr id="759" name="Google Shape;759;gbda0bcd3e5_0_60"/>
          <p:cNvSpPr txBox="1">
            <a:spLocks noGrp="1"/>
          </p:cNvSpPr>
          <p:nvPr>
            <p:ph type="body" idx="1"/>
          </p:nvPr>
        </p:nvSpPr>
        <p:spPr>
          <a:xfrm>
            <a:off x="685800" y="1676400"/>
            <a:ext cx="7772400" cy="4953000"/>
          </a:xfrm>
          <a:prstGeom prst="rect">
            <a:avLst/>
          </a:prstGeom>
        </p:spPr>
        <p:txBody>
          <a:bodyPr spcFirstLastPara="1" wrap="square" lIns="91425" tIns="45700" rIns="91425" bIns="45700" anchor="t" anchorCtr="0">
            <a:noAutofit/>
          </a:bodyPr>
          <a:lstStyle/>
          <a:p>
            <a:pPr marL="457200" lvl="0" indent="-355600" algn="l" rtl="0">
              <a:spcBef>
                <a:spcPts val="360"/>
              </a:spcBef>
              <a:spcAft>
                <a:spcPts val="0"/>
              </a:spcAft>
              <a:buSzPts val="2000"/>
              <a:buChar char="▪"/>
            </a:pPr>
            <a:r>
              <a:rPr lang="en-US" sz="2000"/>
              <a:t>Small scientific body of knowledge</a:t>
            </a:r>
            <a:endParaRPr sz="2000"/>
          </a:p>
          <a:p>
            <a:pPr marL="457200" lvl="0" indent="-355600" algn="l" rtl="0">
              <a:spcBef>
                <a:spcPts val="0"/>
              </a:spcBef>
              <a:spcAft>
                <a:spcPts val="0"/>
              </a:spcAft>
              <a:buSzPts val="2000"/>
              <a:buChar char="▪"/>
            </a:pPr>
            <a:r>
              <a:rPr lang="en-US" sz="2000"/>
              <a:t>Initial explanation of the perceived and experienced challenges</a:t>
            </a:r>
            <a:endParaRPr sz="2000"/>
          </a:p>
          <a:p>
            <a:pPr marL="457200" lvl="0" indent="-355600" algn="l" rtl="0">
              <a:spcBef>
                <a:spcPts val="0"/>
              </a:spcBef>
              <a:spcAft>
                <a:spcPts val="0"/>
              </a:spcAft>
              <a:buSzPts val="2000"/>
              <a:buChar char="▪"/>
            </a:pPr>
            <a:r>
              <a:rPr lang="en-US" sz="2000"/>
              <a:t>Top challenges</a:t>
            </a:r>
            <a:endParaRPr sz="2000"/>
          </a:p>
          <a:p>
            <a:pPr marL="914400" lvl="1" indent="-355600" algn="l" rtl="0">
              <a:spcBef>
                <a:spcPts val="0"/>
              </a:spcBef>
              <a:spcAft>
                <a:spcPts val="0"/>
              </a:spcAft>
              <a:buSzPts val="2000"/>
              <a:buChar char="–"/>
            </a:pPr>
            <a:r>
              <a:rPr lang="en-US" sz="2000"/>
              <a:t>technology uncertainty (21,01%)</a:t>
            </a:r>
            <a:endParaRPr sz="2000"/>
          </a:p>
          <a:p>
            <a:pPr marL="914400" lvl="1" indent="-355600" algn="l" rtl="0">
              <a:spcBef>
                <a:spcPts val="0"/>
              </a:spcBef>
              <a:spcAft>
                <a:spcPts val="0"/>
              </a:spcAft>
              <a:buSzPts val="2000"/>
              <a:buChar char="–"/>
            </a:pPr>
            <a:r>
              <a:rPr lang="en-US" sz="2000"/>
              <a:t>acquiring first paying customers (16,14%)</a:t>
            </a:r>
            <a:endParaRPr sz="2000"/>
          </a:p>
          <a:p>
            <a:pPr marL="914400" lvl="0" indent="0" algn="l" rtl="0">
              <a:spcBef>
                <a:spcPts val="360"/>
              </a:spcBef>
              <a:spcAft>
                <a:spcPts val="0"/>
              </a:spcAft>
              <a:buNone/>
            </a:pPr>
            <a:endParaRPr sz="2000"/>
          </a:p>
          <a:p>
            <a:pPr marL="914400" lvl="0" indent="0" algn="l" rtl="0">
              <a:spcBef>
                <a:spcPts val="360"/>
              </a:spcBef>
              <a:spcAft>
                <a:spcPts val="0"/>
              </a:spcAft>
              <a:buNone/>
            </a:pPr>
            <a:endParaRPr sz="2000"/>
          </a:p>
          <a:p>
            <a:pPr marL="457200" lvl="0" indent="-355600" algn="l" rtl="0">
              <a:spcBef>
                <a:spcPts val="360"/>
              </a:spcBef>
              <a:spcAft>
                <a:spcPts val="0"/>
              </a:spcAft>
              <a:buSzPts val="2000"/>
              <a:buChar char="▪"/>
            </a:pPr>
            <a:r>
              <a:rPr lang="en-US" sz="2000"/>
              <a:t>Early-stage startups are </a:t>
            </a:r>
            <a:r>
              <a:rPr lang="en-US" sz="2000" b="1"/>
              <a:t>too keen to develop</a:t>
            </a:r>
            <a:r>
              <a:rPr lang="en-US" sz="2000"/>
              <a:t> mature products without understanding the business problem.</a:t>
            </a:r>
            <a:endParaRPr sz="2000"/>
          </a:p>
          <a:p>
            <a:pPr marL="457200" lvl="0" indent="-355600" algn="l" rtl="0">
              <a:spcBef>
                <a:spcPts val="0"/>
              </a:spcBef>
              <a:spcAft>
                <a:spcPts val="0"/>
              </a:spcAft>
              <a:buSzPts val="2000"/>
              <a:buChar char="▪"/>
            </a:pPr>
            <a:r>
              <a:rPr lang="en-US" sz="2000"/>
              <a:t>They continue to develop software, with little focus on the learning process by </a:t>
            </a:r>
            <a:r>
              <a:rPr lang="en-US" sz="2000" b="1"/>
              <a:t>validating the problem/solution</a:t>
            </a:r>
            <a:r>
              <a:rPr lang="en-US" sz="2000"/>
              <a:t> fit.</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bda0bcd3e5_0_13"/>
          <p:cNvSpPr txBox="1">
            <a:spLocks noGrp="1"/>
          </p:cNvSpPr>
          <p:nvPr>
            <p:ph type="title"/>
          </p:nvPr>
        </p:nvSpPr>
        <p:spPr>
          <a:xfrm>
            <a:off x="685800" y="228600"/>
            <a:ext cx="73914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Lean startup approach</a:t>
            </a:r>
            <a:endParaRPr/>
          </a:p>
        </p:txBody>
      </p:sp>
      <p:pic>
        <p:nvPicPr>
          <p:cNvPr id="103" name="Google Shape;103;gbda0bcd3e5_0_13"/>
          <p:cNvPicPr preferRelativeResize="0"/>
          <p:nvPr/>
        </p:nvPicPr>
        <p:blipFill rotWithShape="1">
          <a:blip r:embed="rId3">
            <a:alphaModFix/>
          </a:blip>
          <a:srcRect t="10193"/>
          <a:stretch/>
        </p:blipFill>
        <p:spPr>
          <a:xfrm>
            <a:off x="158875" y="1762783"/>
            <a:ext cx="8832726" cy="49163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bda0bcd3e5_1_0"/>
          <p:cNvSpPr txBox="1">
            <a:spLocks noGrp="1"/>
          </p:cNvSpPr>
          <p:nvPr>
            <p:ph type="title"/>
          </p:nvPr>
        </p:nvSpPr>
        <p:spPr>
          <a:xfrm>
            <a:off x="685800" y="228600"/>
            <a:ext cx="73914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Customer development model</a:t>
            </a:r>
            <a:endParaRPr/>
          </a:p>
        </p:txBody>
      </p:sp>
      <p:pic>
        <p:nvPicPr>
          <p:cNvPr id="110" name="Google Shape;110;gbda0bcd3e5_1_0"/>
          <p:cNvPicPr preferRelativeResize="0"/>
          <p:nvPr/>
        </p:nvPicPr>
        <p:blipFill>
          <a:blip r:embed="rId3">
            <a:alphaModFix/>
          </a:blip>
          <a:stretch>
            <a:fillRect/>
          </a:stretch>
        </p:blipFill>
        <p:spPr>
          <a:xfrm>
            <a:off x="125900" y="1748175"/>
            <a:ext cx="8618250" cy="2169800"/>
          </a:xfrm>
          <a:prstGeom prst="rect">
            <a:avLst/>
          </a:prstGeom>
          <a:noFill/>
          <a:ln>
            <a:noFill/>
          </a:ln>
        </p:spPr>
      </p:pic>
      <p:sp>
        <p:nvSpPr>
          <p:cNvPr id="111" name="Google Shape;111;gbda0bcd3e5_1_0"/>
          <p:cNvSpPr txBox="1"/>
          <p:nvPr/>
        </p:nvSpPr>
        <p:spPr>
          <a:xfrm>
            <a:off x="3945325" y="6209600"/>
            <a:ext cx="5282700" cy="5850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US" sz="1300" i="1"/>
              <a:t>More in: Blank, S. (2020). The four steps to the epiphany: successful strategies for products that win. John Wiley &amp; Sons. (pdf on web)</a:t>
            </a:r>
            <a:endParaRPr sz="1300" i="1"/>
          </a:p>
        </p:txBody>
      </p:sp>
      <p:sp>
        <p:nvSpPr>
          <p:cNvPr id="112" name="Google Shape;112;gbda0bcd3e5_1_0"/>
          <p:cNvSpPr txBox="1"/>
          <p:nvPr/>
        </p:nvSpPr>
        <p:spPr>
          <a:xfrm>
            <a:off x="659300" y="4009400"/>
            <a:ext cx="30000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t>Customer discovery:</a:t>
            </a:r>
            <a:r>
              <a:rPr lang="en-US"/>
              <a:t> who are customers for product and whether the problem it solves is important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US" b="1">
                <a:solidFill>
                  <a:schemeClr val="dk1"/>
                </a:solidFill>
              </a:rPr>
              <a:t>Customer validation:</a:t>
            </a:r>
            <a:r>
              <a:rPr lang="en-US">
                <a:solidFill>
                  <a:schemeClr val="dk1"/>
                </a:solidFill>
              </a:rPr>
              <a:t> proves existence of customer segment; market reacting positively to product and willing to procure.</a:t>
            </a:r>
            <a:endParaRPr>
              <a:solidFill>
                <a:schemeClr val="dk1"/>
              </a:solidFill>
            </a:endParaRPr>
          </a:p>
          <a:p>
            <a:pPr marL="0" lvl="0" indent="0" algn="l" rtl="0">
              <a:spcBef>
                <a:spcPts val="0"/>
              </a:spcBef>
              <a:spcAft>
                <a:spcPts val="0"/>
              </a:spcAft>
              <a:buNone/>
            </a:pPr>
            <a:endParaRPr/>
          </a:p>
        </p:txBody>
      </p:sp>
      <p:sp>
        <p:nvSpPr>
          <p:cNvPr id="113" name="Google Shape;113;gbda0bcd3e5_1_0"/>
          <p:cNvSpPr txBox="1"/>
          <p:nvPr/>
        </p:nvSpPr>
        <p:spPr>
          <a:xfrm>
            <a:off x="5047425" y="4009400"/>
            <a:ext cx="34680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t>Customer creation:</a:t>
            </a:r>
            <a:r>
              <a:rPr lang="en-US"/>
              <a:t> create end-user demand and drive demand into sales channel</a:t>
            </a:r>
            <a:endParaRPr/>
          </a:p>
          <a:p>
            <a:pPr marL="0" lvl="0" indent="0" algn="l" rtl="0">
              <a:spcBef>
                <a:spcPts val="0"/>
              </a:spcBef>
              <a:spcAft>
                <a:spcPts val="0"/>
              </a:spcAft>
              <a:buNone/>
            </a:pPr>
            <a:endParaRPr/>
          </a:p>
          <a:p>
            <a:pPr marL="0" lvl="0" indent="0" algn="l" rtl="0">
              <a:spcBef>
                <a:spcPts val="0"/>
              </a:spcBef>
              <a:spcAft>
                <a:spcPts val="0"/>
              </a:spcAft>
              <a:buNone/>
            </a:pPr>
            <a:r>
              <a:rPr lang="en-US" b="1"/>
              <a:t>Company building: </a:t>
            </a:r>
            <a:r>
              <a:rPr lang="en-US"/>
              <a:t>transition from informal and learning into formal mission-oriented departments with sales, marketing and business development.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bda0bcd3e5_0_19"/>
          <p:cNvSpPr txBox="1">
            <a:spLocks noGrp="1"/>
          </p:cNvSpPr>
          <p:nvPr>
            <p:ph type="title"/>
          </p:nvPr>
        </p:nvSpPr>
        <p:spPr>
          <a:xfrm>
            <a:off x="685800" y="228600"/>
            <a:ext cx="73914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Discussion</a:t>
            </a:r>
            <a:endParaRPr/>
          </a:p>
        </p:txBody>
      </p:sp>
      <p:sp>
        <p:nvSpPr>
          <p:cNvPr id="120" name="Google Shape;120;gbda0bcd3e5_0_19"/>
          <p:cNvSpPr txBox="1">
            <a:spLocks noGrp="1"/>
          </p:cNvSpPr>
          <p:nvPr>
            <p:ph type="body" idx="1"/>
          </p:nvPr>
        </p:nvSpPr>
        <p:spPr>
          <a:xfrm>
            <a:off x="685800" y="1676400"/>
            <a:ext cx="7772400" cy="4953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3000"/>
              <a:t>Video on, mic unmute when speaking, use chat for sharing</a:t>
            </a:r>
            <a:endParaRPr sz="3000"/>
          </a:p>
          <a:p>
            <a:pPr marL="0" lvl="0" indent="0" algn="l" rtl="0">
              <a:spcBef>
                <a:spcPts val="360"/>
              </a:spcBef>
              <a:spcAft>
                <a:spcPts val="0"/>
              </a:spcAft>
              <a:buNone/>
            </a:pPr>
            <a:endParaRPr sz="3100"/>
          </a:p>
          <a:p>
            <a:pPr marL="457200" lvl="0" indent="-336550" algn="l" rtl="0">
              <a:lnSpc>
                <a:spcPct val="100000"/>
              </a:lnSpc>
              <a:spcBef>
                <a:spcPts val="1000"/>
              </a:spcBef>
              <a:spcAft>
                <a:spcPts val="0"/>
              </a:spcAft>
              <a:buSzPts val="1700"/>
              <a:buChar char="▪"/>
            </a:pPr>
            <a:r>
              <a:rPr lang="en-US" sz="3100"/>
              <a:t>How do you envision your approach?</a:t>
            </a:r>
            <a:endParaRPr sz="3100"/>
          </a:p>
          <a:p>
            <a:pPr marL="457200" lvl="0" indent="-336550" algn="l" rtl="0">
              <a:lnSpc>
                <a:spcPct val="100000"/>
              </a:lnSpc>
              <a:spcBef>
                <a:spcPts val="1000"/>
              </a:spcBef>
              <a:spcAft>
                <a:spcPts val="0"/>
              </a:spcAft>
              <a:buSzPts val="1700"/>
              <a:buChar char="▪"/>
            </a:pPr>
            <a:r>
              <a:rPr lang="en-US" sz="3100"/>
              <a:t>Did you find some suitable model with background information?</a:t>
            </a:r>
            <a:endParaRPr sz="3100"/>
          </a:p>
          <a:p>
            <a:pPr marL="457200" lvl="0" indent="-336550" algn="l" rtl="0">
              <a:lnSpc>
                <a:spcPct val="100000"/>
              </a:lnSpc>
              <a:spcBef>
                <a:spcPts val="1000"/>
              </a:spcBef>
              <a:spcAft>
                <a:spcPts val="1000"/>
              </a:spcAft>
              <a:buSzPts val="1700"/>
              <a:buChar char="▪"/>
            </a:pPr>
            <a:r>
              <a:rPr lang="en-US" sz="3100"/>
              <a:t>How can we share insights?</a:t>
            </a:r>
            <a:endParaRPr sz="3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200"/>
              <a:buFont typeface="Verdana"/>
              <a:buNone/>
            </a:pPr>
            <a:r>
              <a:rPr lang="en-US" sz="3200" b="0" i="0" u="none">
                <a:solidFill>
                  <a:schemeClr val="dk2"/>
                </a:solidFill>
                <a:latin typeface="Verdana"/>
                <a:ea typeface="Verdana"/>
                <a:cs typeface="Verdana"/>
                <a:sym typeface="Verdana"/>
              </a:rPr>
              <a:t>Papers on methods for Product Software companies</a:t>
            </a:r>
            <a:endParaRPr/>
          </a:p>
        </p:txBody>
      </p:sp>
      <p:sp>
        <p:nvSpPr>
          <p:cNvPr id="126" name="Google Shape;126;p4"/>
          <p:cNvSpPr txBox="1">
            <a:spLocks noGrp="1"/>
          </p:cNvSpPr>
          <p:nvPr>
            <p:ph type="body" idx="1"/>
          </p:nvPr>
        </p:nvSpPr>
        <p:spPr>
          <a:xfrm>
            <a:off x="685800" y="1676400"/>
            <a:ext cx="8350250" cy="4953000"/>
          </a:xfrm>
          <a:prstGeom prst="rect">
            <a:avLst/>
          </a:prstGeom>
          <a:noFill/>
          <a:ln>
            <a:noFill/>
          </a:ln>
        </p:spPr>
        <p:txBody>
          <a:bodyPr spcFirstLastPara="1" wrap="square" lIns="91425" tIns="45700" rIns="91425" bIns="45700" anchor="t" anchorCtr="0">
            <a:noAutofit/>
          </a:bodyPr>
          <a:lstStyle/>
          <a:p>
            <a:pPr marL="269875" lvl="0" indent="-269875" algn="l" rtl="0">
              <a:lnSpc>
                <a:spcPct val="90000"/>
              </a:lnSpc>
              <a:spcBef>
                <a:spcPts val="0"/>
              </a:spcBef>
              <a:spcAft>
                <a:spcPts val="0"/>
              </a:spcAft>
              <a:buClr>
                <a:schemeClr val="hlink"/>
              </a:buClr>
              <a:buSzPts val="1200"/>
              <a:buNone/>
            </a:pPr>
            <a:r>
              <a:rPr lang="en-US" sz="1200" b="0" i="0" u="none">
                <a:solidFill>
                  <a:schemeClr val="hlink"/>
                </a:solidFill>
                <a:latin typeface="Verdana"/>
                <a:ea typeface="Verdana"/>
                <a:cs typeface="Verdana"/>
                <a:sym typeface="Verdana"/>
              </a:rPr>
              <a:t>This presentation:</a:t>
            </a:r>
            <a:endParaRPr/>
          </a:p>
          <a:p>
            <a:pPr marL="269875" lvl="0" indent="-269875" algn="l" rtl="0">
              <a:lnSpc>
                <a:spcPct val="90000"/>
              </a:lnSpc>
              <a:spcBef>
                <a:spcPts val="660"/>
              </a:spcBef>
              <a:spcAft>
                <a:spcPts val="0"/>
              </a:spcAft>
              <a:buClr>
                <a:schemeClr val="dk1"/>
              </a:buClr>
              <a:buSzPts val="1200"/>
              <a:buChar char="•"/>
            </a:pPr>
            <a:r>
              <a:rPr lang="en-US" sz="1200"/>
              <a:t>From: Bosch, Jan; Olsson, Helena Holmström; Björk, Jens; Ljungblad, Jens; The early stage software startup development model: A framework for operationalizing lean principles in software startups, Lean Enterprise Software and Systems, pp. 1–15, 2013, Springer Berlin.</a:t>
            </a:r>
            <a:endParaRPr sz="1200"/>
          </a:p>
          <a:p>
            <a:pPr marL="269875" lvl="0" indent="-269875" algn="l" rtl="0">
              <a:lnSpc>
                <a:spcPct val="90000"/>
              </a:lnSpc>
              <a:spcBef>
                <a:spcPts val="660"/>
              </a:spcBef>
              <a:spcAft>
                <a:spcPts val="0"/>
              </a:spcAft>
              <a:buClr>
                <a:schemeClr val="dk1"/>
              </a:buClr>
              <a:buSzPts val="1200"/>
              <a:buChar char="•"/>
            </a:pPr>
            <a:r>
              <a:rPr lang="en-US" sz="1200"/>
              <a:t>Salamzadeh, A., &amp; Kawamorita Kesim, H. (2015). Startup companies: Life cycle and challenges. In 4th International conference on employment, education and entrepreneurship (EEE), Belgrade, Serbia.</a:t>
            </a:r>
            <a:endParaRPr sz="1200"/>
          </a:p>
          <a:p>
            <a:pPr marL="269875" lvl="0" indent="-269875" algn="l" rtl="0">
              <a:lnSpc>
                <a:spcPct val="90000"/>
              </a:lnSpc>
              <a:spcBef>
                <a:spcPts val="660"/>
              </a:spcBef>
              <a:spcAft>
                <a:spcPts val="0"/>
              </a:spcAft>
              <a:buClr>
                <a:schemeClr val="dk1"/>
              </a:buClr>
              <a:buSzPts val="1200"/>
              <a:buChar char="•"/>
            </a:pPr>
            <a:r>
              <a:rPr lang="en-US" sz="1200"/>
              <a:t>Wang, X., Edison, H., Bajwa, S. S., Giardino, C., &amp; Abrahamsson, P. (2016, May). Key challenges in software startups across life cycle stages. In International Conference on Agile Software Development (pp. 169-182). Springer, Cham.</a:t>
            </a:r>
            <a:endParaRPr sz="1200"/>
          </a:p>
          <a:p>
            <a:pPr marL="269875" lvl="0" indent="-269875" algn="l" rtl="0">
              <a:lnSpc>
                <a:spcPct val="90000"/>
              </a:lnSpc>
              <a:spcBef>
                <a:spcPts val="660"/>
              </a:spcBef>
              <a:spcAft>
                <a:spcPts val="0"/>
              </a:spcAft>
              <a:buClr>
                <a:schemeClr val="dk1"/>
              </a:buClr>
              <a:buSzPts val="1200"/>
              <a:buChar char="•"/>
            </a:pPr>
            <a:endParaRPr/>
          </a:p>
          <a:p>
            <a:pPr marL="269875" lvl="0" indent="-269875" algn="l" rtl="0">
              <a:lnSpc>
                <a:spcPct val="90000"/>
              </a:lnSpc>
              <a:spcBef>
                <a:spcPts val="660"/>
              </a:spcBef>
              <a:spcAft>
                <a:spcPts val="0"/>
              </a:spcAft>
              <a:buClr>
                <a:schemeClr val="hlink"/>
              </a:buClr>
              <a:buSzPts val="1200"/>
              <a:buNone/>
            </a:pPr>
            <a:endParaRPr/>
          </a:p>
          <a:p>
            <a:pPr marL="457200" lvl="0" indent="-304800" algn="l" rtl="0">
              <a:lnSpc>
                <a:spcPct val="90000"/>
              </a:lnSpc>
              <a:spcBef>
                <a:spcPts val="660"/>
              </a:spcBef>
              <a:spcAft>
                <a:spcPts val="0"/>
              </a:spcAft>
              <a:buSzPts val="1200"/>
              <a:buChar char="•"/>
            </a:pPr>
            <a:r>
              <a:rPr lang="en-US" sz="1200"/>
              <a:t>Carmel, E. and Sawyer, S., (1998) "Packaged Software Teams: What Makes Them So Special?," </a:t>
            </a:r>
            <a:r>
              <a:rPr lang="en-US" sz="1200" i="1"/>
              <a:t>Information Technology &amp; People</a:t>
            </a:r>
            <a:r>
              <a:rPr lang="en-US" sz="1200"/>
              <a:t>, 11(1), 6-17</a:t>
            </a:r>
            <a:endParaRPr/>
          </a:p>
          <a:p>
            <a:pPr marL="457200" lvl="0" indent="-304800" algn="l" rtl="0">
              <a:lnSpc>
                <a:spcPct val="90000"/>
              </a:lnSpc>
              <a:spcBef>
                <a:spcPts val="660"/>
              </a:spcBef>
              <a:spcAft>
                <a:spcPts val="0"/>
              </a:spcAft>
              <a:buSzPts val="1200"/>
              <a:buChar char="•"/>
            </a:pPr>
            <a:r>
              <a:rPr lang="en-US" sz="1200"/>
              <a:t>Carmel, E. (1995). Time-to-completion factors in packaged software development. </a:t>
            </a:r>
            <a:r>
              <a:rPr lang="en-US" sz="1200" i="1"/>
              <a:t>Information &amp; Software Technology</a:t>
            </a:r>
            <a:r>
              <a:rPr lang="en-US" sz="1200"/>
              <a:t> Vol. 37, Num. 9, 1995, pp. 515-520</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5"/>
          <p:cNvSpPr txBox="1">
            <a:spLocks noGrp="1"/>
          </p:cNvSpPr>
          <p:nvPr>
            <p:ph type="title"/>
          </p:nvPr>
        </p:nvSpPr>
        <p:spPr>
          <a:xfrm>
            <a:off x="685800" y="228600"/>
            <a:ext cx="7391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600"/>
              <a:buFont typeface="Verdana"/>
              <a:buNone/>
            </a:pPr>
            <a:r>
              <a:rPr lang="en-US" sz="3600" b="0" i="0" u="none">
                <a:solidFill>
                  <a:schemeClr val="dk2"/>
                </a:solidFill>
                <a:latin typeface="Verdana"/>
                <a:ea typeface="Verdana"/>
                <a:cs typeface="Verdana"/>
                <a:sym typeface="Verdana"/>
              </a:rPr>
              <a:t>How nature protects weak products</a:t>
            </a:r>
            <a:endParaRPr/>
          </a:p>
        </p:txBody>
      </p:sp>
      <p:pic>
        <p:nvPicPr>
          <p:cNvPr id="132" name="Google Shape;132;p5" descr="Dilbert beta product"/>
          <p:cNvPicPr preferRelativeResize="0"/>
          <p:nvPr/>
        </p:nvPicPr>
        <p:blipFill rotWithShape="1">
          <a:blip r:embed="rId3">
            <a:alphaModFix/>
          </a:blip>
          <a:srcRect/>
          <a:stretch/>
        </p:blipFill>
        <p:spPr>
          <a:xfrm>
            <a:off x="1547812" y="1844675"/>
            <a:ext cx="4911725" cy="3478212"/>
          </a:xfrm>
          <a:prstGeom prst="rect">
            <a:avLst/>
          </a:prstGeom>
          <a:noFill/>
          <a:ln>
            <a:noFill/>
          </a:ln>
        </p:spPr>
      </p:pic>
    </p:spTree>
  </p:cSld>
  <p:clrMapOvr>
    <a:masterClrMapping/>
  </p:clrMapOvr>
</p:sld>
</file>

<file path=ppt/theme/theme1.xml><?xml version="1.0" encoding="utf-8"?>
<a:theme xmlns:a="http://schemas.openxmlformats.org/drawingml/2006/main" name="1_Universiteit Utrecht">
  <a:themeElements>
    <a:clrScheme name="">
      <a:dk1>
        <a:srgbClr val="000000"/>
      </a:dk1>
      <a:lt1>
        <a:srgbClr val="FFFFFF"/>
      </a:lt1>
      <a:dk2>
        <a:srgbClr val="000000"/>
      </a:dk2>
      <a:lt2>
        <a:srgbClr val="808080"/>
      </a:lt2>
      <a:accent1>
        <a:srgbClr val="0099FF"/>
      </a:accent1>
      <a:accent2>
        <a:srgbClr val="3333CC"/>
      </a:accent2>
      <a:accent3>
        <a:srgbClr val="FFFFFF"/>
      </a:accent3>
      <a:accent4>
        <a:srgbClr val="000000"/>
      </a:accent4>
      <a:accent5>
        <a:srgbClr val="AACAFF"/>
      </a:accent5>
      <a:accent6>
        <a:srgbClr val="2D2DB9"/>
      </a:accent6>
      <a:hlink>
        <a:srgbClr val="CC00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niversiteit Utrecht">
  <a:themeElements>
    <a:clrScheme name="">
      <a:dk1>
        <a:srgbClr val="000000"/>
      </a:dk1>
      <a:lt1>
        <a:srgbClr val="FFFFFF"/>
      </a:lt1>
      <a:dk2>
        <a:srgbClr val="000000"/>
      </a:dk2>
      <a:lt2>
        <a:srgbClr val="808080"/>
      </a:lt2>
      <a:accent1>
        <a:srgbClr val="0099FF"/>
      </a:accent1>
      <a:accent2>
        <a:srgbClr val="3333CC"/>
      </a:accent2>
      <a:accent3>
        <a:srgbClr val="FFFFFF"/>
      </a:accent3>
      <a:accent4>
        <a:srgbClr val="000000"/>
      </a:accent4>
      <a:accent5>
        <a:srgbClr val="AACAFF"/>
      </a:accent5>
      <a:accent6>
        <a:srgbClr val="2D2DB9"/>
      </a:accent6>
      <a:hlink>
        <a:srgbClr val="CC00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2339</Words>
  <Application>Microsoft Office PowerPoint</Application>
  <PresentationFormat>On-screen Show (4:3)</PresentationFormat>
  <Paragraphs>582</Paragraphs>
  <Slides>44</Slides>
  <Notes>44</Notes>
  <HiddenSlides>15</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44</vt:i4>
      </vt:variant>
    </vt:vector>
  </HeadingPairs>
  <TitlesOfParts>
    <vt:vector size="51" baseType="lpstr">
      <vt:lpstr>Arial</vt:lpstr>
      <vt:lpstr>Arial Black</vt:lpstr>
      <vt:lpstr>Noto Sans Symbols</vt:lpstr>
      <vt:lpstr>Times New Roman</vt:lpstr>
      <vt:lpstr>Verdana</vt:lpstr>
      <vt:lpstr>1_Universiteit Utrecht</vt:lpstr>
      <vt:lpstr>Universiteit Utrecht</vt:lpstr>
      <vt:lpstr>Starting a Product</vt:lpstr>
      <vt:lpstr>What makes a Software Product</vt:lpstr>
      <vt:lpstr>Methods and stages for software startups</vt:lpstr>
      <vt:lpstr>Startup stage models</vt:lpstr>
      <vt:lpstr>Lean startup approach</vt:lpstr>
      <vt:lpstr>Customer development model</vt:lpstr>
      <vt:lpstr>Discussion</vt:lpstr>
      <vt:lpstr>Papers on methods for Product Software companies</vt:lpstr>
      <vt:lpstr>How nature protects weak products</vt:lpstr>
      <vt:lpstr>Software start-up study</vt:lpstr>
      <vt:lpstr>Process model for product software</vt:lpstr>
      <vt:lpstr>Requirements loop</vt:lpstr>
      <vt:lpstr>Quality loop</vt:lpstr>
      <vt:lpstr>The Early Stage Software Startup Development Model - ESSSDM</vt:lpstr>
      <vt:lpstr>Background</vt:lpstr>
      <vt:lpstr>Productivity in software </vt:lpstr>
      <vt:lpstr>Productivity accelerators</vt:lpstr>
      <vt:lpstr>Productivity accelerators (2)</vt:lpstr>
      <vt:lpstr>Research method</vt:lpstr>
      <vt:lpstr>Firm characteristics</vt:lpstr>
      <vt:lpstr>Development time (in months)</vt:lpstr>
      <vt:lpstr>Acc. 1: Development method</vt:lpstr>
      <vt:lpstr>Development method findings</vt:lpstr>
      <vt:lpstr>Growth stage model</vt:lpstr>
      <vt:lpstr>Acc 2: Development Team</vt:lpstr>
      <vt:lpstr>Size of team related to age</vt:lpstr>
      <vt:lpstr>Core team findings</vt:lpstr>
      <vt:lpstr>Quotes</vt:lpstr>
      <vt:lpstr>More on the core team</vt:lpstr>
      <vt:lpstr>Acc. 3: Resource allocation</vt:lpstr>
      <vt:lpstr>Capital investments</vt:lpstr>
      <vt:lpstr>Acc. 4: Project Management</vt:lpstr>
      <vt:lpstr>Acc. 5: Risk Analysis</vt:lpstr>
      <vt:lpstr>Acc. 6: Incremental Innovation</vt:lpstr>
      <vt:lpstr>Additional accelerator: Quality </vt:lpstr>
      <vt:lpstr>Lessons from this study</vt:lpstr>
      <vt:lpstr>Implications for software start-ups</vt:lpstr>
      <vt:lpstr>Challenges of Software Startups</vt:lpstr>
      <vt:lpstr>Research approach</vt:lpstr>
      <vt:lpstr>Most observed challenges</vt:lpstr>
      <vt:lpstr>Challenges map to learning and product stages</vt:lpstr>
      <vt:lpstr>Discussion: Challenges map</vt:lpstr>
      <vt:lpstr>Challenge map</vt:lpstr>
      <vt:lpstr>Conclusions from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a Product</dc:title>
  <dc:creator>Sjaak Brinkkemper</dc:creator>
  <cp:lastModifiedBy>Brinkkemper, S. (Sjaak)</cp:lastModifiedBy>
  <cp:revision>1</cp:revision>
  <dcterms:modified xsi:type="dcterms:W3CDTF">2021-02-17T21:00:29Z</dcterms:modified>
</cp:coreProperties>
</file>