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</p:sldIdLst>
  <p:sldSz cx="9144000" cy="6858000" type="screen4x3"/>
  <p:notesSz cx="9144000" cy="6858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0739" y="1721138"/>
            <a:ext cx="3568700" cy="415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4028" y="1721138"/>
            <a:ext cx="3413759" cy="4485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29600" y="457200"/>
            <a:ext cx="672083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296926"/>
            <a:ext cx="7614919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240" y="2968683"/>
            <a:ext cx="8095615" cy="238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Gb4t1L2MH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studio.envato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tify.com/uk/premium/?checkout=false" TargetMode="External"/><Relationship Id="rId2" Type="http://schemas.openxmlformats.org/officeDocument/2006/relationships/hyperlink" Target="https://freshdesk.com/pric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digitalefactuur.nl/prijzen--aanmelden" TargetMode="External"/><Relationship Id="rId4" Type="http://schemas.openxmlformats.org/officeDocument/2006/relationships/hyperlink" Target="http://www.tcs.com/SiteCollectionDocuments/White%20Papers/Transaction-Based-Pricing-1014-1.pd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keting-schools.org/types-of-marketing/ethical-marketing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keting-schools.org/types-of-marketing/ethical-marketing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marketing-schools.org/types-of-marketing/ethical-marketing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rvice_(economics)" TargetMode="External"/><Relationship Id="rId2" Type="http://schemas.openxmlformats.org/officeDocument/2006/relationships/hyperlink" Target="http://en.wikipedia.org/wiki/Product_(business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704" y="1276553"/>
            <a:ext cx="38220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Marketing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90600" y="3320034"/>
            <a:ext cx="7162799" cy="20985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Verdana"/>
                <a:cs typeface="Verdana"/>
              </a:rPr>
              <a:t>Course </a:t>
            </a:r>
            <a:r>
              <a:rPr sz="3200" dirty="0">
                <a:latin typeface="Verdana"/>
                <a:cs typeface="Verdana"/>
              </a:rPr>
              <a:t>ICT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Entrepreneurship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426720" marR="415925" indent="-1270" algn="ctr">
              <a:lnSpc>
                <a:spcPct val="115700"/>
              </a:lnSpc>
            </a:pPr>
            <a:r>
              <a:rPr sz="3200" spc="-5" dirty="0">
                <a:latin typeface="Verdana"/>
                <a:cs typeface="Verdana"/>
              </a:rPr>
              <a:t>Prof. </a:t>
            </a:r>
            <a:r>
              <a:rPr lang="en-US" sz="3200" spc="-5" dirty="0">
                <a:latin typeface="Verdana"/>
                <a:cs typeface="Verdana"/>
              </a:rPr>
              <a:t>Dr. </a:t>
            </a:r>
            <a:r>
              <a:rPr sz="3200" dirty="0">
                <a:latin typeface="Verdana"/>
                <a:cs typeface="Verdana"/>
              </a:rPr>
              <a:t>Sjaak Brinkkemper  Dr. </a:t>
            </a:r>
            <a:r>
              <a:rPr lang="en-US" sz="3200" spc="-5" dirty="0">
                <a:latin typeface="Verdana"/>
                <a:cs typeface="Verdana"/>
              </a:rPr>
              <a:t>Gerard Wagenaar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72769"/>
            <a:ext cx="452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8490" algn="l"/>
              </a:tabLst>
            </a:pPr>
            <a:r>
              <a:rPr sz="2800" spc="-5" dirty="0"/>
              <a:t>3.	Marketing</a:t>
            </a:r>
            <a:r>
              <a:rPr sz="2800" spc="20" dirty="0"/>
              <a:t> </a:t>
            </a:r>
            <a:r>
              <a:rPr sz="2800" spc="-10" dirty="0"/>
              <a:t>Orientation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633904"/>
            <a:ext cx="7428230" cy="20529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i="1" spc="-5" dirty="0">
                <a:latin typeface="Verdana"/>
                <a:cs typeface="Verdana"/>
              </a:rPr>
              <a:t>Marketing</a:t>
            </a:r>
            <a:r>
              <a:rPr sz="2800" i="1" spc="10" dirty="0">
                <a:latin typeface="Verdana"/>
                <a:cs typeface="Verdana"/>
              </a:rPr>
              <a:t> </a:t>
            </a:r>
            <a:r>
              <a:rPr sz="2800" i="1" spc="-5" dirty="0">
                <a:latin typeface="Verdana"/>
                <a:cs typeface="Verdana"/>
              </a:rPr>
              <a:t>concept:</a:t>
            </a:r>
            <a:endParaRPr sz="2800">
              <a:latin typeface="Verdana"/>
              <a:cs typeface="Verdana"/>
            </a:endParaRPr>
          </a:p>
          <a:p>
            <a:pPr marL="939165" marR="5080" indent="-231775">
              <a:lnSpc>
                <a:spcPct val="100000"/>
              </a:lnSpc>
              <a:spcBef>
                <a:spcPts val="500"/>
              </a:spcBef>
            </a:pPr>
            <a:r>
              <a:rPr sz="2400" i="1" spc="-5" dirty="0">
                <a:latin typeface="Verdana"/>
                <a:cs typeface="Verdana"/>
              </a:rPr>
              <a:t>The social </a:t>
            </a:r>
            <a:r>
              <a:rPr sz="2400" i="1" dirty="0">
                <a:latin typeface="Verdana"/>
                <a:cs typeface="Verdana"/>
              </a:rPr>
              <a:t>and economic </a:t>
            </a:r>
            <a:r>
              <a:rPr sz="2400" i="1" spc="-5" dirty="0">
                <a:latin typeface="Verdana"/>
                <a:cs typeface="Verdana"/>
              </a:rPr>
              <a:t>justification for </a:t>
            </a:r>
            <a:r>
              <a:rPr sz="2400" i="1" dirty="0">
                <a:latin typeface="Verdana"/>
                <a:cs typeface="Verdana"/>
              </a:rPr>
              <a:t>an  </a:t>
            </a:r>
            <a:r>
              <a:rPr sz="2400" i="1" spc="-5" dirty="0">
                <a:latin typeface="Verdana"/>
                <a:cs typeface="Verdana"/>
              </a:rPr>
              <a:t>organization’s </a:t>
            </a:r>
            <a:r>
              <a:rPr sz="2400" i="1" dirty="0">
                <a:latin typeface="Verdana"/>
                <a:cs typeface="Verdana"/>
              </a:rPr>
              <a:t>existence </a:t>
            </a:r>
            <a:r>
              <a:rPr sz="2400" i="1" spc="-5" dirty="0">
                <a:latin typeface="Verdana"/>
                <a:cs typeface="Verdana"/>
              </a:rPr>
              <a:t>is the</a:t>
            </a:r>
            <a:r>
              <a:rPr sz="2400" i="1" spc="30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satisfaction</a:t>
            </a:r>
            <a:endParaRPr sz="2400">
              <a:latin typeface="Verdana"/>
              <a:cs typeface="Verdana"/>
            </a:endParaRPr>
          </a:p>
          <a:p>
            <a:pPr marL="1539875" marR="474345" indent="-131445">
              <a:lnSpc>
                <a:spcPct val="100000"/>
              </a:lnSpc>
            </a:pPr>
            <a:r>
              <a:rPr sz="2400" i="1" dirty="0">
                <a:latin typeface="Verdana"/>
                <a:cs typeface="Verdana"/>
              </a:rPr>
              <a:t>of customer </a:t>
            </a:r>
            <a:r>
              <a:rPr sz="2400" i="1" spc="-5" dirty="0">
                <a:latin typeface="Verdana"/>
                <a:cs typeface="Verdana"/>
              </a:rPr>
              <a:t>wants and </a:t>
            </a:r>
            <a:r>
              <a:rPr sz="2400" i="1" dirty="0">
                <a:latin typeface="Verdana"/>
                <a:cs typeface="Verdana"/>
              </a:rPr>
              <a:t>needs, </a:t>
            </a:r>
            <a:r>
              <a:rPr sz="2400" i="1" spc="-5" dirty="0">
                <a:latin typeface="Verdana"/>
                <a:cs typeface="Verdana"/>
              </a:rPr>
              <a:t>while  meeting organizational</a:t>
            </a:r>
            <a:r>
              <a:rPr sz="2400" i="1" spc="35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objectives.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4191000"/>
            <a:ext cx="1677924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572769"/>
            <a:ext cx="5295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8490" algn="l"/>
              </a:tabLst>
            </a:pPr>
            <a:r>
              <a:rPr sz="2800" spc="-5" dirty="0">
                <a:latin typeface="Verdana"/>
                <a:cs typeface="Verdana"/>
              </a:rPr>
              <a:t>3.	Marketing </a:t>
            </a:r>
            <a:r>
              <a:rPr sz="2800" spc="-10" dirty="0">
                <a:latin typeface="Verdana"/>
                <a:cs typeface="Verdana"/>
              </a:rPr>
              <a:t>Orientation </a:t>
            </a:r>
            <a:r>
              <a:rPr sz="2800" spc="-5" dirty="0">
                <a:latin typeface="Verdana"/>
                <a:cs typeface="Verdana"/>
              </a:rPr>
              <a:t>. .</a:t>
            </a:r>
            <a:r>
              <a:rPr sz="2800" spc="8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211450"/>
            <a:ext cx="7584440" cy="444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Focusing </a:t>
            </a:r>
            <a:r>
              <a:rPr sz="2800" spc="-5" dirty="0">
                <a:latin typeface="Verdana"/>
                <a:cs typeface="Verdana"/>
              </a:rPr>
              <a:t>on customer </a:t>
            </a:r>
            <a:r>
              <a:rPr sz="2800" spc="-10" dirty="0">
                <a:latin typeface="Verdana"/>
                <a:cs typeface="Verdana"/>
              </a:rPr>
              <a:t>wants </a:t>
            </a:r>
            <a:r>
              <a:rPr sz="2800" spc="-5" dirty="0">
                <a:latin typeface="Verdana"/>
                <a:cs typeface="Verdana"/>
              </a:rPr>
              <a:t>so </a:t>
            </a:r>
            <a:r>
              <a:rPr sz="2800" spc="-10" dirty="0">
                <a:latin typeface="Verdana"/>
                <a:cs typeface="Verdana"/>
              </a:rPr>
              <a:t>the  organization </a:t>
            </a:r>
            <a:r>
              <a:rPr sz="2800" spc="-5" dirty="0">
                <a:latin typeface="Verdana"/>
                <a:cs typeface="Verdana"/>
              </a:rPr>
              <a:t>can </a:t>
            </a:r>
            <a:r>
              <a:rPr sz="2800" spc="-10" dirty="0">
                <a:latin typeface="Verdana"/>
                <a:cs typeface="Verdana"/>
              </a:rPr>
              <a:t>distinguish </a:t>
            </a:r>
            <a:r>
              <a:rPr sz="2800" spc="-15" dirty="0">
                <a:latin typeface="Verdana"/>
                <a:cs typeface="Verdana"/>
              </a:rPr>
              <a:t>its </a:t>
            </a:r>
            <a:r>
              <a:rPr sz="2800" spc="-10" dirty="0">
                <a:latin typeface="Verdana"/>
                <a:cs typeface="Verdana"/>
              </a:rPr>
              <a:t>products  </a:t>
            </a:r>
            <a:r>
              <a:rPr sz="2800" spc="-5" dirty="0">
                <a:latin typeface="Verdana"/>
                <a:cs typeface="Verdana"/>
              </a:rPr>
              <a:t>from competitors’</a:t>
            </a:r>
            <a:endParaRPr sz="2800" dirty="0">
              <a:latin typeface="Verdana"/>
              <a:cs typeface="Verdana"/>
            </a:endParaRPr>
          </a:p>
          <a:p>
            <a:pPr marL="355600" marR="1221740" indent="-342900">
              <a:lnSpc>
                <a:spcPct val="100000"/>
              </a:lnSpc>
              <a:spcBef>
                <a:spcPts val="6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Integrating all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15" dirty="0">
                <a:latin typeface="Verdana"/>
                <a:cs typeface="Verdana"/>
              </a:rPr>
              <a:t>organization’s  </a:t>
            </a:r>
            <a:r>
              <a:rPr sz="2800" spc="-5" dirty="0">
                <a:latin typeface="Verdana"/>
                <a:cs typeface="Verdana"/>
              </a:rPr>
              <a:t>activities, </a:t>
            </a:r>
            <a:r>
              <a:rPr sz="2800" spc="-10" dirty="0">
                <a:latin typeface="Verdana"/>
                <a:cs typeface="Verdana"/>
              </a:rPr>
              <a:t>including promotion, to  </a:t>
            </a:r>
            <a:r>
              <a:rPr sz="2800" spc="-5" dirty="0">
                <a:latin typeface="Verdana"/>
                <a:cs typeface="Verdana"/>
              </a:rPr>
              <a:t>satisfy </a:t>
            </a:r>
            <a:r>
              <a:rPr sz="2800" spc="-10" dirty="0">
                <a:latin typeface="Verdana"/>
                <a:cs typeface="Verdana"/>
              </a:rPr>
              <a:t>these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wants</a:t>
            </a:r>
            <a:endParaRPr sz="2800" dirty="0">
              <a:latin typeface="Verdana"/>
              <a:cs typeface="Verdana"/>
            </a:endParaRPr>
          </a:p>
          <a:p>
            <a:pPr marL="355600" marR="843280" indent="-342900">
              <a:lnSpc>
                <a:spcPct val="100000"/>
              </a:lnSpc>
              <a:spcBef>
                <a:spcPts val="6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Achieving long </a:t>
            </a:r>
            <a:r>
              <a:rPr sz="2800" spc="-5" dirty="0">
                <a:latin typeface="Verdana"/>
                <a:cs typeface="Verdana"/>
              </a:rPr>
              <a:t>term </a:t>
            </a:r>
            <a:r>
              <a:rPr sz="2800" spc="-10" dirty="0">
                <a:latin typeface="Verdana"/>
                <a:cs typeface="Verdana"/>
              </a:rPr>
              <a:t>goals </a:t>
            </a:r>
            <a:r>
              <a:rPr sz="2800" spc="-5" dirty="0">
                <a:latin typeface="Verdana"/>
                <a:cs typeface="Verdana"/>
              </a:rPr>
              <a:t>for </a:t>
            </a:r>
            <a:r>
              <a:rPr sz="2800" spc="-10" dirty="0">
                <a:latin typeface="Verdana"/>
                <a:cs typeface="Verdana"/>
              </a:rPr>
              <a:t>the  organization </a:t>
            </a:r>
            <a:r>
              <a:rPr sz="2800" spc="-5" dirty="0">
                <a:latin typeface="Verdana"/>
                <a:cs typeface="Verdana"/>
              </a:rPr>
              <a:t>by satisfying customer  </a:t>
            </a:r>
            <a:r>
              <a:rPr sz="2800" spc="-10" dirty="0">
                <a:latin typeface="Verdana"/>
                <a:cs typeface="Verdana"/>
              </a:rPr>
              <a:t>wants </a:t>
            </a:r>
            <a:r>
              <a:rPr sz="2800" spc="-5" dirty="0">
                <a:latin typeface="Verdana"/>
                <a:cs typeface="Verdana"/>
              </a:rPr>
              <a:t>and needs </a:t>
            </a:r>
            <a:r>
              <a:rPr sz="2800" spc="-15" dirty="0">
                <a:latin typeface="Verdana"/>
                <a:cs typeface="Verdana"/>
              </a:rPr>
              <a:t>legally </a:t>
            </a:r>
            <a:r>
              <a:rPr sz="2800" spc="-5" dirty="0">
                <a:latin typeface="Verdana"/>
                <a:cs typeface="Verdana"/>
              </a:rPr>
              <a:t>and  </a:t>
            </a:r>
            <a:r>
              <a:rPr sz="2800" spc="-10" dirty="0">
                <a:latin typeface="Verdana"/>
                <a:cs typeface="Verdana"/>
              </a:rPr>
              <a:t>responsibly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2179" y="477012"/>
            <a:ext cx="1677924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72769"/>
            <a:ext cx="5295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8490" algn="l"/>
              </a:tabLst>
            </a:pPr>
            <a:r>
              <a:rPr sz="2800" spc="-5" dirty="0"/>
              <a:t>3.	Marketing </a:t>
            </a:r>
            <a:r>
              <a:rPr sz="2800" spc="-10" dirty="0"/>
              <a:t>Orientation </a:t>
            </a:r>
            <a:r>
              <a:rPr sz="2800" spc="-5" dirty="0"/>
              <a:t>. .</a:t>
            </a:r>
            <a:r>
              <a:rPr sz="2800" spc="85" dirty="0"/>
              <a:t> </a:t>
            </a:r>
            <a:r>
              <a:rPr sz="2800" spc="-5" dirty="0"/>
              <a:t>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634141"/>
            <a:ext cx="7422515" cy="3362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Requires:</a:t>
            </a:r>
            <a:endParaRPr sz="2800" dirty="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21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Top </a:t>
            </a:r>
            <a:r>
              <a:rPr sz="2400" dirty="0">
                <a:latin typeface="Verdana"/>
                <a:cs typeface="Verdana"/>
              </a:rPr>
              <a:t>management </a:t>
            </a:r>
            <a:r>
              <a:rPr sz="2400" spc="-5" dirty="0">
                <a:latin typeface="Verdana"/>
                <a:cs typeface="Verdana"/>
              </a:rPr>
              <a:t>leadership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219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A customer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focus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Competitor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intelligence</a:t>
            </a:r>
            <a:endParaRPr sz="2400" dirty="0">
              <a:latin typeface="Verdana"/>
              <a:cs typeface="Verdana"/>
            </a:endParaRPr>
          </a:p>
          <a:p>
            <a:pPr marL="1155700" lvl="2" indent="-228600">
              <a:lnSpc>
                <a:spcPct val="100000"/>
              </a:lnSpc>
              <a:spcBef>
                <a:spcPts val="160"/>
              </a:spcBef>
              <a:buChar char="•"/>
              <a:tabLst>
                <a:tab pos="1156335" algn="l"/>
              </a:tabLst>
            </a:pPr>
            <a:r>
              <a:rPr sz="2000" dirty="0">
                <a:latin typeface="Verdana"/>
                <a:cs typeface="Verdana"/>
              </a:rPr>
              <a:t>strengths</a:t>
            </a:r>
          </a:p>
          <a:p>
            <a:pPr marL="1155700" lvl="2" indent="-228600">
              <a:lnSpc>
                <a:spcPct val="100000"/>
              </a:lnSpc>
              <a:spcBef>
                <a:spcPts val="155"/>
              </a:spcBef>
              <a:buChar char="•"/>
              <a:tabLst>
                <a:tab pos="1156335" algn="l"/>
              </a:tabLst>
            </a:pPr>
            <a:r>
              <a:rPr sz="2000" spc="-5" dirty="0">
                <a:latin typeface="Verdana"/>
                <a:cs typeface="Verdana"/>
              </a:rPr>
              <a:t>weaknesses</a:t>
            </a:r>
            <a:endParaRPr sz="2000" dirty="0">
              <a:latin typeface="Verdana"/>
              <a:cs typeface="Verdana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54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Interfunctional coordination to </a:t>
            </a:r>
            <a:r>
              <a:rPr sz="2400" dirty="0">
                <a:latin typeface="Verdana"/>
                <a:cs typeface="Verdana"/>
              </a:rPr>
              <a:t>meet  customer </a:t>
            </a:r>
            <a:r>
              <a:rPr sz="2400" spc="-5" dirty="0">
                <a:latin typeface="Verdana"/>
                <a:cs typeface="Verdana"/>
              </a:rPr>
              <a:t>wants/needs </a:t>
            </a:r>
            <a:r>
              <a:rPr sz="2400" dirty="0">
                <a:latin typeface="Verdana"/>
                <a:cs typeface="Verdana"/>
              </a:rPr>
              <a:t>and </a:t>
            </a:r>
            <a:r>
              <a:rPr sz="2400" spc="-5" dirty="0">
                <a:latin typeface="Verdana"/>
                <a:cs typeface="Verdana"/>
              </a:rPr>
              <a:t>deliver superior  </a:t>
            </a:r>
            <a:r>
              <a:rPr sz="2400" spc="-10" dirty="0">
                <a:latin typeface="Verdana"/>
                <a:cs typeface="Verdana"/>
              </a:rPr>
              <a:t>values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2179" y="477012"/>
            <a:ext cx="1677924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73126"/>
            <a:ext cx="58661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Differences </a:t>
            </a:r>
            <a:r>
              <a:rPr spc="-5" dirty="0"/>
              <a:t>between </a:t>
            </a:r>
            <a:r>
              <a:rPr dirty="0"/>
              <a:t>Sales &amp;  </a:t>
            </a:r>
            <a:r>
              <a:rPr spc="-5" dirty="0"/>
              <a:t>Marketing</a:t>
            </a:r>
            <a:r>
              <a:rPr spc="-15" dirty="0"/>
              <a:t> </a:t>
            </a:r>
            <a:r>
              <a:rPr spc="-5" dirty="0"/>
              <a:t>Orientations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864869">
              <a:lnSpc>
                <a:spcPct val="100000"/>
              </a:lnSpc>
              <a:spcBef>
                <a:spcPts val="910"/>
              </a:spcBef>
            </a:pPr>
            <a:r>
              <a:rPr spc="-5" dirty="0"/>
              <a:t>Sales</a:t>
            </a:r>
            <a:r>
              <a:rPr spc="-20" dirty="0"/>
              <a:t> </a:t>
            </a:r>
            <a:r>
              <a:rPr spc="-5" dirty="0"/>
              <a:t>Focus</a:t>
            </a: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b="0" u="none" spc="-10" dirty="0">
                <a:latin typeface="Verdana"/>
                <a:cs typeface="Verdana"/>
              </a:rPr>
              <a:t>Organization’s</a:t>
            </a:r>
            <a:r>
              <a:rPr b="0" u="none" spc="20" dirty="0">
                <a:latin typeface="Verdana"/>
                <a:cs typeface="Verdana"/>
              </a:rPr>
              <a:t> </a:t>
            </a:r>
            <a:r>
              <a:rPr b="0" u="none" dirty="0">
                <a:latin typeface="Verdana"/>
                <a:cs typeface="Verdana"/>
              </a:rPr>
              <a:t>needs</a:t>
            </a:r>
          </a:p>
          <a:p>
            <a:pPr marL="355600" marR="925830" indent="-342900">
              <a:lnSpc>
                <a:spcPts val="2590"/>
              </a:lnSpc>
              <a:spcBef>
                <a:spcPts val="114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b="0" u="none" spc="-10" dirty="0">
                <a:latin typeface="Verdana"/>
                <a:cs typeface="Verdana"/>
              </a:rPr>
              <a:t>Selling  </a:t>
            </a:r>
            <a:r>
              <a:rPr b="0" u="none" spc="-5" dirty="0">
                <a:latin typeface="Verdana"/>
                <a:cs typeface="Verdana"/>
              </a:rPr>
              <a:t>goods/se</a:t>
            </a:r>
            <a:r>
              <a:rPr b="0" u="none" spc="-10" dirty="0">
                <a:latin typeface="Verdana"/>
                <a:cs typeface="Verdana"/>
              </a:rPr>
              <a:t>r</a:t>
            </a:r>
            <a:r>
              <a:rPr b="0" u="none" dirty="0">
                <a:latin typeface="Verdana"/>
                <a:cs typeface="Verdana"/>
              </a:rPr>
              <a:t>v</a:t>
            </a:r>
            <a:r>
              <a:rPr b="0" u="none" spc="-10" dirty="0">
                <a:latin typeface="Verdana"/>
                <a:cs typeface="Verdana"/>
              </a:rPr>
              <a:t>i</a:t>
            </a:r>
            <a:r>
              <a:rPr b="0" u="none" dirty="0">
                <a:latin typeface="Verdana"/>
                <a:cs typeface="Verdana"/>
              </a:rPr>
              <a:t>ces</a:t>
            </a: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b="0" u="none" spc="-5" dirty="0">
                <a:latin typeface="Verdana"/>
                <a:cs typeface="Verdana"/>
              </a:rPr>
              <a:t>Everybody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▪"/>
            </a:pPr>
            <a:endParaRPr sz="3200">
              <a:latin typeface="Times New Roman"/>
              <a:cs typeface="Times New Roman"/>
            </a:endParaRPr>
          </a:p>
          <a:p>
            <a:pPr marL="355600" marR="198755" indent="-342900">
              <a:lnSpc>
                <a:spcPts val="2590"/>
              </a:lnSpc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b="0" u="none" spc="-10" dirty="0">
                <a:latin typeface="Verdana"/>
                <a:cs typeface="Verdana"/>
              </a:rPr>
              <a:t>Profit </a:t>
            </a:r>
            <a:r>
              <a:rPr b="0" u="none" spc="-5" dirty="0">
                <a:latin typeface="Verdana"/>
                <a:cs typeface="Verdana"/>
              </a:rPr>
              <a:t>through </a:t>
            </a:r>
            <a:r>
              <a:rPr b="0" u="none" dirty="0">
                <a:latin typeface="Verdana"/>
                <a:cs typeface="Verdana"/>
              </a:rPr>
              <a:t>max.  </a:t>
            </a:r>
            <a:r>
              <a:rPr b="0" u="none" spc="-5" dirty="0">
                <a:latin typeface="Verdana"/>
                <a:cs typeface="Verdana"/>
              </a:rPr>
              <a:t>sales</a:t>
            </a:r>
            <a:r>
              <a:rPr b="0" u="none" dirty="0">
                <a:latin typeface="Verdana"/>
                <a:cs typeface="Verdana"/>
              </a:rPr>
              <a:t> </a:t>
            </a:r>
            <a:r>
              <a:rPr b="0" u="none" spc="-10" dirty="0">
                <a:latin typeface="Verdana"/>
                <a:cs typeface="Verdana"/>
              </a:rPr>
              <a:t>volume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▪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b="0" u="none" spc="-5" dirty="0">
                <a:latin typeface="Verdana"/>
                <a:cs typeface="Verdana"/>
              </a:rPr>
              <a:t>Intensive</a:t>
            </a:r>
            <a:r>
              <a:rPr b="0" u="none" spc="5" dirty="0">
                <a:latin typeface="Verdana"/>
                <a:cs typeface="Verdana"/>
              </a:rPr>
              <a:t> </a:t>
            </a:r>
            <a:r>
              <a:rPr b="0" u="none" spc="-5" dirty="0">
                <a:latin typeface="Verdana"/>
                <a:cs typeface="Verdana"/>
              </a:rPr>
              <a:t>promotion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910"/>
              </a:spcBef>
            </a:pPr>
            <a:r>
              <a:rPr spc="-5" dirty="0"/>
              <a:t>Marketing</a:t>
            </a:r>
            <a:r>
              <a:rPr spc="-25" dirty="0"/>
              <a:t> </a:t>
            </a:r>
            <a:r>
              <a:rPr spc="-5" dirty="0"/>
              <a:t>Focus</a:t>
            </a: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b="0" u="none" spc="-5" dirty="0">
                <a:latin typeface="Verdana"/>
                <a:cs typeface="Verdana"/>
              </a:rPr>
              <a:t>Customer’s</a:t>
            </a:r>
            <a:r>
              <a:rPr b="0" u="none" dirty="0">
                <a:latin typeface="Verdana"/>
                <a:cs typeface="Verdana"/>
              </a:rPr>
              <a:t> needs</a:t>
            </a:r>
          </a:p>
          <a:p>
            <a:pPr marL="355600" marR="5080" indent="-342900">
              <a:lnSpc>
                <a:spcPts val="2590"/>
              </a:lnSpc>
              <a:spcBef>
                <a:spcPts val="1145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b="0" u="none" spc="-5" dirty="0">
                <a:latin typeface="Verdana"/>
                <a:cs typeface="Verdana"/>
              </a:rPr>
              <a:t>Satisfying </a:t>
            </a:r>
            <a:r>
              <a:rPr b="0" u="none" dirty="0">
                <a:latin typeface="Verdana"/>
                <a:cs typeface="Verdana"/>
              </a:rPr>
              <a:t>customer  </a:t>
            </a:r>
            <a:r>
              <a:rPr b="0" u="none" spc="-5" dirty="0">
                <a:latin typeface="Verdana"/>
                <a:cs typeface="Verdana"/>
              </a:rPr>
              <a:t>wants/needs</a:t>
            </a:r>
          </a:p>
          <a:p>
            <a:pPr marL="355600" marR="320040" indent="-342900">
              <a:lnSpc>
                <a:spcPts val="2590"/>
              </a:lnSpc>
              <a:spcBef>
                <a:spcPts val="1110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b="0" u="none" spc="-5" dirty="0">
                <a:latin typeface="Verdana"/>
                <a:cs typeface="Verdana"/>
              </a:rPr>
              <a:t>Specific groups </a:t>
            </a:r>
            <a:r>
              <a:rPr b="0" u="none" dirty="0">
                <a:latin typeface="Verdana"/>
                <a:cs typeface="Verdana"/>
              </a:rPr>
              <a:t>of  </a:t>
            </a:r>
            <a:r>
              <a:rPr b="0" u="none" spc="-5" dirty="0">
                <a:latin typeface="Verdana"/>
                <a:cs typeface="Verdana"/>
              </a:rPr>
              <a:t>people</a:t>
            </a:r>
          </a:p>
          <a:p>
            <a:pPr marL="355600" marR="927735" indent="-342900">
              <a:lnSpc>
                <a:spcPts val="2590"/>
              </a:lnSpc>
              <a:spcBef>
                <a:spcPts val="1095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b="0" u="none" spc="-10" dirty="0">
                <a:latin typeface="Verdana"/>
                <a:cs typeface="Verdana"/>
              </a:rPr>
              <a:t>Profit </a:t>
            </a:r>
            <a:r>
              <a:rPr b="0" u="none" spc="-5" dirty="0">
                <a:latin typeface="Verdana"/>
                <a:cs typeface="Verdana"/>
              </a:rPr>
              <a:t>through  </a:t>
            </a:r>
            <a:r>
              <a:rPr b="0" u="none" dirty="0">
                <a:latin typeface="Verdana"/>
                <a:cs typeface="Verdana"/>
              </a:rPr>
              <a:t>customer  </a:t>
            </a:r>
            <a:r>
              <a:rPr b="0" u="none" spc="-5" dirty="0">
                <a:latin typeface="Verdana"/>
                <a:cs typeface="Verdana"/>
              </a:rPr>
              <a:t>satisfaction</a:t>
            </a:r>
          </a:p>
          <a:p>
            <a:pPr marL="355600" marR="186055" indent="-342900">
              <a:lnSpc>
                <a:spcPts val="2590"/>
              </a:lnSpc>
              <a:spcBef>
                <a:spcPts val="1115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b="0" u="none" spc="-10" dirty="0">
                <a:latin typeface="Verdana"/>
                <a:cs typeface="Verdana"/>
              </a:rPr>
              <a:t>Coordinated </a:t>
            </a:r>
            <a:r>
              <a:rPr b="0" u="none" dirty="0">
                <a:latin typeface="Verdana"/>
                <a:cs typeface="Verdana"/>
              </a:rPr>
              <a:t>mktg.  </a:t>
            </a:r>
            <a:r>
              <a:rPr b="0" u="none" spc="-5" dirty="0">
                <a:latin typeface="Verdana"/>
                <a:cs typeface="Verdana"/>
              </a:rPr>
              <a:t>activities (4</a:t>
            </a:r>
            <a:r>
              <a:rPr b="0" u="none" spc="25" dirty="0">
                <a:latin typeface="Verdana"/>
                <a:cs typeface="Verdana"/>
              </a:rPr>
              <a:t> </a:t>
            </a:r>
            <a:r>
              <a:rPr b="0" u="none" spc="-5" dirty="0">
                <a:latin typeface="Verdana"/>
                <a:cs typeface="Verdana"/>
              </a:rPr>
              <a:t>p’s)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100" y="540765"/>
            <a:ext cx="4681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Relationship</a:t>
            </a:r>
            <a:r>
              <a:rPr spc="-50" dirty="0"/>
              <a:t> </a:t>
            </a:r>
            <a:r>
              <a:rPr spc="-5" dirty="0"/>
              <a:t>Marketing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7845"/>
            <a:ext cx="7471409" cy="376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00" indent="-342900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Forging long-term </a:t>
            </a:r>
            <a:r>
              <a:rPr sz="2800" spc="-5" dirty="0">
                <a:latin typeface="Verdana"/>
                <a:cs typeface="Verdana"/>
              </a:rPr>
              <a:t>partnerships </a:t>
            </a:r>
            <a:r>
              <a:rPr sz="2800" spc="-10" dirty="0">
                <a:latin typeface="Verdana"/>
                <a:cs typeface="Verdana"/>
              </a:rPr>
              <a:t>with  </a:t>
            </a:r>
            <a:r>
              <a:rPr sz="2800" spc="-5" dirty="0">
                <a:latin typeface="Verdana"/>
                <a:cs typeface="Verdana"/>
              </a:rPr>
              <a:t>customers and </a:t>
            </a:r>
            <a:r>
              <a:rPr sz="2800" spc="-10" dirty="0">
                <a:latin typeface="Verdana"/>
                <a:cs typeface="Verdana"/>
              </a:rPr>
              <a:t>contributing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spc="-10" dirty="0">
                <a:latin typeface="Verdana"/>
                <a:cs typeface="Verdana"/>
              </a:rPr>
              <a:t>their  success.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Companies benefit</a:t>
            </a:r>
            <a:r>
              <a:rPr sz="2800" spc="6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from</a:t>
            </a:r>
            <a:endParaRPr sz="2800">
              <a:latin typeface="Verdana"/>
              <a:cs typeface="Verdana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repeat sales/referrals that </a:t>
            </a:r>
            <a:r>
              <a:rPr sz="2400" spc="-10" dirty="0">
                <a:latin typeface="Verdana"/>
                <a:cs typeface="Verdana"/>
              </a:rPr>
              <a:t>lead </a:t>
            </a:r>
            <a:r>
              <a:rPr sz="2400" spc="-5" dirty="0">
                <a:latin typeface="Verdana"/>
                <a:cs typeface="Verdana"/>
              </a:rPr>
              <a:t>to </a:t>
            </a:r>
            <a:r>
              <a:rPr sz="2400" spc="-10" dirty="0">
                <a:latin typeface="Verdana"/>
                <a:cs typeface="Verdana"/>
              </a:rPr>
              <a:t>increases  in </a:t>
            </a:r>
            <a:r>
              <a:rPr sz="2400" spc="-5" dirty="0">
                <a:latin typeface="Verdana"/>
                <a:cs typeface="Verdana"/>
              </a:rPr>
              <a:t>sales, market </a:t>
            </a:r>
            <a:r>
              <a:rPr sz="2400" dirty="0">
                <a:latin typeface="Verdana"/>
                <a:cs typeface="Verdana"/>
              </a:rPr>
              <a:t>share and </a:t>
            </a:r>
            <a:r>
              <a:rPr sz="2400" spc="-5" dirty="0">
                <a:latin typeface="Verdana"/>
                <a:cs typeface="Verdana"/>
              </a:rPr>
              <a:t>profits,</a:t>
            </a:r>
            <a:r>
              <a:rPr sz="2400" spc="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endParaRPr sz="2400">
              <a:latin typeface="Verdana"/>
              <a:cs typeface="Verdana"/>
            </a:endParaRPr>
          </a:p>
          <a:p>
            <a:pPr marL="756285" marR="226060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decreased </a:t>
            </a:r>
            <a:r>
              <a:rPr sz="2400" dirty="0">
                <a:latin typeface="Verdana"/>
                <a:cs typeface="Verdana"/>
              </a:rPr>
              <a:t>costs - </a:t>
            </a:r>
            <a:r>
              <a:rPr sz="2400" spc="-15" dirty="0">
                <a:latin typeface="Verdana"/>
                <a:cs typeface="Verdana"/>
              </a:rPr>
              <a:t>it’s </a:t>
            </a:r>
            <a:r>
              <a:rPr sz="2400" spc="-10" dirty="0">
                <a:latin typeface="Verdana"/>
                <a:cs typeface="Verdana"/>
              </a:rPr>
              <a:t>less </a:t>
            </a:r>
            <a:r>
              <a:rPr sz="2400" spc="-5" dirty="0">
                <a:latin typeface="Verdana"/>
                <a:cs typeface="Verdana"/>
              </a:rPr>
              <a:t>expensive to  serve existing </a:t>
            </a:r>
            <a:r>
              <a:rPr sz="2400" dirty="0">
                <a:latin typeface="Verdana"/>
                <a:cs typeface="Verdana"/>
              </a:rPr>
              <a:t>customers </a:t>
            </a:r>
            <a:r>
              <a:rPr sz="2400" spc="-5" dirty="0">
                <a:latin typeface="Verdana"/>
                <a:cs typeface="Verdana"/>
              </a:rPr>
              <a:t>than attract </a:t>
            </a:r>
            <a:r>
              <a:rPr sz="2400" dirty="0">
                <a:latin typeface="Verdana"/>
                <a:cs typeface="Verdana"/>
              </a:rPr>
              <a:t>new  ones.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812" y="572769"/>
            <a:ext cx="4100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Relationship</a:t>
            </a:r>
            <a:r>
              <a:rPr sz="2800" spc="20" dirty="0"/>
              <a:t> </a:t>
            </a:r>
            <a:r>
              <a:rPr sz="2800" spc="-5" dirty="0"/>
              <a:t>Marketing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4339" y="1708150"/>
            <a:ext cx="7820025" cy="161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Keeping a customer </a:t>
            </a:r>
            <a:r>
              <a:rPr sz="2400" spc="-5" dirty="0">
                <a:latin typeface="Verdana"/>
                <a:cs typeface="Verdana"/>
              </a:rPr>
              <a:t>costs </a:t>
            </a:r>
            <a:r>
              <a:rPr sz="2400" dirty="0">
                <a:latin typeface="Verdana"/>
                <a:cs typeface="Verdana"/>
              </a:rPr>
              <a:t>1/4 of what </a:t>
            </a:r>
            <a:r>
              <a:rPr sz="2400" spc="-10" dirty="0">
                <a:latin typeface="Verdana"/>
                <a:cs typeface="Verdana"/>
              </a:rPr>
              <a:t>it </a:t>
            </a:r>
            <a:r>
              <a:rPr sz="2400" spc="-5" dirty="0">
                <a:latin typeface="Verdana"/>
                <a:cs typeface="Verdana"/>
              </a:rPr>
              <a:t>costs to  attract </a:t>
            </a:r>
            <a:r>
              <a:rPr sz="2400" dirty="0">
                <a:latin typeface="Verdana"/>
                <a:cs typeface="Verdana"/>
              </a:rPr>
              <a:t>new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customer.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400" spc="-10" dirty="0">
                <a:latin typeface="Verdana"/>
                <a:cs typeface="Verdana"/>
              </a:rPr>
              <a:t>Probability </a:t>
            </a:r>
            <a:r>
              <a:rPr sz="2400" dirty="0">
                <a:latin typeface="Verdana"/>
                <a:cs typeface="Verdana"/>
              </a:rPr>
              <a:t>of </a:t>
            </a:r>
            <a:r>
              <a:rPr sz="2400" spc="-5" dirty="0">
                <a:latin typeface="Verdana"/>
                <a:cs typeface="Verdana"/>
              </a:rPr>
              <a:t>keeping current </a:t>
            </a:r>
            <a:r>
              <a:rPr sz="2400" dirty="0">
                <a:latin typeface="Verdana"/>
                <a:cs typeface="Verdana"/>
              </a:rPr>
              <a:t>customer =</a:t>
            </a:r>
            <a:r>
              <a:rPr sz="2400" spc="1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60%.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400" spc="-10" dirty="0">
                <a:latin typeface="Verdana"/>
                <a:cs typeface="Verdana"/>
              </a:rPr>
              <a:t>Probability </a:t>
            </a:r>
            <a:r>
              <a:rPr sz="2400" dirty="0">
                <a:latin typeface="Verdana"/>
                <a:cs typeface="Verdana"/>
              </a:rPr>
              <a:t>of </a:t>
            </a:r>
            <a:r>
              <a:rPr sz="2400" spc="-5" dirty="0">
                <a:latin typeface="Verdana"/>
                <a:cs typeface="Verdana"/>
              </a:rPr>
              <a:t>gaining </a:t>
            </a:r>
            <a:r>
              <a:rPr sz="2400" dirty="0">
                <a:latin typeface="Verdana"/>
                <a:cs typeface="Verdana"/>
              </a:rPr>
              <a:t>new customer &lt;</a:t>
            </a:r>
            <a:r>
              <a:rPr sz="2400" spc="1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30%.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4383023"/>
            <a:ext cx="3352800" cy="153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8576" y="4364735"/>
            <a:ext cx="3352800" cy="1556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812" y="572769"/>
            <a:ext cx="4100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Relationship</a:t>
            </a:r>
            <a:r>
              <a:rPr sz="2800" spc="20" dirty="0"/>
              <a:t> </a:t>
            </a:r>
            <a:r>
              <a:rPr sz="2800" spc="-5" dirty="0"/>
              <a:t>Marketing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633904"/>
            <a:ext cx="7293609" cy="33407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Customers </a:t>
            </a:r>
            <a:r>
              <a:rPr sz="2800" spc="-5" dirty="0">
                <a:latin typeface="Verdana"/>
                <a:cs typeface="Verdana"/>
              </a:rPr>
              <a:t>benefit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from:</a:t>
            </a:r>
            <a:endParaRPr sz="2800">
              <a:latin typeface="Verdana"/>
              <a:cs typeface="Verdana"/>
            </a:endParaRPr>
          </a:p>
          <a:p>
            <a:pPr marL="756285" marR="105473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stable </a:t>
            </a:r>
            <a:r>
              <a:rPr sz="2400" spc="-5" dirty="0">
                <a:latin typeface="Verdana"/>
                <a:cs typeface="Verdana"/>
              </a:rPr>
              <a:t>relationships with suppliers  </a:t>
            </a:r>
            <a:r>
              <a:rPr sz="2400" spc="-10" dirty="0">
                <a:latin typeface="Verdana"/>
                <a:cs typeface="Verdana"/>
              </a:rPr>
              <a:t>(especially in</a:t>
            </a:r>
            <a:r>
              <a:rPr sz="2400" spc="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business-to-business)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greater </a:t>
            </a:r>
            <a:r>
              <a:rPr sz="2400" dirty="0">
                <a:latin typeface="Verdana"/>
                <a:cs typeface="Verdana"/>
              </a:rPr>
              <a:t>value and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satisfaction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discounts, perks (frequent flyer</a:t>
            </a:r>
            <a:r>
              <a:rPr sz="2400" spc="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programs,</a:t>
            </a:r>
            <a:endParaRPr sz="2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Verdana"/>
                <a:cs typeface="Verdana"/>
              </a:rPr>
              <a:t>shopper </a:t>
            </a:r>
            <a:r>
              <a:rPr sz="2400" spc="-5" dirty="0">
                <a:latin typeface="Verdana"/>
                <a:cs typeface="Verdana"/>
              </a:rPr>
              <a:t>clubs,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etc.)</a:t>
            </a:r>
            <a:endParaRPr sz="2400">
              <a:latin typeface="Verdana"/>
              <a:cs typeface="Verdana"/>
            </a:endParaRPr>
          </a:p>
          <a:p>
            <a:pPr marL="756285" marR="180975" lvl="1" indent="-286385">
              <a:lnSpc>
                <a:spcPct val="100000"/>
              </a:lnSpc>
              <a:spcBef>
                <a:spcPts val="49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sense of </a:t>
            </a:r>
            <a:r>
              <a:rPr sz="2400" spc="-5" dirty="0">
                <a:latin typeface="Verdana"/>
                <a:cs typeface="Verdana"/>
              </a:rPr>
              <a:t>well-being/bonding (doctor, </a:t>
            </a:r>
            <a:r>
              <a:rPr sz="2400" dirty="0">
                <a:latin typeface="Verdana"/>
                <a:cs typeface="Verdana"/>
              </a:rPr>
              <a:t>hair  </a:t>
            </a:r>
            <a:r>
              <a:rPr sz="2400" spc="-5" dirty="0">
                <a:latin typeface="Verdana"/>
                <a:cs typeface="Verdana"/>
              </a:rPr>
              <a:t>stylist,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etc.)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9520" y="4940808"/>
            <a:ext cx="2281428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812" y="572769"/>
            <a:ext cx="4100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Relationship</a:t>
            </a:r>
            <a:r>
              <a:rPr sz="2800" spc="20" dirty="0"/>
              <a:t> </a:t>
            </a:r>
            <a:r>
              <a:rPr sz="2800" spc="-5" dirty="0"/>
              <a:t>Marketing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633904"/>
            <a:ext cx="7544434" cy="26092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Successful relationship marketers</a:t>
            </a:r>
            <a:r>
              <a:rPr sz="2800" spc="7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have:</a:t>
            </a:r>
            <a:endParaRPr sz="2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customer-oriented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personnel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effective training</a:t>
            </a:r>
            <a:r>
              <a:rPr sz="2400" spc="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programs</a:t>
            </a:r>
            <a:endParaRPr sz="2400">
              <a:latin typeface="Verdana"/>
              <a:cs typeface="Verdana"/>
            </a:endParaRPr>
          </a:p>
          <a:p>
            <a:pPr marL="756285" marR="23495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employees with authority to </a:t>
            </a:r>
            <a:r>
              <a:rPr sz="2400" dirty="0">
                <a:latin typeface="Verdana"/>
                <a:cs typeface="Verdana"/>
              </a:rPr>
              <a:t>make </a:t>
            </a:r>
            <a:r>
              <a:rPr sz="2400" spc="-5" dirty="0">
                <a:latin typeface="Verdana"/>
                <a:cs typeface="Verdana"/>
              </a:rPr>
              <a:t>decisions  </a:t>
            </a:r>
            <a:r>
              <a:rPr sz="2400" dirty="0">
                <a:latin typeface="Verdana"/>
                <a:cs typeface="Verdana"/>
              </a:rPr>
              <a:t>and </a:t>
            </a:r>
            <a:r>
              <a:rPr sz="2400" spc="-10" dirty="0">
                <a:latin typeface="Verdana"/>
                <a:cs typeface="Verdana"/>
              </a:rPr>
              <a:t>solve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problems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teamwork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812" y="572769"/>
            <a:ext cx="4100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Relationship</a:t>
            </a:r>
            <a:r>
              <a:rPr sz="2800" spc="20" dirty="0"/>
              <a:t> </a:t>
            </a:r>
            <a:r>
              <a:rPr sz="2800" spc="-5" dirty="0"/>
              <a:t>Marketing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708150"/>
            <a:ext cx="7818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Today's </a:t>
            </a:r>
            <a:r>
              <a:rPr sz="2400" dirty="0">
                <a:latin typeface="Verdana"/>
                <a:cs typeface="Verdana"/>
              </a:rPr>
              <a:t>customers </a:t>
            </a:r>
            <a:r>
              <a:rPr sz="2400" spc="-5" dirty="0">
                <a:latin typeface="Verdana"/>
                <a:cs typeface="Verdana"/>
              </a:rPr>
              <a:t>want to feel </a:t>
            </a:r>
            <a:r>
              <a:rPr sz="2400" spc="-10" dirty="0">
                <a:latin typeface="Verdana"/>
                <a:cs typeface="Verdana"/>
              </a:rPr>
              <a:t>valued </a:t>
            </a:r>
            <a:r>
              <a:rPr sz="2400" dirty="0">
                <a:latin typeface="Verdana"/>
                <a:cs typeface="Verdana"/>
              </a:rPr>
              <a:t>and  </a:t>
            </a:r>
            <a:r>
              <a:rPr sz="2400" spc="-5" dirty="0">
                <a:latin typeface="Verdana"/>
                <a:cs typeface="Verdana"/>
              </a:rPr>
              <a:t>listened to; they want personalised</a:t>
            </a:r>
            <a:r>
              <a:rPr sz="2400" spc="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experiences.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1304" y="2781300"/>
            <a:ext cx="5148072" cy="2741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72769"/>
            <a:ext cx="4051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The </a:t>
            </a:r>
            <a:r>
              <a:rPr sz="2800" spc="-5" dirty="0"/>
              <a:t>Marketing</a:t>
            </a:r>
            <a:r>
              <a:rPr sz="2800" spc="-25" dirty="0"/>
              <a:t> </a:t>
            </a:r>
            <a:r>
              <a:rPr sz="2800" spc="-5" dirty="0"/>
              <a:t>Process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595373"/>
            <a:ext cx="7395209" cy="39211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27685" marR="5080" indent="-514984">
              <a:lnSpc>
                <a:spcPts val="2590"/>
              </a:lnSpc>
              <a:spcBef>
                <a:spcPts val="4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Verdana"/>
                <a:cs typeface="Verdana"/>
              </a:rPr>
              <a:t>Understand </a:t>
            </a:r>
            <a:r>
              <a:rPr sz="2400" spc="-5" dirty="0">
                <a:latin typeface="Verdana"/>
                <a:cs typeface="Verdana"/>
              </a:rPr>
              <a:t>the organisation’s mission </a:t>
            </a:r>
            <a:r>
              <a:rPr sz="2400" dirty="0">
                <a:latin typeface="Verdana"/>
                <a:cs typeface="Verdana"/>
              </a:rPr>
              <a:t>&amp; </a:t>
            </a:r>
            <a:r>
              <a:rPr sz="2400" spc="-5" dirty="0">
                <a:latin typeface="Verdana"/>
                <a:cs typeface="Verdana"/>
              </a:rPr>
              <a:t>the  </a:t>
            </a:r>
            <a:r>
              <a:rPr sz="2400" spc="-10" dirty="0">
                <a:latin typeface="Verdana"/>
                <a:cs typeface="Verdana"/>
              </a:rPr>
              <a:t>role </a:t>
            </a:r>
            <a:r>
              <a:rPr sz="2400" spc="-5" dirty="0">
                <a:latin typeface="Verdana"/>
                <a:cs typeface="Verdana"/>
              </a:rPr>
              <a:t>marketing plays </a:t>
            </a:r>
            <a:r>
              <a:rPr sz="2400" spc="-10" dirty="0">
                <a:latin typeface="Verdana"/>
                <a:cs typeface="Verdana"/>
              </a:rPr>
              <a:t>in </a:t>
            </a:r>
            <a:r>
              <a:rPr sz="2400" spc="-5" dirty="0">
                <a:latin typeface="Verdana"/>
                <a:cs typeface="Verdana"/>
              </a:rPr>
              <a:t>fulfilling that</a:t>
            </a:r>
            <a:r>
              <a:rPr sz="2400" spc="1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mission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AutoNum type="arabicPeriod"/>
            </a:pPr>
            <a:endParaRPr sz="2800">
              <a:latin typeface="Times New Roman"/>
              <a:cs typeface="Times New Roman"/>
            </a:endParaRPr>
          </a:p>
          <a:p>
            <a:pPr marL="426084" indent="-413384">
              <a:lnSpc>
                <a:spcPct val="100000"/>
              </a:lnSpc>
              <a:buAutoNum type="arabicPeriod"/>
              <a:tabLst>
                <a:tab pos="426720" algn="l"/>
              </a:tabLst>
            </a:pPr>
            <a:r>
              <a:rPr sz="2400" dirty="0">
                <a:latin typeface="Verdana"/>
                <a:cs typeface="Verdana"/>
              </a:rPr>
              <a:t>Set the marketing </a:t>
            </a:r>
            <a:r>
              <a:rPr sz="2400" spc="-5" dirty="0">
                <a:latin typeface="Verdana"/>
                <a:cs typeface="Verdana"/>
              </a:rPr>
              <a:t>objectives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AutoNum type="arabicPeriod"/>
            </a:pPr>
            <a:endParaRPr sz="2850">
              <a:latin typeface="Times New Roman"/>
              <a:cs typeface="Times New Roman"/>
            </a:endParaRPr>
          </a:p>
          <a:p>
            <a:pPr marL="426084" indent="-413384">
              <a:lnSpc>
                <a:spcPts val="2735"/>
              </a:lnSpc>
              <a:buAutoNum type="arabicPeriod"/>
              <a:tabLst>
                <a:tab pos="426720" algn="l"/>
              </a:tabLst>
            </a:pPr>
            <a:r>
              <a:rPr sz="2400" spc="-5" dirty="0">
                <a:latin typeface="Verdana"/>
                <a:cs typeface="Verdana"/>
              </a:rPr>
              <a:t>Gather, </a:t>
            </a:r>
            <a:r>
              <a:rPr sz="2400" dirty="0">
                <a:latin typeface="Verdana"/>
                <a:cs typeface="Verdana"/>
              </a:rPr>
              <a:t>analyze and </a:t>
            </a:r>
            <a:r>
              <a:rPr sz="2400" spc="-10" dirty="0">
                <a:latin typeface="Verdana"/>
                <a:cs typeface="Verdana"/>
              </a:rPr>
              <a:t>interpret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Verdana"/>
                <a:cs typeface="Verdana"/>
              </a:rPr>
              <a:t>organisation’s situation </a:t>
            </a:r>
            <a:r>
              <a:rPr sz="2400" dirty="0">
                <a:latin typeface="Verdana"/>
                <a:cs typeface="Verdana"/>
              </a:rPr>
              <a:t>- </a:t>
            </a:r>
            <a:r>
              <a:rPr sz="2400" spc="-5" dirty="0">
                <a:latin typeface="Verdana"/>
                <a:cs typeface="Verdana"/>
              </a:rPr>
              <a:t>“SWOT”</a:t>
            </a:r>
            <a:r>
              <a:rPr sz="2400" spc="10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analysis.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60"/>
              </a:spcBef>
              <a:buSzPct val="85000"/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000" b="1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trengths</a:t>
            </a:r>
            <a:endParaRPr sz="20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70"/>
              </a:spcBef>
              <a:buSzPct val="85000"/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W</a:t>
            </a:r>
            <a:r>
              <a:rPr sz="2000" spc="-5" dirty="0">
                <a:latin typeface="Verdana"/>
                <a:cs typeface="Verdana"/>
              </a:rPr>
              <a:t>eaknesses</a:t>
            </a:r>
            <a:endParaRPr sz="20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55"/>
              </a:spcBef>
              <a:buSzPct val="85000"/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pportunities</a:t>
            </a:r>
            <a:endParaRPr sz="20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60"/>
              </a:spcBef>
              <a:buSzPct val="85000"/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000" b="1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hreats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572769"/>
            <a:ext cx="3377565" cy="2090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Verdana"/>
                <a:cs typeface="Verdana"/>
              </a:rPr>
              <a:t>Contents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Marketing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Basics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Marketing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Plan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5771" y="2997707"/>
            <a:ext cx="2997200" cy="35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72769"/>
            <a:ext cx="4820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The </a:t>
            </a:r>
            <a:r>
              <a:rPr sz="2800" spc="-5" dirty="0"/>
              <a:t>Marketing Process . .</a:t>
            </a:r>
            <a:r>
              <a:rPr sz="2800" spc="35" dirty="0"/>
              <a:t> </a:t>
            </a:r>
            <a:r>
              <a:rPr sz="2800" spc="-5" dirty="0"/>
              <a:t>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633904"/>
            <a:ext cx="7397115" cy="33204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18490" indent="-605790">
              <a:lnSpc>
                <a:spcPct val="100000"/>
              </a:lnSpc>
              <a:spcBef>
                <a:spcPts val="680"/>
              </a:spcBef>
              <a:buAutoNum type="arabicPeriod" startAt="4"/>
              <a:tabLst>
                <a:tab pos="617855" algn="l"/>
                <a:tab pos="618490" algn="l"/>
              </a:tabLst>
            </a:pPr>
            <a:r>
              <a:rPr sz="2800" spc="-5" dirty="0">
                <a:latin typeface="Verdana"/>
                <a:cs typeface="Verdana"/>
              </a:rPr>
              <a:t>Develop marketing</a:t>
            </a:r>
            <a:r>
              <a:rPr sz="2800" spc="6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strategy</a:t>
            </a:r>
            <a:endParaRPr sz="2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target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market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marketing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mix</a:t>
            </a:r>
            <a:endParaRPr sz="2400">
              <a:latin typeface="Verdana"/>
              <a:cs typeface="Verdana"/>
            </a:endParaRPr>
          </a:p>
          <a:p>
            <a:pPr marL="492759" indent="-480059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493395" algn="l"/>
              </a:tabLst>
            </a:pPr>
            <a:r>
              <a:rPr sz="2800" spc="-5" dirty="0">
                <a:latin typeface="Verdana"/>
                <a:cs typeface="Verdana"/>
              </a:rPr>
              <a:t>Implement marketing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strategy.</a:t>
            </a:r>
            <a:endParaRPr sz="2800">
              <a:latin typeface="Verdana"/>
              <a:cs typeface="Verdana"/>
            </a:endParaRPr>
          </a:p>
          <a:p>
            <a:pPr marL="492759" indent="-480059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493395" algn="l"/>
              </a:tabLst>
            </a:pPr>
            <a:r>
              <a:rPr sz="2800" spc="-10" dirty="0">
                <a:latin typeface="Verdana"/>
                <a:cs typeface="Verdana"/>
              </a:rPr>
              <a:t>Evaluate performance</a:t>
            </a:r>
            <a:r>
              <a:rPr sz="2800" spc="9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measures.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493395" algn="l"/>
              </a:tabLst>
            </a:pPr>
            <a:r>
              <a:rPr sz="2800" spc="-5" dirty="0">
                <a:latin typeface="Verdana"/>
                <a:cs typeface="Verdana"/>
              </a:rPr>
              <a:t>Periodically </a:t>
            </a:r>
            <a:r>
              <a:rPr sz="2800" spc="-10" dirty="0">
                <a:latin typeface="Verdana"/>
                <a:cs typeface="Verdana"/>
              </a:rPr>
              <a:t>evaluate </a:t>
            </a:r>
            <a:r>
              <a:rPr sz="2800" spc="-5" dirty="0">
                <a:latin typeface="Verdana"/>
                <a:cs typeface="Verdana"/>
              </a:rPr>
              <a:t>marketing efforts  and make </a:t>
            </a:r>
            <a:r>
              <a:rPr sz="2800" spc="-10" dirty="0">
                <a:latin typeface="Verdana"/>
                <a:cs typeface="Verdana"/>
              </a:rPr>
              <a:t>changes, if</a:t>
            </a:r>
            <a:r>
              <a:rPr sz="2800" spc="8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needed.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2430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Four</a:t>
            </a:r>
            <a:r>
              <a:rPr spc="-85" dirty="0"/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33904"/>
            <a:ext cx="3427729" cy="26733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Four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Ps</a:t>
            </a:r>
            <a:endParaRPr sz="2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2400" spc="-5" dirty="0">
                <a:latin typeface="Verdana"/>
                <a:cs typeface="Verdana"/>
              </a:rPr>
              <a:t>roduct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2400" spc="-5" dirty="0">
                <a:latin typeface="Verdana"/>
                <a:cs typeface="Verdana"/>
              </a:rPr>
              <a:t>ricing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2400" spc="-5" dirty="0">
                <a:latin typeface="Verdana"/>
                <a:cs typeface="Verdana"/>
              </a:rPr>
              <a:t>lacement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92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2400" spc="-5" dirty="0">
                <a:latin typeface="Verdana"/>
                <a:cs typeface="Verdana"/>
              </a:rPr>
              <a:t>romotion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(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2400" spc="-5" dirty="0">
                <a:latin typeface="Verdana"/>
                <a:cs typeface="Verdana"/>
              </a:rPr>
              <a:t>eople,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2400" spc="-5" dirty="0">
                <a:latin typeface="Verdana"/>
                <a:cs typeface="Verdana"/>
              </a:rPr>
              <a:t>rocess)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1576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dirty="0"/>
              <a:t>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11450"/>
            <a:ext cx="7538720" cy="281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The product </a:t>
            </a:r>
            <a:r>
              <a:rPr sz="2800" spc="-5" dirty="0">
                <a:latin typeface="Verdana"/>
                <a:cs typeface="Verdana"/>
              </a:rPr>
              <a:t>or services offered by </a:t>
            </a:r>
            <a:r>
              <a:rPr sz="2800" spc="-10" dirty="0">
                <a:latin typeface="Verdana"/>
                <a:cs typeface="Verdana"/>
              </a:rPr>
              <a:t>the  </a:t>
            </a:r>
            <a:r>
              <a:rPr sz="2800" spc="-5" dirty="0">
                <a:latin typeface="Verdana"/>
                <a:cs typeface="Verdana"/>
              </a:rPr>
              <a:t>company </a:t>
            </a:r>
            <a:r>
              <a:rPr sz="2800" spc="-10" dirty="0">
                <a:latin typeface="Verdana"/>
                <a:cs typeface="Verdana"/>
              </a:rPr>
              <a:t>that </a:t>
            </a:r>
            <a:r>
              <a:rPr sz="2800" spc="-5" dirty="0">
                <a:latin typeface="Verdana"/>
                <a:cs typeface="Verdana"/>
              </a:rPr>
              <a:t>meet </a:t>
            </a:r>
            <a:r>
              <a:rPr sz="2800" spc="-10" dirty="0">
                <a:latin typeface="Verdana"/>
                <a:cs typeface="Verdana"/>
              </a:rPr>
              <a:t>the requirements </a:t>
            </a:r>
            <a:r>
              <a:rPr sz="2800" spc="-5" dirty="0">
                <a:latin typeface="Verdana"/>
                <a:cs typeface="Verdana"/>
              </a:rPr>
              <a:t>of  </a:t>
            </a:r>
            <a:r>
              <a:rPr sz="2800" spc="-10" dirty="0">
                <a:latin typeface="Verdana"/>
                <a:cs typeface="Verdana"/>
              </a:rPr>
              <a:t>the customers.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▪"/>
            </a:pPr>
            <a:endParaRPr sz="3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i="1" spc="-10" dirty="0">
                <a:latin typeface="Verdana"/>
                <a:cs typeface="Verdana"/>
              </a:rPr>
              <a:t>How</a:t>
            </a:r>
            <a:r>
              <a:rPr sz="2800" i="1" dirty="0">
                <a:latin typeface="Verdana"/>
                <a:cs typeface="Verdana"/>
              </a:rPr>
              <a:t> </a:t>
            </a:r>
            <a:r>
              <a:rPr sz="2800" i="1" spc="-10" dirty="0">
                <a:latin typeface="Verdana"/>
                <a:cs typeface="Verdana"/>
              </a:rPr>
              <a:t>many?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i="1" spc="-10" dirty="0">
                <a:latin typeface="Verdana"/>
                <a:cs typeface="Verdana"/>
              </a:rPr>
              <a:t>How many </a:t>
            </a:r>
            <a:r>
              <a:rPr sz="2800" i="1" spc="-5" dirty="0">
                <a:latin typeface="Verdana"/>
                <a:cs typeface="Verdana"/>
              </a:rPr>
              <a:t>features </a:t>
            </a:r>
            <a:r>
              <a:rPr sz="2800" i="1" spc="-10" dirty="0">
                <a:latin typeface="Verdana"/>
                <a:cs typeface="Verdana"/>
              </a:rPr>
              <a:t>per</a:t>
            </a:r>
            <a:r>
              <a:rPr sz="2800" i="1" spc="60" dirty="0">
                <a:latin typeface="Verdana"/>
                <a:cs typeface="Verdana"/>
              </a:rPr>
              <a:t> </a:t>
            </a:r>
            <a:r>
              <a:rPr sz="2800" i="1" spc="-10" dirty="0">
                <a:latin typeface="Verdana"/>
                <a:cs typeface="Verdana"/>
              </a:rPr>
              <a:t>product?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0552" y="405384"/>
            <a:ext cx="1624583" cy="1624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1391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dirty="0"/>
              <a:t>ricing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41094"/>
            <a:ext cx="7409815" cy="43453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indent="-342900">
              <a:lnSpc>
                <a:spcPts val="2335"/>
              </a:lnSpc>
              <a:spcBef>
                <a:spcPts val="120"/>
              </a:spcBef>
              <a:buSzPct val="102325"/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150" spc="10" dirty="0">
                <a:latin typeface="Verdana"/>
                <a:cs typeface="Verdana"/>
              </a:rPr>
              <a:t>The </a:t>
            </a:r>
            <a:r>
              <a:rPr sz="2150" spc="5" dirty="0">
                <a:latin typeface="Verdana"/>
                <a:cs typeface="Verdana"/>
              </a:rPr>
              <a:t>process </a:t>
            </a:r>
            <a:r>
              <a:rPr sz="2150" spc="10" dirty="0">
                <a:latin typeface="Verdana"/>
                <a:cs typeface="Verdana"/>
              </a:rPr>
              <a:t>of </a:t>
            </a:r>
            <a:r>
              <a:rPr sz="2150" spc="5" dirty="0">
                <a:latin typeface="Verdana"/>
                <a:cs typeface="Verdana"/>
              </a:rPr>
              <a:t>setting the prices </a:t>
            </a:r>
            <a:r>
              <a:rPr sz="2150" spc="10" dirty="0">
                <a:latin typeface="Verdana"/>
                <a:cs typeface="Verdana"/>
              </a:rPr>
              <a:t>for </a:t>
            </a:r>
            <a:r>
              <a:rPr sz="2150" spc="5" dirty="0">
                <a:latin typeface="Verdana"/>
                <a:cs typeface="Verdana"/>
              </a:rPr>
              <a:t>the products</a:t>
            </a:r>
            <a:r>
              <a:rPr sz="2150" spc="-190" dirty="0">
                <a:latin typeface="Verdana"/>
                <a:cs typeface="Verdana"/>
              </a:rPr>
              <a:t> </a:t>
            </a:r>
            <a:r>
              <a:rPr sz="2150" spc="10" dirty="0">
                <a:latin typeface="Verdana"/>
                <a:cs typeface="Verdana"/>
              </a:rPr>
              <a:t>/</a:t>
            </a:r>
            <a:endParaRPr sz="2150">
              <a:latin typeface="Verdana"/>
              <a:cs typeface="Verdana"/>
            </a:endParaRPr>
          </a:p>
          <a:p>
            <a:pPr marL="355600">
              <a:lnSpc>
                <a:spcPts val="2335"/>
              </a:lnSpc>
            </a:pPr>
            <a:r>
              <a:rPr sz="2150" spc="5" dirty="0">
                <a:latin typeface="Verdana"/>
                <a:cs typeface="Verdana"/>
              </a:rPr>
              <a:t>services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ts val="2535"/>
              </a:lnSpc>
              <a:buSzPct val="102325"/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150" i="1" spc="10" dirty="0">
                <a:latin typeface="Verdana"/>
                <a:cs typeface="Verdana"/>
              </a:rPr>
              <a:t>How </a:t>
            </a:r>
            <a:r>
              <a:rPr sz="2150" i="1" spc="5" dirty="0">
                <a:latin typeface="Verdana"/>
                <a:cs typeface="Verdana"/>
              </a:rPr>
              <a:t>to determine </a:t>
            </a:r>
            <a:r>
              <a:rPr sz="2150" i="1" spc="10" dirty="0">
                <a:latin typeface="Verdana"/>
                <a:cs typeface="Verdana"/>
              </a:rPr>
              <a:t>your </a:t>
            </a:r>
            <a:r>
              <a:rPr sz="2150" i="1" spc="5" dirty="0">
                <a:latin typeface="Verdana"/>
                <a:cs typeface="Verdana"/>
              </a:rPr>
              <a:t>product’s</a:t>
            </a:r>
            <a:r>
              <a:rPr sz="2150" i="1" spc="-120" dirty="0">
                <a:latin typeface="Verdana"/>
                <a:cs typeface="Verdana"/>
              </a:rPr>
              <a:t> </a:t>
            </a:r>
            <a:r>
              <a:rPr sz="2150" i="1" spc="5" dirty="0">
                <a:latin typeface="Verdana"/>
                <a:cs typeface="Verdana"/>
              </a:rPr>
              <a:t>price?</a:t>
            </a:r>
            <a:endParaRPr sz="2150">
              <a:latin typeface="Verdana"/>
              <a:cs typeface="Verdana"/>
            </a:endParaRPr>
          </a:p>
          <a:p>
            <a:pPr marL="756285" lvl="1" indent="-286385">
              <a:lnSpc>
                <a:spcPts val="2190"/>
              </a:lnSpc>
              <a:buSzPct val="102702"/>
              <a:buChar char="–"/>
              <a:tabLst>
                <a:tab pos="756285" algn="l"/>
                <a:tab pos="756920" algn="l"/>
              </a:tabLst>
            </a:pPr>
            <a:r>
              <a:rPr sz="1850" dirty="0">
                <a:latin typeface="Verdana"/>
                <a:cs typeface="Verdana"/>
              </a:rPr>
              <a:t>You </a:t>
            </a:r>
            <a:r>
              <a:rPr sz="1850" spc="5" dirty="0">
                <a:latin typeface="Verdana"/>
                <a:cs typeface="Verdana"/>
              </a:rPr>
              <a:t>want </a:t>
            </a:r>
            <a:r>
              <a:rPr sz="1850" dirty="0">
                <a:latin typeface="Verdana"/>
                <a:cs typeface="Verdana"/>
              </a:rPr>
              <a:t>to </a:t>
            </a:r>
            <a:r>
              <a:rPr sz="1850" spc="5" dirty="0">
                <a:latin typeface="Verdana"/>
                <a:cs typeface="Verdana"/>
              </a:rPr>
              <a:t>maximize</a:t>
            </a:r>
            <a:r>
              <a:rPr sz="1850" spc="-30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profits</a:t>
            </a:r>
            <a:endParaRPr sz="1850">
              <a:latin typeface="Verdana"/>
              <a:cs typeface="Verdana"/>
            </a:endParaRPr>
          </a:p>
          <a:p>
            <a:pPr marL="756285" lvl="1" indent="-286385">
              <a:lnSpc>
                <a:spcPts val="2230"/>
              </a:lnSpc>
              <a:buSzPct val="102702"/>
              <a:buChar char="–"/>
              <a:tabLst>
                <a:tab pos="756285" algn="l"/>
                <a:tab pos="756920" algn="l"/>
              </a:tabLst>
            </a:pPr>
            <a:r>
              <a:rPr sz="1850" dirty="0">
                <a:latin typeface="Verdana"/>
                <a:cs typeface="Verdana"/>
              </a:rPr>
              <a:t>You </a:t>
            </a:r>
            <a:r>
              <a:rPr sz="1850" spc="5" dirty="0">
                <a:latin typeface="Verdana"/>
                <a:cs typeface="Verdana"/>
              </a:rPr>
              <a:t>want </a:t>
            </a:r>
            <a:r>
              <a:rPr sz="1850" dirty="0">
                <a:latin typeface="Verdana"/>
                <a:cs typeface="Verdana"/>
              </a:rPr>
              <a:t>to be </a:t>
            </a:r>
            <a:r>
              <a:rPr sz="1850" spc="5" dirty="0">
                <a:latin typeface="Verdana"/>
                <a:cs typeface="Verdana"/>
              </a:rPr>
              <a:t>cheaper </a:t>
            </a:r>
            <a:r>
              <a:rPr sz="1850" dirty="0">
                <a:latin typeface="Verdana"/>
                <a:cs typeface="Verdana"/>
              </a:rPr>
              <a:t>than the competition</a:t>
            </a:r>
            <a:r>
              <a:rPr sz="1850" spc="-5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(maybe?)</a:t>
            </a:r>
            <a:endParaRPr sz="185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Verdana"/>
              <a:buChar char="–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2535"/>
              </a:lnSpc>
              <a:buSzPct val="102325"/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150" spc="5" dirty="0">
                <a:latin typeface="Verdana"/>
                <a:cs typeface="Verdana"/>
              </a:rPr>
              <a:t>Objectives:</a:t>
            </a:r>
            <a:endParaRPr sz="2150">
              <a:latin typeface="Verdana"/>
              <a:cs typeface="Verdana"/>
            </a:endParaRPr>
          </a:p>
          <a:p>
            <a:pPr marL="756285" lvl="1" indent="-286385">
              <a:lnSpc>
                <a:spcPts val="2190"/>
              </a:lnSpc>
              <a:buSzPct val="102702"/>
              <a:buChar char="–"/>
              <a:tabLst>
                <a:tab pos="756285" algn="l"/>
                <a:tab pos="756920" algn="l"/>
              </a:tabLst>
            </a:pPr>
            <a:r>
              <a:rPr sz="1850" dirty="0">
                <a:latin typeface="Verdana"/>
                <a:cs typeface="Verdana"/>
              </a:rPr>
              <a:t>Definite </a:t>
            </a:r>
            <a:r>
              <a:rPr sz="1850" spc="5" dirty="0">
                <a:latin typeface="Verdana"/>
                <a:cs typeface="Verdana"/>
              </a:rPr>
              <a:t>sales</a:t>
            </a:r>
            <a:r>
              <a:rPr sz="1850" spc="30" dirty="0">
                <a:latin typeface="Verdana"/>
                <a:cs typeface="Verdana"/>
              </a:rPr>
              <a:t> </a:t>
            </a:r>
            <a:r>
              <a:rPr sz="1850" spc="5" dirty="0">
                <a:latin typeface="Verdana"/>
                <a:cs typeface="Verdana"/>
              </a:rPr>
              <a:t>volume</a:t>
            </a:r>
            <a:endParaRPr sz="1850">
              <a:latin typeface="Verdana"/>
              <a:cs typeface="Verdana"/>
            </a:endParaRPr>
          </a:p>
          <a:p>
            <a:pPr marL="756285" lvl="1" indent="-286385">
              <a:lnSpc>
                <a:spcPts val="2190"/>
              </a:lnSpc>
              <a:buSzPct val="102702"/>
              <a:buChar char="–"/>
              <a:tabLst>
                <a:tab pos="756285" algn="l"/>
                <a:tab pos="756920" algn="l"/>
              </a:tabLst>
            </a:pPr>
            <a:r>
              <a:rPr sz="1850" spc="5" dirty="0">
                <a:latin typeface="Verdana"/>
                <a:cs typeface="Verdana"/>
              </a:rPr>
              <a:t>Achieve </a:t>
            </a:r>
            <a:r>
              <a:rPr sz="1850" spc="-5" dirty="0">
                <a:latin typeface="Verdana"/>
                <a:cs typeface="Verdana"/>
              </a:rPr>
              <a:t>profit</a:t>
            </a:r>
            <a:endParaRPr sz="1850">
              <a:latin typeface="Verdana"/>
              <a:cs typeface="Verdana"/>
            </a:endParaRPr>
          </a:p>
          <a:p>
            <a:pPr marL="756285" lvl="1" indent="-286385">
              <a:lnSpc>
                <a:spcPts val="2190"/>
              </a:lnSpc>
              <a:buSzPct val="102702"/>
              <a:buChar char="–"/>
              <a:tabLst>
                <a:tab pos="756285" algn="l"/>
                <a:tab pos="756920" algn="l"/>
              </a:tabLst>
            </a:pPr>
            <a:r>
              <a:rPr sz="1850" dirty="0">
                <a:latin typeface="Verdana"/>
                <a:cs typeface="Verdana"/>
              </a:rPr>
              <a:t>Larger </a:t>
            </a:r>
            <a:r>
              <a:rPr sz="1850" spc="5" dirty="0">
                <a:latin typeface="Verdana"/>
                <a:cs typeface="Verdana"/>
              </a:rPr>
              <a:t>market</a:t>
            </a:r>
            <a:r>
              <a:rPr sz="1850" spc="25" dirty="0">
                <a:latin typeface="Verdana"/>
                <a:cs typeface="Verdana"/>
              </a:rPr>
              <a:t> </a:t>
            </a:r>
            <a:r>
              <a:rPr sz="1850" spc="5" dirty="0">
                <a:latin typeface="Verdana"/>
                <a:cs typeface="Verdana"/>
              </a:rPr>
              <a:t>share</a:t>
            </a:r>
            <a:endParaRPr sz="1850">
              <a:latin typeface="Verdana"/>
              <a:cs typeface="Verdana"/>
            </a:endParaRPr>
          </a:p>
          <a:p>
            <a:pPr marL="756285" lvl="1" indent="-286385">
              <a:lnSpc>
                <a:spcPts val="2185"/>
              </a:lnSpc>
              <a:buSzPct val="102702"/>
              <a:buChar char="–"/>
              <a:tabLst>
                <a:tab pos="756285" algn="l"/>
                <a:tab pos="756920" algn="l"/>
              </a:tabLst>
            </a:pPr>
            <a:r>
              <a:rPr sz="1850" dirty="0">
                <a:latin typeface="Verdana"/>
                <a:cs typeface="Verdana"/>
              </a:rPr>
              <a:t>Maintain </a:t>
            </a:r>
            <a:r>
              <a:rPr sz="1850" spc="5" dirty="0">
                <a:latin typeface="Verdana"/>
                <a:cs typeface="Verdana"/>
              </a:rPr>
              <a:t>market share</a:t>
            </a:r>
            <a:endParaRPr sz="1850">
              <a:latin typeface="Verdana"/>
              <a:cs typeface="Verdana"/>
            </a:endParaRPr>
          </a:p>
          <a:p>
            <a:pPr marL="756285" lvl="1" indent="-286385">
              <a:lnSpc>
                <a:spcPts val="2185"/>
              </a:lnSpc>
              <a:buSzPct val="102702"/>
              <a:buChar char="–"/>
              <a:tabLst>
                <a:tab pos="756285" algn="l"/>
                <a:tab pos="756920" algn="l"/>
              </a:tabLst>
            </a:pPr>
            <a:r>
              <a:rPr sz="1850" dirty="0">
                <a:latin typeface="Verdana"/>
                <a:cs typeface="Verdana"/>
              </a:rPr>
              <a:t>Eliminate</a:t>
            </a:r>
            <a:r>
              <a:rPr sz="1850" spc="20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competition</a:t>
            </a:r>
            <a:endParaRPr sz="1850">
              <a:latin typeface="Verdana"/>
              <a:cs typeface="Verdana"/>
            </a:endParaRPr>
          </a:p>
          <a:p>
            <a:pPr marL="756285" lvl="1" indent="-286385">
              <a:lnSpc>
                <a:spcPts val="2185"/>
              </a:lnSpc>
              <a:buSzPct val="102702"/>
              <a:buChar char="–"/>
              <a:tabLst>
                <a:tab pos="756285" algn="l"/>
                <a:tab pos="756920" algn="l"/>
              </a:tabLst>
            </a:pPr>
            <a:r>
              <a:rPr sz="1850" dirty="0">
                <a:latin typeface="Verdana"/>
                <a:cs typeface="Verdana"/>
              </a:rPr>
              <a:t>Advantages of </a:t>
            </a:r>
            <a:r>
              <a:rPr sz="1850" spc="5" dirty="0">
                <a:latin typeface="Verdana"/>
                <a:cs typeface="Verdana"/>
              </a:rPr>
              <a:t>mass</a:t>
            </a:r>
            <a:r>
              <a:rPr sz="1850" spc="-5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production</a:t>
            </a:r>
            <a:endParaRPr sz="1850">
              <a:latin typeface="Verdana"/>
              <a:cs typeface="Verdana"/>
            </a:endParaRPr>
          </a:p>
          <a:p>
            <a:pPr marL="756285" lvl="1" indent="-286385">
              <a:lnSpc>
                <a:spcPts val="2230"/>
              </a:lnSpc>
              <a:buSzPct val="102702"/>
              <a:buChar char="–"/>
              <a:tabLst>
                <a:tab pos="756285" algn="l"/>
                <a:tab pos="756920" algn="l"/>
              </a:tabLst>
            </a:pPr>
            <a:r>
              <a:rPr sz="1850" spc="5" dirty="0">
                <a:latin typeface="Verdana"/>
                <a:cs typeface="Verdana"/>
              </a:rPr>
              <a:t>Satisfactory </a:t>
            </a:r>
            <a:r>
              <a:rPr sz="1850" dirty="0">
                <a:latin typeface="Verdana"/>
                <a:cs typeface="Verdana"/>
              </a:rPr>
              <a:t>return </a:t>
            </a:r>
            <a:r>
              <a:rPr sz="1850" spc="5" dirty="0">
                <a:latin typeface="Verdana"/>
                <a:cs typeface="Verdana"/>
              </a:rPr>
              <a:t>on</a:t>
            </a:r>
            <a:r>
              <a:rPr sz="1850" spc="15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capital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1328" y="3717035"/>
            <a:ext cx="3493008" cy="1603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59880" y="332231"/>
            <a:ext cx="1296924" cy="1296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96926"/>
            <a:ext cx="447865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dirty="0"/>
              <a:t>ricing:</a:t>
            </a:r>
          </a:p>
          <a:p>
            <a:pPr marL="12700">
              <a:lnSpc>
                <a:spcPct val="100000"/>
              </a:lnSpc>
            </a:pPr>
            <a:r>
              <a:rPr dirty="0"/>
              <a:t>Determining </a:t>
            </a:r>
            <a:r>
              <a:rPr spc="-5" dirty="0"/>
              <a:t>the</a:t>
            </a:r>
            <a:r>
              <a:rPr spc="-60" dirty="0"/>
              <a:t> </a:t>
            </a:r>
            <a:r>
              <a:rPr spc="-5" dirty="0"/>
              <a:t>Price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34998"/>
            <a:ext cx="5346700" cy="311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ts val="2800"/>
              </a:lnSpc>
              <a:spcBef>
                <a:spcPts val="125"/>
              </a:spcBef>
              <a:buSzPct val="102127"/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350" spc="10" dirty="0">
                <a:latin typeface="Verdana"/>
                <a:cs typeface="Verdana"/>
              </a:rPr>
              <a:t>Production </a:t>
            </a:r>
            <a:r>
              <a:rPr sz="2350" spc="15" dirty="0">
                <a:latin typeface="Verdana"/>
                <a:cs typeface="Verdana"/>
              </a:rPr>
              <a:t>and </a:t>
            </a:r>
            <a:r>
              <a:rPr sz="2350" spc="5" dirty="0">
                <a:latin typeface="Verdana"/>
                <a:cs typeface="Verdana"/>
              </a:rPr>
              <a:t>distribution</a:t>
            </a:r>
            <a:r>
              <a:rPr sz="2350" spc="15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costs</a:t>
            </a:r>
            <a:endParaRPr sz="2350">
              <a:latin typeface="Verdana"/>
              <a:cs typeface="Verdana"/>
            </a:endParaRPr>
          </a:p>
          <a:p>
            <a:pPr marL="355600" indent="-342900">
              <a:lnSpc>
                <a:spcPts val="2790"/>
              </a:lnSpc>
              <a:buSzPct val="102127"/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350" spc="5" dirty="0">
                <a:latin typeface="Verdana"/>
                <a:cs typeface="Verdana"/>
              </a:rPr>
              <a:t>Substitute </a:t>
            </a:r>
            <a:r>
              <a:rPr sz="2350" spc="10" dirty="0">
                <a:latin typeface="Verdana"/>
                <a:cs typeface="Verdana"/>
              </a:rPr>
              <a:t>goods</a:t>
            </a:r>
            <a:r>
              <a:rPr sz="2350" spc="65" dirty="0">
                <a:latin typeface="Verdana"/>
                <a:cs typeface="Verdana"/>
              </a:rPr>
              <a:t> </a:t>
            </a:r>
            <a:r>
              <a:rPr sz="2350" spc="5" dirty="0">
                <a:latin typeface="Verdana"/>
                <a:cs typeface="Verdana"/>
              </a:rPr>
              <a:t>available</a:t>
            </a:r>
            <a:endParaRPr sz="2350">
              <a:latin typeface="Verdana"/>
              <a:cs typeface="Verdana"/>
            </a:endParaRPr>
          </a:p>
          <a:p>
            <a:pPr marL="355600" indent="-342900">
              <a:lnSpc>
                <a:spcPts val="2790"/>
              </a:lnSpc>
              <a:buSzPct val="102127"/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350" spc="10" dirty="0">
                <a:latin typeface="Verdana"/>
                <a:cs typeface="Verdana"/>
              </a:rPr>
              <a:t>Normal trade</a:t>
            </a:r>
            <a:r>
              <a:rPr sz="2350" spc="-10" dirty="0">
                <a:latin typeface="Verdana"/>
                <a:cs typeface="Verdana"/>
              </a:rPr>
              <a:t> </a:t>
            </a:r>
            <a:r>
              <a:rPr sz="2350" spc="5" dirty="0">
                <a:latin typeface="Verdana"/>
                <a:cs typeface="Verdana"/>
              </a:rPr>
              <a:t>practices</a:t>
            </a:r>
            <a:endParaRPr sz="2350">
              <a:latin typeface="Verdana"/>
              <a:cs typeface="Verdana"/>
            </a:endParaRPr>
          </a:p>
          <a:p>
            <a:pPr marL="355600" indent="-342900">
              <a:lnSpc>
                <a:spcPts val="2785"/>
              </a:lnSpc>
              <a:buSzPct val="102127"/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350" spc="10" dirty="0">
                <a:latin typeface="Verdana"/>
                <a:cs typeface="Verdana"/>
              </a:rPr>
              <a:t>Fixed</a:t>
            </a:r>
            <a:r>
              <a:rPr sz="2350" spc="15" dirty="0">
                <a:latin typeface="Verdana"/>
                <a:cs typeface="Verdana"/>
              </a:rPr>
              <a:t> </a:t>
            </a:r>
            <a:r>
              <a:rPr sz="2350" spc="5" dirty="0">
                <a:latin typeface="Verdana"/>
                <a:cs typeface="Verdana"/>
              </a:rPr>
              <a:t>prices</a:t>
            </a:r>
            <a:endParaRPr sz="2350">
              <a:latin typeface="Verdana"/>
              <a:cs typeface="Verdana"/>
            </a:endParaRPr>
          </a:p>
          <a:p>
            <a:pPr marL="355600" indent="-342900">
              <a:lnSpc>
                <a:spcPts val="2785"/>
              </a:lnSpc>
              <a:buSzPct val="102127"/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350" spc="5" dirty="0">
                <a:latin typeface="Verdana"/>
                <a:cs typeface="Verdana"/>
              </a:rPr>
              <a:t>Reaction </a:t>
            </a:r>
            <a:r>
              <a:rPr sz="2350" spc="10" dirty="0">
                <a:latin typeface="Verdana"/>
                <a:cs typeface="Verdana"/>
              </a:rPr>
              <a:t>of</a:t>
            </a:r>
            <a:r>
              <a:rPr sz="2350" dirty="0">
                <a:latin typeface="Verdana"/>
                <a:cs typeface="Verdana"/>
              </a:rPr>
              <a:t> </a:t>
            </a:r>
            <a:r>
              <a:rPr sz="2350" spc="5" dirty="0">
                <a:latin typeface="Verdana"/>
                <a:cs typeface="Verdana"/>
              </a:rPr>
              <a:t>distributors</a:t>
            </a:r>
            <a:endParaRPr sz="2350">
              <a:latin typeface="Verdana"/>
              <a:cs typeface="Verdana"/>
            </a:endParaRPr>
          </a:p>
          <a:p>
            <a:pPr marL="355600" indent="-342900">
              <a:lnSpc>
                <a:spcPts val="2785"/>
              </a:lnSpc>
              <a:buSzPct val="102127"/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350" spc="10" dirty="0">
                <a:latin typeface="Verdana"/>
                <a:cs typeface="Verdana"/>
              </a:rPr>
              <a:t>Reaction of</a:t>
            </a:r>
            <a:r>
              <a:rPr sz="2350" spc="-10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consumers</a:t>
            </a:r>
            <a:endParaRPr sz="2350">
              <a:latin typeface="Verdana"/>
              <a:cs typeface="Verdana"/>
            </a:endParaRPr>
          </a:p>
          <a:p>
            <a:pPr marL="355600" indent="-342900">
              <a:lnSpc>
                <a:spcPts val="2755"/>
              </a:lnSpc>
              <a:buSzPct val="102127"/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350" spc="10" dirty="0">
                <a:latin typeface="Verdana"/>
                <a:cs typeface="Verdana"/>
              </a:rPr>
              <a:t>Nature of</a:t>
            </a:r>
            <a:r>
              <a:rPr sz="2350" spc="-10" dirty="0">
                <a:latin typeface="Verdana"/>
                <a:cs typeface="Verdana"/>
              </a:rPr>
              <a:t> </a:t>
            </a:r>
            <a:r>
              <a:rPr sz="2350" spc="10" dirty="0">
                <a:latin typeface="Verdana"/>
                <a:cs typeface="Verdana"/>
              </a:rPr>
              <a:t>demand:</a:t>
            </a:r>
            <a:endParaRPr sz="2350">
              <a:latin typeface="Verdana"/>
              <a:cs typeface="Verdana"/>
            </a:endParaRPr>
          </a:p>
          <a:p>
            <a:pPr marL="756285" lvl="1" indent="-286385">
              <a:lnSpc>
                <a:spcPts val="2365"/>
              </a:lnSpc>
              <a:buSzPct val="97560"/>
              <a:buChar char="–"/>
              <a:tabLst>
                <a:tab pos="756920" algn="l"/>
              </a:tabLst>
            </a:pPr>
            <a:r>
              <a:rPr sz="2050" spc="-15" dirty="0">
                <a:latin typeface="Verdana"/>
                <a:cs typeface="Verdana"/>
              </a:rPr>
              <a:t>Elastic</a:t>
            </a:r>
            <a:endParaRPr sz="2050">
              <a:latin typeface="Verdana"/>
              <a:cs typeface="Verdana"/>
            </a:endParaRPr>
          </a:p>
          <a:p>
            <a:pPr marL="756285" lvl="1" indent="-286385">
              <a:lnSpc>
                <a:spcPts val="2410"/>
              </a:lnSpc>
              <a:buSzPct val="97560"/>
              <a:buChar char="–"/>
              <a:tabLst>
                <a:tab pos="756920" algn="l"/>
              </a:tabLst>
            </a:pPr>
            <a:r>
              <a:rPr sz="2050" spc="-10" dirty="0">
                <a:latin typeface="Verdana"/>
                <a:cs typeface="Verdana"/>
              </a:rPr>
              <a:t>Inelastic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80" y="332231"/>
            <a:ext cx="1296924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59410"/>
            <a:ext cx="39192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sz="2800" spc="-5" dirty="0"/>
              <a:t>ricing: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sz="2800" spc="-5" dirty="0"/>
              <a:t>Determining </a:t>
            </a:r>
            <a:r>
              <a:rPr sz="2800" spc="-10" dirty="0"/>
              <a:t>the</a:t>
            </a:r>
            <a:r>
              <a:rPr sz="2800" spc="5" dirty="0"/>
              <a:t> </a:t>
            </a:r>
            <a:r>
              <a:rPr sz="2800" spc="-5" dirty="0"/>
              <a:t>Price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394206"/>
            <a:ext cx="3981450" cy="1586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ts val="2770"/>
              </a:lnSpc>
              <a:spcBef>
                <a:spcPts val="125"/>
              </a:spcBef>
              <a:buSzPct val="102127"/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350" spc="15" dirty="0">
                <a:latin typeface="Verdana"/>
                <a:cs typeface="Verdana"/>
              </a:rPr>
              <a:t>Form </a:t>
            </a:r>
            <a:r>
              <a:rPr sz="2350" spc="10" dirty="0">
                <a:latin typeface="Verdana"/>
                <a:cs typeface="Verdana"/>
              </a:rPr>
              <a:t>of</a:t>
            </a:r>
            <a:r>
              <a:rPr sz="2350" spc="-5" dirty="0">
                <a:latin typeface="Verdana"/>
                <a:cs typeface="Verdana"/>
              </a:rPr>
              <a:t> </a:t>
            </a:r>
            <a:r>
              <a:rPr sz="2350" spc="15" dirty="0">
                <a:latin typeface="Verdana"/>
                <a:cs typeface="Verdana"/>
              </a:rPr>
              <a:t>market:</a:t>
            </a:r>
            <a:endParaRPr sz="2350">
              <a:latin typeface="Verdana"/>
              <a:cs typeface="Verdana"/>
            </a:endParaRPr>
          </a:p>
          <a:p>
            <a:pPr marL="756285" lvl="1" indent="-286385">
              <a:lnSpc>
                <a:spcPts val="2365"/>
              </a:lnSpc>
              <a:buSzPct val="97560"/>
              <a:buChar char="–"/>
              <a:tabLst>
                <a:tab pos="756920" algn="l"/>
              </a:tabLst>
            </a:pPr>
            <a:r>
              <a:rPr sz="2050" spc="-10" dirty="0">
                <a:latin typeface="Verdana"/>
                <a:cs typeface="Verdana"/>
              </a:rPr>
              <a:t>Perfect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competition</a:t>
            </a:r>
            <a:endParaRPr sz="2050">
              <a:latin typeface="Verdana"/>
              <a:cs typeface="Verdana"/>
            </a:endParaRPr>
          </a:p>
          <a:p>
            <a:pPr marL="756285" lvl="1" indent="-286385">
              <a:lnSpc>
                <a:spcPts val="2360"/>
              </a:lnSpc>
              <a:buSzPct val="97560"/>
              <a:buChar char="–"/>
              <a:tabLst>
                <a:tab pos="756920" algn="l"/>
              </a:tabLst>
            </a:pPr>
            <a:r>
              <a:rPr sz="2050" spc="-10" dirty="0">
                <a:latin typeface="Verdana"/>
                <a:cs typeface="Verdana"/>
              </a:rPr>
              <a:t>Monopolistic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competition</a:t>
            </a:r>
            <a:endParaRPr sz="2050">
              <a:latin typeface="Verdana"/>
              <a:cs typeface="Verdana"/>
            </a:endParaRPr>
          </a:p>
          <a:p>
            <a:pPr marL="756285" lvl="1" indent="-286385">
              <a:lnSpc>
                <a:spcPts val="2360"/>
              </a:lnSpc>
              <a:buSzPct val="97560"/>
              <a:buChar char="–"/>
              <a:tabLst>
                <a:tab pos="756920" algn="l"/>
              </a:tabLst>
            </a:pPr>
            <a:r>
              <a:rPr sz="2050" spc="-10" dirty="0">
                <a:latin typeface="Verdana"/>
                <a:cs typeface="Verdana"/>
              </a:rPr>
              <a:t>Monopoly</a:t>
            </a:r>
            <a:endParaRPr sz="2050">
              <a:latin typeface="Verdana"/>
              <a:cs typeface="Verdana"/>
            </a:endParaRPr>
          </a:p>
          <a:p>
            <a:pPr marL="756285" lvl="1" indent="-286385">
              <a:lnSpc>
                <a:spcPts val="2410"/>
              </a:lnSpc>
              <a:buSzPct val="97560"/>
              <a:buChar char="–"/>
              <a:tabLst>
                <a:tab pos="756920" algn="l"/>
              </a:tabLst>
            </a:pPr>
            <a:r>
              <a:rPr sz="2050" spc="-15" dirty="0">
                <a:latin typeface="Verdana"/>
                <a:cs typeface="Verdana"/>
              </a:rPr>
              <a:t>Oligopoly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4038600"/>
            <a:ext cx="3132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  <a:hlinkClick r:id="rId2"/>
              </a:rPr>
              <a:t>https://youtu.be/0Gb4t1L2MH0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59410"/>
            <a:ext cx="55606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sz="2800" spc="-5" dirty="0"/>
              <a:t>ricing: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sz="2800" spc="-10" dirty="0"/>
              <a:t>Three </a:t>
            </a:r>
            <a:r>
              <a:rPr sz="2800" spc="-5" dirty="0"/>
              <a:t>main models to</a:t>
            </a:r>
            <a:r>
              <a:rPr sz="2800" spc="60" dirty="0"/>
              <a:t> </a:t>
            </a:r>
            <a:r>
              <a:rPr sz="2800" spc="-5" dirty="0"/>
              <a:t>consider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633904"/>
            <a:ext cx="3895090" cy="18148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Three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models</a:t>
            </a:r>
            <a:endParaRPr sz="2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spc="-10" dirty="0">
                <a:latin typeface="Verdana"/>
                <a:cs typeface="Verdana"/>
              </a:rPr>
              <a:t>Billing </a:t>
            </a:r>
            <a:r>
              <a:rPr sz="2400" spc="-5" dirty="0">
                <a:latin typeface="Verdana"/>
                <a:cs typeface="Verdana"/>
              </a:rPr>
              <a:t>by the</a:t>
            </a:r>
            <a:r>
              <a:rPr sz="2400" spc="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hour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Subscription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based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One </a:t>
            </a:r>
            <a:r>
              <a:rPr sz="2400" spc="-10" dirty="0">
                <a:latin typeface="Verdana"/>
                <a:cs typeface="Verdana"/>
              </a:rPr>
              <a:t>time </a:t>
            </a:r>
            <a:r>
              <a:rPr sz="2400" spc="-5" dirty="0">
                <a:latin typeface="Verdana"/>
                <a:cs typeface="Verdana"/>
              </a:rPr>
              <a:t>sales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80" y="332231"/>
            <a:ext cx="1296924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359410"/>
            <a:ext cx="7374890" cy="3736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Verdana"/>
                <a:cs typeface="Verdana"/>
              </a:rPr>
              <a:t>Three </a:t>
            </a:r>
            <a:r>
              <a:rPr sz="2800" spc="-5" dirty="0">
                <a:latin typeface="Verdana"/>
                <a:cs typeface="Verdana"/>
              </a:rPr>
              <a:t>main</a:t>
            </a:r>
            <a:r>
              <a:rPr sz="2800" spc="5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models: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Verdana"/>
                <a:cs typeface="Verdana"/>
              </a:rPr>
              <a:t>Billing </a:t>
            </a:r>
            <a:r>
              <a:rPr sz="2800" spc="-5" dirty="0">
                <a:latin typeface="Verdana"/>
                <a:cs typeface="Verdana"/>
              </a:rPr>
              <a:t>by </a:t>
            </a:r>
            <a:r>
              <a:rPr sz="2800" spc="-10" dirty="0">
                <a:latin typeface="Verdana"/>
                <a:cs typeface="Verdana"/>
              </a:rPr>
              <a:t>the</a:t>
            </a:r>
            <a:r>
              <a:rPr sz="2800" spc="6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hour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Uurtje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Factuurtje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Direct return and </a:t>
            </a:r>
            <a:r>
              <a:rPr sz="2800" spc="-10" dirty="0">
                <a:latin typeface="Verdana"/>
                <a:cs typeface="Verdana"/>
              </a:rPr>
              <a:t>profitable</a:t>
            </a:r>
            <a:r>
              <a:rPr sz="2800" spc="1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(+)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Customers </a:t>
            </a:r>
            <a:r>
              <a:rPr sz="2800" spc="-5" dirty="0">
                <a:latin typeface="Verdana"/>
                <a:cs typeface="Verdana"/>
              </a:rPr>
              <a:t>do </a:t>
            </a:r>
            <a:r>
              <a:rPr sz="2800" spc="-10" dirty="0">
                <a:latin typeface="Verdana"/>
                <a:cs typeface="Verdana"/>
              </a:rPr>
              <a:t>not know how expensive  the total is going </a:t>
            </a:r>
            <a:r>
              <a:rPr sz="2800" spc="-5" dirty="0">
                <a:latin typeface="Verdana"/>
                <a:cs typeface="Verdana"/>
              </a:rPr>
              <a:t>to be</a:t>
            </a:r>
            <a:r>
              <a:rPr sz="2800" spc="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(-)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tip:</a:t>
            </a:r>
            <a:r>
              <a:rPr sz="2800" spc="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  <a:hlinkClick r:id="rId2"/>
              </a:rPr>
              <a:t>https://studio.envato.com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9339" y="4293133"/>
            <a:ext cx="3959352" cy="2367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0731" y="1557527"/>
            <a:ext cx="1548383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59880" y="332231"/>
            <a:ext cx="1296924" cy="1296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359410"/>
            <a:ext cx="7469505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5445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Verdana"/>
                <a:cs typeface="Verdana"/>
              </a:rPr>
              <a:t>Three </a:t>
            </a:r>
            <a:r>
              <a:rPr sz="2800" spc="-5" dirty="0">
                <a:latin typeface="Verdana"/>
                <a:cs typeface="Verdana"/>
              </a:rPr>
              <a:t>main models:  Subscription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Based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Great for </a:t>
            </a:r>
            <a:r>
              <a:rPr sz="2800" spc="-10" dirty="0">
                <a:latin typeface="Verdana"/>
                <a:cs typeface="Verdana"/>
              </a:rPr>
              <a:t>long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term</a:t>
            </a:r>
            <a:endParaRPr sz="2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Cumulative income</a:t>
            </a:r>
            <a:r>
              <a:rPr sz="2800" spc="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(+)</a:t>
            </a:r>
            <a:endParaRPr sz="2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Easy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spc="-10" dirty="0">
                <a:latin typeface="Verdana"/>
                <a:cs typeface="Verdana"/>
              </a:rPr>
              <a:t>calculate </a:t>
            </a:r>
            <a:r>
              <a:rPr sz="2800" spc="-5" dirty="0">
                <a:latin typeface="Verdana"/>
                <a:cs typeface="Verdana"/>
              </a:rPr>
              <a:t>each year</a:t>
            </a:r>
            <a:r>
              <a:rPr sz="2800" spc="10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(+)</a:t>
            </a:r>
            <a:endParaRPr sz="2800" dirty="0">
              <a:latin typeface="Verdana"/>
              <a:cs typeface="Verdana"/>
            </a:endParaRPr>
          </a:p>
          <a:p>
            <a:pPr marL="355600" marR="160655" indent="-342900">
              <a:lnSpc>
                <a:spcPct val="100000"/>
              </a:lnSpc>
              <a:spcBef>
                <a:spcPts val="6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Short </a:t>
            </a:r>
            <a:r>
              <a:rPr sz="2800" spc="-5" dirty="0">
                <a:latin typeface="Verdana"/>
                <a:cs typeface="Verdana"/>
              </a:rPr>
              <a:t>term </a:t>
            </a:r>
            <a:r>
              <a:rPr sz="2800" spc="-15" dirty="0">
                <a:latin typeface="Verdana"/>
                <a:cs typeface="Verdana"/>
              </a:rPr>
              <a:t>liquidity problems, </a:t>
            </a:r>
            <a:r>
              <a:rPr sz="2800" spc="-5" dirty="0">
                <a:latin typeface="Verdana"/>
                <a:cs typeface="Verdana"/>
              </a:rPr>
              <a:t>takes at  </a:t>
            </a:r>
            <a:r>
              <a:rPr sz="2800" spc="-15" dirty="0">
                <a:latin typeface="Verdana"/>
                <a:cs typeface="Verdana"/>
              </a:rPr>
              <a:t>least </a:t>
            </a:r>
            <a:r>
              <a:rPr sz="2800" spc="-10" dirty="0">
                <a:latin typeface="Verdana"/>
                <a:cs typeface="Verdana"/>
              </a:rPr>
              <a:t>two </a:t>
            </a:r>
            <a:r>
              <a:rPr sz="2800" spc="-5" dirty="0">
                <a:latin typeface="Verdana"/>
                <a:cs typeface="Verdana"/>
              </a:rPr>
              <a:t>years </a:t>
            </a:r>
            <a:r>
              <a:rPr sz="2800" spc="-10" dirty="0">
                <a:latin typeface="Verdana"/>
                <a:cs typeface="Verdana"/>
              </a:rPr>
              <a:t>before breaking </a:t>
            </a:r>
            <a:r>
              <a:rPr sz="2800" spc="-5" dirty="0">
                <a:latin typeface="Verdana"/>
                <a:cs typeface="Verdana"/>
              </a:rPr>
              <a:t>even  </a:t>
            </a:r>
            <a:r>
              <a:rPr sz="2800" spc="-10" dirty="0">
                <a:latin typeface="Verdana"/>
                <a:cs typeface="Verdana"/>
              </a:rPr>
              <a:t>per </a:t>
            </a:r>
            <a:r>
              <a:rPr sz="2800" spc="-5" dirty="0">
                <a:latin typeface="Verdana"/>
                <a:cs typeface="Verdana"/>
              </a:rPr>
              <a:t>customer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(-)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83652" y="1484375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9880" y="332231"/>
            <a:ext cx="1296924" cy="1296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59410"/>
            <a:ext cx="38068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Three </a:t>
            </a:r>
            <a:r>
              <a:rPr sz="2800" spc="-5" dirty="0"/>
              <a:t>main models:  </a:t>
            </a:r>
            <a:r>
              <a:rPr sz="2800" spc="-10" dirty="0"/>
              <a:t>One </a:t>
            </a:r>
            <a:r>
              <a:rPr sz="2800" spc="-5" dirty="0"/>
              <a:t>Time Sales</a:t>
            </a:r>
            <a:r>
              <a:rPr sz="2800" dirty="0"/>
              <a:t> </a:t>
            </a:r>
            <a:r>
              <a:rPr sz="2800" spc="-5" dirty="0"/>
              <a:t>Price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2448204"/>
            <a:ext cx="7290434" cy="196151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One time </a:t>
            </a:r>
            <a:r>
              <a:rPr sz="2800" spc="-5" dirty="0">
                <a:latin typeface="Verdana"/>
                <a:cs typeface="Verdana"/>
              </a:rPr>
              <a:t>sales </a:t>
            </a:r>
            <a:r>
              <a:rPr sz="2800" spc="-10" dirty="0">
                <a:latin typeface="Verdana"/>
                <a:cs typeface="Verdana"/>
              </a:rPr>
              <a:t>price plus</a:t>
            </a:r>
            <a:r>
              <a:rPr sz="2800" spc="9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maintenance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Great </a:t>
            </a:r>
            <a:r>
              <a:rPr sz="2800" spc="-5" dirty="0">
                <a:latin typeface="Verdana"/>
                <a:cs typeface="Verdana"/>
              </a:rPr>
              <a:t>for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liquidity</a:t>
            </a:r>
            <a:endParaRPr sz="2800">
              <a:latin typeface="Verdana"/>
              <a:cs typeface="Verdana"/>
            </a:endParaRPr>
          </a:p>
          <a:p>
            <a:pPr marL="355600" marR="82550" indent="-342900">
              <a:lnSpc>
                <a:spcPct val="100000"/>
              </a:lnSpc>
              <a:spcBef>
                <a:spcPts val="6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Every </a:t>
            </a:r>
            <a:r>
              <a:rPr sz="2800" spc="-5" dirty="0">
                <a:latin typeface="Verdana"/>
                <a:cs typeface="Verdana"/>
              </a:rPr>
              <a:t>year you need more </a:t>
            </a:r>
            <a:r>
              <a:rPr sz="2800" spc="-10" dirty="0">
                <a:latin typeface="Verdana"/>
                <a:cs typeface="Verdana"/>
              </a:rPr>
              <a:t>customers,  </a:t>
            </a:r>
            <a:r>
              <a:rPr sz="2800" spc="-5" dirty="0">
                <a:latin typeface="Verdana"/>
                <a:cs typeface="Verdana"/>
              </a:rPr>
              <a:t>unable to </a:t>
            </a:r>
            <a:r>
              <a:rPr sz="2800" spc="-10" dirty="0">
                <a:latin typeface="Verdana"/>
                <a:cs typeface="Verdana"/>
              </a:rPr>
              <a:t>predict</a:t>
            </a:r>
            <a:r>
              <a:rPr sz="2800" spc="8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revenue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8768" y="1269491"/>
            <a:ext cx="1152144" cy="115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59880" y="332231"/>
            <a:ext cx="1296924" cy="1296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454" y="572769"/>
            <a:ext cx="3574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/>
              <a:t>Marketing</a:t>
            </a:r>
            <a:r>
              <a:rPr lang="en-US" sz="2800" spc="10"/>
              <a:t> </a:t>
            </a:r>
            <a:r>
              <a:rPr lang="en-US" sz="2800" spc="-15"/>
              <a:t>definition</a:t>
            </a:r>
            <a:endParaRPr lang="en-US" sz="2800"/>
          </a:p>
        </p:txBody>
      </p:sp>
      <p:sp>
        <p:nvSpPr>
          <p:cNvPr id="3" name="object 3"/>
          <p:cNvSpPr txBox="1"/>
          <p:nvPr/>
        </p:nvSpPr>
        <p:spPr>
          <a:xfrm>
            <a:off x="765454" y="1708226"/>
            <a:ext cx="7453630" cy="42851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lang="en-US" sz="2800" spc="-10">
                <a:latin typeface="Verdana"/>
                <a:cs typeface="Verdana"/>
              </a:rPr>
              <a:t>Your </a:t>
            </a:r>
            <a:r>
              <a:rPr lang="en-US" sz="2800" spc="-5">
                <a:latin typeface="Verdana"/>
                <a:cs typeface="Verdana"/>
              </a:rPr>
              <a:t>marketing strategy </a:t>
            </a:r>
            <a:r>
              <a:rPr lang="en-US" sz="2800" spc="-10">
                <a:latin typeface="Verdana"/>
                <a:cs typeface="Verdana"/>
              </a:rPr>
              <a:t>describes </a:t>
            </a:r>
            <a:r>
              <a:rPr lang="en-US" sz="2800" spc="-5">
                <a:latin typeface="Verdana"/>
                <a:cs typeface="Verdana"/>
              </a:rPr>
              <a:t>your  market objective and marketing </a:t>
            </a:r>
            <a:r>
              <a:rPr lang="en-US" sz="2800" spc="-10">
                <a:latin typeface="Verdana"/>
                <a:cs typeface="Verdana"/>
              </a:rPr>
              <a:t>goals  </a:t>
            </a:r>
            <a:r>
              <a:rPr lang="en-US" sz="2800" spc="-5">
                <a:latin typeface="Verdana"/>
                <a:cs typeface="Verdana"/>
              </a:rPr>
              <a:t>for </a:t>
            </a:r>
            <a:r>
              <a:rPr lang="en-US" sz="2800" spc="-10">
                <a:latin typeface="Verdana"/>
                <a:cs typeface="Verdana"/>
              </a:rPr>
              <a:t>the </a:t>
            </a:r>
            <a:r>
              <a:rPr lang="en-US" sz="2800" spc="-5">
                <a:latin typeface="Verdana"/>
                <a:cs typeface="Verdana"/>
              </a:rPr>
              <a:t>next</a:t>
            </a:r>
            <a:r>
              <a:rPr lang="en-US" sz="2800" spc="25">
                <a:latin typeface="Verdana"/>
                <a:cs typeface="Verdana"/>
              </a:rPr>
              <a:t> </a:t>
            </a:r>
            <a:r>
              <a:rPr lang="en-US" sz="2800" spc="-5">
                <a:latin typeface="Verdana"/>
                <a:cs typeface="Verdana"/>
              </a:rPr>
              <a:t>years</a:t>
            </a:r>
            <a:endParaRPr lang="en-US"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lang="en-US" sz="2800" spc="-10">
                <a:latin typeface="Verdana"/>
                <a:cs typeface="Verdana"/>
              </a:rPr>
              <a:t>Activities </a:t>
            </a:r>
            <a:r>
              <a:rPr lang="en-US" sz="2800" spc="-5">
                <a:latin typeface="Verdana"/>
                <a:cs typeface="Verdana"/>
              </a:rPr>
              <a:t>necessary</a:t>
            </a:r>
            <a:r>
              <a:rPr lang="en-US" sz="2800" spc="90">
                <a:latin typeface="Verdana"/>
                <a:cs typeface="Verdana"/>
              </a:rPr>
              <a:t> </a:t>
            </a:r>
            <a:r>
              <a:rPr lang="en-US" sz="2800" spc="-5">
                <a:latin typeface="Verdana"/>
                <a:cs typeface="Verdana"/>
              </a:rPr>
              <a:t>for:</a:t>
            </a:r>
            <a:endParaRPr lang="en-US" sz="2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lang="en-US" sz="2400" spc="-10">
                <a:latin typeface="Verdana"/>
                <a:cs typeface="Verdana"/>
              </a:rPr>
              <a:t>Planning </a:t>
            </a:r>
            <a:r>
              <a:rPr lang="en-US" sz="2400">
                <a:latin typeface="Verdana"/>
                <a:cs typeface="Verdana"/>
              </a:rPr>
              <a:t>and executing</a:t>
            </a:r>
            <a:r>
              <a:rPr lang="en-US" sz="2400" spc="60">
                <a:latin typeface="Verdana"/>
                <a:cs typeface="Verdana"/>
              </a:rPr>
              <a:t> </a:t>
            </a:r>
            <a:r>
              <a:rPr lang="en-US" sz="2400" spc="-5">
                <a:latin typeface="Verdana"/>
                <a:cs typeface="Verdana"/>
              </a:rPr>
              <a:t>the</a:t>
            </a:r>
            <a:endParaRPr lang="en-US" sz="2400">
              <a:latin typeface="Verdana"/>
              <a:cs typeface="Verdana"/>
            </a:endParaRPr>
          </a:p>
          <a:p>
            <a:pPr marL="756285" marR="38290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lang="en-US" sz="2400" b="1" spc="-5">
                <a:latin typeface="Verdana"/>
                <a:cs typeface="Verdana"/>
              </a:rPr>
              <a:t>p</a:t>
            </a:r>
            <a:r>
              <a:rPr lang="en-US" sz="2400" spc="-5">
                <a:latin typeface="Verdana"/>
                <a:cs typeface="Verdana"/>
              </a:rPr>
              <a:t>roduct, </a:t>
            </a:r>
            <a:r>
              <a:rPr lang="en-US" sz="2400" b="1" spc="-5">
                <a:latin typeface="Verdana"/>
                <a:cs typeface="Verdana"/>
              </a:rPr>
              <a:t>p</a:t>
            </a:r>
            <a:r>
              <a:rPr lang="en-US" sz="2400" spc="-5">
                <a:latin typeface="Verdana"/>
                <a:cs typeface="Verdana"/>
              </a:rPr>
              <a:t>ricing, </a:t>
            </a:r>
            <a:r>
              <a:rPr lang="en-US" sz="2400" b="1" spc="-5">
                <a:latin typeface="Verdana"/>
                <a:cs typeface="Verdana"/>
              </a:rPr>
              <a:t>p</a:t>
            </a:r>
            <a:r>
              <a:rPr lang="en-US" sz="2400" spc="-5">
                <a:latin typeface="Verdana"/>
                <a:cs typeface="Verdana"/>
              </a:rPr>
              <a:t>romotion &amp; </a:t>
            </a:r>
            <a:r>
              <a:rPr lang="en-US" sz="2400" b="1" spc="-5">
                <a:latin typeface="Verdana"/>
                <a:cs typeface="Verdana"/>
              </a:rPr>
              <a:t>p</a:t>
            </a:r>
            <a:r>
              <a:rPr lang="en-US" sz="2400" spc="-5">
                <a:latin typeface="Verdana"/>
                <a:cs typeface="Verdana"/>
              </a:rPr>
              <a:t>lace (distribution)</a:t>
            </a:r>
            <a:endParaRPr lang="en-US"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lang="en-US" sz="2400">
                <a:latin typeface="Verdana"/>
                <a:cs typeface="Verdana"/>
              </a:rPr>
              <a:t>of </a:t>
            </a:r>
            <a:r>
              <a:rPr lang="en-US" sz="2400" spc="-10">
                <a:latin typeface="Verdana"/>
                <a:cs typeface="Verdana"/>
              </a:rPr>
              <a:t>ideas, </a:t>
            </a:r>
            <a:r>
              <a:rPr lang="en-US" sz="2400" spc="-5">
                <a:latin typeface="Verdana"/>
                <a:cs typeface="Verdana"/>
              </a:rPr>
              <a:t>goods </a:t>
            </a:r>
            <a:r>
              <a:rPr lang="en-US" sz="2400">
                <a:latin typeface="Verdana"/>
                <a:cs typeface="Verdana"/>
              </a:rPr>
              <a:t>and </a:t>
            </a:r>
            <a:r>
              <a:rPr lang="en-US" sz="2400" spc="-10">
                <a:latin typeface="Verdana"/>
                <a:cs typeface="Verdana"/>
              </a:rPr>
              <a:t>services</a:t>
            </a:r>
            <a:endParaRPr lang="en-US"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920" algn="l"/>
              </a:tabLst>
            </a:pPr>
            <a:r>
              <a:rPr lang="en-US" sz="2400" spc="-5">
                <a:latin typeface="Verdana"/>
                <a:cs typeface="Verdana"/>
              </a:rPr>
              <a:t>to create exchanges that satisfy </a:t>
            </a:r>
            <a:r>
              <a:rPr lang="en-US" sz="2400" spc="-10">
                <a:latin typeface="Verdana"/>
                <a:cs typeface="Verdana"/>
              </a:rPr>
              <a:t>individual </a:t>
            </a:r>
            <a:r>
              <a:rPr lang="en-US" sz="2400">
                <a:latin typeface="Verdana"/>
                <a:cs typeface="Verdana"/>
              </a:rPr>
              <a:t>and organizational </a:t>
            </a:r>
            <a:r>
              <a:rPr lang="en-US" sz="2400" spc="-5">
                <a:latin typeface="Verdana"/>
                <a:cs typeface="Verdana"/>
              </a:rPr>
              <a:t>objectives</a:t>
            </a:r>
            <a:endParaRPr lang="en-US"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9890"/>
            <a:ext cx="3262629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sz="2800" spc="-5" dirty="0"/>
              <a:t>ricing:</a:t>
            </a:r>
            <a:endParaRPr sz="28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/>
              <a:t>Software Company</a:t>
            </a:r>
            <a:r>
              <a:rPr sz="2400" spc="-55" dirty="0"/>
              <a:t> </a:t>
            </a:r>
            <a:r>
              <a:rPr sz="2400" dirty="0"/>
              <a:t>X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4540" y="1707845"/>
            <a:ext cx="7519670" cy="459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Recently </a:t>
            </a:r>
            <a:r>
              <a:rPr sz="2800" spc="-5" dirty="0">
                <a:latin typeface="Verdana"/>
                <a:cs typeface="Verdana"/>
              </a:rPr>
              <a:t>switched to subscription </a:t>
            </a:r>
            <a:r>
              <a:rPr sz="2800" spc="-10" dirty="0">
                <a:latin typeface="Verdana"/>
                <a:cs typeface="Verdana"/>
              </a:rPr>
              <a:t>based  price</a:t>
            </a:r>
            <a:endParaRPr sz="2800">
              <a:latin typeface="Verdana"/>
              <a:cs typeface="Verdana"/>
            </a:endParaRPr>
          </a:p>
          <a:p>
            <a:pPr marL="355600" marR="537210" indent="-342900">
              <a:lnSpc>
                <a:spcPct val="100000"/>
              </a:lnSpc>
              <a:spcBef>
                <a:spcPts val="60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Used to offer </a:t>
            </a:r>
            <a:r>
              <a:rPr sz="2800" spc="-15" dirty="0">
                <a:latin typeface="Verdana"/>
                <a:cs typeface="Verdana"/>
              </a:rPr>
              <a:t>its </a:t>
            </a:r>
            <a:r>
              <a:rPr sz="2800" spc="-10" dirty="0">
                <a:latin typeface="Verdana"/>
                <a:cs typeface="Verdana"/>
              </a:rPr>
              <a:t>product </a:t>
            </a:r>
            <a:r>
              <a:rPr sz="2800" spc="-5" dirty="0">
                <a:latin typeface="Verdana"/>
                <a:cs typeface="Verdana"/>
              </a:rPr>
              <a:t>for 800 </a:t>
            </a:r>
            <a:r>
              <a:rPr sz="2800" spc="-15" dirty="0">
                <a:latin typeface="Verdana"/>
                <a:cs typeface="Verdana"/>
              </a:rPr>
              <a:t>plus  </a:t>
            </a:r>
            <a:r>
              <a:rPr sz="2800" spc="-5" dirty="0">
                <a:latin typeface="Verdana"/>
                <a:cs typeface="Verdana"/>
              </a:rPr>
              <a:t>150 </a:t>
            </a:r>
            <a:r>
              <a:rPr sz="2800" spc="-10" dirty="0">
                <a:latin typeface="Verdana"/>
                <a:cs typeface="Verdana"/>
              </a:rPr>
              <a:t>maintenance per</a:t>
            </a:r>
            <a:r>
              <a:rPr sz="2800" spc="6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year</a:t>
            </a:r>
            <a:endParaRPr sz="2800">
              <a:latin typeface="Verdana"/>
              <a:cs typeface="Verdana"/>
            </a:endParaRPr>
          </a:p>
          <a:p>
            <a:pPr marL="355600" marR="535940" indent="-342900">
              <a:lnSpc>
                <a:spcPct val="100000"/>
              </a:lnSpc>
              <a:spcBef>
                <a:spcPts val="6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Competition sold product </a:t>
            </a:r>
            <a:r>
              <a:rPr sz="2800" spc="-5" dirty="0">
                <a:latin typeface="Verdana"/>
                <a:cs typeface="Verdana"/>
              </a:rPr>
              <a:t>for 480 </a:t>
            </a:r>
            <a:r>
              <a:rPr sz="2800" spc="-10" dirty="0">
                <a:latin typeface="Verdana"/>
                <a:cs typeface="Verdana"/>
              </a:rPr>
              <a:t>per  </a:t>
            </a:r>
            <a:r>
              <a:rPr sz="2800" spc="-5" dirty="0">
                <a:latin typeface="Verdana"/>
                <a:cs typeface="Verdana"/>
              </a:rPr>
              <a:t>year (a </a:t>
            </a:r>
            <a:r>
              <a:rPr sz="2800" spc="-10" dirty="0">
                <a:latin typeface="Verdana"/>
                <a:cs typeface="Verdana"/>
              </a:rPr>
              <a:t>hard</a:t>
            </a:r>
            <a:r>
              <a:rPr sz="2800" spc="6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sell!)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▪"/>
            </a:pPr>
            <a:endParaRPr sz="3950">
              <a:latin typeface="Times New Roman"/>
              <a:cs typeface="Times New Roman"/>
            </a:endParaRPr>
          </a:p>
          <a:p>
            <a:pPr marL="355600" marR="631825" indent="-342900">
              <a:lnSpc>
                <a:spcPct val="100000"/>
              </a:lnSpc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Now </a:t>
            </a:r>
            <a:r>
              <a:rPr sz="2800" spc="-5" dirty="0">
                <a:latin typeface="Verdana"/>
                <a:cs typeface="Verdana"/>
              </a:rPr>
              <a:t>switched to subscription </a:t>
            </a:r>
            <a:r>
              <a:rPr sz="2800" spc="-10" dirty="0">
                <a:latin typeface="Verdana"/>
                <a:cs typeface="Verdana"/>
              </a:rPr>
              <a:t>based,  cannot convince the old customers,  uses </a:t>
            </a:r>
            <a:r>
              <a:rPr sz="2800" spc="-5" dirty="0">
                <a:latin typeface="Verdana"/>
                <a:cs typeface="Verdana"/>
              </a:rPr>
              <a:t>version </a:t>
            </a:r>
            <a:r>
              <a:rPr sz="2800" dirty="0">
                <a:latin typeface="Verdana"/>
                <a:cs typeface="Verdana"/>
              </a:rPr>
              <a:t>II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5" dirty="0">
                <a:latin typeface="Verdana"/>
                <a:cs typeface="Verdana"/>
              </a:rPr>
              <a:t>its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product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80" y="332231"/>
            <a:ext cx="1296924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9890"/>
            <a:ext cx="521398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sz="2800" spc="-5" dirty="0"/>
              <a:t>ricing:</a:t>
            </a:r>
            <a:endParaRPr sz="28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/>
              <a:t>Many more SaaS </a:t>
            </a:r>
            <a:r>
              <a:rPr sz="2400" spc="-5" dirty="0"/>
              <a:t>pricing</a:t>
            </a:r>
            <a:r>
              <a:rPr sz="2400" spc="-10" dirty="0"/>
              <a:t> </a:t>
            </a:r>
            <a:r>
              <a:rPr sz="2400" dirty="0"/>
              <a:t>schemes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98982" y="1602118"/>
            <a:ext cx="7668259" cy="387222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Subscription</a:t>
            </a:r>
            <a:endParaRPr sz="20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Verdana"/>
                <a:cs typeface="Verdana"/>
              </a:rPr>
              <a:t>Monthly fee </a:t>
            </a:r>
            <a:r>
              <a:rPr sz="1800" spc="-5" dirty="0">
                <a:latin typeface="Verdana"/>
                <a:cs typeface="Verdana"/>
              </a:rPr>
              <a:t>per seat: Freshdesk</a:t>
            </a:r>
            <a:r>
              <a:rPr sz="1800" spc="6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050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  <a:hlinkClick r:id="rId2"/>
              </a:rPr>
              <a:t>https://freshdesk.com/pricing</a:t>
            </a:r>
            <a:endParaRPr sz="105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Verdana"/>
                <a:cs typeface="Verdana"/>
              </a:rPr>
              <a:t>Freemium </a:t>
            </a:r>
            <a:r>
              <a:rPr sz="1800" spc="-5" dirty="0">
                <a:latin typeface="Verdana"/>
                <a:cs typeface="Verdana"/>
              </a:rPr>
              <a:t>strategy: Dropbox</a:t>
            </a:r>
            <a:r>
              <a:rPr sz="1800" spc="2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050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  <a:hlinkClick r:id="rId3"/>
              </a:rPr>
              <a:t>https://www.dropbox.com/business</a:t>
            </a:r>
            <a:endParaRPr sz="105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Spotify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050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  <a:hlinkClick r:id="rId3"/>
              </a:rPr>
              <a:t>https://www.spotify.com/uk/premium/?checkout=false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Transaction based pricing (like credit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cards)</a:t>
            </a:r>
            <a:endParaRPr sz="20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Per </a:t>
            </a:r>
            <a:r>
              <a:rPr sz="1800" dirty="0">
                <a:latin typeface="Verdana"/>
                <a:cs typeface="Verdana"/>
              </a:rPr>
              <a:t>units of </a:t>
            </a:r>
            <a:r>
              <a:rPr sz="1800" spc="-5" dirty="0">
                <a:latin typeface="Verdana"/>
                <a:cs typeface="Verdana"/>
              </a:rPr>
              <a:t>transaction: Tata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Consulting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050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  <a:hlinkClick r:id="rId4"/>
              </a:rPr>
              <a:t>http://www.tcs.com/SiteCollectionDocuments/White%20Papers/Transaction-Based-Pricing-1014-1.pdf</a:t>
            </a:r>
            <a:endParaRPr sz="105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Per ranges: DigitaleFactuur</a:t>
            </a:r>
            <a:r>
              <a:rPr sz="1800" spc="6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050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  <a:hlinkClick r:id="rId5"/>
              </a:rPr>
              <a:t>https://www.digitalefactuur.nl/prijzen--aanmelden</a:t>
            </a:r>
            <a:endParaRPr sz="105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Verdana"/>
              <a:buChar char="–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Ad-based </a:t>
            </a:r>
            <a:r>
              <a:rPr sz="2000" dirty="0">
                <a:latin typeface="Verdana"/>
                <a:cs typeface="Verdana"/>
              </a:rPr>
              <a:t>revenue </a:t>
            </a:r>
            <a:r>
              <a:rPr sz="2000" spc="-5" dirty="0">
                <a:latin typeface="Verdana"/>
                <a:cs typeface="Verdana"/>
              </a:rPr>
              <a:t>(e.g. pay per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click)</a:t>
            </a:r>
            <a:endParaRPr sz="20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Google, Yahoo!, YouTube,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Spotify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982" y="5797080"/>
            <a:ext cx="2718435" cy="7137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spc="-10" dirty="0">
                <a:latin typeface="Verdana"/>
                <a:cs typeface="Verdana"/>
              </a:rPr>
              <a:t>Selling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  <a:tabLst>
                <a:tab pos="756285" algn="l"/>
              </a:tabLst>
            </a:pPr>
            <a:r>
              <a:rPr sz="1800" dirty="0">
                <a:latin typeface="Verdana"/>
                <a:cs typeface="Verdana"/>
              </a:rPr>
              <a:t>–	</a:t>
            </a:r>
            <a:r>
              <a:rPr sz="1800" spc="-5" dirty="0">
                <a:latin typeface="Verdana"/>
                <a:cs typeface="Verdana"/>
              </a:rPr>
              <a:t>LinkedIn,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Google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1673" y="5909564"/>
            <a:ext cx="3971290" cy="844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200"/>
              </a:lnSpc>
              <a:spcBef>
                <a:spcPts val="120"/>
              </a:spcBef>
            </a:pPr>
            <a:r>
              <a:rPr sz="1800" spc="-5" dirty="0">
                <a:latin typeface="Verdana"/>
                <a:cs typeface="Verdana"/>
              </a:rPr>
              <a:t>Note that there </a:t>
            </a:r>
            <a:r>
              <a:rPr sz="1800" dirty="0">
                <a:latin typeface="Verdana"/>
                <a:cs typeface="Verdana"/>
              </a:rPr>
              <a:t>are mixed </a:t>
            </a:r>
            <a:r>
              <a:rPr sz="1800" spc="-5" dirty="0">
                <a:latin typeface="Verdana"/>
                <a:cs typeface="Verdana"/>
              </a:rPr>
              <a:t>models  (e.g. </a:t>
            </a:r>
            <a:r>
              <a:rPr sz="1800" dirty="0">
                <a:latin typeface="Verdana"/>
                <a:cs typeface="Verdana"/>
              </a:rPr>
              <a:t>Spotify mixes freemium </a:t>
            </a:r>
            <a:r>
              <a:rPr sz="1800" spc="-5" dirty="0">
                <a:latin typeface="Verdana"/>
                <a:cs typeface="Verdana"/>
              </a:rPr>
              <a:t>with  </a:t>
            </a:r>
            <a:r>
              <a:rPr sz="1800" spc="-10" dirty="0">
                <a:latin typeface="Verdana"/>
                <a:cs typeface="Verdana"/>
              </a:rPr>
              <a:t>ad-based).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59880" y="332231"/>
            <a:ext cx="1296924" cy="1296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2129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-10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spc="-10" dirty="0"/>
              <a:t>lacement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88769"/>
            <a:ext cx="7327900" cy="505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dirty="0">
                <a:latin typeface="Verdana"/>
                <a:cs typeface="Verdana"/>
              </a:rPr>
              <a:t>It </a:t>
            </a:r>
            <a:r>
              <a:rPr sz="2800" spc="-5" dirty="0">
                <a:latin typeface="Verdana"/>
                <a:cs typeface="Verdana"/>
              </a:rPr>
              <a:t>refers to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" dirty="0">
                <a:latin typeface="Verdana"/>
                <a:cs typeface="Verdana"/>
              </a:rPr>
              <a:t>geographical areas </a:t>
            </a:r>
            <a:r>
              <a:rPr sz="2800" spc="-10" dirty="0">
                <a:latin typeface="Verdana"/>
                <a:cs typeface="Verdana"/>
              </a:rPr>
              <a:t>to  </a:t>
            </a:r>
            <a:r>
              <a:rPr sz="2800" spc="-5" dirty="0">
                <a:latin typeface="Verdana"/>
                <a:cs typeface="Verdana"/>
              </a:rPr>
              <a:t>sell and </a:t>
            </a:r>
            <a:r>
              <a:rPr sz="2800" spc="-10" dirty="0">
                <a:latin typeface="Verdana"/>
                <a:cs typeface="Verdana"/>
              </a:rPr>
              <a:t>the channels selected </a:t>
            </a:r>
            <a:r>
              <a:rPr sz="2800" spc="-5" dirty="0">
                <a:latin typeface="Verdana"/>
                <a:cs typeface="Verdana"/>
              </a:rPr>
              <a:t>to reach  the market.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Many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options:</a:t>
            </a:r>
            <a:endParaRPr sz="2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Manufacturer </a:t>
            </a:r>
            <a:r>
              <a:rPr sz="2400" spc="-5" dirty="0">
                <a:latin typeface="Verdana"/>
                <a:cs typeface="Verdana"/>
              </a:rPr>
              <a:t>to </a:t>
            </a:r>
            <a:r>
              <a:rPr sz="2400" dirty="0">
                <a:latin typeface="Verdana"/>
                <a:cs typeface="Verdana"/>
              </a:rPr>
              <a:t>consumer </a:t>
            </a:r>
            <a:r>
              <a:rPr sz="2400" spc="-5" dirty="0">
                <a:latin typeface="Verdana"/>
                <a:cs typeface="Verdana"/>
              </a:rPr>
              <a:t>(most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direct)</a:t>
            </a:r>
            <a:endParaRPr sz="2400">
              <a:latin typeface="Verdana"/>
              <a:cs typeface="Verdana"/>
            </a:endParaRPr>
          </a:p>
          <a:p>
            <a:pPr marL="756285" marR="350520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Manufacturer </a:t>
            </a:r>
            <a:r>
              <a:rPr sz="2400" spc="-5" dirty="0">
                <a:latin typeface="Verdana"/>
                <a:cs typeface="Verdana"/>
              </a:rPr>
              <a:t>to wholesaler to retailer to  </a:t>
            </a:r>
            <a:r>
              <a:rPr sz="2400" dirty="0">
                <a:latin typeface="Verdana"/>
                <a:cs typeface="Verdana"/>
              </a:rPr>
              <a:t>consumer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(traditional)</a:t>
            </a:r>
            <a:endParaRPr sz="2400">
              <a:latin typeface="Verdana"/>
              <a:cs typeface="Verdana"/>
            </a:endParaRPr>
          </a:p>
          <a:p>
            <a:pPr marL="756285" marR="1111885" lvl="1" indent="-286385">
              <a:lnSpc>
                <a:spcPct val="100000"/>
              </a:lnSpc>
              <a:spcBef>
                <a:spcPts val="509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Manufacturer </a:t>
            </a:r>
            <a:r>
              <a:rPr sz="2400" spc="-5" dirty="0">
                <a:latin typeface="Verdana"/>
                <a:cs typeface="Verdana"/>
              </a:rPr>
              <a:t>to </a:t>
            </a:r>
            <a:r>
              <a:rPr sz="2400" dirty="0">
                <a:latin typeface="Verdana"/>
                <a:cs typeface="Verdana"/>
              </a:rPr>
              <a:t>agent to </a:t>
            </a:r>
            <a:r>
              <a:rPr sz="2400" spc="-5" dirty="0">
                <a:latin typeface="Verdana"/>
                <a:cs typeface="Verdana"/>
              </a:rPr>
              <a:t>retailer to  </a:t>
            </a:r>
            <a:r>
              <a:rPr sz="2400" dirty="0">
                <a:latin typeface="Verdana"/>
                <a:cs typeface="Verdana"/>
              </a:rPr>
              <a:t>consumer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(current)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Manufacturer to </a:t>
            </a:r>
            <a:r>
              <a:rPr sz="2400" dirty="0">
                <a:latin typeface="Verdana"/>
                <a:cs typeface="Verdana"/>
              </a:rPr>
              <a:t>agent to </a:t>
            </a:r>
            <a:r>
              <a:rPr sz="2400" spc="-10" dirty="0">
                <a:latin typeface="Verdana"/>
                <a:cs typeface="Verdana"/>
              </a:rPr>
              <a:t>wholesaler</a:t>
            </a:r>
            <a:r>
              <a:rPr sz="2400" spc="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to</a:t>
            </a:r>
            <a:endParaRPr sz="2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retailer to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consumer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Manufacturer </a:t>
            </a:r>
            <a:r>
              <a:rPr sz="2400" spc="-5" dirty="0">
                <a:latin typeface="Verdana"/>
                <a:cs typeface="Verdana"/>
              </a:rPr>
              <a:t>to </a:t>
            </a:r>
            <a:r>
              <a:rPr sz="2400" dirty="0">
                <a:latin typeface="Verdana"/>
                <a:cs typeface="Verdana"/>
              </a:rPr>
              <a:t>agent to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customer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3808" y="332231"/>
            <a:ext cx="1274064" cy="1274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2129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-10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spc="-10" dirty="0"/>
              <a:t>lacement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7845"/>
            <a:ext cx="2901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Many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options: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39" y="2348483"/>
            <a:ext cx="9014460" cy="417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334" y="6637731"/>
            <a:ext cx="33572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Times New Roman"/>
                <a:cs typeface="Times New Roman"/>
              </a:rPr>
              <a:t>Image: </a:t>
            </a:r>
            <a:r>
              <a:rPr sz="1200" spc="-5" dirty="0">
                <a:solidFill>
                  <a:srgbClr val="7E7E7E"/>
                </a:solidFill>
                <a:latin typeface="Times New Roman"/>
                <a:cs typeface="Times New Roman"/>
              </a:rPr>
              <a:t>Schwetje </a:t>
            </a:r>
            <a:r>
              <a:rPr sz="1200" dirty="0">
                <a:solidFill>
                  <a:srgbClr val="7E7E7E"/>
                </a:solidFill>
                <a:latin typeface="Times New Roman"/>
                <a:cs typeface="Times New Roman"/>
              </a:rPr>
              <a:t>&amp; </a:t>
            </a:r>
            <a:r>
              <a:rPr sz="1200" spc="-5" dirty="0">
                <a:solidFill>
                  <a:srgbClr val="7E7E7E"/>
                </a:solidFill>
                <a:latin typeface="Times New Roman"/>
                <a:cs typeface="Times New Roman"/>
              </a:rPr>
              <a:t>Vaseghi (2007) The business</a:t>
            </a:r>
            <a:r>
              <a:rPr sz="1200" spc="16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Times New Roman"/>
                <a:cs typeface="Times New Roman"/>
              </a:rPr>
              <a:t>plan.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3808" y="332231"/>
            <a:ext cx="1274064" cy="1274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2112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dirty="0"/>
              <a:t>romotion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7845"/>
            <a:ext cx="7509509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Includes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spc="-10" dirty="0">
                <a:latin typeface="Verdana"/>
                <a:cs typeface="Verdana"/>
              </a:rPr>
              <a:t>tools </a:t>
            </a:r>
            <a:r>
              <a:rPr sz="2800" spc="-5" dirty="0">
                <a:latin typeface="Verdana"/>
                <a:cs typeface="Verdana"/>
              </a:rPr>
              <a:t>used by marketers </a:t>
            </a:r>
            <a:r>
              <a:rPr sz="2800" spc="-10" dirty="0">
                <a:latin typeface="Verdana"/>
                <a:cs typeface="Verdana"/>
              </a:rPr>
              <a:t>to  </a:t>
            </a:r>
            <a:r>
              <a:rPr sz="2800" spc="-5" dirty="0">
                <a:latin typeface="Verdana"/>
                <a:cs typeface="Verdana"/>
              </a:rPr>
              <a:t>make </a:t>
            </a:r>
            <a:r>
              <a:rPr sz="2800" spc="-10" dirty="0">
                <a:latin typeface="Verdana"/>
                <a:cs typeface="Verdana"/>
              </a:rPr>
              <a:t>potential </a:t>
            </a:r>
            <a:r>
              <a:rPr sz="2800" spc="-5" dirty="0">
                <a:latin typeface="Verdana"/>
                <a:cs typeface="Verdana"/>
              </a:rPr>
              <a:t>customers aware of  </a:t>
            </a:r>
            <a:r>
              <a:rPr sz="2800" spc="-10" dirty="0">
                <a:latin typeface="Verdana"/>
                <a:cs typeface="Verdana"/>
              </a:rPr>
              <a:t>products </a:t>
            </a:r>
            <a:r>
              <a:rPr sz="2800" spc="-5" dirty="0">
                <a:latin typeface="Verdana"/>
                <a:cs typeface="Verdana"/>
              </a:rPr>
              <a:t>/ services and </a:t>
            </a:r>
            <a:r>
              <a:rPr sz="2800" spc="-10" dirty="0">
                <a:latin typeface="Verdana"/>
                <a:cs typeface="Verdana"/>
              </a:rPr>
              <a:t>the benefits</a:t>
            </a:r>
            <a:r>
              <a:rPr sz="2800" spc="15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of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744" y="2988691"/>
            <a:ext cx="2276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Verdana"/>
                <a:cs typeface="Verdana"/>
              </a:rPr>
              <a:t>buying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them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4300" y="3121151"/>
            <a:ext cx="3816096" cy="3736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3020" y="3182111"/>
            <a:ext cx="2127885" cy="797560"/>
          </a:xfrm>
          <a:custGeom>
            <a:avLst/>
            <a:gdLst/>
            <a:ahLst/>
            <a:cxnLst/>
            <a:rect l="l" t="t" r="r" b="b"/>
            <a:pathLst>
              <a:path w="2127884" h="797560">
                <a:moveTo>
                  <a:pt x="1063752" y="0"/>
                </a:moveTo>
                <a:lnTo>
                  <a:pt x="996477" y="784"/>
                </a:lnTo>
                <a:lnTo>
                  <a:pt x="930315" y="3105"/>
                </a:lnTo>
                <a:lnTo>
                  <a:pt x="865390" y="6916"/>
                </a:lnTo>
                <a:lnTo>
                  <a:pt x="801825" y="12171"/>
                </a:lnTo>
                <a:lnTo>
                  <a:pt x="739747" y="18824"/>
                </a:lnTo>
                <a:lnTo>
                  <a:pt x="679279" y="26826"/>
                </a:lnTo>
                <a:lnTo>
                  <a:pt x="620546" y="36132"/>
                </a:lnTo>
                <a:lnTo>
                  <a:pt x="563673" y="46695"/>
                </a:lnTo>
                <a:lnTo>
                  <a:pt x="508784" y="58468"/>
                </a:lnTo>
                <a:lnTo>
                  <a:pt x="456004" y="71404"/>
                </a:lnTo>
                <a:lnTo>
                  <a:pt x="405457" y="85458"/>
                </a:lnTo>
                <a:lnTo>
                  <a:pt x="357268" y="100581"/>
                </a:lnTo>
                <a:lnTo>
                  <a:pt x="311562" y="116728"/>
                </a:lnTo>
                <a:lnTo>
                  <a:pt x="268464" y="133852"/>
                </a:lnTo>
                <a:lnTo>
                  <a:pt x="228097" y="151906"/>
                </a:lnTo>
                <a:lnTo>
                  <a:pt x="190586" y="170843"/>
                </a:lnTo>
                <a:lnTo>
                  <a:pt x="156057" y="190617"/>
                </a:lnTo>
                <a:lnTo>
                  <a:pt x="96440" y="232487"/>
                </a:lnTo>
                <a:lnTo>
                  <a:pt x="50242" y="277144"/>
                </a:lnTo>
                <a:lnTo>
                  <a:pt x="18461" y="324214"/>
                </a:lnTo>
                <a:lnTo>
                  <a:pt x="2092" y="373323"/>
                </a:lnTo>
                <a:lnTo>
                  <a:pt x="0" y="398525"/>
                </a:lnTo>
                <a:lnTo>
                  <a:pt x="2092" y="423728"/>
                </a:lnTo>
                <a:lnTo>
                  <a:pt x="18461" y="472837"/>
                </a:lnTo>
                <a:lnTo>
                  <a:pt x="50242" y="519907"/>
                </a:lnTo>
                <a:lnTo>
                  <a:pt x="96440" y="564564"/>
                </a:lnTo>
                <a:lnTo>
                  <a:pt x="156057" y="606434"/>
                </a:lnTo>
                <a:lnTo>
                  <a:pt x="190586" y="626208"/>
                </a:lnTo>
                <a:lnTo>
                  <a:pt x="228097" y="645145"/>
                </a:lnTo>
                <a:lnTo>
                  <a:pt x="268464" y="663199"/>
                </a:lnTo>
                <a:lnTo>
                  <a:pt x="311562" y="680323"/>
                </a:lnTo>
                <a:lnTo>
                  <a:pt x="357268" y="696470"/>
                </a:lnTo>
                <a:lnTo>
                  <a:pt x="405457" y="711593"/>
                </a:lnTo>
                <a:lnTo>
                  <a:pt x="456004" y="725647"/>
                </a:lnTo>
                <a:lnTo>
                  <a:pt x="508784" y="738583"/>
                </a:lnTo>
                <a:lnTo>
                  <a:pt x="563673" y="750356"/>
                </a:lnTo>
                <a:lnTo>
                  <a:pt x="620546" y="760919"/>
                </a:lnTo>
                <a:lnTo>
                  <a:pt x="679279" y="770225"/>
                </a:lnTo>
                <a:lnTo>
                  <a:pt x="739747" y="778227"/>
                </a:lnTo>
                <a:lnTo>
                  <a:pt x="801825" y="784880"/>
                </a:lnTo>
                <a:lnTo>
                  <a:pt x="865390" y="790135"/>
                </a:lnTo>
                <a:lnTo>
                  <a:pt x="930315" y="793946"/>
                </a:lnTo>
                <a:lnTo>
                  <a:pt x="996477" y="796267"/>
                </a:lnTo>
                <a:lnTo>
                  <a:pt x="1063752" y="797051"/>
                </a:lnTo>
                <a:lnTo>
                  <a:pt x="1131026" y="796267"/>
                </a:lnTo>
                <a:lnTo>
                  <a:pt x="1197188" y="793946"/>
                </a:lnTo>
                <a:lnTo>
                  <a:pt x="1262113" y="790135"/>
                </a:lnTo>
                <a:lnTo>
                  <a:pt x="1325678" y="784880"/>
                </a:lnTo>
                <a:lnTo>
                  <a:pt x="1387756" y="778227"/>
                </a:lnTo>
                <a:lnTo>
                  <a:pt x="1448224" y="770225"/>
                </a:lnTo>
                <a:lnTo>
                  <a:pt x="1506957" y="760919"/>
                </a:lnTo>
                <a:lnTo>
                  <a:pt x="1563830" y="750356"/>
                </a:lnTo>
                <a:lnTo>
                  <a:pt x="1618719" y="738583"/>
                </a:lnTo>
                <a:lnTo>
                  <a:pt x="1671499" y="725647"/>
                </a:lnTo>
                <a:lnTo>
                  <a:pt x="1722046" y="711593"/>
                </a:lnTo>
                <a:lnTo>
                  <a:pt x="1770235" y="696470"/>
                </a:lnTo>
                <a:lnTo>
                  <a:pt x="1815941" y="680323"/>
                </a:lnTo>
                <a:lnTo>
                  <a:pt x="1859039" y="663199"/>
                </a:lnTo>
                <a:lnTo>
                  <a:pt x="1899406" y="645145"/>
                </a:lnTo>
                <a:lnTo>
                  <a:pt x="1936917" y="626208"/>
                </a:lnTo>
                <a:lnTo>
                  <a:pt x="1971446" y="606434"/>
                </a:lnTo>
                <a:lnTo>
                  <a:pt x="2031063" y="564564"/>
                </a:lnTo>
                <a:lnTo>
                  <a:pt x="2077261" y="519907"/>
                </a:lnTo>
                <a:lnTo>
                  <a:pt x="2109042" y="472837"/>
                </a:lnTo>
                <a:lnTo>
                  <a:pt x="2125411" y="423728"/>
                </a:lnTo>
                <a:lnTo>
                  <a:pt x="2127504" y="398525"/>
                </a:lnTo>
                <a:lnTo>
                  <a:pt x="2125411" y="373323"/>
                </a:lnTo>
                <a:lnTo>
                  <a:pt x="2109042" y="324214"/>
                </a:lnTo>
                <a:lnTo>
                  <a:pt x="2077261" y="277144"/>
                </a:lnTo>
                <a:lnTo>
                  <a:pt x="2031063" y="232487"/>
                </a:lnTo>
                <a:lnTo>
                  <a:pt x="1971446" y="190617"/>
                </a:lnTo>
                <a:lnTo>
                  <a:pt x="1936917" y="170843"/>
                </a:lnTo>
                <a:lnTo>
                  <a:pt x="1899406" y="151906"/>
                </a:lnTo>
                <a:lnTo>
                  <a:pt x="1859039" y="133852"/>
                </a:lnTo>
                <a:lnTo>
                  <a:pt x="1815941" y="116728"/>
                </a:lnTo>
                <a:lnTo>
                  <a:pt x="1770235" y="100581"/>
                </a:lnTo>
                <a:lnTo>
                  <a:pt x="1722046" y="85458"/>
                </a:lnTo>
                <a:lnTo>
                  <a:pt x="1671499" y="71404"/>
                </a:lnTo>
                <a:lnTo>
                  <a:pt x="1618719" y="58468"/>
                </a:lnTo>
                <a:lnTo>
                  <a:pt x="1563830" y="46695"/>
                </a:lnTo>
                <a:lnTo>
                  <a:pt x="1506957" y="36132"/>
                </a:lnTo>
                <a:lnTo>
                  <a:pt x="1448224" y="26826"/>
                </a:lnTo>
                <a:lnTo>
                  <a:pt x="1387756" y="18824"/>
                </a:lnTo>
                <a:lnTo>
                  <a:pt x="1325678" y="12171"/>
                </a:lnTo>
                <a:lnTo>
                  <a:pt x="1262113" y="6916"/>
                </a:lnTo>
                <a:lnTo>
                  <a:pt x="1197188" y="3105"/>
                </a:lnTo>
                <a:lnTo>
                  <a:pt x="1131026" y="784"/>
                </a:lnTo>
                <a:lnTo>
                  <a:pt x="10637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4223" y="3794759"/>
            <a:ext cx="1376680" cy="612775"/>
          </a:xfrm>
          <a:custGeom>
            <a:avLst/>
            <a:gdLst/>
            <a:ahLst/>
            <a:cxnLst/>
            <a:rect l="l" t="t" r="r" b="b"/>
            <a:pathLst>
              <a:path w="1376679" h="612775">
                <a:moveTo>
                  <a:pt x="688085" y="0"/>
                </a:moveTo>
                <a:lnTo>
                  <a:pt x="621824" y="1402"/>
                </a:lnTo>
                <a:lnTo>
                  <a:pt x="557343" y="5523"/>
                </a:lnTo>
                <a:lnTo>
                  <a:pt x="494931" y="12236"/>
                </a:lnTo>
                <a:lnTo>
                  <a:pt x="434878" y="21411"/>
                </a:lnTo>
                <a:lnTo>
                  <a:pt x="377470" y="32919"/>
                </a:lnTo>
                <a:lnTo>
                  <a:pt x="322997" y="46633"/>
                </a:lnTo>
                <a:lnTo>
                  <a:pt x="271748" y="62425"/>
                </a:lnTo>
                <a:lnTo>
                  <a:pt x="224010" y="80164"/>
                </a:lnTo>
                <a:lnTo>
                  <a:pt x="180073" y="99725"/>
                </a:lnTo>
                <a:lnTo>
                  <a:pt x="140224" y="120976"/>
                </a:lnTo>
                <a:lnTo>
                  <a:pt x="104753" y="143792"/>
                </a:lnTo>
                <a:lnTo>
                  <a:pt x="73947" y="168042"/>
                </a:lnTo>
                <a:lnTo>
                  <a:pt x="27486" y="220334"/>
                </a:lnTo>
                <a:lnTo>
                  <a:pt x="3150" y="276825"/>
                </a:lnTo>
                <a:lnTo>
                  <a:pt x="0" y="306323"/>
                </a:lnTo>
                <a:lnTo>
                  <a:pt x="3150" y="335822"/>
                </a:lnTo>
                <a:lnTo>
                  <a:pt x="27486" y="392313"/>
                </a:lnTo>
                <a:lnTo>
                  <a:pt x="73947" y="444605"/>
                </a:lnTo>
                <a:lnTo>
                  <a:pt x="104753" y="468855"/>
                </a:lnTo>
                <a:lnTo>
                  <a:pt x="140224" y="491671"/>
                </a:lnTo>
                <a:lnTo>
                  <a:pt x="180073" y="512922"/>
                </a:lnTo>
                <a:lnTo>
                  <a:pt x="224010" y="532483"/>
                </a:lnTo>
                <a:lnTo>
                  <a:pt x="271748" y="550222"/>
                </a:lnTo>
                <a:lnTo>
                  <a:pt x="322997" y="566014"/>
                </a:lnTo>
                <a:lnTo>
                  <a:pt x="377470" y="579728"/>
                </a:lnTo>
                <a:lnTo>
                  <a:pt x="434878" y="591236"/>
                </a:lnTo>
                <a:lnTo>
                  <a:pt x="494931" y="600411"/>
                </a:lnTo>
                <a:lnTo>
                  <a:pt x="557343" y="607124"/>
                </a:lnTo>
                <a:lnTo>
                  <a:pt x="621824" y="611245"/>
                </a:lnTo>
                <a:lnTo>
                  <a:pt x="688085" y="612647"/>
                </a:lnTo>
                <a:lnTo>
                  <a:pt x="754347" y="611245"/>
                </a:lnTo>
                <a:lnTo>
                  <a:pt x="818828" y="607124"/>
                </a:lnTo>
                <a:lnTo>
                  <a:pt x="881240" y="600411"/>
                </a:lnTo>
                <a:lnTo>
                  <a:pt x="941293" y="591236"/>
                </a:lnTo>
                <a:lnTo>
                  <a:pt x="998701" y="579728"/>
                </a:lnTo>
                <a:lnTo>
                  <a:pt x="1053174" y="566014"/>
                </a:lnTo>
                <a:lnTo>
                  <a:pt x="1104423" y="550222"/>
                </a:lnTo>
                <a:lnTo>
                  <a:pt x="1152161" y="532483"/>
                </a:lnTo>
                <a:lnTo>
                  <a:pt x="1196098" y="512922"/>
                </a:lnTo>
                <a:lnTo>
                  <a:pt x="1235947" y="491671"/>
                </a:lnTo>
                <a:lnTo>
                  <a:pt x="1271418" y="468855"/>
                </a:lnTo>
                <a:lnTo>
                  <a:pt x="1302224" y="444605"/>
                </a:lnTo>
                <a:lnTo>
                  <a:pt x="1348685" y="392313"/>
                </a:lnTo>
                <a:lnTo>
                  <a:pt x="1373021" y="335822"/>
                </a:lnTo>
                <a:lnTo>
                  <a:pt x="1376172" y="306323"/>
                </a:lnTo>
                <a:lnTo>
                  <a:pt x="1373021" y="276825"/>
                </a:lnTo>
                <a:lnTo>
                  <a:pt x="1348685" y="220334"/>
                </a:lnTo>
                <a:lnTo>
                  <a:pt x="1302224" y="168042"/>
                </a:lnTo>
                <a:lnTo>
                  <a:pt x="1271418" y="143792"/>
                </a:lnTo>
                <a:lnTo>
                  <a:pt x="1235947" y="120976"/>
                </a:lnTo>
                <a:lnTo>
                  <a:pt x="1196098" y="99725"/>
                </a:lnTo>
                <a:lnTo>
                  <a:pt x="1152161" y="80164"/>
                </a:lnTo>
                <a:lnTo>
                  <a:pt x="1104423" y="62425"/>
                </a:lnTo>
                <a:lnTo>
                  <a:pt x="1053174" y="46633"/>
                </a:lnTo>
                <a:lnTo>
                  <a:pt x="998701" y="32919"/>
                </a:lnTo>
                <a:lnTo>
                  <a:pt x="941293" y="21411"/>
                </a:lnTo>
                <a:lnTo>
                  <a:pt x="881240" y="12236"/>
                </a:lnTo>
                <a:lnTo>
                  <a:pt x="818828" y="5523"/>
                </a:lnTo>
                <a:lnTo>
                  <a:pt x="754347" y="1402"/>
                </a:lnTo>
                <a:lnTo>
                  <a:pt x="6880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5716" y="3264789"/>
            <a:ext cx="2233295" cy="10509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47955" marR="563245" indent="-135890">
              <a:lnSpc>
                <a:spcPct val="100800"/>
              </a:lnSpc>
              <a:spcBef>
                <a:spcPts val="80"/>
              </a:spcBef>
            </a:pPr>
            <a:r>
              <a:rPr sz="1600" spc="-5" dirty="0">
                <a:latin typeface="Candara"/>
                <a:cs typeface="Candara"/>
              </a:rPr>
              <a:t>It’s publicity from a  glassware</a:t>
            </a:r>
            <a:r>
              <a:rPr sz="1600" spc="5" dirty="0">
                <a:latin typeface="Candara"/>
                <a:cs typeface="Candara"/>
              </a:rPr>
              <a:t> </a:t>
            </a:r>
            <a:r>
              <a:rPr sz="1600" spc="-5" dirty="0">
                <a:latin typeface="Candara"/>
                <a:cs typeface="Candara"/>
              </a:rPr>
              <a:t>shop.</a:t>
            </a:r>
            <a:endParaRPr sz="1600">
              <a:latin typeface="Candara"/>
              <a:cs typeface="Candara"/>
            </a:endParaRPr>
          </a:p>
          <a:p>
            <a:pPr marL="1212850" marR="5080" indent="302895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andara"/>
                <a:cs typeface="Candara"/>
              </a:rPr>
              <a:t>How  c</a:t>
            </a:r>
            <a:r>
              <a:rPr sz="1600" spc="-10" dirty="0">
                <a:latin typeface="Candara"/>
                <a:cs typeface="Candara"/>
              </a:rPr>
              <a:t>o</a:t>
            </a:r>
            <a:r>
              <a:rPr sz="1600" spc="-5" dirty="0">
                <a:latin typeface="Candara"/>
                <a:cs typeface="Candara"/>
              </a:rPr>
              <a:t>nveni</a:t>
            </a:r>
            <a:r>
              <a:rPr sz="1600" spc="-10" dirty="0">
                <a:latin typeface="Candara"/>
                <a:cs typeface="Candara"/>
              </a:rPr>
              <a:t>e</a:t>
            </a:r>
            <a:r>
              <a:rPr sz="1600" spc="-5" dirty="0">
                <a:latin typeface="Candara"/>
                <a:cs typeface="Candara"/>
              </a:rPr>
              <a:t>nt!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5435" y="25907"/>
            <a:ext cx="1796795" cy="1795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2112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dirty="0"/>
              <a:t>romotion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33904"/>
            <a:ext cx="7305675" cy="396112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Eight </a:t>
            </a:r>
            <a:r>
              <a:rPr sz="2800" spc="-5" dirty="0">
                <a:latin typeface="Verdana"/>
                <a:cs typeface="Verdana"/>
              </a:rPr>
              <a:t>steps </a:t>
            </a:r>
            <a:r>
              <a:rPr sz="2800" spc="-10" dirty="0">
                <a:latin typeface="Verdana"/>
                <a:cs typeface="Verdana"/>
              </a:rPr>
              <a:t>in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advertising</a:t>
            </a:r>
            <a:r>
              <a:rPr sz="2800" spc="10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campaign</a:t>
            </a:r>
            <a:endParaRPr sz="2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Market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research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Setting out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aims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Budgeting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Choice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media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Choice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actors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sz="2400" spc="-10" dirty="0">
                <a:latin typeface="Verdana"/>
                <a:cs typeface="Verdana"/>
              </a:rPr>
              <a:t>Design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wording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Coordination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Test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results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5435" y="25907"/>
            <a:ext cx="1796795" cy="1795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3606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Ethical</a:t>
            </a:r>
            <a:r>
              <a:rPr spc="-60" dirty="0"/>
              <a:t> </a:t>
            </a:r>
            <a:r>
              <a:rPr dirty="0"/>
              <a:t>marketing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31949"/>
            <a:ext cx="6161405" cy="403732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Deontology</a:t>
            </a:r>
            <a:endParaRPr sz="2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Verdana"/>
                <a:cs typeface="Verdana"/>
              </a:rPr>
              <a:t>code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conduct </a:t>
            </a:r>
            <a:r>
              <a:rPr sz="2800" spc="-5" dirty="0">
                <a:latin typeface="Verdana"/>
                <a:cs typeface="Verdana"/>
              </a:rPr>
              <a:t>for</a:t>
            </a:r>
            <a:r>
              <a:rPr sz="2800" spc="8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marketers</a:t>
            </a:r>
            <a:endParaRPr sz="2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Verdana"/>
                <a:cs typeface="Verdana"/>
              </a:rPr>
              <a:t>business</a:t>
            </a:r>
            <a:r>
              <a:rPr sz="2800" spc="5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ethics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–"/>
            </a:pPr>
            <a:endParaRPr sz="3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E.g. Ethical norms </a:t>
            </a:r>
            <a:r>
              <a:rPr sz="2800" spc="-5" dirty="0">
                <a:latin typeface="Verdana"/>
                <a:cs typeface="Verdana"/>
              </a:rPr>
              <a:t>of the</a:t>
            </a:r>
            <a:r>
              <a:rPr sz="2800" spc="114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AMA:</a:t>
            </a:r>
            <a:endParaRPr sz="2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As </a:t>
            </a:r>
            <a:r>
              <a:rPr sz="2400" spc="-5" dirty="0">
                <a:latin typeface="Verdana"/>
                <a:cs typeface="Verdana"/>
              </a:rPr>
              <a:t>Marketers, we</a:t>
            </a:r>
            <a:r>
              <a:rPr sz="2400" dirty="0">
                <a:latin typeface="Verdana"/>
                <a:cs typeface="Verdana"/>
              </a:rPr>
              <a:t> must:</a:t>
            </a:r>
            <a:endParaRPr sz="2400">
              <a:latin typeface="Verdana"/>
              <a:cs typeface="Verdana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6335" algn="l"/>
              </a:tabLst>
            </a:pPr>
            <a:r>
              <a:rPr sz="2000" dirty="0">
                <a:latin typeface="Verdana"/>
                <a:cs typeface="Verdana"/>
              </a:rPr>
              <a:t>Do no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harm</a:t>
            </a:r>
            <a:endParaRPr sz="2000">
              <a:latin typeface="Verdana"/>
              <a:cs typeface="Verdana"/>
            </a:endParaRPr>
          </a:p>
          <a:p>
            <a:pPr marL="1155700" lvl="2" indent="-228600">
              <a:lnSpc>
                <a:spcPct val="100000"/>
              </a:lnSpc>
              <a:spcBef>
                <a:spcPts val="409"/>
              </a:spcBef>
              <a:buChar char="•"/>
              <a:tabLst>
                <a:tab pos="1156335" algn="l"/>
              </a:tabLst>
            </a:pPr>
            <a:r>
              <a:rPr sz="2000" dirty="0">
                <a:latin typeface="Verdana"/>
                <a:cs typeface="Verdana"/>
              </a:rPr>
              <a:t>Foster </a:t>
            </a:r>
            <a:r>
              <a:rPr sz="2000" spc="-5" dirty="0">
                <a:latin typeface="Verdana"/>
                <a:cs typeface="Verdana"/>
              </a:rPr>
              <a:t>trust in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marketing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6335" algn="l"/>
              </a:tabLst>
            </a:pPr>
            <a:r>
              <a:rPr sz="2000" spc="-5" dirty="0">
                <a:latin typeface="Verdana"/>
                <a:cs typeface="Verdana"/>
              </a:rPr>
              <a:t>Embrace ethical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values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7698" y="6319520"/>
            <a:ext cx="2281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https://bit.ly/2URrs3v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2179" y="188976"/>
            <a:ext cx="1866900" cy="1865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3606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Ethical</a:t>
            </a:r>
            <a:r>
              <a:rPr spc="-60" dirty="0"/>
              <a:t> </a:t>
            </a:r>
            <a:r>
              <a:rPr dirty="0"/>
              <a:t>marketing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0999" y="1718636"/>
            <a:ext cx="403225" cy="43243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spc="-2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2179" y="188976"/>
            <a:ext cx="1866900" cy="1865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1636318"/>
            <a:ext cx="7493634" cy="5128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E.g. Ethical values of the</a:t>
            </a:r>
            <a:r>
              <a:rPr sz="2800" spc="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AM</a:t>
            </a:r>
            <a:endParaRPr sz="2800">
              <a:latin typeface="Verdana"/>
              <a:cs typeface="Verdana"/>
            </a:endParaRPr>
          </a:p>
          <a:p>
            <a:pPr marL="756285" marR="1188085" lvl="1" indent="-286385">
              <a:lnSpc>
                <a:spcPct val="100000"/>
              </a:lnSpc>
              <a:spcBef>
                <a:spcPts val="405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Honesty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spc="-5" dirty="0">
                <a:latin typeface="Verdana"/>
                <a:cs typeface="Verdana"/>
              </a:rPr>
              <a:t>to be forthright in dealings with  </a:t>
            </a:r>
            <a:r>
              <a:rPr sz="2000" dirty="0">
                <a:latin typeface="Verdana"/>
                <a:cs typeface="Verdana"/>
              </a:rPr>
              <a:t>customers and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stakeholders.</a:t>
            </a:r>
            <a:endParaRPr sz="2000">
              <a:latin typeface="Verdana"/>
              <a:cs typeface="Verdana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0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Responsibility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spc="-5" dirty="0">
                <a:latin typeface="Verdana"/>
                <a:cs typeface="Verdana"/>
              </a:rPr>
              <a:t>to accept the consequences </a:t>
            </a:r>
            <a:r>
              <a:rPr sz="2000" dirty="0">
                <a:latin typeface="Verdana"/>
                <a:cs typeface="Verdana"/>
              </a:rPr>
              <a:t>of our  </a:t>
            </a:r>
            <a:r>
              <a:rPr sz="2000" spc="-5" dirty="0">
                <a:latin typeface="Verdana"/>
                <a:cs typeface="Verdana"/>
              </a:rPr>
              <a:t>marketing decisions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strategies.</a:t>
            </a:r>
            <a:endParaRPr sz="20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latin typeface="Verdana"/>
                <a:cs typeface="Verdana"/>
              </a:rPr>
              <a:t>Fairness </a:t>
            </a:r>
            <a:r>
              <a:rPr sz="2000" dirty="0">
                <a:latin typeface="Verdana"/>
                <a:cs typeface="Verdana"/>
              </a:rPr>
              <a:t>– to </a:t>
            </a:r>
            <a:r>
              <a:rPr sz="2000" spc="-5" dirty="0">
                <a:latin typeface="Verdana"/>
                <a:cs typeface="Verdana"/>
              </a:rPr>
              <a:t>balance </a:t>
            </a:r>
            <a:r>
              <a:rPr sz="2000" dirty="0">
                <a:latin typeface="Verdana"/>
                <a:cs typeface="Verdana"/>
              </a:rPr>
              <a:t>justly the </a:t>
            </a:r>
            <a:r>
              <a:rPr sz="2000" spc="-5" dirty="0">
                <a:latin typeface="Verdana"/>
                <a:cs typeface="Verdana"/>
              </a:rPr>
              <a:t>needs </a:t>
            </a:r>
            <a:r>
              <a:rPr sz="2000" dirty="0">
                <a:latin typeface="Verdana"/>
                <a:cs typeface="Verdana"/>
              </a:rPr>
              <a:t>of the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buyer</a:t>
            </a:r>
            <a:endParaRPr sz="20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with the interests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seller.</a:t>
            </a:r>
            <a:endParaRPr sz="2000">
              <a:latin typeface="Verdana"/>
              <a:cs typeface="Verdana"/>
            </a:endParaRPr>
          </a:p>
          <a:p>
            <a:pPr marL="756285" marR="109220" lvl="1" indent="-286385">
              <a:lnSpc>
                <a:spcPct val="100000"/>
              </a:lnSpc>
              <a:spcBef>
                <a:spcPts val="409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Respect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acknowledge </a:t>
            </a:r>
            <a:r>
              <a:rPr sz="2000" spc="-5" dirty="0">
                <a:latin typeface="Verdana"/>
                <a:cs typeface="Verdana"/>
              </a:rPr>
              <a:t>the basic </a:t>
            </a:r>
            <a:r>
              <a:rPr sz="2000" dirty="0">
                <a:latin typeface="Verdana"/>
                <a:cs typeface="Verdana"/>
              </a:rPr>
              <a:t>human </a:t>
            </a:r>
            <a:r>
              <a:rPr sz="2000" spc="-5" dirty="0">
                <a:latin typeface="Verdana"/>
                <a:cs typeface="Verdana"/>
              </a:rPr>
              <a:t>dignity 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all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stakeholders.</a:t>
            </a:r>
            <a:endParaRPr sz="2000">
              <a:latin typeface="Verdana"/>
              <a:cs typeface="Verdana"/>
            </a:endParaRPr>
          </a:p>
          <a:p>
            <a:pPr marL="756285" marR="410845" lvl="1" indent="-286385">
              <a:lnSpc>
                <a:spcPct val="100000"/>
              </a:lnSpc>
              <a:spcBef>
                <a:spcPts val="395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latin typeface="Verdana"/>
                <a:cs typeface="Verdana"/>
              </a:rPr>
              <a:t>Transparency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create a </a:t>
            </a:r>
            <a:r>
              <a:rPr sz="2000" spc="-5" dirty="0">
                <a:latin typeface="Verdana"/>
                <a:cs typeface="Verdana"/>
              </a:rPr>
              <a:t>spirit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openness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  </a:t>
            </a:r>
            <a:r>
              <a:rPr sz="2000" spc="-5" dirty="0">
                <a:latin typeface="Verdana"/>
                <a:cs typeface="Verdana"/>
              </a:rPr>
              <a:t>marketing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operations.</a:t>
            </a:r>
            <a:endParaRPr sz="2000">
              <a:latin typeface="Verdana"/>
              <a:cs typeface="Verdana"/>
            </a:endParaRPr>
          </a:p>
          <a:p>
            <a:pPr marL="756285" marR="99695" lvl="1" indent="-286385">
              <a:lnSpc>
                <a:spcPct val="100000"/>
              </a:lnSpc>
              <a:spcBef>
                <a:spcPts val="40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latin typeface="Verdana"/>
                <a:cs typeface="Verdana"/>
              </a:rPr>
              <a:t>Citizenship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spc="-5" dirty="0">
                <a:latin typeface="Verdana"/>
                <a:cs typeface="Verdana"/>
              </a:rPr>
              <a:t>to fulfill the economic, </a:t>
            </a:r>
            <a:r>
              <a:rPr sz="2000" spc="-10" dirty="0">
                <a:latin typeface="Verdana"/>
                <a:cs typeface="Verdana"/>
              </a:rPr>
              <a:t>legal,  </a:t>
            </a:r>
            <a:r>
              <a:rPr sz="2000" spc="-5" dirty="0">
                <a:latin typeface="Verdana"/>
                <a:cs typeface="Verdana"/>
              </a:rPr>
              <a:t>philanthropic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societal responsibilities that </a:t>
            </a:r>
            <a:r>
              <a:rPr sz="2000" dirty="0">
                <a:latin typeface="Verdana"/>
                <a:cs typeface="Verdana"/>
              </a:rPr>
              <a:t>serve  </a:t>
            </a:r>
            <a:r>
              <a:rPr sz="2000" spc="-5" dirty="0">
                <a:latin typeface="Verdana"/>
                <a:cs typeface="Verdana"/>
              </a:rPr>
              <a:t>stakeholders.</a:t>
            </a:r>
            <a:endParaRPr sz="2000">
              <a:latin typeface="Verdana"/>
              <a:cs typeface="Verdana"/>
            </a:endParaRPr>
          </a:p>
          <a:p>
            <a:pPr marR="196850" algn="ctr">
              <a:lnSpc>
                <a:spcPct val="100000"/>
              </a:lnSpc>
              <a:spcBef>
                <a:spcPts val="730"/>
              </a:spcBef>
            </a:pPr>
            <a:r>
              <a:rPr sz="1600" u="sng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https://bit.ly/2URrs3v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3606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Ethical</a:t>
            </a:r>
            <a:r>
              <a:rPr spc="-60" dirty="0"/>
              <a:t> </a:t>
            </a:r>
            <a:r>
              <a:rPr dirty="0"/>
              <a:t>marketing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8150"/>
            <a:ext cx="5025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Types </a:t>
            </a:r>
            <a:r>
              <a:rPr sz="2400" dirty="0">
                <a:latin typeface="Verdana"/>
                <a:cs typeface="Verdana"/>
              </a:rPr>
              <a:t>of Unethical</a:t>
            </a:r>
            <a:r>
              <a:rPr sz="2400" spc="-5" dirty="0">
                <a:latin typeface="Verdana"/>
                <a:cs typeface="Verdana"/>
              </a:rPr>
              <a:t> Advertising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2111705"/>
            <a:ext cx="7152640" cy="379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Font typeface="Verdana"/>
              <a:buChar char="–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Verdana"/>
                <a:cs typeface="Verdana"/>
              </a:rPr>
              <a:t>Surrogate Advertising </a:t>
            </a:r>
            <a:r>
              <a:rPr sz="1600" b="1" spc="-5" dirty="0">
                <a:latin typeface="Verdana"/>
                <a:cs typeface="Verdana"/>
              </a:rPr>
              <a:t>– </a:t>
            </a:r>
            <a:r>
              <a:rPr sz="160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certain places there are laws against  </a:t>
            </a:r>
            <a:r>
              <a:rPr sz="1600" spc="-10" dirty="0">
                <a:latin typeface="Verdana"/>
                <a:cs typeface="Verdana"/>
              </a:rPr>
              <a:t>advertising products like cigarettes </a:t>
            </a:r>
            <a:r>
              <a:rPr sz="1600" spc="-5" dirty="0">
                <a:latin typeface="Verdana"/>
                <a:cs typeface="Verdana"/>
              </a:rPr>
              <a:t>or alcohol. Surrogate  </a:t>
            </a:r>
            <a:r>
              <a:rPr sz="1600" spc="-10" dirty="0">
                <a:latin typeface="Verdana"/>
                <a:cs typeface="Verdana"/>
              </a:rPr>
              <a:t>advertising </a:t>
            </a:r>
            <a:r>
              <a:rPr sz="1600" spc="-5" dirty="0">
                <a:latin typeface="Verdana"/>
                <a:cs typeface="Verdana"/>
              </a:rPr>
              <a:t>finds ways to </a:t>
            </a:r>
            <a:r>
              <a:rPr sz="1600" spc="-10" dirty="0">
                <a:latin typeface="Verdana"/>
                <a:cs typeface="Verdana"/>
              </a:rPr>
              <a:t>remind </a:t>
            </a:r>
            <a:r>
              <a:rPr sz="1600" spc="-5" dirty="0">
                <a:latin typeface="Verdana"/>
                <a:cs typeface="Verdana"/>
              </a:rPr>
              <a:t>consumers of </a:t>
            </a:r>
            <a:r>
              <a:rPr sz="1600" spc="-10" dirty="0">
                <a:latin typeface="Verdana"/>
                <a:cs typeface="Verdana"/>
              </a:rPr>
              <a:t>these products  without </a:t>
            </a:r>
            <a:r>
              <a:rPr sz="1600" spc="-5" dirty="0">
                <a:latin typeface="Verdana"/>
                <a:cs typeface="Verdana"/>
              </a:rPr>
              <a:t>referencing </a:t>
            </a:r>
            <a:r>
              <a:rPr sz="1600" spc="-10" dirty="0">
                <a:latin typeface="Verdana"/>
                <a:cs typeface="Verdana"/>
              </a:rPr>
              <a:t>them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directly.</a:t>
            </a:r>
            <a:endParaRPr sz="1600">
              <a:latin typeface="Verdana"/>
              <a:cs typeface="Verdana"/>
            </a:endParaRPr>
          </a:p>
          <a:p>
            <a:pPr marL="299085" marR="717550" indent="-286385">
              <a:lnSpc>
                <a:spcPct val="100000"/>
              </a:lnSpc>
              <a:spcBef>
                <a:spcPts val="305"/>
              </a:spcBef>
              <a:buFont typeface="Verdana"/>
              <a:buChar char="–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Verdana"/>
                <a:cs typeface="Verdana"/>
              </a:rPr>
              <a:t>Exaggeration </a:t>
            </a:r>
            <a:r>
              <a:rPr sz="1600" b="1" spc="-5" dirty="0">
                <a:latin typeface="Verdana"/>
                <a:cs typeface="Verdana"/>
              </a:rPr>
              <a:t>– </a:t>
            </a:r>
            <a:r>
              <a:rPr sz="1600" spc="-5" dirty="0">
                <a:latin typeface="Verdana"/>
                <a:cs typeface="Verdana"/>
              </a:rPr>
              <a:t>Some advertisers </a:t>
            </a:r>
            <a:r>
              <a:rPr sz="1600" spc="-10" dirty="0">
                <a:latin typeface="Verdana"/>
                <a:cs typeface="Verdana"/>
              </a:rPr>
              <a:t>use </a:t>
            </a:r>
            <a:r>
              <a:rPr sz="1600" spc="-5" dirty="0">
                <a:latin typeface="Verdana"/>
                <a:cs typeface="Verdana"/>
              </a:rPr>
              <a:t>false </a:t>
            </a:r>
            <a:r>
              <a:rPr sz="1600" spc="-10" dirty="0">
                <a:latin typeface="Verdana"/>
                <a:cs typeface="Verdana"/>
              </a:rPr>
              <a:t>claims </a:t>
            </a:r>
            <a:r>
              <a:rPr sz="1600" spc="-5" dirty="0">
                <a:latin typeface="Verdana"/>
                <a:cs typeface="Verdana"/>
              </a:rPr>
              <a:t>about a  </a:t>
            </a:r>
            <a:r>
              <a:rPr sz="1600" spc="-10" dirty="0">
                <a:latin typeface="Verdana"/>
                <a:cs typeface="Verdana"/>
              </a:rPr>
              <a:t>product's quality </a:t>
            </a:r>
            <a:r>
              <a:rPr sz="1600" spc="-5" dirty="0">
                <a:latin typeface="Verdana"/>
                <a:cs typeface="Verdana"/>
              </a:rPr>
              <a:t>or </a:t>
            </a:r>
            <a:r>
              <a:rPr sz="1600" spc="-10" dirty="0">
                <a:latin typeface="Verdana"/>
                <a:cs typeface="Verdana"/>
              </a:rPr>
              <a:t>popularity. </a:t>
            </a:r>
            <a:r>
              <a:rPr sz="1600" spc="-5" dirty="0">
                <a:latin typeface="Verdana"/>
                <a:cs typeface="Verdana"/>
              </a:rPr>
              <a:t>A Slogan </a:t>
            </a:r>
            <a:r>
              <a:rPr sz="1600" spc="-10" dirty="0">
                <a:latin typeface="Verdana"/>
                <a:cs typeface="Verdana"/>
              </a:rPr>
              <a:t>like </a:t>
            </a:r>
            <a:r>
              <a:rPr sz="1600" spc="-5" dirty="0">
                <a:latin typeface="Verdana"/>
                <a:cs typeface="Verdana"/>
              </a:rPr>
              <a:t>“get coverage  everywhere on earth” advertises features that cannot </a:t>
            </a:r>
            <a:r>
              <a:rPr sz="1600" spc="-10" dirty="0">
                <a:latin typeface="Verdana"/>
                <a:cs typeface="Verdana"/>
              </a:rPr>
              <a:t>be  </a:t>
            </a:r>
            <a:r>
              <a:rPr sz="1600" spc="-5" dirty="0">
                <a:latin typeface="Verdana"/>
                <a:cs typeface="Verdana"/>
              </a:rPr>
              <a:t>delivered.</a:t>
            </a:r>
            <a:endParaRPr sz="1600">
              <a:latin typeface="Verdana"/>
              <a:cs typeface="Verdana"/>
            </a:endParaRPr>
          </a:p>
          <a:p>
            <a:pPr marL="299085" marR="288290" indent="-286385">
              <a:lnSpc>
                <a:spcPct val="100000"/>
              </a:lnSpc>
              <a:spcBef>
                <a:spcPts val="300"/>
              </a:spcBef>
              <a:buFont typeface="Verdana"/>
              <a:buChar char="–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Verdana"/>
                <a:cs typeface="Verdana"/>
              </a:rPr>
              <a:t>Puffery </a:t>
            </a:r>
            <a:r>
              <a:rPr sz="1600" b="1" spc="-5" dirty="0">
                <a:latin typeface="Verdana"/>
                <a:cs typeface="Verdana"/>
              </a:rPr>
              <a:t>– </a:t>
            </a:r>
            <a:r>
              <a:rPr sz="1600" spc="-5" dirty="0">
                <a:latin typeface="Verdana"/>
                <a:cs typeface="Verdana"/>
              </a:rPr>
              <a:t>When an advertiser relies on subjective rather than  </a:t>
            </a:r>
            <a:r>
              <a:rPr sz="1600" spc="-10" dirty="0">
                <a:latin typeface="Verdana"/>
                <a:cs typeface="Verdana"/>
              </a:rPr>
              <a:t>objective </a:t>
            </a:r>
            <a:r>
              <a:rPr sz="1600" spc="-5" dirty="0">
                <a:latin typeface="Verdana"/>
                <a:cs typeface="Verdana"/>
              </a:rPr>
              <a:t>claims, they are </a:t>
            </a:r>
            <a:r>
              <a:rPr sz="1600" spc="-10" dirty="0">
                <a:latin typeface="Verdana"/>
                <a:cs typeface="Verdana"/>
              </a:rPr>
              <a:t>puffing </a:t>
            </a:r>
            <a:r>
              <a:rPr sz="1600" spc="-5" dirty="0">
                <a:latin typeface="Verdana"/>
                <a:cs typeface="Verdana"/>
              </a:rPr>
              <a:t>up their </a:t>
            </a:r>
            <a:r>
              <a:rPr sz="1600" spc="-10" dirty="0">
                <a:latin typeface="Verdana"/>
                <a:cs typeface="Verdana"/>
              </a:rPr>
              <a:t>products. Statements  like </a:t>
            </a:r>
            <a:r>
              <a:rPr sz="1600" spc="-5" dirty="0">
                <a:latin typeface="Verdana"/>
                <a:cs typeface="Verdana"/>
              </a:rPr>
              <a:t>“the </a:t>
            </a:r>
            <a:r>
              <a:rPr sz="1600" spc="-10" dirty="0">
                <a:latin typeface="Verdana"/>
                <a:cs typeface="Verdana"/>
              </a:rPr>
              <a:t>best-tasting </a:t>
            </a:r>
            <a:r>
              <a:rPr sz="1600" spc="-5" dirty="0">
                <a:latin typeface="Verdana"/>
                <a:cs typeface="Verdana"/>
              </a:rPr>
              <a:t>coffee” cannot be confirmed</a:t>
            </a:r>
            <a:r>
              <a:rPr sz="1600" spc="2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objectively.</a:t>
            </a:r>
            <a:endParaRPr sz="1600">
              <a:latin typeface="Verdana"/>
              <a:cs typeface="Verdana"/>
            </a:endParaRPr>
          </a:p>
          <a:p>
            <a:pPr marL="299085" marR="233679" indent="-286385">
              <a:lnSpc>
                <a:spcPct val="100000"/>
              </a:lnSpc>
              <a:spcBef>
                <a:spcPts val="300"/>
              </a:spcBef>
              <a:buFont typeface="Verdana"/>
              <a:buChar char="–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Verdana"/>
                <a:cs typeface="Verdana"/>
              </a:rPr>
              <a:t>Unverified </a:t>
            </a:r>
            <a:r>
              <a:rPr sz="1600" b="1" spc="-5" dirty="0">
                <a:latin typeface="Verdana"/>
                <a:cs typeface="Verdana"/>
              </a:rPr>
              <a:t>Claims – </a:t>
            </a:r>
            <a:r>
              <a:rPr sz="1600" spc="-5" dirty="0">
                <a:latin typeface="Verdana"/>
                <a:cs typeface="Verdana"/>
              </a:rPr>
              <a:t>Many </a:t>
            </a:r>
            <a:r>
              <a:rPr sz="1600" spc="-10" dirty="0">
                <a:latin typeface="Verdana"/>
                <a:cs typeface="Verdana"/>
              </a:rPr>
              <a:t>products promise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10" dirty="0">
                <a:latin typeface="Verdana"/>
                <a:cs typeface="Verdana"/>
              </a:rPr>
              <a:t>deliver results  without </a:t>
            </a:r>
            <a:r>
              <a:rPr sz="1600" spc="-5" dirty="0">
                <a:latin typeface="Verdana"/>
                <a:cs typeface="Verdana"/>
              </a:rPr>
              <a:t>providing any </a:t>
            </a:r>
            <a:r>
              <a:rPr sz="1600" spc="-10" dirty="0">
                <a:latin typeface="Verdana"/>
                <a:cs typeface="Verdana"/>
              </a:rPr>
              <a:t>scientific evidence. </a:t>
            </a:r>
            <a:r>
              <a:rPr sz="1600" spc="-5" dirty="0">
                <a:latin typeface="Verdana"/>
                <a:cs typeface="Verdana"/>
              </a:rPr>
              <a:t>Shampoo commercials  that </a:t>
            </a:r>
            <a:r>
              <a:rPr sz="1600" spc="-10" dirty="0">
                <a:latin typeface="Verdana"/>
                <a:cs typeface="Verdana"/>
              </a:rPr>
              <a:t>promise </a:t>
            </a:r>
            <a:r>
              <a:rPr sz="1600" spc="-5" dirty="0">
                <a:latin typeface="Verdana"/>
                <a:cs typeface="Verdana"/>
              </a:rPr>
              <a:t>stronger, </a:t>
            </a:r>
            <a:r>
              <a:rPr sz="1600" spc="-10" dirty="0">
                <a:latin typeface="Verdana"/>
                <a:cs typeface="Verdana"/>
              </a:rPr>
              <a:t>shinier </a:t>
            </a:r>
            <a:r>
              <a:rPr sz="1600" spc="-5" dirty="0">
                <a:latin typeface="Verdana"/>
                <a:cs typeface="Verdana"/>
              </a:rPr>
              <a:t>hair do so </a:t>
            </a:r>
            <a:r>
              <a:rPr sz="1600" spc="-10" dirty="0">
                <a:latin typeface="Verdana"/>
                <a:cs typeface="Verdana"/>
              </a:rPr>
              <a:t>without telling  </a:t>
            </a:r>
            <a:r>
              <a:rPr sz="1600" spc="-5" dirty="0">
                <a:latin typeface="Verdana"/>
                <a:cs typeface="Verdana"/>
              </a:rPr>
              <a:t>consumers </a:t>
            </a:r>
            <a:r>
              <a:rPr sz="1600" spc="-10" dirty="0">
                <a:latin typeface="Verdana"/>
                <a:cs typeface="Verdana"/>
              </a:rPr>
              <a:t>why </a:t>
            </a:r>
            <a:r>
              <a:rPr sz="1600" spc="-5" dirty="0">
                <a:latin typeface="Verdana"/>
                <a:cs typeface="Verdana"/>
              </a:rPr>
              <a:t>or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how.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2179" y="188976"/>
            <a:ext cx="1866900" cy="1865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695" y="6626149"/>
            <a:ext cx="55613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  <a:hlinkClick r:id="rId3"/>
              </a:rPr>
              <a:t>http://www.marketing-schools.org/types-of-marketing/ethical-marketing.html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3606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Ethical</a:t>
            </a:r>
            <a:r>
              <a:rPr spc="-60" dirty="0"/>
              <a:t> </a:t>
            </a:r>
            <a:r>
              <a:rPr dirty="0"/>
              <a:t>marketing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8150"/>
            <a:ext cx="5025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Types </a:t>
            </a:r>
            <a:r>
              <a:rPr sz="2400" dirty="0">
                <a:latin typeface="Verdana"/>
                <a:cs typeface="Verdana"/>
              </a:rPr>
              <a:t>of Unethical</a:t>
            </a:r>
            <a:r>
              <a:rPr sz="2400" spc="-5" dirty="0">
                <a:latin typeface="Verdana"/>
                <a:cs typeface="Verdana"/>
              </a:rPr>
              <a:t> Advertising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2111705"/>
            <a:ext cx="7131684" cy="285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80340" indent="-286385">
              <a:lnSpc>
                <a:spcPct val="100000"/>
              </a:lnSpc>
              <a:spcBef>
                <a:spcPts val="95"/>
              </a:spcBef>
              <a:buFont typeface="Verdana"/>
              <a:buChar char="–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Verdana"/>
                <a:cs typeface="Verdana"/>
              </a:rPr>
              <a:t>Stereotyping </a:t>
            </a:r>
            <a:r>
              <a:rPr sz="1600" b="1" spc="-10" dirty="0">
                <a:latin typeface="Verdana"/>
                <a:cs typeface="Verdana"/>
              </a:rPr>
              <a:t>Women </a:t>
            </a:r>
            <a:r>
              <a:rPr sz="1600" b="1" spc="-5" dirty="0">
                <a:latin typeface="Verdana"/>
                <a:cs typeface="Verdana"/>
              </a:rPr>
              <a:t>– </a:t>
            </a:r>
            <a:r>
              <a:rPr sz="1600" spc="-5" dirty="0">
                <a:latin typeface="Verdana"/>
                <a:cs typeface="Verdana"/>
              </a:rPr>
              <a:t>Women in </a:t>
            </a:r>
            <a:r>
              <a:rPr sz="1600" spc="-10" dirty="0">
                <a:latin typeface="Verdana"/>
                <a:cs typeface="Verdana"/>
              </a:rPr>
              <a:t>advertising </a:t>
            </a:r>
            <a:r>
              <a:rPr sz="1600" spc="-5" dirty="0">
                <a:latin typeface="Verdana"/>
                <a:cs typeface="Verdana"/>
              </a:rPr>
              <a:t>have often been  portrayed as </a:t>
            </a:r>
            <a:r>
              <a:rPr sz="1600" spc="-10" dirty="0">
                <a:latin typeface="Verdana"/>
                <a:cs typeface="Verdana"/>
              </a:rPr>
              <a:t>sex objects </a:t>
            </a:r>
            <a:r>
              <a:rPr sz="1600" spc="-5" dirty="0">
                <a:latin typeface="Verdana"/>
                <a:cs typeface="Verdana"/>
              </a:rPr>
              <a:t>or </a:t>
            </a:r>
            <a:r>
              <a:rPr sz="1600" spc="-10" dirty="0">
                <a:latin typeface="Verdana"/>
                <a:cs typeface="Verdana"/>
              </a:rPr>
              <a:t>domestic </a:t>
            </a:r>
            <a:r>
              <a:rPr sz="1600" spc="-5" dirty="0">
                <a:latin typeface="Verdana"/>
                <a:cs typeface="Verdana"/>
              </a:rPr>
              <a:t>servants. </a:t>
            </a:r>
            <a:r>
              <a:rPr sz="1600" spc="-10" dirty="0">
                <a:latin typeface="Verdana"/>
                <a:cs typeface="Verdana"/>
              </a:rPr>
              <a:t>This </a:t>
            </a:r>
            <a:r>
              <a:rPr sz="1600" spc="-5" dirty="0">
                <a:latin typeface="Verdana"/>
                <a:cs typeface="Verdana"/>
              </a:rPr>
              <a:t>type of  </a:t>
            </a:r>
            <a:r>
              <a:rPr sz="1600" spc="-10" dirty="0">
                <a:latin typeface="Verdana"/>
                <a:cs typeface="Verdana"/>
              </a:rPr>
              <a:t>advertising </a:t>
            </a:r>
            <a:r>
              <a:rPr sz="1600" spc="-5" dirty="0">
                <a:latin typeface="Verdana"/>
                <a:cs typeface="Verdana"/>
              </a:rPr>
              <a:t>traffics </a:t>
            </a:r>
            <a:r>
              <a:rPr sz="1600" spc="-10" dirty="0">
                <a:latin typeface="Verdana"/>
                <a:cs typeface="Verdana"/>
              </a:rPr>
              <a:t>in negative </a:t>
            </a:r>
            <a:r>
              <a:rPr sz="1600" spc="-5" dirty="0">
                <a:latin typeface="Verdana"/>
                <a:cs typeface="Verdana"/>
              </a:rPr>
              <a:t>stereotypes and contributes to a  sexist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culture.</a:t>
            </a:r>
            <a:endParaRPr sz="1600">
              <a:latin typeface="Verdana"/>
              <a:cs typeface="Verdana"/>
            </a:endParaRPr>
          </a:p>
          <a:p>
            <a:pPr marL="299085" marR="12065" indent="-286385">
              <a:lnSpc>
                <a:spcPct val="100000"/>
              </a:lnSpc>
              <a:spcBef>
                <a:spcPts val="305"/>
              </a:spcBef>
              <a:buFont typeface="Verdana"/>
              <a:buChar char="–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Verdana"/>
                <a:cs typeface="Verdana"/>
              </a:rPr>
              <a:t>False </a:t>
            </a:r>
            <a:r>
              <a:rPr sz="1600" b="1" spc="-10" dirty="0">
                <a:latin typeface="Verdana"/>
                <a:cs typeface="Verdana"/>
              </a:rPr>
              <a:t>brand comparisons </a:t>
            </a:r>
            <a:r>
              <a:rPr sz="1600" b="1" spc="-5" dirty="0">
                <a:latin typeface="Verdana"/>
                <a:cs typeface="Verdana"/>
              </a:rPr>
              <a:t>– </a:t>
            </a:r>
            <a:r>
              <a:rPr sz="1600" spc="-5" dirty="0">
                <a:latin typeface="Verdana"/>
                <a:cs typeface="Verdana"/>
              </a:rPr>
              <a:t>Any </a:t>
            </a:r>
            <a:r>
              <a:rPr sz="1600" spc="-10" dirty="0">
                <a:latin typeface="Verdana"/>
                <a:cs typeface="Verdana"/>
              </a:rPr>
              <a:t>time </a:t>
            </a:r>
            <a:r>
              <a:rPr sz="1600" spc="-5" dirty="0">
                <a:latin typeface="Verdana"/>
                <a:cs typeface="Verdana"/>
              </a:rPr>
              <a:t>a company makes false or  </a:t>
            </a:r>
            <a:r>
              <a:rPr sz="1600" spc="-10" dirty="0">
                <a:latin typeface="Verdana"/>
                <a:cs typeface="Verdana"/>
              </a:rPr>
              <a:t>misleading claims </a:t>
            </a:r>
            <a:r>
              <a:rPr sz="1600" spc="-5" dirty="0">
                <a:latin typeface="Verdana"/>
                <a:cs typeface="Verdana"/>
              </a:rPr>
              <a:t>about </a:t>
            </a:r>
            <a:r>
              <a:rPr sz="1600" spc="-10" dirty="0">
                <a:latin typeface="Verdana"/>
                <a:cs typeface="Verdana"/>
              </a:rPr>
              <a:t>their competitors </a:t>
            </a:r>
            <a:r>
              <a:rPr sz="1600" spc="-5" dirty="0">
                <a:latin typeface="Verdana"/>
                <a:cs typeface="Verdana"/>
              </a:rPr>
              <a:t>they are spreading  misinformation.</a:t>
            </a:r>
            <a:endParaRPr sz="1600">
              <a:latin typeface="Verdana"/>
              <a:cs typeface="Verdana"/>
            </a:endParaRPr>
          </a:p>
          <a:p>
            <a:pPr marL="299085" marR="5080" indent="-286385">
              <a:lnSpc>
                <a:spcPct val="100000"/>
              </a:lnSpc>
              <a:spcBef>
                <a:spcPts val="409"/>
              </a:spcBef>
              <a:buFont typeface="Verdana"/>
              <a:buChar char="–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Verdana"/>
                <a:cs typeface="Verdana"/>
              </a:rPr>
              <a:t>Children in advertising </a:t>
            </a:r>
            <a:r>
              <a:rPr sz="1600" b="1" spc="-5" dirty="0">
                <a:latin typeface="Verdana"/>
                <a:cs typeface="Verdana"/>
              </a:rPr>
              <a:t>– </a:t>
            </a:r>
            <a:r>
              <a:rPr sz="1600" spc="-10" dirty="0">
                <a:latin typeface="Verdana"/>
                <a:cs typeface="Verdana"/>
              </a:rPr>
              <a:t>Children consume </a:t>
            </a:r>
            <a:r>
              <a:rPr sz="1600" spc="-5" dirty="0">
                <a:latin typeface="Verdana"/>
                <a:cs typeface="Verdana"/>
              </a:rPr>
              <a:t>huge amounts of  </a:t>
            </a:r>
            <a:r>
              <a:rPr sz="1600" spc="-10" dirty="0">
                <a:latin typeface="Verdana"/>
                <a:cs typeface="Verdana"/>
              </a:rPr>
              <a:t>advertising without being </a:t>
            </a:r>
            <a:r>
              <a:rPr sz="1600" spc="-5" dirty="0">
                <a:latin typeface="Verdana"/>
                <a:cs typeface="Verdana"/>
              </a:rPr>
              <a:t>able to evaluate it </a:t>
            </a:r>
            <a:r>
              <a:rPr sz="1600" spc="-10" dirty="0">
                <a:latin typeface="Verdana"/>
                <a:cs typeface="Verdana"/>
              </a:rPr>
              <a:t>objectively. Exploiting  </a:t>
            </a:r>
            <a:r>
              <a:rPr sz="1600" spc="-5" dirty="0">
                <a:latin typeface="Verdana"/>
                <a:cs typeface="Verdana"/>
              </a:rPr>
              <a:t>this </a:t>
            </a:r>
            <a:r>
              <a:rPr sz="1600" spc="-10" dirty="0">
                <a:latin typeface="Verdana"/>
                <a:cs typeface="Verdana"/>
              </a:rPr>
              <a:t>innocence </a:t>
            </a:r>
            <a:r>
              <a:rPr sz="1600" spc="-5" dirty="0">
                <a:latin typeface="Verdana"/>
                <a:cs typeface="Verdana"/>
              </a:rPr>
              <a:t>is one of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most common unethical </a:t>
            </a:r>
            <a:r>
              <a:rPr sz="1600" spc="-10" dirty="0">
                <a:latin typeface="Verdana"/>
                <a:cs typeface="Verdana"/>
              </a:rPr>
              <a:t>marketing  practices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2179" y="188976"/>
            <a:ext cx="1866900" cy="1865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695" y="6626149"/>
            <a:ext cx="55613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  <a:hlinkClick r:id="rId3"/>
              </a:rPr>
              <a:t>http://www.marketing-schools.org/types-of-marketing/ethical-marketing.html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96926"/>
            <a:ext cx="76149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Marketing basics: </a:t>
            </a:r>
            <a:r>
              <a:rPr dirty="0"/>
              <a:t>First </a:t>
            </a:r>
            <a:r>
              <a:rPr spc="-15" dirty="0"/>
              <a:t>input</a:t>
            </a:r>
            <a:r>
              <a:rPr lang="en-US" spc="-15" dirty="0"/>
              <a:t> (1)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707845"/>
            <a:ext cx="724789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lang="en-US" sz="2800" spc="-10" dirty="0">
                <a:latin typeface="Verdana"/>
                <a:cs typeface="Verdana"/>
              </a:rPr>
              <a:t>First input for marketing is your  business model; y</a:t>
            </a:r>
            <a:r>
              <a:rPr sz="2800" spc="-10" dirty="0">
                <a:latin typeface="Verdana"/>
                <a:cs typeface="Verdana"/>
              </a:rPr>
              <a:t>our products </a:t>
            </a:r>
            <a:r>
              <a:rPr sz="2800" spc="-5" dirty="0">
                <a:latin typeface="Verdana"/>
                <a:cs typeface="Verdana"/>
              </a:rPr>
              <a:t>are </a:t>
            </a:r>
            <a:r>
              <a:rPr sz="2800" spc="-10" dirty="0">
                <a:latin typeface="Verdana"/>
                <a:cs typeface="Verdana"/>
              </a:rPr>
              <a:t>designed </a:t>
            </a:r>
            <a:r>
              <a:rPr sz="2800" spc="-5" dirty="0">
                <a:latin typeface="Verdana"/>
                <a:cs typeface="Verdana"/>
              </a:rPr>
              <a:t>for </a:t>
            </a:r>
            <a:r>
              <a:rPr sz="2800" spc="-10" dirty="0">
                <a:latin typeface="Verdana"/>
                <a:cs typeface="Verdana"/>
              </a:rPr>
              <a:t>certain  target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groups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3309" y="3352800"/>
            <a:ext cx="4977382" cy="2657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3606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Ethical</a:t>
            </a:r>
            <a:r>
              <a:rPr spc="-60" dirty="0"/>
              <a:t> </a:t>
            </a:r>
            <a:r>
              <a:rPr dirty="0"/>
              <a:t>marketing</a:t>
            </a:r>
          </a:p>
        </p:txBody>
      </p:sp>
      <p:sp>
        <p:nvSpPr>
          <p:cNvPr id="3" name="object 3"/>
          <p:cNvSpPr/>
          <p:nvPr/>
        </p:nvSpPr>
        <p:spPr>
          <a:xfrm>
            <a:off x="6012179" y="188976"/>
            <a:ext cx="1866900" cy="1865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1975" y="1772411"/>
            <a:ext cx="6336791" cy="463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695" y="6626149"/>
            <a:ext cx="55613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  <a:hlinkClick r:id="rId4"/>
              </a:rPr>
              <a:t>http://www.marketing-schools.org/types-of-marketing/ethical-marketing.html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30664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Marketing</a:t>
            </a:r>
            <a:r>
              <a:rPr spc="-45" dirty="0"/>
              <a:t> </a:t>
            </a:r>
            <a:r>
              <a:rPr spc="-5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7845"/>
            <a:ext cx="4761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Put everything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together!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0339" y="2226509"/>
            <a:ext cx="3787140" cy="463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5411" y="2421635"/>
            <a:ext cx="3217164" cy="4143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572769"/>
            <a:ext cx="7349490" cy="59907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>
                <a:latin typeface="Verdana"/>
                <a:cs typeface="Verdana"/>
              </a:rPr>
              <a:t>Assignment</a:t>
            </a:r>
            <a:endParaRPr lang="en-US"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sz="4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lang="en-US" sz="2800" spc="-10" dirty="0">
                <a:latin typeface="Verdana"/>
                <a:cs typeface="Verdana"/>
              </a:rPr>
              <a:t>Draw up a marketing plan &amp; validate it; use 4 P’s!</a:t>
            </a:r>
          </a:p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  <a:tab pos="356235" algn="l"/>
              </a:tabLst>
            </a:pPr>
            <a:endParaRPr lang="en-US" sz="2800" spc="-1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lang="en-US" sz="2800" dirty="0">
                <a:latin typeface="Verdana"/>
                <a:cs typeface="Verdana"/>
              </a:rPr>
              <a:t>Potential validation methods are</a:t>
            </a:r>
          </a:p>
          <a:p>
            <a:pPr marL="628650" lvl="1" indent="-274638"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lang="en-US" sz="2400" dirty="0">
                <a:latin typeface="Verdana"/>
                <a:cs typeface="Verdana"/>
              </a:rPr>
              <a:t>Literature review</a:t>
            </a:r>
          </a:p>
          <a:p>
            <a:pPr marL="628650" lvl="1" indent="-274638"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lang="en-US" sz="2400" dirty="0">
                <a:latin typeface="Verdana"/>
                <a:cs typeface="Verdana"/>
              </a:rPr>
              <a:t>Focus group, survey or interviews</a:t>
            </a:r>
          </a:p>
          <a:p>
            <a:pPr marL="628650" lvl="1" indent="-274638"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lang="en-US" sz="2400" dirty="0">
                <a:latin typeface="Verdana"/>
                <a:cs typeface="Verdana"/>
              </a:rPr>
              <a:t>Customer expression of interest</a:t>
            </a:r>
          </a:p>
          <a:p>
            <a:pPr marL="628650" lvl="1" indent="-274638"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lang="en-US" sz="2400" dirty="0">
                <a:latin typeface="Verdana"/>
                <a:cs typeface="Verdana"/>
              </a:rPr>
              <a:t>Market research</a:t>
            </a:r>
          </a:p>
          <a:p>
            <a:pPr marL="628650" lvl="1" indent="-274638"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lang="en-US" sz="2400" dirty="0">
                <a:latin typeface="Verdana"/>
                <a:cs typeface="Verdana"/>
              </a:rPr>
              <a:t>Feedback collection during showcasing, a conference or an entrepreneurial event</a:t>
            </a:r>
          </a:p>
          <a:p>
            <a:pPr marL="628650" lvl="1" indent="-274638"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lang="en-US" sz="2400" dirty="0">
                <a:latin typeface="Verdana"/>
                <a:cs typeface="Verdana"/>
              </a:rPr>
              <a:t>Expert assessment</a:t>
            </a:r>
          </a:p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  <a:tab pos="356235" algn="l"/>
              </a:tabLst>
            </a:pP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96926"/>
            <a:ext cx="76149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Marketing basics: First input (2)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707845"/>
            <a:ext cx="7007859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Each target group </a:t>
            </a:r>
            <a:r>
              <a:rPr sz="2800" spc="-5" dirty="0">
                <a:latin typeface="Verdana"/>
                <a:cs typeface="Verdana"/>
              </a:rPr>
              <a:t>may </a:t>
            </a:r>
            <a:r>
              <a:rPr sz="2800" spc="-10" dirty="0">
                <a:latin typeface="Verdana"/>
                <a:cs typeface="Verdana"/>
              </a:rPr>
              <a:t>require </a:t>
            </a:r>
            <a:r>
              <a:rPr sz="2800" spc="-5" dirty="0">
                <a:latin typeface="Verdana"/>
                <a:cs typeface="Verdana"/>
              </a:rPr>
              <a:t>a  </a:t>
            </a:r>
            <a:r>
              <a:rPr sz="2800" spc="-10" dirty="0">
                <a:latin typeface="Verdana"/>
                <a:cs typeface="Verdana"/>
              </a:rPr>
              <a:t>specific product </a:t>
            </a:r>
            <a:r>
              <a:rPr sz="2800" spc="-5" dirty="0">
                <a:latin typeface="Verdana"/>
                <a:cs typeface="Verdana"/>
              </a:rPr>
              <a:t>variant, relationship,  </a:t>
            </a:r>
            <a:r>
              <a:rPr sz="2800" spc="-10" dirty="0">
                <a:latin typeface="Verdana"/>
                <a:cs typeface="Verdana"/>
              </a:rPr>
              <a:t>price,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etc.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8144" y="2650235"/>
            <a:ext cx="5705855" cy="4207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334" y="6637731"/>
            <a:ext cx="33572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Times New Roman"/>
                <a:cs typeface="Times New Roman"/>
              </a:rPr>
              <a:t>Image: </a:t>
            </a:r>
            <a:r>
              <a:rPr sz="1200" spc="-5" dirty="0">
                <a:solidFill>
                  <a:srgbClr val="7E7E7E"/>
                </a:solidFill>
                <a:latin typeface="Times New Roman"/>
                <a:cs typeface="Times New Roman"/>
              </a:rPr>
              <a:t>Schwetje </a:t>
            </a:r>
            <a:r>
              <a:rPr sz="1200" dirty="0">
                <a:solidFill>
                  <a:srgbClr val="7E7E7E"/>
                </a:solidFill>
                <a:latin typeface="Times New Roman"/>
                <a:cs typeface="Times New Roman"/>
              </a:rPr>
              <a:t>&amp; </a:t>
            </a:r>
            <a:r>
              <a:rPr sz="1200" spc="-5" dirty="0">
                <a:solidFill>
                  <a:srgbClr val="7E7E7E"/>
                </a:solidFill>
                <a:latin typeface="Times New Roman"/>
                <a:cs typeface="Times New Roman"/>
              </a:rPr>
              <a:t>Vaseghi (2007) The business</a:t>
            </a:r>
            <a:r>
              <a:rPr sz="1200" spc="16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Times New Roman"/>
                <a:cs typeface="Times New Roman"/>
              </a:rPr>
              <a:t>plan.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34715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Marketing</a:t>
            </a:r>
            <a:r>
              <a:rPr spc="-45" dirty="0"/>
              <a:t> </a:t>
            </a:r>
            <a:r>
              <a:rPr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7845"/>
            <a:ext cx="756221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A market-focused, or customer-  </a:t>
            </a:r>
            <a:r>
              <a:rPr sz="2800" spc="-10" dirty="0">
                <a:latin typeface="Verdana"/>
                <a:cs typeface="Verdana"/>
              </a:rPr>
              <a:t>focused, organization </a:t>
            </a:r>
            <a:r>
              <a:rPr sz="2800" spc="-5" dirty="0">
                <a:latin typeface="Verdana"/>
                <a:cs typeface="Verdana"/>
              </a:rPr>
              <a:t>first </a:t>
            </a:r>
            <a:r>
              <a:rPr sz="2800" spc="-10" dirty="0">
                <a:latin typeface="Verdana"/>
                <a:cs typeface="Verdana"/>
              </a:rPr>
              <a:t>determines  what </a:t>
            </a:r>
            <a:r>
              <a:rPr sz="2800" spc="-15" dirty="0">
                <a:latin typeface="Verdana"/>
                <a:cs typeface="Verdana"/>
              </a:rPr>
              <a:t>its </a:t>
            </a:r>
            <a:r>
              <a:rPr sz="2800" spc="-10" dirty="0">
                <a:latin typeface="Verdana"/>
                <a:cs typeface="Verdana"/>
              </a:rPr>
              <a:t>potential </a:t>
            </a:r>
            <a:r>
              <a:rPr sz="2800" spc="-5" dirty="0">
                <a:latin typeface="Verdana"/>
                <a:cs typeface="Verdana"/>
              </a:rPr>
              <a:t>customers </a:t>
            </a:r>
            <a:r>
              <a:rPr sz="2800" spc="-10" dirty="0">
                <a:latin typeface="Verdana"/>
                <a:cs typeface="Verdana"/>
              </a:rPr>
              <a:t>desire, </a:t>
            </a:r>
            <a:r>
              <a:rPr sz="2800" spc="-5" dirty="0">
                <a:latin typeface="Verdana"/>
                <a:cs typeface="Verdana"/>
              </a:rPr>
              <a:t>and  </a:t>
            </a:r>
            <a:r>
              <a:rPr sz="2800" spc="-10" dirty="0">
                <a:latin typeface="Verdana"/>
                <a:cs typeface="Verdana"/>
              </a:rPr>
              <a:t>then builds the</a:t>
            </a:r>
            <a:r>
              <a:rPr sz="2800" spc="-1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  <a:hlinkClick r:id="rId2"/>
              </a:rPr>
              <a:t>product</a:t>
            </a:r>
            <a:r>
              <a:rPr sz="2800" spc="-10" dirty="0">
                <a:solidFill>
                  <a:srgbClr val="CC0000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2800" spc="-5" dirty="0">
                <a:latin typeface="Verdana"/>
                <a:cs typeface="Verdana"/>
              </a:rPr>
              <a:t>or</a:t>
            </a:r>
            <a:r>
              <a:rPr sz="2800" spc="150" dirty="0">
                <a:solidFill>
                  <a:srgbClr val="CC0000"/>
                </a:solidFill>
                <a:latin typeface="Verdana"/>
                <a:cs typeface="Verdana"/>
                <a:hlinkClick r:id="rId3"/>
              </a:rPr>
              <a:t> </a:t>
            </a: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  <a:hlinkClick r:id="rId3"/>
              </a:rPr>
              <a:t>service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196" y="3933444"/>
            <a:ext cx="6957059" cy="2476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0765"/>
            <a:ext cx="6157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Marketing Mgmt.</a:t>
            </a:r>
            <a:r>
              <a:rPr spc="-5" dirty="0"/>
              <a:t> </a:t>
            </a:r>
            <a:r>
              <a:rPr dirty="0"/>
              <a:t>Philosophies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139917"/>
            <a:ext cx="381000" cy="153695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spc="-10" dirty="0">
                <a:latin typeface="Verdana"/>
                <a:cs typeface="Verdana"/>
              </a:rPr>
              <a:t>1.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Verdana"/>
                <a:cs typeface="Verdana"/>
              </a:rPr>
              <a:t>2.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Verdana"/>
                <a:cs typeface="Verdana"/>
              </a:rPr>
              <a:t>3.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975" y="3139917"/>
            <a:ext cx="5613400" cy="148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4590">
              <a:lnSpc>
                <a:spcPct val="117900"/>
              </a:lnSpc>
              <a:spcBef>
                <a:spcPts val="100"/>
              </a:spcBef>
            </a:pPr>
            <a:r>
              <a:rPr sz="2800" spc="-10" dirty="0">
                <a:latin typeface="Verdana"/>
                <a:cs typeface="Verdana"/>
              </a:rPr>
              <a:t>Pr</a:t>
            </a:r>
            <a:r>
              <a:rPr sz="2800" spc="-15" dirty="0">
                <a:latin typeface="Verdana"/>
                <a:cs typeface="Verdana"/>
              </a:rPr>
              <a:t>o</a:t>
            </a:r>
            <a:r>
              <a:rPr sz="2800" spc="-10" dirty="0">
                <a:latin typeface="Verdana"/>
                <a:cs typeface="Verdana"/>
              </a:rPr>
              <a:t>d</a:t>
            </a:r>
            <a:r>
              <a:rPr sz="2800" spc="-20" dirty="0">
                <a:latin typeface="Verdana"/>
                <a:cs typeface="Verdana"/>
              </a:rPr>
              <a:t>u</a:t>
            </a:r>
            <a:r>
              <a:rPr sz="2800" spc="-5" dirty="0">
                <a:latin typeface="Verdana"/>
                <a:cs typeface="Verdana"/>
              </a:rPr>
              <a:t>ct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spc="-5" dirty="0">
                <a:latin typeface="Verdana"/>
                <a:cs typeface="Verdana"/>
              </a:rPr>
              <a:t>on  Sales  Marketin</a:t>
            </a:r>
            <a:r>
              <a:rPr lang="en-US" sz="2800" spc="-5" dirty="0">
                <a:latin typeface="Verdana"/>
                <a:cs typeface="Verdana"/>
              </a:rPr>
              <a:t>g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6108" y="1269491"/>
            <a:ext cx="3124199" cy="260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72769"/>
            <a:ext cx="4647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8490" algn="l"/>
              </a:tabLst>
            </a:pPr>
            <a:r>
              <a:rPr sz="2800" spc="-5" dirty="0"/>
              <a:t>1.	Production</a:t>
            </a:r>
            <a:r>
              <a:rPr sz="2800" spc="25" dirty="0"/>
              <a:t> </a:t>
            </a:r>
            <a:r>
              <a:rPr sz="2800" spc="-10" dirty="0"/>
              <a:t>Orientation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444" y="2199258"/>
            <a:ext cx="7353300" cy="37871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956944" indent="-342265">
              <a:lnSpc>
                <a:spcPts val="3020"/>
              </a:lnSpc>
              <a:spcBef>
                <a:spcPts val="480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10" dirty="0">
                <a:latin typeface="Verdana"/>
                <a:cs typeface="Verdana"/>
              </a:rPr>
              <a:t>Focuses </a:t>
            </a:r>
            <a:r>
              <a:rPr sz="2800" spc="-5" dirty="0">
                <a:latin typeface="Verdana"/>
                <a:cs typeface="Verdana"/>
              </a:rPr>
              <a:t>on </a:t>
            </a:r>
            <a:r>
              <a:rPr sz="2800" spc="-10" dirty="0">
                <a:latin typeface="Verdana"/>
                <a:cs typeface="Verdana"/>
              </a:rPr>
              <a:t>internal </a:t>
            </a:r>
            <a:r>
              <a:rPr sz="2800" spc="-15" dirty="0">
                <a:latin typeface="Verdana"/>
                <a:cs typeface="Verdana"/>
              </a:rPr>
              <a:t>capabilities </a:t>
            </a:r>
            <a:r>
              <a:rPr sz="2800" spc="-5" dirty="0">
                <a:latin typeface="Verdana"/>
                <a:cs typeface="Verdana"/>
              </a:rPr>
              <a:t>of  firm.</a:t>
            </a:r>
            <a:endParaRPr sz="28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220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“Field of Dreams”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strategy</a:t>
            </a:r>
            <a:endParaRPr sz="2800" dirty="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1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“If we build </a:t>
            </a:r>
            <a:r>
              <a:rPr sz="2400" spc="-10" dirty="0">
                <a:latin typeface="Verdana"/>
                <a:cs typeface="Verdana"/>
              </a:rPr>
              <a:t>it, </a:t>
            </a:r>
            <a:r>
              <a:rPr sz="2400" spc="-5" dirty="0">
                <a:latin typeface="Verdana"/>
                <a:cs typeface="Verdana"/>
              </a:rPr>
              <a:t>they will</a:t>
            </a:r>
            <a:r>
              <a:rPr sz="2400" spc="1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come”</a:t>
            </a:r>
            <a:endParaRPr sz="24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265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Best </a:t>
            </a:r>
            <a:r>
              <a:rPr sz="2800" spc="-10" dirty="0">
                <a:latin typeface="Verdana"/>
                <a:cs typeface="Verdana"/>
              </a:rPr>
              <a:t>used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when</a:t>
            </a:r>
            <a:endParaRPr sz="2800" dirty="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competition is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weak</a:t>
            </a:r>
            <a:endParaRPr sz="2400" dirty="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19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demand exceeds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supply</a:t>
            </a:r>
            <a:endParaRPr sz="2400" dirty="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generic products competing </a:t>
            </a:r>
            <a:r>
              <a:rPr sz="2400" spc="-10" dirty="0">
                <a:latin typeface="Verdana"/>
                <a:cs typeface="Verdana"/>
              </a:rPr>
              <a:t>solely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10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price</a:t>
            </a:r>
            <a:endParaRPr sz="24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260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10" dirty="0">
                <a:latin typeface="Verdana"/>
                <a:cs typeface="Verdana"/>
              </a:rPr>
              <a:t>Not close </a:t>
            </a:r>
            <a:r>
              <a:rPr sz="2800" spc="-5" dirty="0">
                <a:latin typeface="Verdana"/>
                <a:cs typeface="Verdana"/>
              </a:rPr>
              <a:t>enough to customer</a:t>
            </a:r>
            <a:r>
              <a:rPr sz="2800" spc="1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needs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0552" y="405384"/>
            <a:ext cx="1624583" cy="1624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72769"/>
            <a:ext cx="370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8490" algn="l"/>
              </a:tabLst>
            </a:pPr>
            <a:r>
              <a:rPr sz="2800" spc="-5" dirty="0"/>
              <a:t>2.	Sales</a:t>
            </a:r>
            <a:r>
              <a:rPr sz="2800" spc="-25" dirty="0"/>
              <a:t> </a:t>
            </a:r>
            <a:r>
              <a:rPr sz="2800" spc="-10" dirty="0"/>
              <a:t>Orientation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2126106"/>
            <a:ext cx="7214870" cy="3001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People will buy </a:t>
            </a:r>
            <a:r>
              <a:rPr sz="2800" spc="-5" dirty="0">
                <a:latin typeface="Verdana"/>
                <a:cs typeface="Verdana"/>
              </a:rPr>
              <a:t>more </a:t>
            </a:r>
            <a:r>
              <a:rPr sz="2800" spc="-10" dirty="0">
                <a:latin typeface="Verdana"/>
                <a:cs typeface="Verdana"/>
              </a:rPr>
              <a:t>goods/services </a:t>
            </a:r>
            <a:r>
              <a:rPr sz="2800" spc="-20" dirty="0">
                <a:latin typeface="Verdana"/>
                <a:cs typeface="Verdana"/>
              </a:rPr>
              <a:t>if  </a:t>
            </a:r>
            <a:r>
              <a:rPr sz="2800" spc="-5" dirty="0">
                <a:latin typeface="Verdana"/>
                <a:cs typeface="Verdana"/>
              </a:rPr>
              <a:t>aggressive sales </a:t>
            </a:r>
            <a:r>
              <a:rPr sz="2800" spc="-10" dirty="0">
                <a:latin typeface="Verdana"/>
                <a:cs typeface="Verdana"/>
              </a:rPr>
              <a:t>techniques </a:t>
            </a:r>
            <a:r>
              <a:rPr sz="2800" spc="-5" dirty="0">
                <a:latin typeface="Verdana"/>
                <a:cs typeface="Verdana"/>
              </a:rPr>
              <a:t>are</a:t>
            </a:r>
            <a:r>
              <a:rPr sz="2800" spc="1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used.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High </a:t>
            </a:r>
            <a:r>
              <a:rPr sz="2800" spc="-5" dirty="0">
                <a:latin typeface="Verdana"/>
                <a:cs typeface="Verdana"/>
              </a:rPr>
              <a:t>sales </a:t>
            </a:r>
            <a:r>
              <a:rPr sz="2800" spc="-10" dirty="0">
                <a:latin typeface="Verdana"/>
                <a:cs typeface="Verdana"/>
              </a:rPr>
              <a:t>will result in high</a:t>
            </a:r>
            <a:r>
              <a:rPr sz="2800" spc="13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profits.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Used with unsought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products</a:t>
            </a:r>
            <a:endParaRPr sz="2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210"/>
              </a:spcBef>
              <a:buChar char="–"/>
              <a:tabLst>
                <a:tab pos="756920" algn="l"/>
              </a:tabLst>
            </a:pPr>
            <a:r>
              <a:rPr sz="2400" spc="-10" dirty="0">
                <a:latin typeface="Verdana"/>
                <a:cs typeface="Verdana"/>
              </a:rPr>
              <a:t>life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insurance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219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encyclopedias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▪"/>
              <a:tabLst>
                <a:tab pos="355600" algn="l"/>
                <a:tab pos="356235" algn="l"/>
              </a:tabLst>
            </a:pPr>
            <a:r>
              <a:rPr sz="2800" spc="-10" dirty="0">
                <a:latin typeface="Verdana"/>
                <a:cs typeface="Verdana"/>
              </a:rPr>
              <a:t>Not close </a:t>
            </a:r>
            <a:r>
              <a:rPr sz="2800" spc="-5" dirty="0">
                <a:latin typeface="Verdana"/>
                <a:cs typeface="Verdana"/>
              </a:rPr>
              <a:t>enough to customer</a:t>
            </a:r>
            <a:r>
              <a:rPr sz="2800" spc="10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needs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5771" y="332231"/>
            <a:ext cx="1680972" cy="1429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1712</Words>
  <Application>Microsoft Office PowerPoint</Application>
  <PresentationFormat>On-screen Show (4:3)</PresentationFormat>
  <Paragraphs>287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Candara</vt:lpstr>
      <vt:lpstr>Times New Roman</vt:lpstr>
      <vt:lpstr>Verdana</vt:lpstr>
      <vt:lpstr>Office Theme</vt:lpstr>
      <vt:lpstr>Marketing</vt:lpstr>
      <vt:lpstr>PowerPoint Presentation</vt:lpstr>
      <vt:lpstr>Marketing definition</vt:lpstr>
      <vt:lpstr>Marketing basics: First input (1)</vt:lpstr>
      <vt:lpstr>Marketing basics: First input (2)</vt:lpstr>
      <vt:lpstr>Marketing Basics</vt:lpstr>
      <vt:lpstr>Marketing Mgmt. Philosophies</vt:lpstr>
      <vt:lpstr>1. Production Orientation</vt:lpstr>
      <vt:lpstr>2. Sales Orientation</vt:lpstr>
      <vt:lpstr>3. Marketing Orientation</vt:lpstr>
      <vt:lpstr>PowerPoint Presentation</vt:lpstr>
      <vt:lpstr>3. Marketing Orientation . . .</vt:lpstr>
      <vt:lpstr>Differences between Sales &amp;  Marketing Orientations</vt:lpstr>
      <vt:lpstr>Relationship Marketing</vt:lpstr>
      <vt:lpstr>Relationship Marketing</vt:lpstr>
      <vt:lpstr>Relationship Marketing</vt:lpstr>
      <vt:lpstr>Relationship Marketing</vt:lpstr>
      <vt:lpstr>Relationship Marketing</vt:lpstr>
      <vt:lpstr>The Marketing Process</vt:lpstr>
      <vt:lpstr>The Marketing Process . . .</vt:lpstr>
      <vt:lpstr>The Four Ps</vt:lpstr>
      <vt:lpstr>Product</vt:lpstr>
      <vt:lpstr>Pricing</vt:lpstr>
      <vt:lpstr>Pricing: Determining the Price</vt:lpstr>
      <vt:lpstr>Pricing: Determining the Price</vt:lpstr>
      <vt:lpstr>Pricing: Three main models to consider</vt:lpstr>
      <vt:lpstr>PowerPoint Presentation</vt:lpstr>
      <vt:lpstr>PowerPoint Presentation</vt:lpstr>
      <vt:lpstr>Three main models:  One Time Sales Price</vt:lpstr>
      <vt:lpstr>Pricing: Software Company X</vt:lpstr>
      <vt:lpstr>Pricing: Many more SaaS pricing schemes</vt:lpstr>
      <vt:lpstr>Placement</vt:lpstr>
      <vt:lpstr>Placement</vt:lpstr>
      <vt:lpstr>Promotion</vt:lpstr>
      <vt:lpstr>Promotion</vt:lpstr>
      <vt:lpstr>Ethical marketing</vt:lpstr>
      <vt:lpstr>Ethical marketing</vt:lpstr>
      <vt:lpstr>Ethical marketing</vt:lpstr>
      <vt:lpstr>Ethical marketing</vt:lpstr>
      <vt:lpstr>Ethical marketing</vt:lpstr>
      <vt:lpstr>Marketing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Lykourentzou, I. (Ioanna)</dc:creator>
  <cp:lastModifiedBy>Wagenaar, G. (Gerard)</cp:lastModifiedBy>
  <cp:revision>6</cp:revision>
  <dcterms:created xsi:type="dcterms:W3CDTF">2021-03-16T13:18:35Z</dcterms:created>
  <dcterms:modified xsi:type="dcterms:W3CDTF">2021-03-17T11:50:23Z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2021-03-16T00:00:00Z</vt:filetime>
  </property>
</Properties>
</file>