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1" r:id="rId3"/>
    <p:sldMasterId id="2147483673" r:id="rId4"/>
    <p:sldMasterId id="2147483674" r:id="rId5"/>
    <p:sldMasterId id="2147483676" r:id="rId6"/>
    <p:sldMasterId id="2147483678" r:id="rId7"/>
    <p:sldMasterId id="2147483680" r:id="rId8"/>
    <p:sldMasterId id="2147483685" r:id="rId9"/>
    <p:sldMasterId id="2147483687" r:id="rId10"/>
  </p:sldMasterIdLst>
  <p:notesMasterIdLst>
    <p:notesMasterId r:id="rId82"/>
  </p:notesMasterIdLst>
  <p:sldIdLst>
    <p:sldId id="256" r:id="rId11"/>
    <p:sldId id="257" r:id="rId12"/>
    <p:sldId id="327" r:id="rId13"/>
    <p:sldId id="259" r:id="rId14"/>
    <p:sldId id="260" r:id="rId15"/>
    <p:sldId id="261" r:id="rId16"/>
    <p:sldId id="328" r:id="rId17"/>
    <p:sldId id="262" r:id="rId18"/>
    <p:sldId id="263" r:id="rId19"/>
    <p:sldId id="317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329" r:id="rId35"/>
    <p:sldId id="280" r:id="rId36"/>
    <p:sldId id="281" r:id="rId37"/>
    <p:sldId id="283" r:id="rId38"/>
    <p:sldId id="332" r:id="rId39"/>
    <p:sldId id="319" r:id="rId40"/>
    <p:sldId id="318" r:id="rId41"/>
    <p:sldId id="284" r:id="rId42"/>
    <p:sldId id="285" r:id="rId43"/>
    <p:sldId id="320" r:id="rId44"/>
    <p:sldId id="286" r:id="rId45"/>
    <p:sldId id="287" r:id="rId46"/>
    <p:sldId id="322" r:id="rId47"/>
    <p:sldId id="288" r:id="rId48"/>
    <p:sldId id="321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7" r:id="rId57"/>
    <p:sldId id="298" r:id="rId58"/>
    <p:sldId id="299" r:id="rId59"/>
    <p:sldId id="325" r:id="rId60"/>
    <p:sldId id="326" r:id="rId61"/>
    <p:sldId id="296" r:id="rId62"/>
    <p:sldId id="300" r:id="rId63"/>
    <p:sldId id="33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31" r:id="rId81"/>
  </p:sldIdLst>
  <p:sldSz cx="9144000" cy="6858000" type="screen4x3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ZBK1jEN6yUUl/T3wc3o37EELP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B7FE5A-B0C2-4647-A811-7245A871E64F}">
  <a:tblStyle styleId="{75B7FE5A-B0C2-4647-A811-7245A871E6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6" Type="http://schemas.openxmlformats.org/officeDocument/2006/relationships/slide" Target="slides/slide66.xml"/><Relationship Id="rId8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775" y="0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2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0" name="Google Shape;5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2" name="Google Shape;6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6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3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5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8" name="Google Shape;6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B26C659-4A0A-4888-ABA9-EB6864330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5933076-2399-4569-B7A2-4B618F625F2A}" type="slidenum">
              <a:rPr lang="en-US" altLang="nl-NL" sz="1200">
                <a:latin typeface="Times New Roman" panose="02020603050405020304" pitchFamily="18" charset="0"/>
              </a:rPr>
              <a:pPr/>
              <a:t>30</a:t>
            </a:fld>
            <a:endParaRPr lang="en-US" altLang="nl-NL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A838597-83E9-4A13-BAA5-E6B08BBAD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745A964-2581-4AFD-8ED2-2BDD672FC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8428E6D-C144-4D62-9FCB-BF079151B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5D5BBE1-15F9-4E79-9BA7-68C11D6B85F6}" type="slidenum">
              <a:rPr lang="en-US" altLang="nl-NL" sz="1200">
                <a:latin typeface="Times New Roman" panose="02020603050405020304" pitchFamily="18" charset="0"/>
              </a:rPr>
              <a:pPr/>
              <a:t>31</a:t>
            </a:fld>
            <a:endParaRPr lang="en-US" altLang="nl-NL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86657D2-E4BD-482F-BBC6-587B0DB24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51AD7B9-F59E-4E82-B8D5-800291743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6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3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76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7" name="Google Shape;73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8" name="Google Shape;77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0CB10FC-D175-4EB3-9009-2C927ABA6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CEE02AF-7E8E-4AFE-A1D8-91758BF4A5D1}" type="slidenum">
              <a:rPr lang="en-US" altLang="nl-NL" sz="1200">
                <a:latin typeface="Times New Roman" panose="02020603050405020304" pitchFamily="18" charset="0"/>
              </a:rPr>
              <a:pPr/>
              <a:t>34</a:t>
            </a:fld>
            <a:endParaRPr lang="en-US" altLang="nl-NL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45519FC-1E51-412B-8CFB-73C50D872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3A1D0F6-4316-43C8-AB00-494BF0ED0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1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Google Shape;808;p3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2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9" name="Google Shape;829;p3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FCD9530-DAD6-49AA-A8C8-7C186E808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EA0CD0D-7AF8-44B8-9231-0F7516FD8C5C}" type="slidenum">
              <a:rPr lang="en-US" altLang="nl-NL" sz="1200">
                <a:latin typeface="Times New Roman" panose="02020603050405020304" pitchFamily="18" charset="0"/>
              </a:rPr>
              <a:pPr/>
              <a:t>37</a:t>
            </a:fld>
            <a:endParaRPr lang="en-US" altLang="nl-NL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F8F840-364C-4314-8677-D28B36DDA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452780D-F2B9-4E1D-9BBB-55AD14076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3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Google Shape;849;p3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D17068A-73CE-419B-A9C1-7470C62AC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731081A-759B-4B9F-9CB8-F496D0E6D4EB}" type="slidenum">
              <a:rPr lang="en-US" altLang="nl-NL" sz="1200">
                <a:latin typeface="Times New Roman" panose="02020603050405020304" pitchFamily="18" charset="0"/>
              </a:rPr>
              <a:pPr/>
              <a:t>39</a:t>
            </a:fld>
            <a:endParaRPr lang="en-US" altLang="nl-NL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301B41-4970-484B-8747-6981ECD55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3438F7E-221A-4443-B350-C4FA242A0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4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3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5" name="Google Shape;8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6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3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7" name="Google Shape;8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3" name="Google Shape;8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0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2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Google Shape;922;p4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8" name="Google Shape;9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5" name="Google Shape;9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F86A026-DC8D-4D1C-B1D8-A87F5FCF8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41B525-0C93-451D-B641-221F60721403}" type="slidenum">
              <a:rPr lang="en-US" altLang="nl-NL" sz="1200">
                <a:latin typeface="Times New Roman" panose="02020603050405020304" pitchFamily="18" charset="0"/>
              </a:rPr>
              <a:pPr/>
              <a:t>50</a:t>
            </a:fld>
            <a:endParaRPr lang="en-US" altLang="nl-NL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3C49780-57E5-478C-A70B-71286A0F6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644F6F1-0219-4E4A-8DBA-9EE335306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D7C65DD-E0C0-4255-9A55-1158490C0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FB1B76A-8456-4CD8-93E5-0E04E8AD3365}" type="slidenum">
              <a:rPr lang="en-US" altLang="nl-NL" sz="1200">
                <a:latin typeface="Times New Roman" panose="02020603050405020304" pitchFamily="18" charset="0"/>
              </a:rPr>
              <a:pPr/>
              <a:t>51</a:t>
            </a:fld>
            <a:endParaRPr lang="en-US" altLang="nl-NL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1400525-7C71-45C4-AD4C-A3E4D84D9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FE00534-B215-44FF-AC4F-0110D7F38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nl-NL" alt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1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5" name="Google Shape;915;p4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5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1" name="Google Shape;941;p4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6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3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967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6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8" name="Google Shape;948;p4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7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5" name="Google Shape;955;p4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8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9" name="Google Shape;979;p4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3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6" name="Google Shape;9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2" name="Google Shape;9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9" name="Google Shape;9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1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7" name="Google Shape;1007;p5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2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4" name="Google Shape;101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4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9" name="Google Shape;105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5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1" name="Google Shape;107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7" name="Google Shape;107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3" name="Google Shape;108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9" name="Google Shape;108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9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5" name="Google Shape;10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0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1" name="Google Shape;110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1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7" name="Google Shape;110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6:notes"/>
          <p:cNvSpPr txBox="1"/>
          <p:nvPr/>
        </p:nvSpPr>
        <p:spPr>
          <a:xfrm>
            <a:off x="5438775" y="6948487"/>
            <a:ext cx="41608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36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59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960437" y="3475037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61" name="Google Shape;61;p9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63" name="Google Shape;63;p96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97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CHAR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>
            <a:spLocks noGrp="1"/>
          </p:cNvSpPr>
          <p:nvPr>
            <p:ph type="chart" idx="2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2D3C59-CE91-408B-96A2-5F611B8EA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719EB-4AC5-49A5-9B72-4F637D66E5B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769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2D3C59-CE91-408B-96A2-5F611B8EA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719EB-4AC5-49A5-9B72-4F637D66E5B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769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2D3C59-CE91-408B-96A2-5F611B8EA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719EB-4AC5-49A5-9B72-4F637D66E5B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769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2D3C59-CE91-408B-96A2-5F611B8EA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719EB-4AC5-49A5-9B72-4F637D66E5B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7690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2D3C59-CE91-408B-96A2-5F611B8EA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719EB-4AC5-49A5-9B72-4F637D66E5B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7690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2D3C59-CE91-408B-96A2-5F611B8EA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719EB-4AC5-49A5-9B72-4F637D66E5B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769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2D3C59-CE91-408B-96A2-5F611B8EAD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719EB-4AC5-49A5-9B72-4F637D66E5B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8769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86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7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88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88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9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2"/>
          <p:cNvSpPr txBox="1">
            <a:spLocks noGrp="1"/>
          </p:cNvSpPr>
          <p:nvPr>
            <p:ph type="title"/>
          </p:nvPr>
        </p:nvSpPr>
        <p:spPr>
          <a:xfrm rot="5400000">
            <a:off x="4286250" y="2457450"/>
            <a:ext cx="64008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body" idx="1"/>
          </p:nvPr>
        </p:nvSpPr>
        <p:spPr>
          <a:xfrm rot="5400000">
            <a:off x="323850" y="590550"/>
            <a:ext cx="64008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3"/>
          <p:cNvSpPr txBox="1">
            <a:spLocks noGrp="1"/>
          </p:cNvSpPr>
          <p:nvPr>
            <p:ph type="body" idx="1"/>
          </p:nvPr>
        </p:nvSpPr>
        <p:spPr>
          <a:xfrm rot="5400000">
            <a:off x="2095500" y="266700"/>
            <a:ext cx="4953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Google Shape;50;p9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94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55" name="Google Shape;55;p9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95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Google Shape;11;p83"/>
          <p:cNvPicPr preferRelativeResize="0"/>
          <p:nvPr/>
        </p:nvPicPr>
        <p:blipFill rotWithShape="1">
          <a:blip r:embed="rId3">
            <a:alphaModFix/>
          </a:blip>
          <a:srcRect l="49949" b="49510"/>
          <a:stretch/>
        </p:blipFill>
        <p:spPr>
          <a:xfrm>
            <a:off x="0" y="23812"/>
            <a:ext cx="9144000" cy="683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3" descr="UU_merk"/>
          <p:cNvPicPr preferRelativeResize="0"/>
          <p:nvPr/>
        </p:nvPicPr>
        <p:blipFill rotWithShape="1">
          <a:blip r:embed="rId4">
            <a:alphaModFix/>
          </a:blip>
          <a:srcRect r="72727"/>
          <a:stretch/>
        </p:blipFill>
        <p:spPr>
          <a:xfrm>
            <a:off x="8229600" y="457200"/>
            <a:ext cx="67151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83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BDDF67-7F85-4B1D-BFAD-73CB4C30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7B1273-207B-450C-BF21-97946F0E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b="49510"/>
          <a:stretch>
            <a:fillRect/>
          </a:stretch>
        </p:blipFill>
        <p:spPr bwMode="auto">
          <a:xfrm>
            <a:off x="0" y="23813"/>
            <a:ext cx="91440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D29BB2-D6FE-4A6D-BCF2-6F9643457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810851-4F94-461C-B61F-FCD56F3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D7255F-0FE9-4352-A294-7A2E0F7D05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72F249-7F99-48A3-AC7D-8A0661C5D24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FD9BC200-AE9C-4FE2-8D26-869FBAB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8"/>
          <a:stretch>
            <a:fillRect/>
          </a:stretch>
        </p:blipFill>
        <p:spPr bwMode="auto">
          <a:xfrm>
            <a:off x="8229600" y="45720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Google Shape;20;p85"/>
          <p:cNvPicPr preferRelativeResize="0"/>
          <p:nvPr/>
        </p:nvPicPr>
        <p:blipFill rotWithShape="1">
          <a:blip r:embed="rId12">
            <a:alphaModFix/>
          </a:blip>
          <a:srcRect l="49949" b="49510"/>
          <a:stretch/>
        </p:blipFill>
        <p:spPr>
          <a:xfrm>
            <a:off x="0" y="23812"/>
            <a:ext cx="9144000" cy="68341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Google Shape;22;p8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Google Shape;23;p85"/>
          <p:cNvSpPr txBox="1">
            <a:spLocks noGrp="1"/>
          </p:cNvSpPr>
          <p:nvPr>
            <p:ph type="sldNum" idx="12"/>
          </p:nvPr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85" descr="UU_merk"/>
          <p:cNvPicPr preferRelativeResize="0"/>
          <p:nvPr/>
        </p:nvPicPr>
        <p:blipFill rotWithShape="1">
          <a:blip r:embed="rId13">
            <a:alphaModFix/>
          </a:blip>
          <a:srcRect r="72727"/>
          <a:stretch/>
        </p:blipFill>
        <p:spPr>
          <a:xfrm>
            <a:off x="8229600" y="457200"/>
            <a:ext cx="671512" cy="68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90"/>
          <p:cNvPicPr preferRelativeResize="0"/>
          <p:nvPr/>
        </p:nvPicPr>
        <p:blipFill rotWithShape="1">
          <a:blip r:embed="rId3">
            <a:alphaModFix/>
          </a:blip>
          <a:srcRect l="49949" b="49510"/>
          <a:stretch/>
        </p:blipFill>
        <p:spPr>
          <a:xfrm>
            <a:off x="0" y="23812"/>
            <a:ext cx="9144000" cy="683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0" descr="UU_merk"/>
          <p:cNvPicPr preferRelativeResize="0"/>
          <p:nvPr/>
        </p:nvPicPr>
        <p:blipFill rotWithShape="1">
          <a:blip r:embed="rId4">
            <a:alphaModFix/>
          </a:blip>
          <a:srcRect r="72727"/>
          <a:stretch/>
        </p:blipFill>
        <p:spPr>
          <a:xfrm>
            <a:off x="8229600" y="457200"/>
            <a:ext cx="671512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9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Google Shape;76;p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BDDF67-7F85-4B1D-BFAD-73CB4C30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7B1273-207B-450C-BF21-97946F0E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b="49510"/>
          <a:stretch>
            <a:fillRect/>
          </a:stretch>
        </p:blipFill>
        <p:spPr bwMode="auto">
          <a:xfrm>
            <a:off x="0" y="23813"/>
            <a:ext cx="91440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D29BB2-D6FE-4A6D-BCF2-6F9643457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810851-4F94-461C-B61F-FCD56F3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D7255F-0FE9-4352-A294-7A2E0F7D05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72F249-7F99-48A3-AC7D-8A0661C5D24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FD9BC200-AE9C-4FE2-8D26-869FBAB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8"/>
          <a:stretch>
            <a:fillRect/>
          </a:stretch>
        </p:blipFill>
        <p:spPr bwMode="auto">
          <a:xfrm>
            <a:off x="8229600" y="45720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BDDF67-7F85-4B1D-BFAD-73CB4C30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7B1273-207B-450C-BF21-97946F0E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b="49510"/>
          <a:stretch>
            <a:fillRect/>
          </a:stretch>
        </p:blipFill>
        <p:spPr bwMode="auto">
          <a:xfrm>
            <a:off x="0" y="23813"/>
            <a:ext cx="91440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D29BB2-D6FE-4A6D-BCF2-6F9643457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810851-4F94-461C-B61F-FCD56F3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D7255F-0FE9-4352-A294-7A2E0F7D05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72F249-7F99-48A3-AC7D-8A0661C5D24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FD9BC200-AE9C-4FE2-8D26-869FBAB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8"/>
          <a:stretch>
            <a:fillRect/>
          </a:stretch>
        </p:blipFill>
        <p:spPr bwMode="auto">
          <a:xfrm>
            <a:off x="8229600" y="45720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BDDF67-7F85-4B1D-BFAD-73CB4C30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7B1273-207B-450C-BF21-97946F0E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b="49510"/>
          <a:stretch>
            <a:fillRect/>
          </a:stretch>
        </p:blipFill>
        <p:spPr bwMode="auto">
          <a:xfrm>
            <a:off x="0" y="23813"/>
            <a:ext cx="91440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D29BB2-D6FE-4A6D-BCF2-6F9643457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810851-4F94-461C-B61F-FCD56F3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D7255F-0FE9-4352-A294-7A2E0F7D05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72F249-7F99-48A3-AC7D-8A0661C5D24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FD9BC200-AE9C-4FE2-8D26-869FBAB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8"/>
          <a:stretch>
            <a:fillRect/>
          </a:stretch>
        </p:blipFill>
        <p:spPr bwMode="auto">
          <a:xfrm>
            <a:off x="8229600" y="45720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BDDF67-7F85-4B1D-BFAD-73CB4C30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7B1273-207B-450C-BF21-97946F0E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b="49510"/>
          <a:stretch>
            <a:fillRect/>
          </a:stretch>
        </p:blipFill>
        <p:spPr bwMode="auto">
          <a:xfrm>
            <a:off x="0" y="23813"/>
            <a:ext cx="91440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D29BB2-D6FE-4A6D-BCF2-6F9643457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810851-4F94-461C-B61F-FCD56F3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D7255F-0FE9-4352-A294-7A2E0F7D05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72F249-7F99-48A3-AC7D-8A0661C5D24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FD9BC200-AE9C-4FE2-8D26-869FBAB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8"/>
          <a:stretch>
            <a:fillRect/>
          </a:stretch>
        </p:blipFill>
        <p:spPr bwMode="auto">
          <a:xfrm>
            <a:off x="8229600" y="45720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BDDF67-7F85-4B1D-BFAD-73CB4C30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7B1273-207B-450C-BF21-97946F0E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b="49510"/>
          <a:stretch>
            <a:fillRect/>
          </a:stretch>
        </p:blipFill>
        <p:spPr bwMode="auto">
          <a:xfrm>
            <a:off x="0" y="23813"/>
            <a:ext cx="91440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D29BB2-D6FE-4A6D-BCF2-6F9643457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810851-4F94-461C-B61F-FCD56F3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D7255F-0FE9-4352-A294-7A2E0F7D05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72F249-7F99-48A3-AC7D-8A0661C5D24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FD9BC200-AE9C-4FE2-8D26-869FBAB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8"/>
          <a:stretch>
            <a:fillRect/>
          </a:stretch>
        </p:blipFill>
        <p:spPr bwMode="auto">
          <a:xfrm>
            <a:off x="8229600" y="45720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BDDF67-7F85-4B1D-BFAD-73CB4C30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7B1273-207B-450C-BF21-97946F0E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b="49510"/>
          <a:stretch>
            <a:fillRect/>
          </a:stretch>
        </p:blipFill>
        <p:spPr bwMode="auto">
          <a:xfrm>
            <a:off x="0" y="23813"/>
            <a:ext cx="9144000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2D29BB2-D6FE-4A6D-BCF2-6F9643457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810851-4F94-461C-B61F-FCD56F3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Click to edit Master text styles</a:t>
            </a:r>
          </a:p>
          <a:p>
            <a:pPr lvl="1"/>
            <a:r>
              <a:rPr lang="nl-NL" altLang="nl-NL"/>
              <a:t>Second level</a:t>
            </a:r>
          </a:p>
          <a:p>
            <a:pPr lvl="2"/>
            <a:r>
              <a:rPr lang="nl-NL" altLang="nl-NL"/>
              <a:t>Third level</a:t>
            </a:r>
          </a:p>
          <a:p>
            <a:pPr lvl="3"/>
            <a:r>
              <a:rPr lang="nl-NL" altLang="nl-NL"/>
              <a:t>Fourth level</a:t>
            </a:r>
          </a:p>
          <a:p>
            <a:pPr lvl="4"/>
            <a:r>
              <a:rPr lang="nl-NL" altLang="nl-NL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F1D7255F-0FE9-4352-A294-7A2E0F7D05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72F249-7F99-48A3-AC7D-8A0661C5D24F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FD9BC200-AE9C-4FE2-8D26-869FBABA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8"/>
          <a:stretch>
            <a:fillRect/>
          </a:stretch>
        </p:blipFill>
        <p:spPr bwMode="auto">
          <a:xfrm>
            <a:off x="8229600" y="457200"/>
            <a:ext cx="67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vk.nl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984250" y="762000"/>
            <a:ext cx="70342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Organizing a Product Software Company: Product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ICT-Entrepreneurship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Sjaak Brinkkemper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D2CB-985A-47C0-B1D2-6BC8000E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Productization (2)</a:t>
            </a:r>
            <a:endParaRPr lang="nl-NL" dirty="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24DD9DC-570B-4F78-964B-618EBB78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00808"/>
            <a:ext cx="8696325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Two end stages: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For some software there is a need for customization in order to integrate software in a customer-specific situation 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228600" algn="l"/>
              </a:tabLst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228600" algn="l"/>
              </a:tabLst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>
              <a:tabLst>
                <a:tab pos="228600" algn="l"/>
              </a:tabLst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“Degree of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productization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” 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Hietala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et al.,  2004)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- Product market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- Concepts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- Benefits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- Positioning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- Selling</a:t>
            </a:r>
          </a:p>
          <a:p>
            <a:pPr>
              <a:tabLst>
                <a:tab pos="228600" algn="l"/>
              </a:tabLst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- Marketing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4" descr="hoch">
            <a:extLst>
              <a:ext uri="{FF2B5EF4-FFF2-40B4-BE49-F238E27FC236}">
                <a16:creationId xmlns:a16="http://schemas.microsoft.com/office/drawing/2014/main" id="{3334C2F0-E9C4-4306-9EAD-AB8C79CD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36912"/>
            <a:ext cx="48768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708CB171-5B10-42E6-9DC4-502BFF50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6324600"/>
            <a:ext cx="2173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latin typeface="Calibri" pitchFamily="34" charset="0"/>
                <a:cs typeface="Calibri" pitchFamily="34" charset="0"/>
              </a:rPr>
              <a:t>adopted from Hoch et al., 1999</a:t>
            </a:r>
            <a:endParaRPr lang="nl-NL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hthoek 4">
            <a:extLst>
              <a:ext uri="{FF2B5EF4-FFF2-40B4-BE49-F238E27FC236}">
                <a16:creationId xmlns:a16="http://schemas.microsoft.com/office/drawing/2014/main" id="{3BC7B3D9-C8D6-4ADD-B7D9-EFCD65BD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5805264"/>
            <a:ext cx="207486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dirty="0">
                <a:latin typeface="Calibri" pitchFamily="34" charset="0"/>
                <a:cs typeface="Calibri" pitchFamily="34" charset="0"/>
              </a:rPr>
              <a:t>Degree of standardization</a:t>
            </a:r>
            <a:endParaRPr lang="nl-N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BC24ED9-597B-4768-8FF0-4102818A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3F10E5E4-DFE0-4148-B546-1F04E4E85845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17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5429250" y="1711325"/>
            <a:ext cx="1439862" cy="107473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285750" y="1714500"/>
            <a:ext cx="1439862" cy="11430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1976437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928812" y="1465262"/>
            <a:ext cx="1571625" cy="23923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2000250" y="1711325"/>
            <a:ext cx="1439862" cy="71755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2000250" y="2500312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3643312" y="1468437"/>
            <a:ext cx="1571625" cy="2532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3714750" y="1714500"/>
            <a:ext cx="1439862" cy="85725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3714750" y="264318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9"/>
          <p:cNvCxnSpPr/>
          <p:nvPr/>
        </p:nvCxnSpPr>
        <p:spPr>
          <a:xfrm rot="-5400000" flipH="1">
            <a:off x="3623468" y="662781"/>
            <a:ext cx="754062" cy="8572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4" name="Google Shape;174;p9"/>
          <p:cNvCxnSpPr/>
          <p:nvPr/>
        </p:nvCxnSpPr>
        <p:spPr>
          <a:xfrm>
            <a:off x="3565525" y="714375"/>
            <a:ext cx="2578100" cy="7508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5" name="Google Shape;175;p9"/>
          <p:cNvCxnSpPr/>
          <p:nvPr/>
        </p:nvCxnSpPr>
        <p:spPr>
          <a:xfrm flipH="1">
            <a:off x="2714625" y="714375"/>
            <a:ext cx="850900" cy="7508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76" name="Google Shape;176;p9"/>
          <p:cNvCxnSpPr/>
          <p:nvPr/>
        </p:nvCxnSpPr>
        <p:spPr>
          <a:xfrm rot="5400000">
            <a:off x="1908968" y="-194468"/>
            <a:ext cx="754062" cy="25717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9"/>
          <p:cNvSpPr/>
          <p:nvPr/>
        </p:nvSpPr>
        <p:spPr>
          <a:xfrm>
            <a:off x="5357812" y="1465262"/>
            <a:ext cx="1571625" cy="2749550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5429250" y="2854325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214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285750" y="292893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2000232" y="357166"/>
            <a:ext cx="314327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Portfolio</a:t>
            </a:r>
            <a:endParaRPr sz="1200" b="1" i="0" u="none" strike="noStrike" cap="none">
              <a:solidFill>
                <a:srgbClr val="9B9B9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3714750" y="307181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1989137" y="293211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285750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418137" y="3286125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85750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357187" y="4654550"/>
            <a:ext cx="6715125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Stage 1: Independent projects</a:t>
            </a:r>
            <a:endParaRPr sz="14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relations between projects.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differ in budget, technology, and functionality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989137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703637" y="350043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5418137" y="3714750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285750" y="1431925"/>
            <a:ext cx="13906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3684587" y="1431925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0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0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250825" y="1714500"/>
            <a:ext cx="1439862" cy="92868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5429250" y="1711325"/>
            <a:ext cx="1439862" cy="121761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3714750" y="1714500"/>
            <a:ext cx="1439862" cy="107156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179387" y="1465262"/>
            <a:ext cx="1571625" cy="2606675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1920875" y="1468437"/>
            <a:ext cx="1571625" cy="2532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992312" y="1714500"/>
            <a:ext cx="1439862" cy="85725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1992312" y="264318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5429250" y="2997200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3643312" y="1468437"/>
            <a:ext cx="1571625" cy="2746375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3714750" y="2857500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1992312" y="307181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3714750" y="3286125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418137" y="3429000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1976437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1"/>
          <p:cNvCxnSpPr/>
          <p:nvPr/>
        </p:nvCxnSpPr>
        <p:spPr>
          <a:xfrm rot="5400000">
            <a:off x="1905793" y="-191293"/>
            <a:ext cx="754062" cy="256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2" name="Google Shape;232;p11"/>
          <p:cNvCxnSpPr/>
          <p:nvPr/>
        </p:nvCxnSpPr>
        <p:spPr>
          <a:xfrm rot="-5400000" flipH="1">
            <a:off x="4479131" y="-199231"/>
            <a:ext cx="750887" cy="257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3" name="Google Shape;233;p11"/>
          <p:cNvCxnSpPr/>
          <p:nvPr/>
        </p:nvCxnSpPr>
        <p:spPr>
          <a:xfrm rot="5400000">
            <a:off x="2764631" y="664368"/>
            <a:ext cx="750887" cy="85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4" name="Google Shape;234;p11"/>
          <p:cNvCxnSpPr/>
          <p:nvPr/>
        </p:nvCxnSpPr>
        <p:spPr>
          <a:xfrm rot="-5400000" flipH="1">
            <a:off x="3620293" y="659606"/>
            <a:ext cx="754062" cy="86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35" name="Google Shape;235;p11"/>
          <p:cNvSpPr/>
          <p:nvPr/>
        </p:nvSpPr>
        <p:spPr>
          <a:xfrm>
            <a:off x="4000500" y="2143125"/>
            <a:ext cx="1071562" cy="458787"/>
          </a:xfrm>
          <a:prstGeom prst="roundRect">
            <a:avLst>
              <a:gd name="adj" fmla="val 982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643562" y="2143125"/>
            <a:ext cx="1143000" cy="571500"/>
          </a:xfrm>
          <a:prstGeom prst="roundRect">
            <a:avLst>
              <a:gd name="adj" fmla="val 595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1"/>
          <p:cNvCxnSpPr/>
          <p:nvPr/>
        </p:nvCxnSpPr>
        <p:spPr>
          <a:xfrm>
            <a:off x="5072062" y="2427287"/>
            <a:ext cx="571500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8" name="Google Shape;238;p11"/>
          <p:cNvCxnSpPr/>
          <p:nvPr/>
        </p:nvCxnSpPr>
        <p:spPr>
          <a:xfrm>
            <a:off x="3071812" y="2284412"/>
            <a:ext cx="928687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1428750" y="2460625"/>
            <a:ext cx="2571750" cy="3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0" name="Google Shape;240;p11"/>
          <p:cNvSpPr/>
          <p:nvPr/>
        </p:nvSpPr>
        <p:spPr>
          <a:xfrm>
            <a:off x="595312" y="2235200"/>
            <a:ext cx="833437" cy="285750"/>
          </a:xfrm>
          <a:prstGeom prst="roundRect">
            <a:avLst>
              <a:gd name="adj" fmla="val 138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357187" y="4657725"/>
            <a:ext cx="6715125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Stage 2: Reuse across projects</a:t>
            </a:r>
            <a:endParaRPr sz="14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feature reuse across projects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custom than standard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2000232" y="357166"/>
            <a:ext cx="314327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Portfolio</a:t>
            </a:r>
            <a:endParaRPr sz="1200" b="1" i="0" u="none" strike="noStrike" cap="none">
              <a:solidFill>
                <a:srgbClr val="9B9B9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5357812" y="1465262"/>
            <a:ext cx="1571625" cy="2892425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250825" y="2714625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239712" y="3146425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285750" y="1431925"/>
            <a:ext cx="13906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3684587" y="1431925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2095500" y="2105025"/>
            <a:ext cx="1262062" cy="315912"/>
          </a:xfrm>
          <a:prstGeom prst="roundRect">
            <a:avLst>
              <a:gd name="adj" fmla="val 1196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1992312" y="350043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239712" y="3571875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3703637" y="3714750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5418137" y="3857625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2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2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/>
          <p:nvPr/>
        </p:nvSpPr>
        <p:spPr>
          <a:xfrm>
            <a:off x="5429250" y="1711325"/>
            <a:ext cx="1439862" cy="11430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3714750" y="1714500"/>
            <a:ext cx="1439862" cy="11430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976437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1928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2000250" y="1711325"/>
            <a:ext cx="1439862" cy="11430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2000250" y="2925762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214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285750" y="1714500"/>
            <a:ext cx="1439862" cy="11430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285750" y="292893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285750" y="1431925"/>
            <a:ext cx="13906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5357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5429250" y="2925762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3643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3714750" y="292893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3684587" y="1431925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13"/>
          <p:cNvCxnSpPr/>
          <p:nvPr/>
        </p:nvCxnSpPr>
        <p:spPr>
          <a:xfrm rot="5400000">
            <a:off x="1905793" y="-191293"/>
            <a:ext cx="754062" cy="256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93" name="Google Shape;293;p13"/>
          <p:cNvCxnSpPr/>
          <p:nvPr/>
        </p:nvCxnSpPr>
        <p:spPr>
          <a:xfrm rot="-5400000" flipH="1">
            <a:off x="4479131" y="-199231"/>
            <a:ext cx="750887" cy="257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94" name="Google Shape;294;p13"/>
          <p:cNvCxnSpPr/>
          <p:nvPr/>
        </p:nvCxnSpPr>
        <p:spPr>
          <a:xfrm rot="-5400000" flipH="1">
            <a:off x="3620293" y="659606"/>
            <a:ext cx="754062" cy="86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95" name="Google Shape;295;p13"/>
          <p:cNvSpPr/>
          <p:nvPr/>
        </p:nvSpPr>
        <p:spPr>
          <a:xfrm>
            <a:off x="3929062" y="2357437"/>
            <a:ext cx="1071562" cy="357187"/>
          </a:xfrm>
          <a:prstGeom prst="roundRect">
            <a:avLst>
              <a:gd name="adj" fmla="val 138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357187" y="2143125"/>
            <a:ext cx="1214437" cy="571500"/>
          </a:xfrm>
          <a:prstGeom prst="roundRect">
            <a:avLst>
              <a:gd name="adj" fmla="val 1597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2428875" y="2143125"/>
            <a:ext cx="785812" cy="642937"/>
          </a:xfrm>
          <a:prstGeom prst="roundRect">
            <a:avLst>
              <a:gd name="adj" fmla="val 1496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5500687" y="2428875"/>
            <a:ext cx="1214437" cy="2143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3"/>
          <p:cNvCxnSpPr/>
          <p:nvPr/>
        </p:nvCxnSpPr>
        <p:spPr>
          <a:xfrm rot="5400000">
            <a:off x="2764631" y="664368"/>
            <a:ext cx="750887" cy="85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00" name="Google Shape;300;p13"/>
          <p:cNvCxnSpPr/>
          <p:nvPr/>
        </p:nvCxnSpPr>
        <p:spPr>
          <a:xfrm rot="10800000">
            <a:off x="5143500" y="534987"/>
            <a:ext cx="20716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01" name="Google Shape;301;p13"/>
          <p:cNvSpPr/>
          <p:nvPr/>
        </p:nvSpPr>
        <p:spPr>
          <a:xfrm>
            <a:off x="285750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/>
          <p:nvPr/>
        </p:nvSpPr>
        <p:spPr>
          <a:xfrm>
            <a:off x="1989137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3714750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5418137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2000232" y="357166"/>
            <a:ext cx="314327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Portfolio</a:t>
            </a:r>
            <a:endParaRPr sz="1200" b="1" i="0" u="none" strike="noStrike" cap="none">
              <a:solidFill>
                <a:srgbClr val="9B9B9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285750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1989137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3703637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5429250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3"/>
          <p:cNvSpPr txBox="1"/>
          <p:nvPr/>
        </p:nvSpPr>
        <p:spPr>
          <a:xfrm>
            <a:off x="357187" y="4660900"/>
            <a:ext cx="67151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Stage 3: Product recognition </a:t>
            </a:r>
            <a:endParaRPr sz="14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features between projects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standard than custom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of portfolio management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7215187" y="357187"/>
            <a:ext cx="1643062" cy="784225"/>
          </a:xfrm>
          <a:prstGeom prst="roundRect">
            <a:avLst>
              <a:gd name="adj" fmla="val 1241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Portfolio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4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4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/>
          <p:nvPr/>
        </p:nvSpPr>
        <p:spPr>
          <a:xfrm>
            <a:off x="285750" y="1714500"/>
            <a:ext cx="6583362" cy="85725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5429250" y="1711325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3714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1976437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1928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2000250" y="1711325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2000250" y="2925762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214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285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285750" y="292893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285750" y="1431925"/>
            <a:ext cx="13906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5357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5429250" y="2925762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3643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3714750" y="292893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3684587" y="1431925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5"/>
          <p:cNvCxnSpPr/>
          <p:nvPr/>
        </p:nvCxnSpPr>
        <p:spPr>
          <a:xfrm rot="5400000">
            <a:off x="1905793" y="-191293"/>
            <a:ext cx="754062" cy="256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52" name="Google Shape;352;p15"/>
          <p:cNvCxnSpPr/>
          <p:nvPr/>
        </p:nvCxnSpPr>
        <p:spPr>
          <a:xfrm rot="-5400000" flipH="1">
            <a:off x="4479131" y="-199231"/>
            <a:ext cx="750887" cy="257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53" name="Google Shape;353;p15"/>
          <p:cNvCxnSpPr/>
          <p:nvPr/>
        </p:nvCxnSpPr>
        <p:spPr>
          <a:xfrm rot="-5400000" flipH="1">
            <a:off x="3620293" y="659606"/>
            <a:ext cx="754062" cy="86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54" name="Google Shape;354;p15"/>
          <p:cNvCxnSpPr/>
          <p:nvPr/>
        </p:nvCxnSpPr>
        <p:spPr>
          <a:xfrm rot="5400000">
            <a:off x="2764631" y="664368"/>
            <a:ext cx="750887" cy="85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55" name="Google Shape;355;p15"/>
          <p:cNvSpPr/>
          <p:nvPr/>
        </p:nvSpPr>
        <p:spPr>
          <a:xfrm>
            <a:off x="285750" y="2428875"/>
            <a:ext cx="1439862" cy="428625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2000250" y="2428875"/>
            <a:ext cx="1439862" cy="428625"/>
          </a:xfrm>
          <a:prstGeom prst="roundRect">
            <a:avLst>
              <a:gd name="adj" fmla="val 2296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3714750" y="2428875"/>
            <a:ext cx="1439862" cy="428625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5429250" y="2428875"/>
            <a:ext cx="1439862" cy="428625"/>
          </a:xfrm>
          <a:prstGeom prst="roundRect">
            <a:avLst>
              <a:gd name="adj" fmla="val 1803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7216775" y="1714500"/>
            <a:ext cx="1641475" cy="857250"/>
          </a:xfrm>
          <a:prstGeom prst="roundRect">
            <a:avLst>
              <a:gd name="adj" fmla="val 889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Roadmapping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5"/>
          <p:cNvCxnSpPr/>
          <p:nvPr/>
        </p:nvCxnSpPr>
        <p:spPr>
          <a:xfrm rot="10800000">
            <a:off x="5143500" y="534987"/>
            <a:ext cx="20716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61" name="Google Shape;361;p15"/>
          <p:cNvCxnSpPr/>
          <p:nvPr/>
        </p:nvCxnSpPr>
        <p:spPr>
          <a:xfrm rot="10800000">
            <a:off x="6869112" y="2143125"/>
            <a:ext cx="347662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62" name="Google Shape;362;p15"/>
          <p:cNvCxnSpPr/>
          <p:nvPr/>
        </p:nvCxnSpPr>
        <p:spPr>
          <a:xfrm rot="5400000">
            <a:off x="7536656" y="1213643"/>
            <a:ext cx="100171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63" name="Google Shape;363;p15"/>
          <p:cNvSpPr/>
          <p:nvPr/>
        </p:nvSpPr>
        <p:spPr>
          <a:xfrm>
            <a:off x="285750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1989137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3714750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5418137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5"/>
          <p:cNvSpPr/>
          <p:nvPr/>
        </p:nvSpPr>
        <p:spPr>
          <a:xfrm>
            <a:off x="285750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1989137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3703637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5"/>
          <p:cNvSpPr/>
          <p:nvPr/>
        </p:nvSpPr>
        <p:spPr>
          <a:xfrm>
            <a:off x="5429250" y="3786187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2000232" y="357166"/>
            <a:ext cx="314327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Portfolio</a:t>
            </a:r>
            <a:endParaRPr sz="1200" b="1" i="0" u="none" strike="noStrike" cap="none">
              <a:solidFill>
                <a:srgbClr val="9B9B9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2" name="Google Shape;372;p15"/>
          <p:cNvSpPr/>
          <p:nvPr/>
        </p:nvSpPr>
        <p:spPr>
          <a:xfrm>
            <a:off x="1754187" y="1719262"/>
            <a:ext cx="214312" cy="84613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3481387" y="1719262"/>
            <a:ext cx="214312" cy="84613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5181600" y="1727200"/>
            <a:ext cx="214312" cy="84613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357187" y="4660900"/>
            <a:ext cx="6715125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Stage 4: Product basis</a:t>
            </a:r>
            <a:endParaRPr sz="14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product platform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of product roadmapping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specific maintenance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7215187" y="357187"/>
            <a:ext cx="1643062" cy="784225"/>
          </a:xfrm>
          <a:prstGeom prst="roundRect">
            <a:avLst>
              <a:gd name="adj" fmla="val 1241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Portfolio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382" name="Google Shape;382;p16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6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6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6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6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6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6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"/>
          <p:cNvSpPr/>
          <p:nvPr/>
        </p:nvSpPr>
        <p:spPr>
          <a:xfrm>
            <a:off x="285750" y="3786187"/>
            <a:ext cx="6572250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285750" y="1714500"/>
            <a:ext cx="6583362" cy="1000125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5429250" y="1711325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02" name="Google Shape;402;p17"/>
          <p:cNvCxnSpPr/>
          <p:nvPr/>
        </p:nvCxnSpPr>
        <p:spPr>
          <a:xfrm rot="5400000">
            <a:off x="7535862" y="1212850"/>
            <a:ext cx="1001712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03" name="Google Shape;403;p17"/>
          <p:cNvSpPr/>
          <p:nvPr/>
        </p:nvSpPr>
        <p:spPr>
          <a:xfrm>
            <a:off x="7215187" y="1714500"/>
            <a:ext cx="1641475" cy="1000125"/>
          </a:xfrm>
          <a:prstGeom prst="roundRect">
            <a:avLst>
              <a:gd name="adj" fmla="val 889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Roadmapping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/>
          <p:nvPr/>
        </p:nvSpPr>
        <p:spPr>
          <a:xfrm>
            <a:off x="3714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17"/>
          <p:cNvSpPr txBox="1"/>
          <p:nvPr/>
        </p:nvSpPr>
        <p:spPr>
          <a:xfrm>
            <a:off x="1976437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7"/>
          <p:cNvSpPr/>
          <p:nvPr/>
        </p:nvSpPr>
        <p:spPr>
          <a:xfrm>
            <a:off x="1928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7"/>
          <p:cNvSpPr/>
          <p:nvPr/>
        </p:nvSpPr>
        <p:spPr>
          <a:xfrm>
            <a:off x="2000250" y="1712912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17"/>
          <p:cNvSpPr/>
          <p:nvPr/>
        </p:nvSpPr>
        <p:spPr>
          <a:xfrm>
            <a:off x="2000250" y="2927350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214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7"/>
          <p:cNvSpPr/>
          <p:nvPr/>
        </p:nvSpPr>
        <p:spPr>
          <a:xfrm>
            <a:off x="285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/>
          <p:nvPr/>
        </p:nvSpPr>
        <p:spPr>
          <a:xfrm>
            <a:off x="285750" y="292893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285750" y="3789362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Customer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285750" y="1431925"/>
            <a:ext cx="13906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5357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17"/>
          <p:cNvSpPr/>
          <p:nvPr/>
        </p:nvSpPr>
        <p:spPr>
          <a:xfrm>
            <a:off x="5429250" y="2925762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3643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3714750" y="2928937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7"/>
          <p:cNvSpPr txBox="1"/>
          <p:nvPr/>
        </p:nvSpPr>
        <p:spPr>
          <a:xfrm>
            <a:off x="3684587" y="1431925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17"/>
          <p:cNvCxnSpPr/>
          <p:nvPr/>
        </p:nvCxnSpPr>
        <p:spPr>
          <a:xfrm rot="5400000">
            <a:off x="1905793" y="-191293"/>
            <a:ext cx="754062" cy="25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1" name="Google Shape;421;p17"/>
          <p:cNvCxnSpPr/>
          <p:nvPr/>
        </p:nvCxnSpPr>
        <p:spPr>
          <a:xfrm rot="-5400000" flipH="1">
            <a:off x="4479131" y="-199231"/>
            <a:ext cx="750887" cy="257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2" name="Google Shape;422;p17"/>
          <p:cNvCxnSpPr/>
          <p:nvPr/>
        </p:nvCxnSpPr>
        <p:spPr>
          <a:xfrm rot="5400000">
            <a:off x="2764631" y="664368"/>
            <a:ext cx="750887" cy="85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23" name="Google Shape;423;p17"/>
          <p:cNvCxnSpPr/>
          <p:nvPr/>
        </p:nvCxnSpPr>
        <p:spPr>
          <a:xfrm rot="-5400000" flipH="1">
            <a:off x="3620293" y="659606"/>
            <a:ext cx="754062" cy="8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24" name="Google Shape;424;p17"/>
          <p:cNvSpPr/>
          <p:nvPr/>
        </p:nvSpPr>
        <p:spPr>
          <a:xfrm>
            <a:off x="285750" y="2571750"/>
            <a:ext cx="1439862" cy="285750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2000250" y="2571750"/>
            <a:ext cx="1439862" cy="285750"/>
          </a:xfrm>
          <a:prstGeom prst="roundRect">
            <a:avLst>
              <a:gd name="adj" fmla="val 2296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3714750" y="2571750"/>
            <a:ext cx="1439862" cy="285750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5429250" y="2571750"/>
            <a:ext cx="1439862" cy="285750"/>
          </a:xfrm>
          <a:prstGeom prst="roundRect">
            <a:avLst>
              <a:gd name="adj" fmla="val 1803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7"/>
          <p:cNvSpPr/>
          <p:nvPr/>
        </p:nvSpPr>
        <p:spPr>
          <a:xfrm rot="10800000" flipH="1">
            <a:off x="2000250" y="3240087"/>
            <a:ext cx="1439862" cy="460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17"/>
          <p:cNvSpPr/>
          <p:nvPr/>
        </p:nvSpPr>
        <p:spPr>
          <a:xfrm rot="10800000" flipH="1">
            <a:off x="285750" y="3240087"/>
            <a:ext cx="1439862" cy="460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17"/>
          <p:cNvSpPr/>
          <p:nvPr/>
        </p:nvSpPr>
        <p:spPr>
          <a:xfrm rot="10800000" flipH="1">
            <a:off x="5429250" y="3240087"/>
            <a:ext cx="1439862" cy="460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7"/>
          <p:cNvSpPr/>
          <p:nvPr/>
        </p:nvSpPr>
        <p:spPr>
          <a:xfrm rot="10800000" flipH="1">
            <a:off x="3714750" y="3240087"/>
            <a:ext cx="1439862" cy="4603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2" name="Google Shape;432;p17"/>
          <p:cNvCxnSpPr/>
          <p:nvPr/>
        </p:nvCxnSpPr>
        <p:spPr>
          <a:xfrm rot="10800000">
            <a:off x="5143500" y="534987"/>
            <a:ext cx="20716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33" name="Google Shape;433;p17"/>
          <p:cNvCxnSpPr/>
          <p:nvPr/>
        </p:nvCxnSpPr>
        <p:spPr>
          <a:xfrm rot="10800000">
            <a:off x="6869112" y="2214562"/>
            <a:ext cx="34607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34" name="Google Shape;434;p17"/>
          <p:cNvSpPr/>
          <p:nvPr/>
        </p:nvSpPr>
        <p:spPr>
          <a:xfrm>
            <a:off x="285750" y="3357562"/>
            <a:ext cx="14398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/>
          <p:nvPr/>
        </p:nvSpPr>
        <p:spPr>
          <a:xfrm>
            <a:off x="285750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7"/>
          <p:cNvSpPr/>
          <p:nvPr/>
        </p:nvSpPr>
        <p:spPr>
          <a:xfrm>
            <a:off x="1989137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7"/>
          <p:cNvSpPr/>
          <p:nvPr/>
        </p:nvSpPr>
        <p:spPr>
          <a:xfrm>
            <a:off x="3714750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5418137" y="3357562"/>
            <a:ext cx="1439862" cy="357187"/>
          </a:xfrm>
          <a:prstGeom prst="roundRect">
            <a:avLst>
              <a:gd name="adj" fmla="val 1671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7"/>
          <p:cNvSpPr/>
          <p:nvPr/>
        </p:nvSpPr>
        <p:spPr>
          <a:xfrm>
            <a:off x="3481387" y="1719262"/>
            <a:ext cx="214312" cy="9906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17"/>
          <p:cNvSpPr/>
          <p:nvPr/>
        </p:nvSpPr>
        <p:spPr>
          <a:xfrm>
            <a:off x="2000232" y="357166"/>
            <a:ext cx="314327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Portfolio</a:t>
            </a:r>
            <a:endParaRPr sz="1200" b="1" i="0" u="none" strike="noStrike" cap="none">
              <a:solidFill>
                <a:srgbClr val="9B9B9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1" name="Google Shape;441;p17"/>
          <p:cNvSpPr/>
          <p:nvPr/>
        </p:nvSpPr>
        <p:spPr>
          <a:xfrm>
            <a:off x="5181600" y="1728787"/>
            <a:ext cx="214312" cy="9906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17"/>
          <p:cNvSpPr/>
          <p:nvPr/>
        </p:nvSpPr>
        <p:spPr>
          <a:xfrm>
            <a:off x="1747837" y="1728787"/>
            <a:ext cx="214312" cy="9906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5191125" y="3803650"/>
            <a:ext cx="214312" cy="342900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3468687" y="3803650"/>
            <a:ext cx="214312" cy="342900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1754187" y="3805237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17"/>
          <p:cNvSpPr txBox="1"/>
          <p:nvPr/>
        </p:nvSpPr>
        <p:spPr>
          <a:xfrm>
            <a:off x="357187" y="4660900"/>
            <a:ext cx="67151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Stage 5: Product platform</a:t>
            </a:r>
            <a:endParaRPr sz="14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generic product platform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of requirements management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gathering based on market trends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based customized releases per customer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7"/>
          <p:cNvCxnSpPr/>
          <p:nvPr/>
        </p:nvCxnSpPr>
        <p:spPr>
          <a:xfrm rot="10800000">
            <a:off x="6858000" y="3962400"/>
            <a:ext cx="3571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48" name="Google Shape;448;p17"/>
          <p:cNvSpPr/>
          <p:nvPr/>
        </p:nvSpPr>
        <p:spPr>
          <a:xfrm>
            <a:off x="7215187" y="3786187"/>
            <a:ext cx="1641475" cy="785812"/>
          </a:xfrm>
          <a:prstGeom prst="roundRect">
            <a:avLst>
              <a:gd name="adj" fmla="val 1514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6800" rIns="91425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7"/>
          <p:cNvSpPr/>
          <p:nvPr/>
        </p:nvSpPr>
        <p:spPr>
          <a:xfrm>
            <a:off x="7215187" y="357187"/>
            <a:ext cx="1643062" cy="784225"/>
          </a:xfrm>
          <a:prstGeom prst="roundRect">
            <a:avLst>
              <a:gd name="adj" fmla="val 1241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Portfolio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7"/>
          <p:cNvCxnSpPr/>
          <p:nvPr/>
        </p:nvCxnSpPr>
        <p:spPr>
          <a:xfrm rot="-5400000" flipH="1">
            <a:off x="8000162" y="3194887"/>
            <a:ext cx="17145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51" name="Google Shape;451;p17"/>
          <p:cNvSpPr/>
          <p:nvPr/>
        </p:nvSpPr>
        <p:spPr>
          <a:xfrm>
            <a:off x="1989137" y="3797300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Customer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17"/>
          <p:cNvSpPr/>
          <p:nvPr/>
        </p:nvSpPr>
        <p:spPr>
          <a:xfrm>
            <a:off x="3714750" y="3797300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Customer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5418137" y="3806825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Customer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7BE52D-A73D-4060-9F81-F802D9E0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2" y="1222819"/>
            <a:ext cx="8954276" cy="4412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B973E3-CC37-4176-A296-948C299840E6}"/>
              </a:ext>
            </a:extLst>
          </p:cNvPr>
          <p:cNvSpPr txBox="1"/>
          <p:nvPr/>
        </p:nvSpPr>
        <p:spPr>
          <a:xfrm>
            <a:off x="1679331" y="5882054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Jitse</a:t>
            </a:r>
            <a:r>
              <a:rPr lang="en-US" sz="2800" dirty="0"/>
              <a:t> Groen, CEO of TakeAway.com</a:t>
            </a:r>
            <a:endParaRPr lang="nl-NL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25681-A29E-49E4-85E1-D7CC9D46CEEC}"/>
              </a:ext>
            </a:extLst>
          </p:cNvPr>
          <p:cNvSpPr/>
          <p:nvPr/>
        </p:nvSpPr>
        <p:spPr>
          <a:xfrm>
            <a:off x="5803485" y="6498258"/>
            <a:ext cx="29979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00" dirty="0"/>
              <a:t>https://www.youtube.com/watch?v=Hkwgm28xte0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8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8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8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8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18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18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"/>
          <p:cNvSpPr/>
          <p:nvPr/>
        </p:nvSpPr>
        <p:spPr>
          <a:xfrm>
            <a:off x="285750" y="3786187"/>
            <a:ext cx="6572250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285750" y="3357562"/>
            <a:ext cx="6583362" cy="357187"/>
          </a:xfrm>
          <a:prstGeom prst="roundRect">
            <a:avLst>
              <a:gd name="adj" fmla="val 3215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285750" y="1714500"/>
            <a:ext cx="6583362" cy="107156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19"/>
          <p:cNvSpPr/>
          <p:nvPr/>
        </p:nvSpPr>
        <p:spPr>
          <a:xfrm>
            <a:off x="5429250" y="1711325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285750" y="2928937"/>
            <a:ext cx="65833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1" name="Google Shape;481;p19"/>
          <p:cNvCxnSpPr/>
          <p:nvPr/>
        </p:nvCxnSpPr>
        <p:spPr>
          <a:xfrm rot="5400000">
            <a:off x="1905793" y="-191293"/>
            <a:ext cx="754062" cy="25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2" name="Google Shape;482;p19"/>
          <p:cNvCxnSpPr/>
          <p:nvPr/>
        </p:nvCxnSpPr>
        <p:spPr>
          <a:xfrm rot="-5400000" flipH="1">
            <a:off x="4479131" y="-199231"/>
            <a:ext cx="750887" cy="257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3" name="Google Shape;483;p19"/>
          <p:cNvCxnSpPr/>
          <p:nvPr/>
        </p:nvCxnSpPr>
        <p:spPr>
          <a:xfrm rot="5400000">
            <a:off x="2764631" y="664368"/>
            <a:ext cx="750887" cy="85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4" name="Google Shape;484;p19"/>
          <p:cNvCxnSpPr/>
          <p:nvPr/>
        </p:nvCxnSpPr>
        <p:spPr>
          <a:xfrm rot="-5400000" flipH="1">
            <a:off x="3620293" y="659606"/>
            <a:ext cx="754062" cy="8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485" name="Google Shape;485;p19"/>
          <p:cNvSpPr/>
          <p:nvPr/>
        </p:nvSpPr>
        <p:spPr>
          <a:xfrm>
            <a:off x="3714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1976437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9"/>
          <p:cNvSpPr/>
          <p:nvPr/>
        </p:nvSpPr>
        <p:spPr>
          <a:xfrm>
            <a:off x="1928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19"/>
          <p:cNvSpPr/>
          <p:nvPr/>
        </p:nvSpPr>
        <p:spPr>
          <a:xfrm>
            <a:off x="2000250" y="1712912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9" name="Google Shape;489;p19"/>
          <p:cNvSpPr/>
          <p:nvPr/>
        </p:nvSpPr>
        <p:spPr>
          <a:xfrm>
            <a:off x="214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285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9"/>
          <p:cNvSpPr txBox="1"/>
          <p:nvPr/>
        </p:nvSpPr>
        <p:spPr>
          <a:xfrm>
            <a:off x="285750" y="1431925"/>
            <a:ext cx="13906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9"/>
          <p:cNvSpPr/>
          <p:nvPr/>
        </p:nvSpPr>
        <p:spPr>
          <a:xfrm>
            <a:off x="5357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19"/>
          <p:cNvSpPr/>
          <p:nvPr/>
        </p:nvSpPr>
        <p:spPr>
          <a:xfrm>
            <a:off x="3643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19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9"/>
          <p:cNvSpPr txBox="1"/>
          <p:nvPr/>
        </p:nvSpPr>
        <p:spPr>
          <a:xfrm>
            <a:off x="3684587" y="1431925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9"/>
          <p:cNvSpPr/>
          <p:nvPr/>
        </p:nvSpPr>
        <p:spPr>
          <a:xfrm>
            <a:off x="285750" y="2714625"/>
            <a:ext cx="1439862" cy="142875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2000250" y="2927350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9"/>
          <p:cNvSpPr/>
          <p:nvPr/>
        </p:nvSpPr>
        <p:spPr>
          <a:xfrm>
            <a:off x="285750" y="2928937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9"/>
          <p:cNvSpPr/>
          <p:nvPr/>
        </p:nvSpPr>
        <p:spPr>
          <a:xfrm>
            <a:off x="5429250" y="29257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9"/>
          <p:cNvSpPr/>
          <p:nvPr/>
        </p:nvSpPr>
        <p:spPr>
          <a:xfrm>
            <a:off x="3714750" y="2928937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19"/>
          <p:cNvCxnSpPr/>
          <p:nvPr/>
        </p:nvCxnSpPr>
        <p:spPr>
          <a:xfrm rot="5400000">
            <a:off x="7535862" y="1212850"/>
            <a:ext cx="1001712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02" name="Google Shape;502;p19"/>
          <p:cNvSpPr/>
          <p:nvPr/>
        </p:nvSpPr>
        <p:spPr>
          <a:xfrm>
            <a:off x="7215187" y="1714500"/>
            <a:ext cx="1641475" cy="1071562"/>
          </a:xfrm>
          <a:prstGeom prst="roundRect">
            <a:avLst>
              <a:gd name="adj" fmla="val 889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Roadmapping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p19"/>
          <p:cNvCxnSpPr/>
          <p:nvPr/>
        </p:nvCxnSpPr>
        <p:spPr>
          <a:xfrm rot="-5400000" flipH="1">
            <a:off x="8000162" y="3194887"/>
            <a:ext cx="17145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4" name="Google Shape;504;p19"/>
          <p:cNvCxnSpPr/>
          <p:nvPr/>
        </p:nvCxnSpPr>
        <p:spPr>
          <a:xfrm rot="10800000">
            <a:off x="5143500" y="534987"/>
            <a:ext cx="20716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5" name="Google Shape;505;p19"/>
          <p:cNvCxnSpPr/>
          <p:nvPr/>
        </p:nvCxnSpPr>
        <p:spPr>
          <a:xfrm rot="-5400000" flipH="1">
            <a:off x="8321612" y="2873437"/>
            <a:ext cx="10716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6" name="Google Shape;506;p19"/>
          <p:cNvCxnSpPr/>
          <p:nvPr/>
        </p:nvCxnSpPr>
        <p:spPr>
          <a:xfrm rot="10800000">
            <a:off x="6858000" y="3109912"/>
            <a:ext cx="42862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7" name="Google Shape;507;p19"/>
          <p:cNvCxnSpPr/>
          <p:nvPr/>
        </p:nvCxnSpPr>
        <p:spPr>
          <a:xfrm rot="-5400000">
            <a:off x="8683525" y="3768712"/>
            <a:ext cx="3573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8" name="Google Shape;508;p19"/>
          <p:cNvCxnSpPr/>
          <p:nvPr/>
        </p:nvCxnSpPr>
        <p:spPr>
          <a:xfrm rot="10800000">
            <a:off x="6869112" y="2249487"/>
            <a:ext cx="34607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09" name="Google Shape;509;p19"/>
          <p:cNvSpPr/>
          <p:nvPr/>
        </p:nvSpPr>
        <p:spPr>
          <a:xfrm>
            <a:off x="285750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1989137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19"/>
          <p:cNvSpPr/>
          <p:nvPr/>
        </p:nvSpPr>
        <p:spPr>
          <a:xfrm>
            <a:off x="3714750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" name="Google Shape;512;p19"/>
          <p:cNvSpPr/>
          <p:nvPr/>
        </p:nvSpPr>
        <p:spPr>
          <a:xfrm>
            <a:off x="5418137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13" name="Google Shape;513;p19"/>
          <p:cNvCxnSpPr/>
          <p:nvPr/>
        </p:nvCxnSpPr>
        <p:spPr>
          <a:xfrm flipH="1">
            <a:off x="6858112" y="3260725"/>
            <a:ext cx="785700" cy="27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14" name="Google Shape;514;p19"/>
          <p:cNvSpPr/>
          <p:nvPr/>
        </p:nvSpPr>
        <p:spPr>
          <a:xfrm>
            <a:off x="1989137" y="2714625"/>
            <a:ext cx="1439862" cy="142875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3714750" y="2714625"/>
            <a:ext cx="1439862" cy="142875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5418137" y="2714625"/>
            <a:ext cx="1439862" cy="142875"/>
          </a:xfrm>
          <a:prstGeom prst="roundRect">
            <a:avLst>
              <a:gd name="adj" fmla="val 1644"/>
            </a:avLst>
          </a:prstGeom>
          <a:gradFill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0"/>
          </a:gradFill>
          <a:ln w="9525" cap="flat" cmpd="sng">
            <a:solidFill>
              <a:srgbClr val="BE4B4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5191125" y="3803650"/>
            <a:ext cx="214312" cy="342900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3468687" y="3803650"/>
            <a:ext cx="214312" cy="342900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1754187" y="3805237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19"/>
          <p:cNvSpPr/>
          <p:nvPr/>
        </p:nvSpPr>
        <p:spPr>
          <a:xfrm>
            <a:off x="5184775" y="3368675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19"/>
          <p:cNvSpPr/>
          <p:nvPr/>
        </p:nvSpPr>
        <p:spPr>
          <a:xfrm>
            <a:off x="3463925" y="3368675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19"/>
          <p:cNvSpPr/>
          <p:nvPr/>
        </p:nvSpPr>
        <p:spPr>
          <a:xfrm>
            <a:off x="1749425" y="3370262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5181600" y="1728787"/>
            <a:ext cx="214312" cy="106203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19"/>
          <p:cNvSpPr/>
          <p:nvPr/>
        </p:nvSpPr>
        <p:spPr>
          <a:xfrm>
            <a:off x="1747837" y="1728787"/>
            <a:ext cx="214312" cy="106203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19"/>
          <p:cNvSpPr/>
          <p:nvPr/>
        </p:nvSpPr>
        <p:spPr>
          <a:xfrm>
            <a:off x="3473450" y="2944812"/>
            <a:ext cx="214312" cy="34131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19"/>
          <p:cNvSpPr/>
          <p:nvPr/>
        </p:nvSpPr>
        <p:spPr>
          <a:xfrm>
            <a:off x="5173662" y="2943225"/>
            <a:ext cx="214312" cy="34131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1739900" y="2943225"/>
            <a:ext cx="214312" cy="34131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7215187" y="2928937"/>
            <a:ext cx="1643062" cy="785812"/>
          </a:xfrm>
          <a:prstGeom prst="roundRect">
            <a:avLst>
              <a:gd name="adj" fmla="val 1252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6800" rIns="91425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 Planning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3467100" y="1724025"/>
            <a:ext cx="214312" cy="1062037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2000232" y="357166"/>
            <a:ext cx="314327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Portfolio</a:t>
            </a:r>
            <a:endParaRPr sz="1200" b="1" i="0" u="none" strike="noStrike" cap="none">
              <a:solidFill>
                <a:srgbClr val="9B9B9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19"/>
          <p:cNvSpPr txBox="1"/>
          <p:nvPr/>
        </p:nvSpPr>
        <p:spPr>
          <a:xfrm>
            <a:off x="357187" y="4665662"/>
            <a:ext cx="6715125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Stage 6a: Customizable product software: Enterprise Application </a:t>
            </a:r>
            <a:endParaRPr sz="1400" b="0" i="0" u="none" strike="noStrike" cap="none" dirty="0">
              <a:solidFill>
                <a:schemeClr val="accent2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standard product with small additional customized layer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of release planning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standardized releases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requests are handled as market requirements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software aiming at selling services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19"/>
          <p:cNvCxnSpPr/>
          <p:nvPr/>
        </p:nvCxnSpPr>
        <p:spPr>
          <a:xfrm rot="10800000">
            <a:off x="6858000" y="3962400"/>
            <a:ext cx="3571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33" name="Google Shape;533;p19"/>
          <p:cNvSpPr/>
          <p:nvPr/>
        </p:nvSpPr>
        <p:spPr>
          <a:xfrm>
            <a:off x="7215187" y="3786187"/>
            <a:ext cx="1641475" cy="785812"/>
          </a:xfrm>
          <a:prstGeom prst="roundRect">
            <a:avLst>
              <a:gd name="adj" fmla="val 1514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6800" rIns="91425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9"/>
          <p:cNvSpPr/>
          <p:nvPr/>
        </p:nvSpPr>
        <p:spPr>
          <a:xfrm>
            <a:off x="7215187" y="357187"/>
            <a:ext cx="1643062" cy="784225"/>
          </a:xfrm>
          <a:prstGeom prst="roundRect">
            <a:avLst>
              <a:gd name="adj" fmla="val 1241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Portfolio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9"/>
          <p:cNvSpPr/>
          <p:nvPr/>
        </p:nvSpPr>
        <p:spPr>
          <a:xfrm>
            <a:off x="285750" y="3789362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6" name="Google Shape;536;p19"/>
          <p:cNvSpPr/>
          <p:nvPr/>
        </p:nvSpPr>
        <p:spPr>
          <a:xfrm>
            <a:off x="1989137" y="3797300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7" name="Google Shape;537;p19"/>
          <p:cNvSpPr/>
          <p:nvPr/>
        </p:nvSpPr>
        <p:spPr>
          <a:xfrm>
            <a:off x="3714750" y="3797300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8" name="Google Shape;538;p19"/>
          <p:cNvSpPr/>
          <p:nvPr/>
        </p:nvSpPr>
        <p:spPr>
          <a:xfrm>
            <a:off x="5418137" y="3806825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545" name="Google Shape;545;p20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0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0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20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20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20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20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20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"/>
          <p:cNvSpPr/>
          <p:nvPr/>
        </p:nvSpPr>
        <p:spPr>
          <a:xfrm>
            <a:off x="71437" y="1071562"/>
            <a:ext cx="7000875" cy="3500437"/>
          </a:xfrm>
          <a:prstGeom prst="roundRect">
            <a:avLst>
              <a:gd name="adj" fmla="val 1228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21"/>
          <p:cNvSpPr/>
          <p:nvPr/>
        </p:nvSpPr>
        <p:spPr>
          <a:xfrm>
            <a:off x="285750" y="3786187"/>
            <a:ext cx="6572250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21"/>
          <p:cNvSpPr/>
          <p:nvPr/>
        </p:nvSpPr>
        <p:spPr>
          <a:xfrm>
            <a:off x="285750" y="3357562"/>
            <a:ext cx="6583362" cy="357187"/>
          </a:xfrm>
          <a:prstGeom prst="roundRect">
            <a:avLst>
              <a:gd name="adj" fmla="val 3215"/>
            </a:avLst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9525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5" name="Google Shape;565;p21"/>
          <p:cNvSpPr/>
          <p:nvPr/>
        </p:nvSpPr>
        <p:spPr>
          <a:xfrm>
            <a:off x="285750" y="2928937"/>
            <a:ext cx="6583362" cy="357187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21"/>
          <p:cNvSpPr/>
          <p:nvPr/>
        </p:nvSpPr>
        <p:spPr>
          <a:xfrm>
            <a:off x="2000250" y="2927350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1"/>
          <p:cNvSpPr/>
          <p:nvPr/>
        </p:nvSpPr>
        <p:spPr>
          <a:xfrm>
            <a:off x="285750" y="2928937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1"/>
          <p:cNvSpPr/>
          <p:nvPr/>
        </p:nvSpPr>
        <p:spPr>
          <a:xfrm>
            <a:off x="5429250" y="29257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1"/>
          <p:cNvSpPr/>
          <p:nvPr/>
        </p:nvSpPr>
        <p:spPr>
          <a:xfrm>
            <a:off x="3714750" y="2928937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1"/>
          <p:cNvSpPr/>
          <p:nvPr/>
        </p:nvSpPr>
        <p:spPr>
          <a:xfrm>
            <a:off x="285750" y="1714500"/>
            <a:ext cx="6572250" cy="11430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3714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1976437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1"/>
          <p:cNvSpPr/>
          <p:nvPr/>
        </p:nvSpPr>
        <p:spPr>
          <a:xfrm>
            <a:off x="1928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21"/>
          <p:cNvSpPr/>
          <p:nvPr/>
        </p:nvSpPr>
        <p:spPr>
          <a:xfrm>
            <a:off x="2000250" y="1712912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5" name="Google Shape;575;p21"/>
          <p:cNvSpPr/>
          <p:nvPr/>
        </p:nvSpPr>
        <p:spPr>
          <a:xfrm>
            <a:off x="214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1"/>
          <p:cNvSpPr/>
          <p:nvPr/>
        </p:nvSpPr>
        <p:spPr>
          <a:xfrm>
            <a:off x="285750" y="1714500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285750" y="1431925"/>
            <a:ext cx="13906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5357812" y="1465262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1"/>
          <p:cNvSpPr/>
          <p:nvPr/>
        </p:nvSpPr>
        <p:spPr>
          <a:xfrm>
            <a:off x="3643312" y="1468437"/>
            <a:ext cx="1571625" cy="2786062"/>
          </a:xfrm>
          <a:prstGeom prst="roundRect">
            <a:avLst>
              <a:gd name="adj" fmla="val 2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1"/>
          <p:cNvSpPr txBox="1"/>
          <p:nvPr/>
        </p:nvSpPr>
        <p:spPr>
          <a:xfrm>
            <a:off x="5414962" y="14287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1"/>
          <p:cNvSpPr txBox="1"/>
          <p:nvPr/>
        </p:nvSpPr>
        <p:spPr>
          <a:xfrm>
            <a:off x="3684587" y="1431925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Project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1"/>
          <p:cNvSpPr txBox="1"/>
          <p:nvPr/>
        </p:nvSpPr>
        <p:spPr>
          <a:xfrm>
            <a:off x="142875" y="1071562"/>
            <a:ext cx="11842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" name="Google Shape;583;p21"/>
          <p:cNvCxnSpPr/>
          <p:nvPr/>
        </p:nvCxnSpPr>
        <p:spPr>
          <a:xfrm rot="-5400000" flipH="1">
            <a:off x="3390106" y="889793"/>
            <a:ext cx="357187" cy="63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4" name="Google Shape;584;p21"/>
          <p:cNvCxnSpPr/>
          <p:nvPr/>
        </p:nvCxnSpPr>
        <p:spPr>
          <a:xfrm rot="5400000">
            <a:off x="7749381" y="1427956"/>
            <a:ext cx="5730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85" name="Google Shape;585;p21"/>
          <p:cNvCxnSpPr/>
          <p:nvPr/>
        </p:nvCxnSpPr>
        <p:spPr>
          <a:xfrm rot="10800000">
            <a:off x="5143500" y="538162"/>
            <a:ext cx="214312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86" name="Google Shape;586;p21"/>
          <p:cNvSpPr/>
          <p:nvPr/>
        </p:nvSpPr>
        <p:spPr>
          <a:xfrm>
            <a:off x="5429250" y="1711325"/>
            <a:ext cx="1439862" cy="1143000"/>
          </a:xfrm>
          <a:prstGeom prst="roundRect">
            <a:avLst>
              <a:gd name="adj" fmla="val 74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Standard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87" name="Google Shape;587;p21"/>
          <p:cNvCxnSpPr/>
          <p:nvPr/>
        </p:nvCxnSpPr>
        <p:spPr>
          <a:xfrm rot="10800000">
            <a:off x="6858000" y="2286000"/>
            <a:ext cx="5000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88" name="Google Shape;588;p21"/>
          <p:cNvSpPr/>
          <p:nvPr/>
        </p:nvSpPr>
        <p:spPr>
          <a:xfrm>
            <a:off x="285750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1989137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3714750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5418137" y="3357562"/>
            <a:ext cx="1439862" cy="357187"/>
          </a:xfrm>
          <a:prstGeom prst="roundRect">
            <a:avLst>
              <a:gd name="adj" fmla="val 2158"/>
            </a:avLst>
          </a:prstGeom>
          <a:noFill/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Launch &amp;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92" name="Google Shape;592;p21"/>
          <p:cNvCxnSpPr/>
          <p:nvPr/>
        </p:nvCxnSpPr>
        <p:spPr>
          <a:xfrm rot="-5400000" flipH="1">
            <a:off x="8000162" y="3194887"/>
            <a:ext cx="17145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3" name="Google Shape;593;p21"/>
          <p:cNvCxnSpPr/>
          <p:nvPr/>
        </p:nvCxnSpPr>
        <p:spPr>
          <a:xfrm rot="-5400000" flipH="1">
            <a:off x="8321612" y="2873437"/>
            <a:ext cx="10716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4" name="Google Shape;594;p21"/>
          <p:cNvCxnSpPr/>
          <p:nvPr/>
        </p:nvCxnSpPr>
        <p:spPr>
          <a:xfrm rot="10800000">
            <a:off x="6858000" y="3109912"/>
            <a:ext cx="42862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5" name="Google Shape;595;p21"/>
          <p:cNvCxnSpPr/>
          <p:nvPr/>
        </p:nvCxnSpPr>
        <p:spPr>
          <a:xfrm rot="10800000">
            <a:off x="6858000" y="3962400"/>
            <a:ext cx="35718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6" name="Google Shape;596;p21"/>
          <p:cNvCxnSpPr/>
          <p:nvPr/>
        </p:nvCxnSpPr>
        <p:spPr>
          <a:xfrm rot="-5400000">
            <a:off x="8683525" y="3768712"/>
            <a:ext cx="357300" cy="1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97" name="Google Shape;597;p21"/>
          <p:cNvCxnSpPr/>
          <p:nvPr/>
        </p:nvCxnSpPr>
        <p:spPr>
          <a:xfrm flipH="1">
            <a:off x="6858112" y="3260725"/>
            <a:ext cx="785700" cy="27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98" name="Google Shape;598;p21"/>
          <p:cNvSpPr/>
          <p:nvPr/>
        </p:nvSpPr>
        <p:spPr>
          <a:xfrm>
            <a:off x="7215187" y="3786187"/>
            <a:ext cx="1641475" cy="785812"/>
          </a:xfrm>
          <a:prstGeom prst="roundRect">
            <a:avLst>
              <a:gd name="adj" fmla="val 1514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6800" rIns="91425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Requirements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7215187" y="2928937"/>
            <a:ext cx="1643062" cy="785812"/>
          </a:xfrm>
          <a:prstGeom prst="roundRect">
            <a:avLst>
              <a:gd name="adj" fmla="val 1252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6800" rIns="91425" bIns="46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Release Planning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5191125" y="3803650"/>
            <a:ext cx="214312" cy="342900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3468687" y="3803650"/>
            <a:ext cx="214312" cy="342900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1754187" y="3805237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5184775" y="3368675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3463925" y="3368675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1749425" y="3370262"/>
            <a:ext cx="214312" cy="341312"/>
          </a:xfrm>
          <a:prstGeom prst="roundRect">
            <a:avLst>
              <a:gd name="adj" fmla="val 2158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3473450" y="2944812"/>
            <a:ext cx="214312" cy="34131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5173662" y="2943225"/>
            <a:ext cx="214312" cy="34131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1739900" y="2943225"/>
            <a:ext cx="214312" cy="341312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1747837" y="1728787"/>
            <a:ext cx="214312" cy="11303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3471862" y="1728787"/>
            <a:ext cx="214312" cy="11303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5176837" y="1728787"/>
            <a:ext cx="214312" cy="1130300"/>
          </a:xfrm>
          <a:prstGeom prst="roundRect">
            <a:avLst>
              <a:gd name="adj" fmla="val 748"/>
            </a:avLst>
          </a:prstGeom>
          <a:gradFill>
            <a:gsLst>
              <a:gs pos="0">
                <a:srgbClr val="78C2FF"/>
              </a:gs>
              <a:gs pos="35000">
                <a:srgbClr val="A1D2FF"/>
              </a:gs>
              <a:gs pos="100000">
                <a:srgbClr val="D7ECF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2000232" y="357166"/>
            <a:ext cx="3143272" cy="3571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D1CE"/>
              </a:gs>
              <a:gs pos="35000">
                <a:srgbClr val="EEEEEE"/>
              </a:gs>
              <a:gs pos="100000">
                <a:srgbClr val="F3F3F3"/>
              </a:gs>
            </a:gsLst>
            <a:lin ang="16200000" scaled="0"/>
          </a:gra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Portfolio</a:t>
            </a:r>
            <a:endParaRPr sz="1200" b="1" i="0" u="none" strike="noStrike" cap="none">
              <a:solidFill>
                <a:srgbClr val="9B9B9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3" name="Google Shape;613;p21"/>
          <p:cNvSpPr txBox="1"/>
          <p:nvPr/>
        </p:nvSpPr>
        <p:spPr>
          <a:xfrm>
            <a:off x="357187" y="4665662"/>
            <a:ext cx="6715125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6b: 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generic product for all customers and build for a specific market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of release planning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standardized releases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is completely configurable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software aiming at selling licenses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7215187" y="357187"/>
            <a:ext cx="1643062" cy="784225"/>
          </a:xfrm>
          <a:prstGeom prst="roundRect">
            <a:avLst>
              <a:gd name="adj" fmla="val 1241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Portfolio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7215187" y="1714500"/>
            <a:ext cx="1641475" cy="1143000"/>
          </a:xfrm>
          <a:prstGeom prst="roundRect">
            <a:avLst>
              <a:gd name="adj" fmla="val 889"/>
            </a:avLst>
          </a:prstGeom>
          <a:gradFill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Roadmapping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285750" y="3789362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1989137" y="3797300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3714750" y="3797300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5418137" y="3806825"/>
            <a:ext cx="1439862" cy="357187"/>
          </a:xfrm>
          <a:prstGeom prst="roundRect">
            <a:avLst>
              <a:gd name="adj" fmla="val 10800"/>
            </a:avLst>
          </a:prstGeom>
          <a:noFill/>
          <a:ln>
            <a:noFill/>
          </a:ln>
        </p:spPr>
        <p:txBody>
          <a:bodyPr spcFirstLastPara="1" wrap="square" lIns="91425" tIns="36000" rIns="91425" bIns="1080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625" name="Google Shape;625;p22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2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2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2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2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2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2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2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22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22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2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2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22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884" name="Google Shape;884;p3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 growth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Productization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Structures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Variability</a:t>
            </a:r>
            <a:endParaRPr lang="en-US"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Legal Forms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solidFill>
                  <a:schemeClr val="tx1"/>
                </a:solidFill>
              </a:rPr>
              <a:t>Venture Capital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Organisational structures</a:t>
            </a:r>
            <a:endParaRPr/>
          </a:p>
        </p:txBody>
      </p:sp>
      <p:sp>
        <p:nvSpPr>
          <p:cNvPr id="655" name="Google Shape;655;p2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Organisational structures because of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Growing organisations need functional specialists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has limits in numbers</a:t>
            </a:r>
            <a:endParaRPr/>
          </a:p>
          <a:p>
            <a:pPr marL="74295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Categories: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HRM, Development, Sales, Marketing, 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ERP, Middleware, BIS, Localizations, 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Large accounts, SME, Public, Banking and Insurers, 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Geografic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Benelux, Nordic, UK, France, …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Structuring a company</a:t>
            </a:r>
            <a:endParaRPr/>
          </a:p>
        </p:txBody>
      </p:sp>
      <p:pic>
        <p:nvPicPr>
          <p:cNvPr id="661" name="Google Shape;661;p26" descr="companyprofile_or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1773237"/>
            <a:ext cx="6413500" cy="474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F-structure</a:t>
            </a:r>
            <a:endParaRPr/>
          </a:p>
        </p:txBody>
      </p:sp>
      <p:sp>
        <p:nvSpPr>
          <p:cNvPr id="724" name="Google Shape;724;p28"/>
          <p:cNvSpPr txBox="1"/>
          <p:nvPr/>
        </p:nvSpPr>
        <p:spPr>
          <a:xfrm>
            <a:off x="3048000" y="1752600"/>
            <a:ext cx="17526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8"/>
          <p:cNvSpPr txBox="1"/>
          <p:nvPr/>
        </p:nvSpPr>
        <p:spPr>
          <a:xfrm>
            <a:off x="3810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R&amp;D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" name="Google Shape;726;p28"/>
          <p:cNvCxnSpPr/>
          <p:nvPr/>
        </p:nvCxnSpPr>
        <p:spPr>
          <a:xfrm rot="10800000" flipH="1">
            <a:off x="1104900" y="2600475"/>
            <a:ext cx="2819400" cy="120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7" name="Google Shape;727;p28"/>
          <p:cNvSpPr txBox="1"/>
          <p:nvPr/>
        </p:nvSpPr>
        <p:spPr>
          <a:xfrm>
            <a:off x="21717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28"/>
          <p:cNvCxnSpPr/>
          <p:nvPr/>
        </p:nvCxnSpPr>
        <p:spPr>
          <a:xfrm rot="-5400000">
            <a:off x="2809950" y="2686125"/>
            <a:ext cx="1200000" cy="102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9" name="Google Shape;729;p28"/>
          <p:cNvSpPr txBox="1"/>
          <p:nvPr/>
        </p:nvSpPr>
        <p:spPr>
          <a:xfrm>
            <a:off x="39624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p28"/>
          <p:cNvCxnSpPr/>
          <p:nvPr/>
        </p:nvCxnSpPr>
        <p:spPr>
          <a:xfrm rot="5400000" flipH="1">
            <a:off x="3705300" y="2819475"/>
            <a:ext cx="1200000" cy="76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1" name="Google Shape;731;p28"/>
          <p:cNvSpPr txBox="1"/>
          <p:nvPr/>
        </p:nvSpPr>
        <p:spPr>
          <a:xfrm>
            <a:off x="57531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28"/>
          <p:cNvCxnSpPr/>
          <p:nvPr/>
        </p:nvCxnSpPr>
        <p:spPr>
          <a:xfrm rot="10800000">
            <a:off x="3924300" y="2600475"/>
            <a:ext cx="2552700" cy="120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3" name="Google Shape;733;p28"/>
          <p:cNvSpPr txBox="1"/>
          <p:nvPr/>
        </p:nvSpPr>
        <p:spPr>
          <a:xfrm>
            <a:off x="75438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28"/>
          <p:cNvCxnSpPr/>
          <p:nvPr/>
        </p:nvCxnSpPr>
        <p:spPr>
          <a:xfrm rot="10800000">
            <a:off x="3924300" y="2600475"/>
            <a:ext cx="4343400" cy="120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2DA-A0E9-44F2-928B-CE1EC6A5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64B14-5FAF-4067-9E33-2AE7A115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2" y="1600968"/>
            <a:ext cx="4244708" cy="2583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20CB54-BF7A-48FE-A205-C5206CEB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04" y="1600200"/>
            <a:ext cx="4098587" cy="2583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A7A20-3B2C-4337-9350-F9B6D4FC3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92" y="4354966"/>
            <a:ext cx="4244708" cy="2503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00886B-3422-4FDD-948B-532B42338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804" y="4364365"/>
            <a:ext cx="4098587" cy="2402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79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884" name="Google Shape;884;p3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 growth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Productization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Structures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Variability</a:t>
            </a:r>
            <a:endParaRPr lang="en-US"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Legal Forms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solidFill>
                  <a:schemeClr val="tx1"/>
                </a:solidFill>
              </a:rPr>
              <a:t>Venture Capital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7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89E260C-D6FB-4510-A39E-A90B14CFF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>
                <a:solidFill>
                  <a:schemeClr val="tx1"/>
                </a:solidFill>
              </a:rPr>
              <a:t>F-structure from the top</a:t>
            </a:r>
            <a:endParaRPr lang="en-US" altLang="nl-NL">
              <a:solidFill>
                <a:schemeClr val="tx1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93FEA93-22DC-4025-BA41-8EBFBC75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52600"/>
            <a:ext cx="17526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Board</a:t>
            </a:r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9DC33B8-4FD5-44AD-87B0-24D25FBD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14478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R&amp;D</a:t>
            </a:r>
            <a:endParaRPr lang="en-US" altLang="nl-NL">
              <a:latin typeface="Arial" panose="020B0604020202020204" pitchFamily="34" charset="0"/>
            </a:endParaRPr>
          </a:p>
        </p:txBody>
      </p: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2924327E-6EE8-4DFE-BF3F-43FF7EF897FD}"/>
              </a:ext>
            </a:extLst>
          </p:cNvPr>
          <p:cNvCxnSpPr>
            <a:cxnSpLocks noChangeShapeType="1"/>
            <a:stCxn id="17412" idx="0"/>
            <a:endCxn id="17411" idx="2"/>
          </p:cNvCxnSpPr>
          <p:nvPr/>
        </p:nvCxnSpPr>
        <p:spPr bwMode="auto">
          <a:xfrm rot="-5400000">
            <a:off x="1914525" y="1790700"/>
            <a:ext cx="1200150" cy="2819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4" name="Rectangle 7">
            <a:extLst>
              <a:ext uri="{FF2B5EF4-FFF2-40B4-BE49-F238E27FC236}">
                <a16:creationId xmlns:a16="http://schemas.microsoft.com/office/drawing/2014/main" id="{7596AAFF-8D5B-4A8C-8F09-CF6BF6595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810000"/>
            <a:ext cx="14478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Marketing</a:t>
            </a:r>
            <a:endParaRPr lang="en-US" altLang="nl-NL">
              <a:latin typeface="Arial" panose="020B0604020202020204" pitchFamily="34" charset="0"/>
            </a:endParaRPr>
          </a:p>
        </p:txBody>
      </p:sp>
      <p:cxnSp>
        <p:nvCxnSpPr>
          <p:cNvPr id="17415" name="AutoShape 8">
            <a:extLst>
              <a:ext uri="{FF2B5EF4-FFF2-40B4-BE49-F238E27FC236}">
                <a16:creationId xmlns:a16="http://schemas.microsoft.com/office/drawing/2014/main" id="{F1565138-2D67-4173-96B1-789777AA5403}"/>
              </a:ext>
            </a:extLst>
          </p:cNvPr>
          <p:cNvCxnSpPr>
            <a:cxnSpLocks noChangeShapeType="1"/>
            <a:stCxn id="17414" idx="0"/>
            <a:endCxn id="17411" idx="2"/>
          </p:cNvCxnSpPr>
          <p:nvPr/>
        </p:nvCxnSpPr>
        <p:spPr bwMode="auto">
          <a:xfrm rot="-5400000">
            <a:off x="2809875" y="2686050"/>
            <a:ext cx="1200150" cy="1028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6" name="Rectangle 9">
            <a:extLst>
              <a:ext uri="{FF2B5EF4-FFF2-40B4-BE49-F238E27FC236}">
                <a16:creationId xmlns:a16="http://schemas.microsoft.com/office/drawing/2014/main" id="{427FFFDD-AB16-43AC-B213-4C832EAE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10000"/>
            <a:ext cx="14478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Sales</a:t>
            </a:r>
            <a:endParaRPr lang="en-US" altLang="nl-NL">
              <a:latin typeface="Arial" panose="020B0604020202020204" pitchFamily="34" charset="0"/>
            </a:endParaRPr>
          </a:p>
        </p:txBody>
      </p:sp>
      <p:cxnSp>
        <p:nvCxnSpPr>
          <p:cNvPr id="17417" name="AutoShape 10">
            <a:extLst>
              <a:ext uri="{FF2B5EF4-FFF2-40B4-BE49-F238E27FC236}">
                <a16:creationId xmlns:a16="http://schemas.microsoft.com/office/drawing/2014/main" id="{B05EF902-7129-40A8-99E6-E4750405888E}"/>
              </a:ext>
            </a:extLst>
          </p:cNvPr>
          <p:cNvCxnSpPr>
            <a:cxnSpLocks noChangeShapeType="1"/>
            <a:stCxn id="17416" idx="0"/>
            <a:endCxn id="17411" idx="2"/>
          </p:cNvCxnSpPr>
          <p:nvPr/>
        </p:nvCxnSpPr>
        <p:spPr bwMode="auto">
          <a:xfrm rot="5400000" flipH="1">
            <a:off x="3705225" y="2819400"/>
            <a:ext cx="1200150" cy="7620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094C695F-0B91-4735-B994-B61B8D350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810000"/>
            <a:ext cx="14478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Services</a:t>
            </a:r>
            <a:endParaRPr lang="en-US" altLang="nl-NL">
              <a:latin typeface="Arial" panose="020B0604020202020204" pitchFamily="34" charset="0"/>
            </a:endParaRPr>
          </a:p>
        </p:txBody>
      </p:sp>
      <p:cxnSp>
        <p:nvCxnSpPr>
          <p:cNvPr id="17419" name="AutoShape 12">
            <a:extLst>
              <a:ext uri="{FF2B5EF4-FFF2-40B4-BE49-F238E27FC236}">
                <a16:creationId xmlns:a16="http://schemas.microsoft.com/office/drawing/2014/main" id="{98A1F2EB-9199-4F58-B422-873FE890F595}"/>
              </a:ext>
            </a:extLst>
          </p:cNvPr>
          <p:cNvCxnSpPr>
            <a:cxnSpLocks noChangeShapeType="1"/>
            <a:stCxn id="17418" idx="0"/>
            <a:endCxn id="17411" idx="2"/>
          </p:cNvCxnSpPr>
          <p:nvPr/>
        </p:nvCxnSpPr>
        <p:spPr bwMode="auto">
          <a:xfrm rot="5400000" flipH="1">
            <a:off x="4600575" y="1924050"/>
            <a:ext cx="1200150" cy="2552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ECBAB404-600B-47CF-99E2-953A25F6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14478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Support</a:t>
            </a:r>
            <a:endParaRPr lang="en-US" altLang="nl-NL">
              <a:latin typeface="Arial" panose="020B0604020202020204" pitchFamily="34" charset="0"/>
            </a:endParaRPr>
          </a:p>
        </p:txBody>
      </p:sp>
      <p:cxnSp>
        <p:nvCxnSpPr>
          <p:cNvPr id="17421" name="AutoShape 14">
            <a:extLst>
              <a:ext uri="{FF2B5EF4-FFF2-40B4-BE49-F238E27FC236}">
                <a16:creationId xmlns:a16="http://schemas.microsoft.com/office/drawing/2014/main" id="{7DE6B783-E604-4760-BD2D-5150BD404EAC}"/>
              </a:ext>
            </a:extLst>
          </p:cNvPr>
          <p:cNvCxnSpPr>
            <a:cxnSpLocks noChangeShapeType="1"/>
            <a:stCxn id="17420" idx="0"/>
            <a:endCxn id="17411" idx="2"/>
          </p:cNvCxnSpPr>
          <p:nvPr/>
        </p:nvCxnSpPr>
        <p:spPr bwMode="auto">
          <a:xfrm rot="5400000" flipH="1">
            <a:off x="5495925" y="1028700"/>
            <a:ext cx="1200150" cy="43434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2" name="Rectangle 15">
            <a:extLst>
              <a:ext uri="{FF2B5EF4-FFF2-40B4-BE49-F238E27FC236}">
                <a16:creationId xmlns:a16="http://schemas.microsoft.com/office/drawing/2014/main" id="{31732466-FDA9-49A2-899E-A3DDF167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10668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WM</a:t>
            </a:r>
            <a:endParaRPr lang="en-US" altLang="nl-NL">
              <a:latin typeface="Arial" panose="020B0604020202020204" pitchFamily="34" charset="0"/>
            </a:endParaRPr>
          </a:p>
        </p:txBody>
      </p:sp>
      <p:cxnSp>
        <p:nvCxnSpPr>
          <p:cNvPr id="17423" name="AutoShape 16">
            <a:extLst>
              <a:ext uri="{FF2B5EF4-FFF2-40B4-BE49-F238E27FC236}">
                <a16:creationId xmlns:a16="http://schemas.microsoft.com/office/drawing/2014/main" id="{BABB6C35-F4B4-4EDE-9156-3C76793581E6}"/>
              </a:ext>
            </a:extLst>
          </p:cNvPr>
          <p:cNvCxnSpPr>
            <a:cxnSpLocks noChangeShapeType="1"/>
            <a:stCxn id="17412" idx="2"/>
            <a:endCxn id="17422" idx="0"/>
          </p:cNvCxnSpPr>
          <p:nvPr/>
        </p:nvCxnSpPr>
        <p:spPr bwMode="auto">
          <a:xfrm rot="5400000">
            <a:off x="600075" y="5124450"/>
            <a:ext cx="971550" cy="381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24" name="Rectangle 17">
            <a:extLst>
              <a:ext uri="{FF2B5EF4-FFF2-40B4-BE49-F238E27FC236}">
                <a16:creationId xmlns:a16="http://schemas.microsoft.com/office/drawing/2014/main" id="{5011723E-D696-4395-B7BC-159071D1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629275"/>
            <a:ext cx="1066800" cy="838200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nl-NL" altLang="nl-NL">
                <a:latin typeface="Arial" panose="020B0604020202020204" pitchFamily="34" charset="0"/>
              </a:rPr>
              <a:t>P2</a:t>
            </a:r>
            <a:endParaRPr lang="en-US" altLang="nl-NL">
              <a:latin typeface="Arial" panose="020B0604020202020204" pitchFamily="34" charset="0"/>
            </a:endParaRPr>
          </a:p>
        </p:txBody>
      </p:sp>
      <p:cxnSp>
        <p:nvCxnSpPr>
          <p:cNvPr id="17425" name="AutoShape 18">
            <a:extLst>
              <a:ext uri="{FF2B5EF4-FFF2-40B4-BE49-F238E27FC236}">
                <a16:creationId xmlns:a16="http://schemas.microsoft.com/office/drawing/2014/main" id="{0D022677-3394-4F29-BE1B-FD34E3685026}"/>
              </a:ext>
            </a:extLst>
          </p:cNvPr>
          <p:cNvCxnSpPr>
            <a:cxnSpLocks noChangeShapeType="1"/>
            <a:stCxn id="17412" idx="2"/>
            <a:endCxn id="17424" idx="0"/>
          </p:cNvCxnSpPr>
          <p:nvPr/>
        </p:nvCxnSpPr>
        <p:spPr bwMode="auto">
          <a:xfrm rot="16200000" flipH="1">
            <a:off x="1290637" y="4471988"/>
            <a:ext cx="962025" cy="13335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8246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17280AD-187F-4F73-971E-4215A510B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>
                <a:solidFill>
                  <a:schemeClr val="tx1"/>
                </a:solidFill>
              </a:rPr>
              <a:t>Internal Organization</a:t>
            </a:r>
            <a:endParaRPr lang="en-US" altLang="nl-NL">
              <a:solidFill>
                <a:schemeClr val="tx1"/>
              </a:solidFill>
            </a:endParaRP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45FF6489-3147-4EDB-B33A-AF67FA41FA6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752600"/>
            <a:ext cx="8740775" cy="4710113"/>
            <a:chOff x="158" y="1104"/>
            <a:chExt cx="5506" cy="2967"/>
          </a:xfrm>
        </p:grpSpPr>
        <p:sp>
          <p:nvSpPr>
            <p:cNvPr id="15388" name="Rectangle 4">
              <a:extLst>
                <a:ext uri="{FF2B5EF4-FFF2-40B4-BE49-F238E27FC236}">
                  <a16:creationId xmlns:a16="http://schemas.microsoft.com/office/drawing/2014/main" id="{383C3052-D731-4601-B5DE-5D2F8DDB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04"/>
              <a:ext cx="1104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Board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sp>
          <p:nvSpPr>
            <p:cNvPr id="15389" name="Rectangle 5">
              <a:extLst>
                <a:ext uri="{FF2B5EF4-FFF2-40B4-BE49-F238E27FC236}">
                  <a16:creationId xmlns:a16="http://schemas.microsoft.com/office/drawing/2014/main" id="{8BED8784-3BDC-427C-BEDA-6CD33F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0"/>
              <a:ext cx="91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R&amp;D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390" name="AutoShape 6">
              <a:extLst>
                <a:ext uri="{FF2B5EF4-FFF2-40B4-BE49-F238E27FC236}">
                  <a16:creationId xmlns:a16="http://schemas.microsoft.com/office/drawing/2014/main" id="{280582C1-FF76-433F-B644-34810ADD048A}"/>
                </a:ext>
              </a:extLst>
            </p:cNvPr>
            <p:cNvCxnSpPr>
              <a:cxnSpLocks noChangeShapeType="1"/>
              <a:stCxn id="15389" idx="0"/>
              <a:endCxn id="15388" idx="2"/>
            </p:cNvCxnSpPr>
            <p:nvPr/>
          </p:nvCxnSpPr>
          <p:spPr bwMode="auto">
            <a:xfrm rot="-5400000">
              <a:off x="1206" y="1128"/>
              <a:ext cx="756" cy="177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91" name="Rectangle 7">
              <a:extLst>
                <a:ext uri="{FF2B5EF4-FFF2-40B4-BE49-F238E27FC236}">
                  <a16:creationId xmlns:a16="http://schemas.microsoft.com/office/drawing/2014/main" id="{0BAC34BB-9F12-44AA-9EB0-483CC177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400"/>
              <a:ext cx="91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Marketing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392" name="AutoShape 8">
              <a:extLst>
                <a:ext uri="{FF2B5EF4-FFF2-40B4-BE49-F238E27FC236}">
                  <a16:creationId xmlns:a16="http://schemas.microsoft.com/office/drawing/2014/main" id="{5BB1E0C9-A859-4A5D-9232-8043D591EB0F}"/>
                </a:ext>
              </a:extLst>
            </p:cNvPr>
            <p:cNvCxnSpPr>
              <a:cxnSpLocks noChangeShapeType="1"/>
              <a:stCxn id="15391" idx="0"/>
              <a:endCxn id="15388" idx="2"/>
            </p:cNvCxnSpPr>
            <p:nvPr/>
          </p:nvCxnSpPr>
          <p:spPr bwMode="auto">
            <a:xfrm rot="-5400000">
              <a:off x="1770" y="1692"/>
              <a:ext cx="756" cy="64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93" name="Rectangle 9">
              <a:extLst>
                <a:ext uri="{FF2B5EF4-FFF2-40B4-BE49-F238E27FC236}">
                  <a16:creationId xmlns:a16="http://schemas.microsoft.com/office/drawing/2014/main" id="{C9AB2122-288A-49DC-BA44-5EF8DCAA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00"/>
              <a:ext cx="91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Sales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394" name="AutoShape 10">
              <a:extLst>
                <a:ext uri="{FF2B5EF4-FFF2-40B4-BE49-F238E27FC236}">
                  <a16:creationId xmlns:a16="http://schemas.microsoft.com/office/drawing/2014/main" id="{AB8395A0-B7CA-4777-B8F6-B38C5737CCFC}"/>
                </a:ext>
              </a:extLst>
            </p:cNvPr>
            <p:cNvCxnSpPr>
              <a:cxnSpLocks noChangeShapeType="1"/>
              <a:stCxn id="15393" idx="0"/>
              <a:endCxn id="15388" idx="2"/>
            </p:cNvCxnSpPr>
            <p:nvPr/>
          </p:nvCxnSpPr>
          <p:spPr bwMode="auto">
            <a:xfrm rot="5400000" flipH="1">
              <a:off x="2334" y="1776"/>
              <a:ext cx="756" cy="480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95" name="Rectangle 11">
              <a:extLst>
                <a:ext uri="{FF2B5EF4-FFF2-40B4-BE49-F238E27FC236}">
                  <a16:creationId xmlns:a16="http://schemas.microsoft.com/office/drawing/2014/main" id="{01FF9614-D6BE-49B5-A0AB-50EF56A07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2400"/>
              <a:ext cx="91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Services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396" name="AutoShape 12">
              <a:extLst>
                <a:ext uri="{FF2B5EF4-FFF2-40B4-BE49-F238E27FC236}">
                  <a16:creationId xmlns:a16="http://schemas.microsoft.com/office/drawing/2014/main" id="{F9FA65FA-F457-4383-B6F0-19F5B99F7332}"/>
                </a:ext>
              </a:extLst>
            </p:cNvPr>
            <p:cNvCxnSpPr>
              <a:cxnSpLocks noChangeShapeType="1"/>
              <a:stCxn id="15395" idx="0"/>
              <a:endCxn id="15388" idx="2"/>
            </p:cNvCxnSpPr>
            <p:nvPr/>
          </p:nvCxnSpPr>
          <p:spPr bwMode="auto">
            <a:xfrm rot="5400000" flipH="1">
              <a:off x="2898" y="1212"/>
              <a:ext cx="756" cy="160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97" name="Rectangle 13">
              <a:extLst>
                <a:ext uri="{FF2B5EF4-FFF2-40B4-BE49-F238E27FC236}">
                  <a16:creationId xmlns:a16="http://schemas.microsoft.com/office/drawing/2014/main" id="{9130163E-A963-41E6-AF87-085D7E98B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00"/>
              <a:ext cx="91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Support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398" name="AutoShape 14">
              <a:extLst>
                <a:ext uri="{FF2B5EF4-FFF2-40B4-BE49-F238E27FC236}">
                  <a16:creationId xmlns:a16="http://schemas.microsoft.com/office/drawing/2014/main" id="{83F78FD9-65B9-4A40-8B9C-C5EDA62C4944}"/>
                </a:ext>
              </a:extLst>
            </p:cNvPr>
            <p:cNvCxnSpPr>
              <a:cxnSpLocks noChangeShapeType="1"/>
              <a:stCxn id="15397" idx="0"/>
              <a:endCxn id="15388" idx="2"/>
            </p:cNvCxnSpPr>
            <p:nvPr/>
          </p:nvCxnSpPr>
          <p:spPr bwMode="auto">
            <a:xfrm rot="5400000" flipH="1">
              <a:off x="3462" y="648"/>
              <a:ext cx="756" cy="273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99" name="Rectangle 15">
              <a:extLst>
                <a:ext uri="{FF2B5EF4-FFF2-40B4-BE49-F238E27FC236}">
                  <a16:creationId xmlns:a16="http://schemas.microsoft.com/office/drawing/2014/main" id="{1F77704D-B01D-496D-9DD3-6DFDAD50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543"/>
              <a:ext cx="67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P1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400" name="AutoShape 16">
              <a:extLst>
                <a:ext uri="{FF2B5EF4-FFF2-40B4-BE49-F238E27FC236}">
                  <a16:creationId xmlns:a16="http://schemas.microsoft.com/office/drawing/2014/main" id="{31D1C29A-0784-4D31-ACBB-0FA24238634D}"/>
                </a:ext>
              </a:extLst>
            </p:cNvPr>
            <p:cNvCxnSpPr>
              <a:cxnSpLocks noChangeShapeType="1"/>
              <a:stCxn id="15389" idx="2"/>
              <a:endCxn id="15399" idx="0"/>
            </p:cNvCxnSpPr>
            <p:nvPr/>
          </p:nvCxnSpPr>
          <p:spPr bwMode="auto">
            <a:xfrm rot="5400000">
              <a:off x="293" y="3135"/>
              <a:ext cx="603" cy="202"/>
            </a:xfrm>
            <a:prstGeom prst="bentConnector3">
              <a:avLst>
                <a:gd name="adj1" fmla="val 499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01" name="Rectangle 17">
              <a:extLst>
                <a:ext uri="{FF2B5EF4-FFF2-40B4-BE49-F238E27FC236}">
                  <a16:creationId xmlns:a16="http://schemas.microsoft.com/office/drawing/2014/main" id="{40BA080A-6700-46B0-B789-9A70DADF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543"/>
              <a:ext cx="67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P2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402" name="AutoShape 18">
              <a:extLst>
                <a:ext uri="{FF2B5EF4-FFF2-40B4-BE49-F238E27FC236}">
                  <a16:creationId xmlns:a16="http://schemas.microsoft.com/office/drawing/2014/main" id="{D8207A59-277C-47B2-AF0B-6E526D77C95B}"/>
                </a:ext>
              </a:extLst>
            </p:cNvPr>
            <p:cNvCxnSpPr>
              <a:cxnSpLocks noChangeShapeType="1"/>
              <a:stCxn id="15389" idx="2"/>
              <a:endCxn id="15401" idx="0"/>
            </p:cNvCxnSpPr>
            <p:nvPr/>
          </p:nvCxnSpPr>
          <p:spPr bwMode="auto">
            <a:xfrm rot="16200000" flipH="1">
              <a:off x="726" y="2904"/>
              <a:ext cx="603" cy="664"/>
            </a:xfrm>
            <a:prstGeom prst="bentConnector3">
              <a:avLst>
                <a:gd name="adj1" fmla="val 499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03" name="Rectangle 19">
              <a:extLst>
                <a:ext uri="{FF2B5EF4-FFF2-40B4-BE49-F238E27FC236}">
                  <a16:creationId xmlns:a16="http://schemas.microsoft.com/office/drawing/2014/main" id="{0CBD8B5C-5621-4B25-98E4-6CC668D8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3543"/>
              <a:ext cx="672" cy="528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>
                  <a:latin typeface="Arial" panose="020B0604020202020204" pitchFamily="34" charset="0"/>
                </a:rPr>
                <a:t>P3</a:t>
              </a:r>
              <a:endParaRPr lang="en-US" altLang="nl-NL">
                <a:latin typeface="Arial" panose="020B0604020202020204" pitchFamily="34" charset="0"/>
              </a:endParaRPr>
            </a:p>
          </p:txBody>
        </p:sp>
        <p:cxnSp>
          <p:nvCxnSpPr>
            <p:cNvPr id="15404" name="AutoShape 20">
              <a:extLst>
                <a:ext uri="{FF2B5EF4-FFF2-40B4-BE49-F238E27FC236}">
                  <a16:creationId xmlns:a16="http://schemas.microsoft.com/office/drawing/2014/main" id="{D35BCA05-C377-457B-B7AB-804324BB54FA}"/>
                </a:ext>
              </a:extLst>
            </p:cNvPr>
            <p:cNvCxnSpPr>
              <a:cxnSpLocks noChangeShapeType="1"/>
              <a:stCxn id="15389" idx="2"/>
              <a:endCxn id="15403" idx="0"/>
            </p:cNvCxnSpPr>
            <p:nvPr/>
          </p:nvCxnSpPr>
          <p:spPr bwMode="auto">
            <a:xfrm rot="16200000" flipH="1">
              <a:off x="1159" y="2471"/>
              <a:ext cx="603" cy="1530"/>
            </a:xfrm>
            <a:prstGeom prst="bentConnector3">
              <a:avLst>
                <a:gd name="adj1" fmla="val 4991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765" name="Group 21">
            <a:extLst>
              <a:ext uri="{FF2B5EF4-FFF2-40B4-BE49-F238E27FC236}">
                <a16:creationId xmlns:a16="http://schemas.microsoft.com/office/drawing/2014/main" id="{0C1829D8-D3C5-4D17-B7A3-165BFCFB3A0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05038"/>
            <a:ext cx="2544763" cy="1484312"/>
            <a:chOff x="204" y="1389"/>
            <a:chExt cx="1603" cy="935"/>
          </a:xfrm>
        </p:grpSpPr>
        <p:sp>
          <p:nvSpPr>
            <p:cNvPr id="15384" name="Freeform 22">
              <a:extLst>
                <a:ext uri="{FF2B5EF4-FFF2-40B4-BE49-F238E27FC236}">
                  <a16:creationId xmlns:a16="http://schemas.microsoft.com/office/drawing/2014/main" id="{331EC836-4878-43FB-AD57-1C602C04D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" y="1389"/>
              <a:ext cx="1404" cy="935"/>
            </a:xfrm>
            <a:custGeom>
              <a:avLst/>
              <a:gdLst>
                <a:gd name="T0" fmla="*/ 1404 w 1404"/>
                <a:gd name="T1" fmla="*/ 0 h 935"/>
                <a:gd name="T2" fmla="*/ 588 w 1404"/>
                <a:gd name="T3" fmla="*/ 181 h 935"/>
                <a:gd name="T4" fmla="*/ 129 w 1404"/>
                <a:gd name="T5" fmla="*/ 488 h 935"/>
                <a:gd name="T6" fmla="*/ 0 w 1404"/>
                <a:gd name="T7" fmla="*/ 935 h 9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04" h="935">
                  <a:moveTo>
                    <a:pt x="1404" y="0"/>
                  </a:moveTo>
                  <a:cubicBezTo>
                    <a:pt x="1105" y="30"/>
                    <a:pt x="800" y="100"/>
                    <a:pt x="588" y="181"/>
                  </a:cubicBezTo>
                  <a:cubicBezTo>
                    <a:pt x="376" y="262"/>
                    <a:pt x="227" y="362"/>
                    <a:pt x="129" y="488"/>
                  </a:cubicBezTo>
                  <a:cubicBezTo>
                    <a:pt x="31" y="614"/>
                    <a:pt x="27" y="842"/>
                    <a:pt x="0" y="93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385" name="Freeform 23">
              <a:extLst>
                <a:ext uri="{FF2B5EF4-FFF2-40B4-BE49-F238E27FC236}">
                  <a16:creationId xmlns:a16="http://schemas.microsoft.com/office/drawing/2014/main" id="{03CCEE79-61A9-4AE6-A4C8-8B06FE596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1519"/>
              <a:ext cx="322" cy="775"/>
            </a:xfrm>
            <a:custGeom>
              <a:avLst/>
              <a:gdLst>
                <a:gd name="T0" fmla="*/ 322 w 322"/>
                <a:gd name="T1" fmla="*/ 0 h 775"/>
                <a:gd name="T2" fmla="*/ 94 w 322"/>
                <a:gd name="T3" fmla="*/ 298 h 775"/>
                <a:gd name="T4" fmla="*/ 15 w 322"/>
                <a:gd name="T5" fmla="*/ 576 h 775"/>
                <a:gd name="T6" fmla="*/ 5 w 322"/>
                <a:gd name="T7" fmla="*/ 775 h 7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2" h="775">
                  <a:moveTo>
                    <a:pt x="322" y="0"/>
                  </a:moveTo>
                  <a:cubicBezTo>
                    <a:pt x="284" y="50"/>
                    <a:pt x="145" y="202"/>
                    <a:pt x="94" y="298"/>
                  </a:cubicBezTo>
                  <a:cubicBezTo>
                    <a:pt x="43" y="394"/>
                    <a:pt x="30" y="497"/>
                    <a:pt x="15" y="576"/>
                  </a:cubicBezTo>
                  <a:cubicBezTo>
                    <a:pt x="0" y="655"/>
                    <a:pt x="7" y="734"/>
                    <a:pt x="5" y="77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386" name="Oval 24">
              <a:extLst>
                <a:ext uri="{FF2B5EF4-FFF2-40B4-BE49-F238E27FC236}">
                  <a16:creationId xmlns:a16="http://schemas.microsoft.com/office/drawing/2014/main" id="{B0241BDC-CF03-45AA-A109-6C0EC4D2A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979"/>
              <a:ext cx="181" cy="18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200"/>
                <a:t>-</a:t>
              </a:r>
              <a:endParaRPr lang="en-US" altLang="nl-NL" sz="1200"/>
            </a:p>
          </p:txBody>
        </p:sp>
        <p:sp>
          <p:nvSpPr>
            <p:cNvPr id="15387" name="Oval 25">
              <a:extLst>
                <a:ext uri="{FF2B5EF4-FFF2-40B4-BE49-F238E27FC236}">
                  <a16:creationId xmlns:a16="http://schemas.microsoft.com/office/drawing/2014/main" id="{7E177A28-8AFA-46CE-82F5-84DE351CF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069"/>
              <a:ext cx="181" cy="18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200"/>
                <a:t>-</a:t>
              </a:r>
              <a:endParaRPr lang="en-US" altLang="nl-NL" sz="1200"/>
            </a:p>
          </p:txBody>
        </p:sp>
      </p:grpSp>
      <p:grpSp>
        <p:nvGrpSpPr>
          <p:cNvPr id="31770" name="Group 26">
            <a:extLst>
              <a:ext uri="{FF2B5EF4-FFF2-40B4-BE49-F238E27FC236}">
                <a16:creationId xmlns:a16="http://schemas.microsoft.com/office/drawing/2014/main" id="{1EF5D29F-9031-4A6A-BE9E-BDE36EED8D16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1939925"/>
            <a:ext cx="4117975" cy="1685925"/>
            <a:chOff x="3098" y="1222"/>
            <a:chExt cx="2594" cy="1062"/>
          </a:xfrm>
        </p:grpSpPr>
        <p:sp>
          <p:nvSpPr>
            <p:cNvPr id="15378" name="Freeform 27">
              <a:extLst>
                <a:ext uri="{FF2B5EF4-FFF2-40B4-BE49-F238E27FC236}">
                  <a16:creationId xmlns:a16="http://schemas.microsoft.com/office/drawing/2014/main" id="{4D434434-483A-44BC-B42B-4CA8D495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1519"/>
              <a:ext cx="206" cy="737"/>
            </a:xfrm>
            <a:custGeom>
              <a:avLst/>
              <a:gdLst>
                <a:gd name="T0" fmla="*/ 190 w 206"/>
                <a:gd name="T1" fmla="*/ 737 h 737"/>
                <a:gd name="T2" fmla="*/ 199 w 206"/>
                <a:gd name="T3" fmla="*/ 348 h 737"/>
                <a:gd name="T4" fmla="*/ 149 w 206"/>
                <a:gd name="T5" fmla="*/ 100 h 737"/>
                <a:gd name="T6" fmla="*/ 0 w 206"/>
                <a:gd name="T7" fmla="*/ 0 h 7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737">
                  <a:moveTo>
                    <a:pt x="190" y="737"/>
                  </a:moveTo>
                  <a:cubicBezTo>
                    <a:pt x="191" y="672"/>
                    <a:pt x="206" y="454"/>
                    <a:pt x="199" y="348"/>
                  </a:cubicBezTo>
                  <a:cubicBezTo>
                    <a:pt x="192" y="242"/>
                    <a:pt x="182" y="158"/>
                    <a:pt x="149" y="100"/>
                  </a:cubicBezTo>
                  <a:cubicBezTo>
                    <a:pt x="116" y="42"/>
                    <a:pt x="31" y="2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379" name="Freeform 28">
              <a:extLst>
                <a:ext uri="{FF2B5EF4-FFF2-40B4-BE49-F238E27FC236}">
                  <a16:creationId xmlns:a16="http://schemas.microsoft.com/office/drawing/2014/main" id="{C3024283-9DEE-40ED-83A2-E162EF82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400"/>
              <a:ext cx="1135" cy="884"/>
            </a:xfrm>
            <a:custGeom>
              <a:avLst/>
              <a:gdLst>
                <a:gd name="T0" fmla="*/ 1122 w 1135"/>
                <a:gd name="T1" fmla="*/ 884 h 884"/>
                <a:gd name="T2" fmla="*/ 1052 w 1135"/>
                <a:gd name="T3" fmla="*/ 537 h 884"/>
                <a:gd name="T4" fmla="*/ 625 w 1135"/>
                <a:gd name="T5" fmla="*/ 149 h 884"/>
                <a:gd name="T6" fmla="*/ 0 w 1135"/>
                <a:gd name="T7" fmla="*/ 0 h 8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5" h="884">
                  <a:moveTo>
                    <a:pt x="1122" y="884"/>
                  </a:moveTo>
                  <a:cubicBezTo>
                    <a:pt x="1110" y="826"/>
                    <a:pt x="1135" y="660"/>
                    <a:pt x="1052" y="537"/>
                  </a:cubicBezTo>
                  <a:cubicBezTo>
                    <a:pt x="969" y="414"/>
                    <a:pt x="800" y="238"/>
                    <a:pt x="625" y="149"/>
                  </a:cubicBezTo>
                  <a:cubicBezTo>
                    <a:pt x="450" y="60"/>
                    <a:pt x="130" y="3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380" name="Freeform 29">
              <a:extLst>
                <a:ext uri="{FF2B5EF4-FFF2-40B4-BE49-F238E27FC236}">
                  <a16:creationId xmlns:a16="http://schemas.microsoft.com/office/drawing/2014/main" id="{5A512249-F9B7-4AF2-A111-A8D1F666B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1222"/>
              <a:ext cx="2195" cy="1062"/>
            </a:xfrm>
            <a:custGeom>
              <a:avLst/>
              <a:gdLst>
                <a:gd name="T0" fmla="*/ 2195 w 2195"/>
                <a:gd name="T1" fmla="*/ 1062 h 1062"/>
                <a:gd name="T2" fmla="*/ 2056 w 2195"/>
                <a:gd name="T3" fmla="*/ 685 h 1062"/>
                <a:gd name="T4" fmla="*/ 1768 w 2195"/>
                <a:gd name="T5" fmla="*/ 456 h 1062"/>
                <a:gd name="T6" fmla="*/ 1013 w 2195"/>
                <a:gd name="T7" fmla="*/ 148 h 1062"/>
                <a:gd name="T8" fmla="*/ 0 w 2195"/>
                <a:gd name="T9" fmla="*/ 0 h 10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95" h="1062">
                  <a:moveTo>
                    <a:pt x="2195" y="1062"/>
                  </a:moveTo>
                  <a:cubicBezTo>
                    <a:pt x="2172" y="1001"/>
                    <a:pt x="2127" y="786"/>
                    <a:pt x="2056" y="685"/>
                  </a:cubicBezTo>
                  <a:cubicBezTo>
                    <a:pt x="1985" y="584"/>
                    <a:pt x="1942" y="546"/>
                    <a:pt x="1768" y="456"/>
                  </a:cubicBezTo>
                  <a:cubicBezTo>
                    <a:pt x="1594" y="366"/>
                    <a:pt x="1308" y="224"/>
                    <a:pt x="1013" y="148"/>
                  </a:cubicBezTo>
                  <a:cubicBezTo>
                    <a:pt x="718" y="72"/>
                    <a:pt x="211" y="3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381" name="Oval 30">
              <a:extLst>
                <a:ext uri="{FF2B5EF4-FFF2-40B4-BE49-F238E27FC236}">
                  <a16:creationId xmlns:a16="http://schemas.microsoft.com/office/drawing/2014/main" id="{67806431-B507-49A2-9037-E9FD60AD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069"/>
              <a:ext cx="181" cy="18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200"/>
                <a:t>+</a:t>
              </a:r>
              <a:endParaRPr lang="en-US" altLang="nl-NL" sz="1200"/>
            </a:p>
          </p:txBody>
        </p:sp>
        <p:sp>
          <p:nvSpPr>
            <p:cNvPr id="15382" name="Oval 31">
              <a:extLst>
                <a:ext uri="{FF2B5EF4-FFF2-40B4-BE49-F238E27FC236}">
                  <a16:creationId xmlns:a16="http://schemas.microsoft.com/office/drawing/2014/main" id="{A05B4BBA-93D6-49BC-81F6-87566F9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069"/>
              <a:ext cx="181" cy="18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200"/>
                <a:t>+</a:t>
              </a:r>
              <a:endParaRPr lang="en-US" altLang="nl-NL" sz="1200"/>
            </a:p>
          </p:txBody>
        </p:sp>
        <p:sp>
          <p:nvSpPr>
            <p:cNvPr id="15383" name="Oval 32">
              <a:extLst>
                <a:ext uri="{FF2B5EF4-FFF2-40B4-BE49-F238E27FC236}">
                  <a16:creationId xmlns:a16="http://schemas.microsoft.com/office/drawing/2014/main" id="{9003A405-95AF-4715-9C4B-3E19E279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2069"/>
              <a:ext cx="181" cy="18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200"/>
                <a:t>+</a:t>
              </a:r>
              <a:endParaRPr lang="en-US" altLang="nl-NL" sz="1200"/>
            </a:p>
          </p:txBody>
        </p:sp>
      </p:grpSp>
      <p:grpSp>
        <p:nvGrpSpPr>
          <p:cNvPr id="31777" name="Group 33">
            <a:extLst>
              <a:ext uri="{FF2B5EF4-FFF2-40B4-BE49-F238E27FC236}">
                <a16:creationId xmlns:a16="http://schemas.microsoft.com/office/drawing/2014/main" id="{9F10FC49-DDA7-4B02-A315-A81B2D9A03EC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5516563"/>
            <a:ext cx="3367087" cy="914400"/>
            <a:chOff x="3299" y="3475"/>
            <a:chExt cx="2121" cy="576"/>
          </a:xfrm>
        </p:grpSpPr>
        <p:grpSp>
          <p:nvGrpSpPr>
            <p:cNvPr id="15367" name="Group 34">
              <a:extLst>
                <a:ext uri="{FF2B5EF4-FFF2-40B4-BE49-F238E27FC236}">
                  <a16:creationId xmlns:a16="http://schemas.microsoft.com/office/drawing/2014/main" id="{D69CE60D-2628-4873-9372-A80015AA7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1" y="3475"/>
              <a:ext cx="499" cy="576"/>
              <a:chOff x="4059" y="3475"/>
              <a:chExt cx="499" cy="576"/>
            </a:xfrm>
          </p:grpSpPr>
          <p:sp>
            <p:nvSpPr>
              <p:cNvPr id="15376" name="Text Box 35">
                <a:extLst>
                  <a:ext uri="{FF2B5EF4-FFF2-40B4-BE49-F238E27FC236}">
                    <a16:creationId xmlns:a16="http://schemas.microsoft.com/office/drawing/2014/main" id="{DA1282F7-742A-46C0-BFD6-65EEC83B9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3475"/>
                <a:ext cx="39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nl-NL" altLang="nl-NL" sz="5400">
                    <a:latin typeface="Symbol" panose="05050102010706020507" pitchFamily="18" charset="2"/>
                  </a:rPr>
                  <a:t>S</a:t>
                </a:r>
                <a:endParaRPr lang="en-US" altLang="nl-NL" sz="5400">
                  <a:latin typeface="Symbol" panose="05050102010706020507" pitchFamily="18" charset="2"/>
                </a:endParaRPr>
              </a:p>
            </p:txBody>
          </p:sp>
          <p:sp>
            <p:nvSpPr>
              <p:cNvPr id="15377" name="Oval 36">
                <a:extLst>
                  <a:ext uri="{FF2B5EF4-FFF2-40B4-BE49-F238E27FC236}">
                    <a16:creationId xmlns:a16="http://schemas.microsoft.com/office/drawing/2014/main" id="{B8F0E3ED-2956-4C0D-B63B-3EA265D7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3703"/>
                <a:ext cx="181" cy="181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nl-NL" altLang="nl-NL" sz="1200"/>
                  <a:t>-</a:t>
                </a:r>
                <a:endParaRPr lang="en-US" altLang="nl-NL" sz="1200"/>
              </a:p>
            </p:txBody>
          </p:sp>
        </p:grpSp>
        <p:grpSp>
          <p:nvGrpSpPr>
            <p:cNvPr id="15368" name="Group 37">
              <a:extLst>
                <a:ext uri="{FF2B5EF4-FFF2-40B4-BE49-F238E27FC236}">
                  <a16:creationId xmlns:a16="http://schemas.microsoft.com/office/drawing/2014/main" id="{9EE514B5-BB05-469C-B8BB-462239557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3475"/>
              <a:ext cx="499" cy="576"/>
              <a:chOff x="4059" y="3475"/>
              <a:chExt cx="499" cy="576"/>
            </a:xfrm>
          </p:grpSpPr>
          <p:sp>
            <p:nvSpPr>
              <p:cNvPr id="15374" name="Text Box 38">
                <a:extLst>
                  <a:ext uri="{FF2B5EF4-FFF2-40B4-BE49-F238E27FC236}">
                    <a16:creationId xmlns:a16="http://schemas.microsoft.com/office/drawing/2014/main" id="{5F273EF1-C22B-414E-8517-E20313272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3475"/>
                <a:ext cx="399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nl-NL" altLang="nl-NL" sz="5400">
                    <a:latin typeface="Symbol" panose="05050102010706020507" pitchFamily="18" charset="2"/>
                  </a:rPr>
                  <a:t>S</a:t>
                </a:r>
                <a:endParaRPr lang="en-US" altLang="nl-NL" sz="5400">
                  <a:latin typeface="Symbol" panose="05050102010706020507" pitchFamily="18" charset="2"/>
                </a:endParaRPr>
              </a:p>
            </p:txBody>
          </p:sp>
          <p:sp>
            <p:nvSpPr>
              <p:cNvPr id="15375" name="Oval 39">
                <a:extLst>
                  <a:ext uri="{FF2B5EF4-FFF2-40B4-BE49-F238E27FC236}">
                    <a16:creationId xmlns:a16="http://schemas.microsoft.com/office/drawing/2014/main" id="{26D12957-C34F-40A4-B8F1-F8D4B13CB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3703"/>
                <a:ext cx="181" cy="181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/>
                <a:r>
                  <a:rPr lang="nl-NL" altLang="nl-NL" sz="1200"/>
                  <a:t>+</a:t>
                </a:r>
                <a:endParaRPr lang="en-US" altLang="nl-NL" sz="1200"/>
              </a:p>
            </p:txBody>
          </p:sp>
        </p:grpSp>
        <p:grpSp>
          <p:nvGrpSpPr>
            <p:cNvPr id="15369" name="Group 40">
              <a:extLst>
                <a:ext uri="{FF2B5EF4-FFF2-40B4-BE49-F238E27FC236}">
                  <a16:creationId xmlns:a16="http://schemas.microsoft.com/office/drawing/2014/main" id="{15BEDB49-28D7-48D6-95B1-9AF715925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3702"/>
              <a:ext cx="136" cy="136"/>
              <a:chOff x="4740" y="3702"/>
              <a:chExt cx="136" cy="136"/>
            </a:xfrm>
          </p:grpSpPr>
          <p:sp>
            <p:nvSpPr>
              <p:cNvPr id="15371" name="Line 41">
                <a:extLst>
                  <a:ext uri="{FF2B5EF4-FFF2-40B4-BE49-F238E27FC236}">
                    <a16:creationId xmlns:a16="http://schemas.microsoft.com/office/drawing/2014/main" id="{1FF499C4-F4B4-45E6-9ED5-DF07F0D14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702"/>
                <a:ext cx="136" cy="4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5372" name="Line 42">
                <a:extLst>
                  <a:ext uri="{FF2B5EF4-FFF2-40B4-BE49-F238E27FC236}">
                    <a16:creationId xmlns:a16="http://schemas.microsoft.com/office/drawing/2014/main" id="{593E78D2-C5BE-40A5-9835-F02227253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" y="3748"/>
                <a:ext cx="136" cy="4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5373" name="Line 43">
                <a:extLst>
                  <a:ext uri="{FF2B5EF4-FFF2-40B4-BE49-F238E27FC236}">
                    <a16:creationId xmlns:a16="http://schemas.microsoft.com/office/drawing/2014/main" id="{8F3F2818-E87B-4E3F-9215-A5E2DCF94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" y="3837"/>
                <a:ext cx="136" cy="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15370" name="Text Box 44">
              <a:extLst>
                <a:ext uri="{FF2B5EF4-FFF2-40B4-BE49-F238E27FC236}">
                  <a16:creationId xmlns:a16="http://schemas.microsoft.com/office/drawing/2014/main" id="{6709F6F2-077B-4F48-BF45-51EAC733E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" y="3657"/>
              <a:ext cx="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nl-NL" altLang="nl-NL"/>
                <a:t>Profit:</a:t>
              </a:r>
              <a:endParaRPr lang="en-US" altLang="nl-NL"/>
            </a:p>
          </p:txBody>
        </p:sp>
      </p:grpSp>
    </p:spTree>
    <p:extLst>
      <p:ext uri="{BB962C8B-B14F-4D97-AF65-F5344CB8AC3E}">
        <p14:creationId xmlns:p14="http://schemas.microsoft.com/office/powerpoint/2010/main" val="41571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Investment and profits</a:t>
            </a:r>
            <a:endParaRPr/>
          </a:p>
        </p:txBody>
      </p:sp>
      <p:grpSp>
        <p:nvGrpSpPr>
          <p:cNvPr id="740" name="Google Shape;740;p29"/>
          <p:cNvGrpSpPr/>
          <p:nvPr/>
        </p:nvGrpSpPr>
        <p:grpSpPr>
          <a:xfrm>
            <a:off x="381000" y="1752600"/>
            <a:ext cx="8610600" cy="2895600"/>
            <a:chOff x="240" y="1104"/>
            <a:chExt cx="5424" cy="1824"/>
          </a:xfrm>
        </p:grpSpPr>
        <p:sp>
          <p:nvSpPr>
            <p:cNvPr id="741" name="Google Shape;741;p29"/>
            <p:cNvSpPr txBox="1"/>
            <p:nvPr/>
          </p:nvSpPr>
          <p:spPr>
            <a:xfrm>
              <a:off x="1920" y="1104"/>
              <a:ext cx="1104" cy="528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9"/>
            <p:cNvSpPr txBox="1"/>
            <p:nvPr/>
          </p:nvSpPr>
          <p:spPr>
            <a:xfrm>
              <a:off x="240" y="2400"/>
              <a:ext cx="912" cy="528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3" name="Google Shape;743;p29"/>
            <p:cNvCxnSpPr/>
            <p:nvPr/>
          </p:nvCxnSpPr>
          <p:spPr>
            <a:xfrm rot="-5400000">
              <a:off x="1206" y="1128"/>
              <a:ext cx="756" cy="1776"/>
            </a:xfrm>
            <a:prstGeom prst="bentConnector3">
              <a:avLst>
                <a:gd name="adj1" fmla="val 316499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44" name="Google Shape;744;p29"/>
            <p:cNvSpPr txBox="1"/>
            <p:nvPr/>
          </p:nvSpPr>
          <p:spPr>
            <a:xfrm>
              <a:off x="1368" y="2400"/>
              <a:ext cx="912" cy="528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Marketing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5" name="Google Shape;745;p29"/>
            <p:cNvCxnSpPr/>
            <p:nvPr/>
          </p:nvCxnSpPr>
          <p:spPr>
            <a:xfrm rot="-5400000">
              <a:off x="1770" y="1692"/>
              <a:ext cx="756" cy="648"/>
            </a:xfrm>
            <a:prstGeom prst="bentConnector3">
              <a:avLst>
                <a:gd name="adj1" fmla="val 316499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46" name="Google Shape;746;p29"/>
            <p:cNvSpPr txBox="1"/>
            <p:nvPr/>
          </p:nvSpPr>
          <p:spPr>
            <a:xfrm>
              <a:off x="2496" y="2400"/>
              <a:ext cx="912" cy="528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7" name="Google Shape;747;p29"/>
            <p:cNvCxnSpPr/>
            <p:nvPr/>
          </p:nvCxnSpPr>
          <p:spPr>
            <a:xfrm rot="5400000" flipH="1">
              <a:off x="2334" y="1776"/>
              <a:ext cx="756" cy="480"/>
            </a:xfrm>
            <a:prstGeom prst="bentConnector3">
              <a:avLst>
                <a:gd name="adj1" fmla="val 316499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48" name="Google Shape;748;p29"/>
            <p:cNvSpPr txBox="1"/>
            <p:nvPr/>
          </p:nvSpPr>
          <p:spPr>
            <a:xfrm>
              <a:off x="3624" y="2400"/>
              <a:ext cx="912" cy="528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9" name="Google Shape;749;p29"/>
            <p:cNvCxnSpPr/>
            <p:nvPr/>
          </p:nvCxnSpPr>
          <p:spPr>
            <a:xfrm rot="5400000" flipH="1">
              <a:off x="2898" y="1212"/>
              <a:ext cx="756" cy="1608"/>
            </a:xfrm>
            <a:prstGeom prst="bentConnector3">
              <a:avLst>
                <a:gd name="adj1" fmla="val 316499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50" name="Google Shape;750;p29"/>
            <p:cNvSpPr txBox="1"/>
            <p:nvPr/>
          </p:nvSpPr>
          <p:spPr>
            <a:xfrm>
              <a:off x="4752" y="2400"/>
              <a:ext cx="912" cy="528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1" name="Google Shape;751;p29"/>
            <p:cNvCxnSpPr/>
            <p:nvPr/>
          </p:nvCxnSpPr>
          <p:spPr>
            <a:xfrm rot="5400000" flipH="1">
              <a:off x="3462" y="648"/>
              <a:ext cx="756" cy="2736"/>
            </a:xfrm>
            <a:prstGeom prst="bentConnector3">
              <a:avLst>
                <a:gd name="adj1" fmla="val 316499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52" name="Google Shape;752;p29"/>
          <p:cNvGrpSpPr/>
          <p:nvPr/>
        </p:nvGrpSpPr>
        <p:grpSpPr>
          <a:xfrm>
            <a:off x="323850" y="2205037"/>
            <a:ext cx="2544762" cy="1484312"/>
            <a:chOff x="204" y="1389"/>
            <a:chExt cx="1603" cy="935"/>
          </a:xfrm>
        </p:grpSpPr>
        <p:sp>
          <p:nvSpPr>
            <p:cNvPr id="753" name="Google Shape;753;p29"/>
            <p:cNvSpPr/>
            <p:nvPr/>
          </p:nvSpPr>
          <p:spPr>
            <a:xfrm>
              <a:off x="387" y="1389"/>
              <a:ext cx="1404" cy="935"/>
            </a:xfrm>
            <a:custGeom>
              <a:avLst/>
              <a:gdLst/>
              <a:ahLst/>
              <a:cxnLst/>
              <a:rect l="l" t="t" r="r" b="b"/>
              <a:pathLst>
                <a:path w="1404" h="935" extrusionOk="0">
                  <a:moveTo>
                    <a:pt x="1404" y="0"/>
                  </a:moveTo>
                  <a:cubicBezTo>
                    <a:pt x="1105" y="30"/>
                    <a:pt x="800" y="100"/>
                    <a:pt x="588" y="181"/>
                  </a:cubicBezTo>
                  <a:cubicBezTo>
                    <a:pt x="376" y="262"/>
                    <a:pt x="227" y="362"/>
                    <a:pt x="129" y="488"/>
                  </a:cubicBezTo>
                  <a:cubicBezTo>
                    <a:pt x="31" y="614"/>
                    <a:pt x="27" y="842"/>
                    <a:pt x="0" y="935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485" y="1519"/>
              <a:ext cx="322" cy="775"/>
            </a:xfrm>
            <a:custGeom>
              <a:avLst/>
              <a:gdLst/>
              <a:ahLst/>
              <a:cxnLst/>
              <a:rect l="l" t="t" r="r" b="b"/>
              <a:pathLst>
                <a:path w="322" h="775" extrusionOk="0">
                  <a:moveTo>
                    <a:pt x="322" y="0"/>
                  </a:moveTo>
                  <a:cubicBezTo>
                    <a:pt x="284" y="50"/>
                    <a:pt x="145" y="202"/>
                    <a:pt x="94" y="298"/>
                  </a:cubicBezTo>
                  <a:cubicBezTo>
                    <a:pt x="43" y="394"/>
                    <a:pt x="30" y="497"/>
                    <a:pt x="15" y="576"/>
                  </a:cubicBezTo>
                  <a:cubicBezTo>
                    <a:pt x="0" y="655"/>
                    <a:pt x="7" y="734"/>
                    <a:pt x="5" y="775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04" y="1979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1202" y="2069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29"/>
          <p:cNvGrpSpPr/>
          <p:nvPr/>
        </p:nvGrpSpPr>
        <p:grpSpPr>
          <a:xfrm>
            <a:off x="4918075" y="1939925"/>
            <a:ext cx="4117975" cy="1685925"/>
            <a:chOff x="3098" y="1222"/>
            <a:chExt cx="2594" cy="1062"/>
          </a:xfrm>
        </p:grpSpPr>
        <p:sp>
          <p:nvSpPr>
            <p:cNvPr id="758" name="Google Shape;758;p29"/>
            <p:cNvSpPr/>
            <p:nvPr/>
          </p:nvSpPr>
          <p:spPr>
            <a:xfrm>
              <a:off x="3098" y="1519"/>
              <a:ext cx="206" cy="737"/>
            </a:xfrm>
            <a:custGeom>
              <a:avLst/>
              <a:gdLst/>
              <a:ahLst/>
              <a:cxnLst/>
              <a:rect l="l" t="t" r="r" b="b"/>
              <a:pathLst>
                <a:path w="206" h="737" extrusionOk="0">
                  <a:moveTo>
                    <a:pt x="190" y="737"/>
                  </a:moveTo>
                  <a:cubicBezTo>
                    <a:pt x="191" y="672"/>
                    <a:pt x="206" y="454"/>
                    <a:pt x="199" y="348"/>
                  </a:cubicBezTo>
                  <a:cubicBezTo>
                    <a:pt x="192" y="242"/>
                    <a:pt x="182" y="158"/>
                    <a:pt x="149" y="100"/>
                  </a:cubicBezTo>
                  <a:cubicBezTo>
                    <a:pt x="116" y="42"/>
                    <a:pt x="31" y="2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3238" y="1400"/>
              <a:ext cx="1135" cy="884"/>
            </a:xfrm>
            <a:custGeom>
              <a:avLst/>
              <a:gdLst/>
              <a:ahLst/>
              <a:cxnLst/>
              <a:rect l="l" t="t" r="r" b="b"/>
              <a:pathLst>
                <a:path w="1135" h="884" extrusionOk="0">
                  <a:moveTo>
                    <a:pt x="1122" y="884"/>
                  </a:moveTo>
                  <a:cubicBezTo>
                    <a:pt x="1110" y="826"/>
                    <a:pt x="1135" y="660"/>
                    <a:pt x="1052" y="537"/>
                  </a:cubicBezTo>
                  <a:cubicBezTo>
                    <a:pt x="969" y="414"/>
                    <a:pt x="800" y="238"/>
                    <a:pt x="625" y="149"/>
                  </a:cubicBezTo>
                  <a:cubicBezTo>
                    <a:pt x="450" y="60"/>
                    <a:pt x="130" y="3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297" y="1222"/>
              <a:ext cx="2195" cy="1062"/>
            </a:xfrm>
            <a:custGeom>
              <a:avLst/>
              <a:gdLst/>
              <a:ahLst/>
              <a:cxnLst/>
              <a:rect l="l" t="t" r="r" b="b"/>
              <a:pathLst>
                <a:path w="2195" h="1062" extrusionOk="0">
                  <a:moveTo>
                    <a:pt x="2195" y="1062"/>
                  </a:moveTo>
                  <a:cubicBezTo>
                    <a:pt x="2172" y="1001"/>
                    <a:pt x="2127" y="786"/>
                    <a:pt x="2056" y="685"/>
                  </a:cubicBezTo>
                  <a:cubicBezTo>
                    <a:pt x="1985" y="584"/>
                    <a:pt x="1942" y="546"/>
                    <a:pt x="1768" y="456"/>
                  </a:cubicBezTo>
                  <a:cubicBezTo>
                    <a:pt x="1594" y="366"/>
                    <a:pt x="1308" y="224"/>
                    <a:pt x="1013" y="148"/>
                  </a:cubicBezTo>
                  <a:cubicBezTo>
                    <a:pt x="718" y="72"/>
                    <a:pt x="211" y="3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379" y="2069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4422" y="2069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511" y="2069"/>
              <a:ext cx="181" cy="18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29"/>
          <p:cNvGrpSpPr/>
          <p:nvPr/>
        </p:nvGrpSpPr>
        <p:grpSpPr>
          <a:xfrm>
            <a:off x="2627312" y="5516562"/>
            <a:ext cx="3367087" cy="914400"/>
            <a:chOff x="3299" y="3475"/>
            <a:chExt cx="2121" cy="576"/>
          </a:xfrm>
        </p:grpSpPr>
        <p:grpSp>
          <p:nvGrpSpPr>
            <p:cNvPr id="765" name="Google Shape;765;p29"/>
            <p:cNvGrpSpPr/>
            <p:nvPr/>
          </p:nvGrpSpPr>
          <p:grpSpPr>
            <a:xfrm>
              <a:off x="4921" y="3475"/>
              <a:ext cx="499" cy="576"/>
              <a:chOff x="4059" y="3475"/>
              <a:chExt cx="499" cy="576"/>
            </a:xfrm>
          </p:grpSpPr>
          <p:sp>
            <p:nvSpPr>
              <p:cNvPr id="766" name="Google Shape;766;p29"/>
              <p:cNvSpPr txBox="1"/>
              <p:nvPr/>
            </p:nvSpPr>
            <p:spPr>
              <a:xfrm>
                <a:off x="4059" y="3475"/>
                <a:ext cx="399" cy="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400"/>
                  <a:buFont typeface="Noto Sans Symbols"/>
                  <a:buNone/>
                </a:pPr>
                <a:r>
                  <a:rPr lang="en-US" sz="5400" b="0" i="0" u="none" strike="noStrike" cap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4377" y="3703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-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p29"/>
            <p:cNvGrpSpPr/>
            <p:nvPr/>
          </p:nvGrpSpPr>
          <p:grpSpPr>
            <a:xfrm>
              <a:off x="4105" y="3475"/>
              <a:ext cx="499" cy="576"/>
              <a:chOff x="4059" y="3475"/>
              <a:chExt cx="499" cy="576"/>
            </a:xfrm>
          </p:grpSpPr>
          <p:sp>
            <p:nvSpPr>
              <p:cNvPr id="769" name="Google Shape;769;p29"/>
              <p:cNvSpPr txBox="1"/>
              <p:nvPr/>
            </p:nvSpPr>
            <p:spPr>
              <a:xfrm>
                <a:off x="4059" y="3475"/>
                <a:ext cx="399" cy="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400"/>
                  <a:buFont typeface="Noto Sans Symbols"/>
                  <a:buNone/>
                </a:pPr>
                <a:r>
                  <a:rPr lang="en-US" sz="5400" b="0" i="0" u="none" strike="noStrike" cap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>
                <a:off x="4377" y="3703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+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29"/>
            <p:cNvGrpSpPr/>
            <p:nvPr/>
          </p:nvGrpSpPr>
          <p:grpSpPr>
            <a:xfrm>
              <a:off x="4740" y="3702"/>
              <a:ext cx="136" cy="136"/>
              <a:chOff x="4740" y="3702"/>
              <a:chExt cx="136" cy="136"/>
            </a:xfrm>
          </p:grpSpPr>
          <p:cxnSp>
            <p:nvCxnSpPr>
              <p:cNvPr id="772" name="Google Shape;772;p29"/>
              <p:cNvCxnSpPr/>
              <p:nvPr/>
            </p:nvCxnSpPr>
            <p:spPr>
              <a:xfrm>
                <a:off x="4740" y="3702"/>
                <a:ext cx="136" cy="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3" name="Google Shape;773;p29"/>
              <p:cNvCxnSpPr/>
              <p:nvPr/>
            </p:nvCxnSpPr>
            <p:spPr>
              <a:xfrm rot="10800000" flipH="1">
                <a:off x="4740" y="3748"/>
                <a:ext cx="136" cy="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29"/>
              <p:cNvCxnSpPr/>
              <p:nvPr/>
            </p:nvCxnSpPr>
            <p:spPr>
              <a:xfrm rot="10800000" flipH="1">
                <a:off x="4740" y="3837"/>
                <a:ext cx="136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75" name="Google Shape;775;p29"/>
            <p:cNvSpPr txBox="1"/>
            <p:nvPr/>
          </p:nvSpPr>
          <p:spPr>
            <a:xfrm>
              <a:off x="3299" y="3657"/>
              <a:ext cx="71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Profit: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Substructures</a:t>
            </a:r>
            <a:endParaRPr/>
          </a:p>
        </p:txBody>
      </p:sp>
      <p:sp>
        <p:nvSpPr>
          <p:cNvPr id="781" name="Google Shape;781;p30"/>
          <p:cNvSpPr txBox="1"/>
          <p:nvPr/>
        </p:nvSpPr>
        <p:spPr>
          <a:xfrm>
            <a:off x="3048000" y="1752600"/>
            <a:ext cx="17526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0"/>
          <p:cNvSpPr txBox="1"/>
          <p:nvPr/>
        </p:nvSpPr>
        <p:spPr>
          <a:xfrm>
            <a:off x="3810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R&amp;D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30"/>
          <p:cNvCxnSpPr/>
          <p:nvPr/>
        </p:nvCxnSpPr>
        <p:spPr>
          <a:xfrm rot="10800000" flipH="1">
            <a:off x="1104900" y="2600475"/>
            <a:ext cx="2819400" cy="120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4" name="Google Shape;784;p30"/>
          <p:cNvSpPr txBox="1"/>
          <p:nvPr/>
        </p:nvSpPr>
        <p:spPr>
          <a:xfrm>
            <a:off x="21717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5" name="Google Shape;785;p30"/>
          <p:cNvCxnSpPr/>
          <p:nvPr/>
        </p:nvCxnSpPr>
        <p:spPr>
          <a:xfrm rot="-5400000">
            <a:off x="2809950" y="2686125"/>
            <a:ext cx="1200000" cy="102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6" name="Google Shape;786;p30"/>
          <p:cNvSpPr txBox="1"/>
          <p:nvPr/>
        </p:nvSpPr>
        <p:spPr>
          <a:xfrm>
            <a:off x="39624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7" name="Google Shape;787;p30"/>
          <p:cNvCxnSpPr/>
          <p:nvPr/>
        </p:nvCxnSpPr>
        <p:spPr>
          <a:xfrm rot="5400000" flipH="1">
            <a:off x="3705300" y="2819475"/>
            <a:ext cx="1200000" cy="76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8" name="Google Shape;788;p30"/>
          <p:cNvSpPr txBox="1"/>
          <p:nvPr/>
        </p:nvSpPr>
        <p:spPr>
          <a:xfrm>
            <a:off x="57531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30"/>
          <p:cNvCxnSpPr/>
          <p:nvPr/>
        </p:nvCxnSpPr>
        <p:spPr>
          <a:xfrm rot="10800000">
            <a:off x="3924300" y="2600475"/>
            <a:ext cx="2552700" cy="120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0" name="Google Shape;790;p30"/>
          <p:cNvSpPr txBox="1"/>
          <p:nvPr/>
        </p:nvSpPr>
        <p:spPr>
          <a:xfrm>
            <a:off x="7543800" y="3810000"/>
            <a:ext cx="1447800" cy="838200"/>
          </a:xfrm>
          <a:prstGeom prst="rect">
            <a:avLst/>
          </a:prstGeom>
          <a:solidFill>
            <a:schemeClr val="hlink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p30"/>
          <p:cNvCxnSpPr/>
          <p:nvPr/>
        </p:nvCxnSpPr>
        <p:spPr>
          <a:xfrm rot="10800000">
            <a:off x="3924300" y="2600475"/>
            <a:ext cx="4343400" cy="120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2" name="Google Shape;792;p30"/>
          <p:cNvCxnSpPr/>
          <p:nvPr/>
        </p:nvCxnSpPr>
        <p:spPr>
          <a:xfrm>
            <a:off x="1042987" y="4797425"/>
            <a:ext cx="0" cy="71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793" name="Google Shape;793;p30"/>
          <p:cNvSpPr txBox="1"/>
          <p:nvPr/>
        </p:nvSpPr>
        <p:spPr>
          <a:xfrm>
            <a:off x="300037" y="5799137"/>
            <a:ext cx="1463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P-structure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4" name="Google Shape;794;p30"/>
          <p:cNvCxnSpPr/>
          <p:nvPr/>
        </p:nvCxnSpPr>
        <p:spPr>
          <a:xfrm>
            <a:off x="2867025" y="4797425"/>
            <a:ext cx="0" cy="71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795" name="Google Shape;795;p30"/>
          <p:cNvSpPr txBox="1"/>
          <p:nvPr/>
        </p:nvSpPr>
        <p:spPr>
          <a:xfrm>
            <a:off x="2338387" y="5799137"/>
            <a:ext cx="11414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30"/>
          <p:cNvCxnSpPr/>
          <p:nvPr/>
        </p:nvCxnSpPr>
        <p:spPr>
          <a:xfrm>
            <a:off x="4691062" y="4797425"/>
            <a:ext cx="0" cy="71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797" name="Google Shape;797;p30"/>
          <p:cNvSpPr txBox="1"/>
          <p:nvPr/>
        </p:nvSpPr>
        <p:spPr>
          <a:xfrm>
            <a:off x="3924300" y="5799137"/>
            <a:ext cx="1463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P-structure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8" name="Google Shape;798;p30"/>
          <p:cNvCxnSpPr/>
          <p:nvPr/>
        </p:nvCxnSpPr>
        <p:spPr>
          <a:xfrm>
            <a:off x="6515100" y="4797425"/>
            <a:ext cx="0" cy="71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799" name="Google Shape;799;p30"/>
          <p:cNvSpPr txBox="1"/>
          <p:nvPr/>
        </p:nvSpPr>
        <p:spPr>
          <a:xfrm>
            <a:off x="5772150" y="5799137"/>
            <a:ext cx="1463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P-structure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0" name="Google Shape;800;p30"/>
          <p:cNvCxnSpPr/>
          <p:nvPr/>
        </p:nvCxnSpPr>
        <p:spPr>
          <a:xfrm>
            <a:off x="8339137" y="4797425"/>
            <a:ext cx="0" cy="7191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801" name="Google Shape;801;p30"/>
          <p:cNvSpPr txBox="1"/>
          <p:nvPr/>
        </p:nvSpPr>
        <p:spPr>
          <a:xfrm>
            <a:off x="7596187" y="5799137"/>
            <a:ext cx="1463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P-structure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0"/>
          <p:cNvSpPr txBox="1"/>
          <p:nvPr/>
        </p:nvSpPr>
        <p:spPr>
          <a:xfrm>
            <a:off x="2124075" y="6092825"/>
            <a:ext cx="1463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P-structure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0"/>
          <p:cNvSpPr txBox="1"/>
          <p:nvPr/>
        </p:nvSpPr>
        <p:spPr>
          <a:xfrm>
            <a:off x="3924300" y="6086475"/>
            <a:ext cx="15033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G-structure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0"/>
          <p:cNvSpPr txBox="1"/>
          <p:nvPr/>
        </p:nvSpPr>
        <p:spPr>
          <a:xfrm>
            <a:off x="3924300" y="6373812"/>
            <a:ext cx="1517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M-structure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106E4E5-A7A0-41A3-8BD8-7B6CD3EEB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>
                <a:solidFill>
                  <a:schemeClr val="tx1"/>
                </a:solidFill>
              </a:rPr>
              <a:t>P-type for R&amp;D</a:t>
            </a:r>
            <a:endParaRPr lang="en-US" altLang="nl-NL">
              <a:solidFill>
                <a:schemeClr val="tx1"/>
              </a:solidFill>
            </a:endParaRPr>
          </a:p>
        </p:txBody>
      </p:sp>
      <p:grpSp>
        <p:nvGrpSpPr>
          <p:cNvPr id="19459" name="Group 29">
            <a:extLst>
              <a:ext uri="{FF2B5EF4-FFF2-40B4-BE49-F238E27FC236}">
                <a16:creationId xmlns:a16="http://schemas.microsoft.com/office/drawing/2014/main" id="{3A8F0727-F452-41F6-BD4E-B6FEBE73DD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7620000" cy="2895600"/>
            <a:chOff x="240" y="912"/>
            <a:chExt cx="4800" cy="1824"/>
          </a:xfrm>
        </p:grpSpPr>
        <p:sp>
          <p:nvSpPr>
            <p:cNvPr id="19461" name="Rectangle 4">
              <a:extLst>
                <a:ext uri="{FF2B5EF4-FFF2-40B4-BE49-F238E27FC236}">
                  <a16:creationId xmlns:a16="http://schemas.microsoft.com/office/drawing/2014/main" id="{8BD7EABB-3567-4455-85FC-7683F179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12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R&amp;D</a:t>
              </a:r>
            </a:p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mgr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19462" name="Rectangle 15">
              <a:extLst>
                <a:ext uri="{FF2B5EF4-FFF2-40B4-BE49-F238E27FC236}">
                  <a16:creationId xmlns:a16="http://schemas.microsoft.com/office/drawing/2014/main" id="{35A8913A-68B5-4BF7-B31C-92B00674A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ERP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19463" name="Rectangle 16">
              <a:extLst>
                <a:ext uri="{FF2B5EF4-FFF2-40B4-BE49-F238E27FC236}">
                  <a16:creationId xmlns:a16="http://schemas.microsoft.com/office/drawing/2014/main" id="{9722A626-2DA2-40D5-871A-30E35A5AE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Middle</a:t>
              </a:r>
            </a:p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ware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19464" name="Rectangle 17">
              <a:extLst>
                <a:ext uri="{FF2B5EF4-FFF2-40B4-BE49-F238E27FC236}">
                  <a16:creationId xmlns:a16="http://schemas.microsoft.com/office/drawing/2014/main" id="{1318F238-9A2B-4688-8CF9-EC6752BF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BIS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19465" name="Rectangle 18">
              <a:extLst>
                <a:ext uri="{FF2B5EF4-FFF2-40B4-BE49-F238E27FC236}">
                  <a16:creationId xmlns:a16="http://schemas.microsoft.com/office/drawing/2014/main" id="{AE7F1977-8E27-4EA4-807D-7D197041E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Quality</a:t>
              </a:r>
              <a:br>
                <a:rPr lang="nl-NL" altLang="nl-NL" sz="2000">
                  <a:latin typeface="Arial" panose="020B0604020202020204" pitchFamily="34" charset="0"/>
                </a:rPr>
              </a:br>
              <a:r>
                <a:rPr lang="nl-NL" altLang="nl-NL" sz="2000">
                  <a:latin typeface="Arial" panose="020B0604020202020204" pitchFamily="34" charset="0"/>
                </a:rPr>
                <a:t>&amp; Delivery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cxnSp>
          <p:nvCxnSpPr>
            <p:cNvPr id="19466" name="AutoShape 19">
              <a:extLst>
                <a:ext uri="{FF2B5EF4-FFF2-40B4-BE49-F238E27FC236}">
                  <a16:creationId xmlns:a16="http://schemas.microsoft.com/office/drawing/2014/main" id="{BA065062-5CDF-4D0E-8644-D2F37C3E3C63}"/>
                </a:ext>
              </a:extLst>
            </p:cNvPr>
            <p:cNvCxnSpPr>
              <a:cxnSpLocks noChangeShapeType="1"/>
              <a:stCxn id="19462" idx="0"/>
              <a:endCxn id="19461" idx="2"/>
            </p:cNvCxnSpPr>
            <p:nvPr/>
          </p:nvCxnSpPr>
          <p:spPr bwMode="auto">
            <a:xfrm rot="-5400000">
              <a:off x="1182" y="864"/>
              <a:ext cx="948" cy="1920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7" name="AutoShape 20">
              <a:extLst>
                <a:ext uri="{FF2B5EF4-FFF2-40B4-BE49-F238E27FC236}">
                  <a16:creationId xmlns:a16="http://schemas.microsoft.com/office/drawing/2014/main" id="{3CEDA449-B6EB-42D8-91A4-03F46CE780DD}"/>
                </a:ext>
              </a:extLst>
            </p:cNvPr>
            <p:cNvCxnSpPr>
              <a:cxnSpLocks noChangeShapeType="1"/>
              <a:stCxn id="19463" idx="0"/>
              <a:endCxn id="19461" idx="2"/>
            </p:cNvCxnSpPr>
            <p:nvPr/>
          </p:nvCxnSpPr>
          <p:spPr bwMode="auto">
            <a:xfrm rot="-5400000">
              <a:off x="1830" y="1512"/>
              <a:ext cx="948" cy="624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8" name="AutoShape 23">
              <a:extLst>
                <a:ext uri="{FF2B5EF4-FFF2-40B4-BE49-F238E27FC236}">
                  <a16:creationId xmlns:a16="http://schemas.microsoft.com/office/drawing/2014/main" id="{95314003-DCBD-4C68-8F0D-6970397BBA25}"/>
                </a:ext>
              </a:extLst>
            </p:cNvPr>
            <p:cNvCxnSpPr>
              <a:cxnSpLocks noChangeShapeType="1"/>
              <a:stCxn id="19464" idx="0"/>
              <a:endCxn id="19461" idx="2"/>
            </p:cNvCxnSpPr>
            <p:nvPr/>
          </p:nvCxnSpPr>
          <p:spPr bwMode="auto">
            <a:xfrm rot="5400000" flipH="1">
              <a:off x="2478" y="1488"/>
              <a:ext cx="948" cy="672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9" name="Rectangle 25">
              <a:extLst>
                <a:ext uri="{FF2B5EF4-FFF2-40B4-BE49-F238E27FC236}">
                  <a16:creationId xmlns:a16="http://schemas.microsoft.com/office/drawing/2014/main" id="{8ADBAA2F-E1A2-4914-AF5E-03BC4BA6F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488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800">
                  <a:latin typeface="Arial" panose="020B0604020202020204" pitchFamily="34" charset="0"/>
                </a:rPr>
                <a:t>Architecture</a:t>
              </a:r>
              <a:br>
                <a:rPr lang="nl-NL" altLang="nl-NL" sz="1800">
                  <a:latin typeface="Arial" panose="020B0604020202020204" pitchFamily="34" charset="0"/>
                </a:rPr>
              </a:br>
              <a:r>
                <a:rPr lang="nl-NL" altLang="nl-NL" sz="1800">
                  <a:latin typeface="Arial" panose="020B0604020202020204" pitchFamily="34" charset="0"/>
                </a:rPr>
                <a:t>Board</a:t>
              </a:r>
              <a:endParaRPr lang="en-US" altLang="nl-NL" sz="1800">
                <a:latin typeface="Arial" panose="020B0604020202020204" pitchFamily="34" charset="0"/>
              </a:endParaRPr>
            </a:p>
          </p:txBody>
        </p:sp>
        <p:sp>
          <p:nvSpPr>
            <p:cNvPr id="19470" name="Rectangle 26">
              <a:extLst>
                <a:ext uri="{FF2B5EF4-FFF2-40B4-BE49-F238E27FC236}">
                  <a16:creationId xmlns:a16="http://schemas.microsoft.com/office/drawing/2014/main" id="{D0D83738-22C9-4288-8690-1D71CAF9B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8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800">
                  <a:latin typeface="Arial" panose="020B0604020202020204" pitchFamily="34" charset="0"/>
                </a:rPr>
                <a:t>Product</a:t>
              </a:r>
              <a:br>
                <a:rPr lang="nl-NL" altLang="nl-NL" sz="1800">
                  <a:latin typeface="Arial" panose="020B0604020202020204" pitchFamily="34" charset="0"/>
                </a:rPr>
              </a:br>
              <a:r>
                <a:rPr lang="nl-NL" altLang="nl-NL" sz="1800">
                  <a:latin typeface="Arial" panose="020B0604020202020204" pitchFamily="34" charset="0"/>
                </a:rPr>
                <a:t>Management</a:t>
              </a:r>
              <a:endParaRPr lang="en-US" altLang="nl-NL" sz="1800">
                <a:latin typeface="Arial" panose="020B0604020202020204" pitchFamily="34" charset="0"/>
              </a:endParaRPr>
            </a:p>
          </p:txBody>
        </p:sp>
        <p:cxnSp>
          <p:nvCxnSpPr>
            <p:cNvPr id="19471" name="AutoShape 27">
              <a:extLst>
                <a:ext uri="{FF2B5EF4-FFF2-40B4-BE49-F238E27FC236}">
                  <a16:creationId xmlns:a16="http://schemas.microsoft.com/office/drawing/2014/main" id="{E0A5C092-C883-46DC-BB90-17EA96C97665}"/>
                </a:ext>
              </a:extLst>
            </p:cNvPr>
            <p:cNvCxnSpPr>
              <a:cxnSpLocks noChangeShapeType="1"/>
              <a:stCxn id="19470" idx="3"/>
              <a:endCxn id="19469" idx="1"/>
            </p:cNvCxnSpPr>
            <p:nvPr/>
          </p:nvCxnSpPr>
          <p:spPr bwMode="auto">
            <a:xfrm>
              <a:off x="2118" y="1704"/>
              <a:ext cx="9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2" name="AutoShape 22">
              <a:extLst>
                <a:ext uri="{FF2B5EF4-FFF2-40B4-BE49-F238E27FC236}">
                  <a16:creationId xmlns:a16="http://schemas.microsoft.com/office/drawing/2014/main" id="{07953E2A-080E-4EF2-B41A-A624241F8148}"/>
                </a:ext>
              </a:extLst>
            </p:cNvPr>
            <p:cNvCxnSpPr>
              <a:cxnSpLocks noChangeShapeType="1"/>
              <a:stCxn id="19465" idx="0"/>
              <a:endCxn id="19461" idx="2"/>
            </p:cNvCxnSpPr>
            <p:nvPr/>
          </p:nvCxnSpPr>
          <p:spPr bwMode="auto">
            <a:xfrm rot="5400000" flipH="1">
              <a:off x="3126" y="840"/>
              <a:ext cx="948" cy="1968"/>
            </a:xfrm>
            <a:prstGeom prst="bentConnector3">
              <a:avLst>
                <a:gd name="adj1" fmla="val 220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60" name="Text Box 28">
            <a:extLst>
              <a:ext uri="{FF2B5EF4-FFF2-40B4-BE49-F238E27FC236}">
                <a16:creationId xmlns:a16="http://schemas.microsoft.com/office/drawing/2014/main" id="{9C314A49-7F3C-4189-B321-D59B1C71E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56800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513" indent="-19208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nl-NL" altLang="nl-NL" sz="1800">
                <a:latin typeface="Arial" panose="020B0604020202020204" pitchFamily="34" charset="0"/>
              </a:rPr>
              <a:t>R&amp;D departments are responsible for a product line</a:t>
            </a:r>
          </a:p>
          <a:p>
            <a:pPr eaLnBrk="1" hangingPunct="1">
              <a:buFontTx/>
              <a:buChar char="•"/>
            </a:pPr>
            <a:r>
              <a:rPr lang="nl-NL" altLang="nl-NL" sz="1800">
                <a:latin typeface="Arial" panose="020B0604020202020204" pitchFamily="34" charset="0"/>
              </a:rPr>
              <a:t>Product Management: </a:t>
            </a:r>
          </a:p>
          <a:p>
            <a:pPr lvl="1" eaLnBrk="1" hangingPunct="1">
              <a:buFontTx/>
              <a:buChar char="•"/>
            </a:pPr>
            <a:r>
              <a:rPr lang="nl-NL" altLang="nl-NL" sz="1800">
                <a:latin typeface="Arial" panose="020B0604020202020204" pitchFamily="34" charset="0"/>
              </a:rPr>
              <a:t>Functional responsibility</a:t>
            </a:r>
          </a:p>
          <a:p>
            <a:pPr lvl="1" eaLnBrk="1" hangingPunct="1">
              <a:buFontTx/>
              <a:buChar char="•"/>
            </a:pPr>
            <a:r>
              <a:rPr lang="nl-NL" altLang="nl-NL" sz="1800">
                <a:latin typeface="Arial" panose="020B0604020202020204" pitchFamily="34" charset="0"/>
              </a:rPr>
              <a:t>Liaison with Marketing</a:t>
            </a:r>
          </a:p>
          <a:p>
            <a:pPr eaLnBrk="1" hangingPunct="1">
              <a:buFontTx/>
              <a:buChar char="•"/>
            </a:pPr>
            <a:r>
              <a:rPr lang="nl-NL" altLang="nl-NL" sz="1800">
                <a:latin typeface="Arial" panose="020B0604020202020204" pitchFamily="34" charset="0"/>
              </a:rPr>
              <a:t>Architecture Board</a:t>
            </a:r>
          </a:p>
          <a:p>
            <a:pPr lvl="1" eaLnBrk="1" hangingPunct="1">
              <a:buFontTx/>
              <a:buChar char="•"/>
            </a:pPr>
            <a:r>
              <a:rPr lang="nl-NL" altLang="nl-NL" sz="1800">
                <a:latin typeface="Arial" panose="020B0604020202020204" pitchFamily="34" charset="0"/>
              </a:rPr>
              <a:t>Technical responsibility</a:t>
            </a:r>
          </a:p>
          <a:p>
            <a:pPr lvl="1" eaLnBrk="1" hangingPunct="1">
              <a:buFontTx/>
              <a:buChar char="•"/>
            </a:pPr>
            <a:r>
              <a:rPr lang="nl-NL" altLang="nl-NL" sz="1800">
                <a:latin typeface="Arial" panose="020B0604020202020204" pitchFamily="34" charset="0"/>
              </a:rPr>
              <a:t>Interfacing of products</a:t>
            </a:r>
            <a:endParaRPr lang="en-US" altLang="nl-NL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0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P-type for R&amp;D</a:t>
            </a:r>
            <a:endParaRPr/>
          </a:p>
        </p:txBody>
      </p:sp>
      <p:grpSp>
        <p:nvGrpSpPr>
          <p:cNvPr id="811" name="Google Shape;811;p31"/>
          <p:cNvGrpSpPr/>
          <p:nvPr/>
        </p:nvGrpSpPr>
        <p:grpSpPr>
          <a:xfrm>
            <a:off x="685800" y="1447800"/>
            <a:ext cx="7620000" cy="2895600"/>
            <a:chOff x="240" y="912"/>
            <a:chExt cx="4800" cy="1824"/>
          </a:xfrm>
        </p:grpSpPr>
        <p:sp>
          <p:nvSpPr>
            <p:cNvPr id="812" name="Google Shape;812;p31"/>
            <p:cNvSpPr txBox="1"/>
            <p:nvPr/>
          </p:nvSpPr>
          <p:spPr>
            <a:xfrm>
              <a:off x="2160" y="912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mgr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 txBox="1"/>
            <p:nvPr/>
          </p:nvSpPr>
          <p:spPr>
            <a:xfrm>
              <a:off x="240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 txBox="1"/>
            <p:nvPr/>
          </p:nvSpPr>
          <p:spPr>
            <a:xfrm>
              <a:off x="1536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1"/>
            <p:cNvSpPr txBox="1"/>
            <p:nvPr/>
          </p:nvSpPr>
          <p:spPr>
            <a:xfrm>
              <a:off x="2832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1"/>
            <p:cNvSpPr txBox="1"/>
            <p:nvPr/>
          </p:nvSpPr>
          <p:spPr>
            <a:xfrm>
              <a:off x="4128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Quality</a:t>
              </a:r>
              <a:b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 Delivery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7" name="Google Shape;817;p31"/>
            <p:cNvCxnSpPr/>
            <p:nvPr/>
          </p:nvCxnSpPr>
          <p:spPr>
            <a:xfrm rot="-5400000">
              <a:off x="1182" y="864"/>
              <a:ext cx="948" cy="1920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8" name="Google Shape;818;p31"/>
            <p:cNvCxnSpPr/>
            <p:nvPr/>
          </p:nvCxnSpPr>
          <p:spPr>
            <a:xfrm rot="-5400000">
              <a:off x="1830" y="1512"/>
              <a:ext cx="948" cy="624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9" name="Google Shape;819;p31"/>
            <p:cNvCxnSpPr/>
            <p:nvPr/>
          </p:nvCxnSpPr>
          <p:spPr>
            <a:xfrm rot="5400000" flipH="1">
              <a:off x="2478" y="1488"/>
              <a:ext cx="948" cy="672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20" name="Google Shape;820;p31"/>
            <p:cNvSpPr txBox="1"/>
            <p:nvPr/>
          </p:nvSpPr>
          <p:spPr>
            <a:xfrm>
              <a:off x="3072" y="1488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Architecture</a:t>
              </a:r>
              <a:b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1"/>
            <p:cNvSpPr txBox="1"/>
            <p:nvPr/>
          </p:nvSpPr>
          <p:spPr>
            <a:xfrm>
              <a:off x="1200" y="1488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b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2" name="Google Shape;822;p31"/>
            <p:cNvCxnSpPr/>
            <p:nvPr/>
          </p:nvCxnSpPr>
          <p:spPr>
            <a:xfrm>
              <a:off x="2118" y="1704"/>
              <a:ext cx="94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3" name="Google Shape;823;p31"/>
            <p:cNvCxnSpPr/>
            <p:nvPr/>
          </p:nvCxnSpPr>
          <p:spPr>
            <a:xfrm rot="5400000" flipH="1">
              <a:off x="3126" y="840"/>
              <a:ext cx="948" cy="1968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24" name="Google Shape;824;p31"/>
          <p:cNvSpPr txBox="1"/>
          <p:nvPr/>
        </p:nvSpPr>
        <p:spPr>
          <a:xfrm>
            <a:off x="468312" y="4710112"/>
            <a:ext cx="5749925" cy="21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R&amp;D departments are responsible for a </a:t>
            </a: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product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Product Management: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Functional responsibility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Liaison with 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Architecture 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Technical responsibility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Interfacing of products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1"/>
          <p:cNvSpPr txBox="1"/>
          <p:nvPr/>
        </p:nvSpPr>
        <p:spPr>
          <a:xfrm>
            <a:off x="4356100" y="5300662"/>
            <a:ext cx="4459287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Quality and Delivery: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 configuration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Testing and quality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Documentation and translation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Ownership R&amp;D</a:t>
            </a:r>
            <a:endParaRPr/>
          </a:p>
        </p:txBody>
      </p:sp>
      <p:grpSp>
        <p:nvGrpSpPr>
          <p:cNvPr id="832" name="Google Shape;832;p32"/>
          <p:cNvGrpSpPr/>
          <p:nvPr/>
        </p:nvGrpSpPr>
        <p:grpSpPr>
          <a:xfrm>
            <a:off x="685800" y="1447800"/>
            <a:ext cx="7773986" cy="2895600"/>
            <a:chOff x="240" y="912"/>
            <a:chExt cx="4800" cy="1824"/>
          </a:xfrm>
        </p:grpSpPr>
        <p:sp>
          <p:nvSpPr>
            <p:cNvPr id="833" name="Google Shape;833;p32"/>
            <p:cNvSpPr txBox="1"/>
            <p:nvPr/>
          </p:nvSpPr>
          <p:spPr>
            <a:xfrm>
              <a:off x="2160" y="912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mgr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2"/>
            <p:cNvSpPr txBox="1"/>
            <p:nvPr/>
          </p:nvSpPr>
          <p:spPr>
            <a:xfrm>
              <a:off x="240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Team1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2"/>
            <p:cNvSpPr txBox="1"/>
            <p:nvPr/>
          </p:nvSpPr>
          <p:spPr>
            <a:xfrm>
              <a:off x="1536" y="2304"/>
              <a:ext cx="915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Team2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2"/>
            <p:cNvSpPr txBox="1"/>
            <p:nvPr/>
          </p:nvSpPr>
          <p:spPr>
            <a:xfrm>
              <a:off x="2832" y="2304"/>
              <a:ext cx="915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Team3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2"/>
            <p:cNvSpPr txBox="1"/>
            <p:nvPr/>
          </p:nvSpPr>
          <p:spPr>
            <a:xfrm>
              <a:off x="4128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8" name="Google Shape;838;p32"/>
            <p:cNvCxnSpPr/>
            <p:nvPr/>
          </p:nvCxnSpPr>
          <p:spPr>
            <a:xfrm rot="-5400000">
              <a:off x="1182" y="864"/>
              <a:ext cx="948" cy="1920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9" name="Google Shape;839;p32"/>
            <p:cNvCxnSpPr/>
            <p:nvPr/>
          </p:nvCxnSpPr>
          <p:spPr>
            <a:xfrm rot="-5400000">
              <a:off x="1830" y="1512"/>
              <a:ext cx="948" cy="624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0" name="Google Shape;840;p32"/>
            <p:cNvCxnSpPr/>
            <p:nvPr/>
          </p:nvCxnSpPr>
          <p:spPr>
            <a:xfrm rot="5400000" flipH="1">
              <a:off x="2478" y="1488"/>
              <a:ext cx="948" cy="672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41" name="Google Shape;841;p32"/>
            <p:cNvSpPr txBox="1"/>
            <p:nvPr/>
          </p:nvSpPr>
          <p:spPr>
            <a:xfrm>
              <a:off x="3072" y="1488"/>
              <a:ext cx="915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Architect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>
              <a:off x="1200" y="1488"/>
              <a:ext cx="915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b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Mgr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3" name="Google Shape;843;p32"/>
            <p:cNvCxnSpPr/>
            <p:nvPr/>
          </p:nvCxnSpPr>
          <p:spPr>
            <a:xfrm>
              <a:off x="2118" y="1704"/>
              <a:ext cx="94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4" name="Google Shape;844;p32"/>
            <p:cNvCxnSpPr/>
            <p:nvPr/>
          </p:nvCxnSpPr>
          <p:spPr>
            <a:xfrm rot="5400000" flipH="1">
              <a:off x="3126" y="840"/>
              <a:ext cx="948" cy="1968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45" name="Google Shape;845;p32"/>
          <p:cNvSpPr txBox="1"/>
          <p:nvPr/>
        </p:nvSpPr>
        <p:spPr>
          <a:xfrm>
            <a:off x="1676400" y="4648200"/>
            <a:ext cx="6172200" cy="19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has </a:t>
            </a: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all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roles for development of a product: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Realisation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Configuration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Documentation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Architecture ~ Organisational structure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(Conway’s law)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3CDB11-B032-4913-BD07-6D8F9D78B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>
                <a:solidFill>
                  <a:schemeClr val="tx1"/>
                </a:solidFill>
              </a:rPr>
              <a:t>Ownership R&amp;D</a:t>
            </a:r>
            <a:endParaRPr lang="en-US" altLang="nl-NL">
              <a:solidFill>
                <a:schemeClr val="tx1"/>
              </a:solidFill>
            </a:endParaRP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739D55E6-4A97-4964-830D-EA79CFB749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7620000" cy="2895600"/>
            <a:chOff x="240" y="912"/>
            <a:chExt cx="4800" cy="1824"/>
          </a:xfrm>
        </p:grpSpPr>
        <p:sp>
          <p:nvSpPr>
            <p:cNvPr id="23557" name="Rectangle 4">
              <a:extLst>
                <a:ext uri="{FF2B5EF4-FFF2-40B4-BE49-F238E27FC236}">
                  <a16:creationId xmlns:a16="http://schemas.microsoft.com/office/drawing/2014/main" id="{6A2928ED-1C95-4091-A416-6D62B926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12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Development</a:t>
              </a:r>
            </a:p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mgr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3558" name="Rectangle 5">
              <a:extLst>
                <a:ext uri="{FF2B5EF4-FFF2-40B4-BE49-F238E27FC236}">
                  <a16:creationId xmlns:a16="http://schemas.microsoft.com/office/drawing/2014/main" id="{F081C078-F261-4D5E-84D0-CD16DAD1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Team1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3559" name="Rectangle 6">
              <a:extLst>
                <a:ext uri="{FF2B5EF4-FFF2-40B4-BE49-F238E27FC236}">
                  <a16:creationId xmlns:a16="http://schemas.microsoft.com/office/drawing/2014/main" id="{33DF5519-BD11-43A2-B964-AA148E08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Team2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3560" name="Rectangle 7">
              <a:extLst>
                <a:ext uri="{FF2B5EF4-FFF2-40B4-BE49-F238E27FC236}">
                  <a16:creationId xmlns:a16="http://schemas.microsoft.com/office/drawing/2014/main" id="{AF631ECF-ABA8-4C49-A5C7-06FC39B7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Team3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3561" name="Rectangle 8">
              <a:extLst>
                <a:ext uri="{FF2B5EF4-FFF2-40B4-BE49-F238E27FC236}">
                  <a16:creationId xmlns:a16="http://schemas.microsoft.com/office/drawing/2014/main" id="{AF9022E0-BEF2-4816-AA8F-227EC038E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…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cxnSp>
          <p:nvCxnSpPr>
            <p:cNvPr id="23562" name="AutoShape 9">
              <a:extLst>
                <a:ext uri="{FF2B5EF4-FFF2-40B4-BE49-F238E27FC236}">
                  <a16:creationId xmlns:a16="http://schemas.microsoft.com/office/drawing/2014/main" id="{6EEFFA6E-D445-4A13-B9AE-B1B7BBAF2727}"/>
                </a:ext>
              </a:extLst>
            </p:cNvPr>
            <p:cNvCxnSpPr>
              <a:cxnSpLocks noChangeShapeType="1"/>
              <a:stCxn id="23558" idx="0"/>
              <a:endCxn id="23557" idx="2"/>
            </p:cNvCxnSpPr>
            <p:nvPr/>
          </p:nvCxnSpPr>
          <p:spPr bwMode="auto">
            <a:xfrm rot="-5400000">
              <a:off x="1182" y="864"/>
              <a:ext cx="948" cy="1920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3" name="AutoShape 10">
              <a:extLst>
                <a:ext uri="{FF2B5EF4-FFF2-40B4-BE49-F238E27FC236}">
                  <a16:creationId xmlns:a16="http://schemas.microsoft.com/office/drawing/2014/main" id="{E54AAE50-34FF-4504-BF8B-E87B1B0AB36F}"/>
                </a:ext>
              </a:extLst>
            </p:cNvPr>
            <p:cNvCxnSpPr>
              <a:cxnSpLocks noChangeShapeType="1"/>
              <a:stCxn id="23559" idx="0"/>
              <a:endCxn id="23557" idx="2"/>
            </p:cNvCxnSpPr>
            <p:nvPr/>
          </p:nvCxnSpPr>
          <p:spPr bwMode="auto">
            <a:xfrm rot="-5400000">
              <a:off x="1830" y="1512"/>
              <a:ext cx="948" cy="624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11">
              <a:extLst>
                <a:ext uri="{FF2B5EF4-FFF2-40B4-BE49-F238E27FC236}">
                  <a16:creationId xmlns:a16="http://schemas.microsoft.com/office/drawing/2014/main" id="{AA48D498-42FE-4F02-B183-12ED176659CC}"/>
                </a:ext>
              </a:extLst>
            </p:cNvPr>
            <p:cNvCxnSpPr>
              <a:cxnSpLocks noChangeShapeType="1"/>
              <a:stCxn id="23560" idx="0"/>
              <a:endCxn id="23557" idx="2"/>
            </p:cNvCxnSpPr>
            <p:nvPr/>
          </p:nvCxnSpPr>
          <p:spPr bwMode="auto">
            <a:xfrm rot="5400000" flipH="1">
              <a:off x="2478" y="1488"/>
              <a:ext cx="948" cy="672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5" name="Rectangle 12">
              <a:extLst>
                <a:ext uri="{FF2B5EF4-FFF2-40B4-BE49-F238E27FC236}">
                  <a16:creationId xmlns:a16="http://schemas.microsoft.com/office/drawing/2014/main" id="{2DBA8F95-DFE9-45D8-874D-5DA05E0D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488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800">
                  <a:latin typeface="Arial" panose="020B0604020202020204" pitchFamily="34" charset="0"/>
                </a:rPr>
                <a:t>Architect</a:t>
              </a:r>
              <a:endParaRPr lang="en-US" altLang="nl-NL" sz="1800">
                <a:latin typeface="Arial" panose="020B0604020202020204" pitchFamily="34" charset="0"/>
              </a:endParaRPr>
            </a:p>
          </p:txBody>
        </p:sp>
        <p:sp>
          <p:nvSpPr>
            <p:cNvPr id="23566" name="Rectangle 13">
              <a:extLst>
                <a:ext uri="{FF2B5EF4-FFF2-40B4-BE49-F238E27FC236}">
                  <a16:creationId xmlns:a16="http://schemas.microsoft.com/office/drawing/2014/main" id="{12EF5503-7AA0-4F1D-B20E-2D2B36E8F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8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800">
                  <a:latin typeface="Arial" panose="020B0604020202020204" pitchFamily="34" charset="0"/>
                </a:rPr>
                <a:t>Product</a:t>
              </a:r>
              <a:br>
                <a:rPr lang="nl-NL" altLang="nl-NL" sz="1800">
                  <a:latin typeface="Arial" panose="020B0604020202020204" pitchFamily="34" charset="0"/>
                </a:rPr>
              </a:br>
              <a:r>
                <a:rPr lang="nl-NL" altLang="nl-NL" sz="1800">
                  <a:latin typeface="Arial" panose="020B0604020202020204" pitchFamily="34" charset="0"/>
                </a:rPr>
                <a:t>Mgr</a:t>
              </a:r>
              <a:endParaRPr lang="en-US" altLang="nl-NL" sz="1800">
                <a:latin typeface="Arial" panose="020B0604020202020204" pitchFamily="34" charset="0"/>
              </a:endParaRPr>
            </a:p>
          </p:txBody>
        </p:sp>
        <p:cxnSp>
          <p:nvCxnSpPr>
            <p:cNvPr id="23567" name="AutoShape 14">
              <a:extLst>
                <a:ext uri="{FF2B5EF4-FFF2-40B4-BE49-F238E27FC236}">
                  <a16:creationId xmlns:a16="http://schemas.microsoft.com/office/drawing/2014/main" id="{19723A32-403C-4B94-A491-6B0AE786DDAB}"/>
                </a:ext>
              </a:extLst>
            </p:cNvPr>
            <p:cNvCxnSpPr>
              <a:cxnSpLocks noChangeShapeType="1"/>
              <a:stCxn id="23566" idx="3"/>
              <a:endCxn id="23565" idx="1"/>
            </p:cNvCxnSpPr>
            <p:nvPr/>
          </p:nvCxnSpPr>
          <p:spPr bwMode="auto">
            <a:xfrm>
              <a:off x="2118" y="1704"/>
              <a:ext cx="9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8" name="AutoShape 15">
              <a:extLst>
                <a:ext uri="{FF2B5EF4-FFF2-40B4-BE49-F238E27FC236}">
                  <a16:creationId xmlns:a16="http://schemas.microsoft.com/office/drawing/2014/main" id="{E7CDC51E-F387-4B4D-BC4E-1EE77DBD6495}"/>
                </a:ext>
              </a:extLst>
            </p:cNvPr>
            <p:cNvCxnSpPr>
              <a:cxnSpLocks noChangeShapeType="1"/>
              <a:stCxn id="23561" idx="0"/>
              <a:endCxn id="23557" idx="2"/>
            </p:cNvCxnSpPr>
            <p:nvPr/>
          </p:nvCxnSpPr>
          <p:spPr bwMode="auto">
            <a:xfrm rot="5400000" flipH="1">
              <a:off x="3126" y="840"/>
              <a:ext cx="948" cy="1968"/>
            </a:xfrm>
            <a:prstGeom prst="bentConnector3">
              <a:avLst>
                <a:gd name="adj1" fmla="val 220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56" name="Text Box 16">
            <a:extLst>
              <a:ext uri="{FF2B5EF4-FFF2-40B4-BE49-F238E27FC236}">
                <a16:creationId xmlns:a16="http://schemas.microsoft.com/office/drawing/2014/main" id="{4D1CEBF9-7BED-4A42-B1C5-CF11EEFC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61722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513" indent="-19208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w"/>
            </a:pPr>
            <a:r>
              <a:rPr lang="nl-NL" altLang="nl-NL" sz="1800">
                <a:latin typeface="Arial" panose="020B0604020202020204" pitchFamily="34" charset="0"/>
              </a:rPr>
              <a:t>Team has all roles for development of a product:</a:t>
            </a:r>
          </a:p>
          <a:p>
            <a:pPr lvl="1" eaLnBrk="1" hangingPunct="1">
              <a:buFont typeface="Wingdings" panose="05000000000000000000" pitchFamily="2" charset="2"/>
              <a:buChar char="w"/>
            </a:pPr>
            <a:r>
              <a:rPr lang="nl-NL" altLang="nl-NL" sz="1600">
                <a:latin typeface="Arial" panose="020B0604020202020204" pitchFamily="34" charset="0"/>
              </a:rPr>
              <a:t>Design</a:t>
            </a:r>
          </a:p>
          <a:p>
            <a:pPr lvl="1" eaLnBrk="1" hangingPunct="1">
              <a:buFont typeface="Wingdings" panose="05000000000000000000" pitchFamily="2" charset="2"/>
              <a:buChar char="w"/>
            </a:pPr>
            <a:r>
              <a:rPr lang="nl-NL" altLang="nl-NL" sz="1600">
                <a:latin typeface="Arial" panose="020B0604020202020204" pitchFamily="34" charset="0"/>
              </a:rPr>
              <a:t>Realisation</a:t>
            </a:r>
          </a:p>
          <a:p>
            <a:pPr lvl="1" eaLnBrk="1" hangingPunct="1">
              <a:buFont typeface="Wingdings" panose="05000000000000000000" pitchFamily="2" charset="2"/>
              <a:buChar char="w"/>
            </a:pPr>
            <a:r>
              <a:rPr lang="nl-NL" altLang="nl-NL" sz="1600">
                <a:latin typeface="Arial" panose="020B0604020202020204" pitchFamily="34" charset="0"/>
              </a:rPr>
              <a:t>Testing</a:t>
            </a:r>
          </a:p>
          <a:p>
            <a:pPr lvl="1" eaLnBrk="1" hangingPunct="1">
              <a:buFont typeface="Wingdings" panose="05000000000000000000" pitchFamily="2" charset="2"/>
              <a:buChar char="w"/>
            </a:pPr>
            <a:r>
              <a:rPr lang="nl-NL" altLang="nl-NL" sz="1600">
                <a:latin typeface="Arial" panose="020B0604020202020204" pitchFamily="34" charset="0"/>
              </a:rPr>
              <a:t>Configuration Management</a:t>
            </a:r>
          </a:p>
          <a:p>
            <a:pPr lvl="1" eaLnBrk="1" hangingPunct="1">
              <a:buFont typeface="Wingdings" panose="05000000000000000000" pitchFamily="2" charset="2"/>
              <a:buChar char="w"/>
            </a:pPr>
            <a:r>
              <a:rPr lang="nl-NL" altLang="nl-NL" sz="1600">
                <a:latin typeface="Arial" panose="020B0604020202020204" pitchFamily="34" charset="0"/>
              </a:rPr>
              <a:t>Documentation</a:t>
            </a:r>
          </a:p>
          <a:p>
            <a:pPr eaLnBrk="1" hangingPunct="1">
              <a:buFont typeface="Wingdings" panose="05000000000000000000" pitchFamily="2" charset="2"/>
              <a:buChar char="w"/>
            </a:pPr>
            <a:r>
              <a:rPr lang="nl-NL" altLang="nl-NL" sz="1800">
                <a:latin typeface="Arial" panose="020B0604020202020204" pitchFamily="34" charset="0"/>
              </a:rPr>
              <a:t>Architecture ~ Organisational structure (law of Conway)</a:t>
            </a:r>
          </a:p>
        </p:txBody>
      </p:sp>
    </p:spTree>
    <p:extLst>
      <p:ext uri="{BB962C8B-B14F-4D97-AF65-F5344CB8AC3E}">
        <p14:creationId xmlns:p14="http://schemas.microsoft.com/office/powerpoint/2010/main" val="3035809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M-type for Sales</a:t>
            </a:r>
            <a:endParaRPr/>
          </a:p>
        </p:txBody>
      </p:sp>
      <p:grpSp>
        <p:nvGrpSpPr>
          <p:cNvPr id="852" name="Google Shape;852;p33"/>
          <p:cNvGrpSpPr/>
          <p:nvPr/>
        </p:nvGrpSpPr>
        <p:grpSpPr>
          <a:xfrm>
            <a:off x="685800" y="1447800"/>
            <a:ext cx="7620000" cy="2895600"/>
            <a:chOff x="240" y="912"/>
            <a:chExt cx="4800" cy="1824"/>
          </a:xfrm>
        </p:grpSpPr>
        <p:sp>
          <p:nvSpPr>
            <p:cNvPr id="853" name="Google Shape;853;p33"/>
            <p:cNvSpPr txBox="1"/>
            <p:nvPr/>
          </p:nvSpPr>
          <p:spPr>
            <a:xfrm>
              <a:off x="2160" y="912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mgr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3"/>
            <p:cNvSpPr txBox="1"/>
            <p:nvPr/>
          </p:nvSpPr>
          <p:spPr>
            <a:xfrm>
              <a:off x="240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Large </a:t>
              </a:r>
              <a:b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Accounts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3"/>
            <p:cNvSpPr txBox="1"/>
            <p:nvPr/>
          </p:nvSpPr>
          <p:spPr>
            <a:xfrm>
              <a:off x="1536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3"/>
            <p:cNvSpPr txBox="1"/>
            <p:nvPr/>
          </p:nvSpPr>
          <p:spPr>
            <a:xfrm>
              <a:off x="2832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Banking &amp;</a:t>
              </a:r>
              <a:b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Insurance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3"/>
            <p:cNvSpPr txBox="1"/>
            <p:nvPr/>
          </p:nvSpPr>
          <p:spPr>
            <a:xfrm>
              <a:off x="4128" y="2304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8" name="Google Shape;858;p33"/>
            <p:cNvCxnSpPr/>
            <p:nvPr/>
          </p:nvCxnSpPr>
          <p:spPr>
            <a:xfrm rot="-5400000">
              <a:off x="1182" y="864"/>
              <a:ext cx="948" cy="1920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9" name="Google Shape;859;p33"/>
            <p:cNvCxnSpPr/>
            <p:nvPr/>
          </p:nvCxnSpPr>
          <p:spPr>
            <a:xfrm rot="-5400000">
              <a:off x="1830" y="1512"/>
              <a:ext cx="948" cy="624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0" name="Google Shape;860;p33"/>
            <p:cNvCxnSpPr/>
            <p:nvPr/>
          </p:nvCxnSpPr>
          <p:spPr>
            <a:xfrm rot="5400000" flipH="1">
              <a:off x="2478" y="1488"/>
              <a:ext cx="948" cy="672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61" name="Google Shape;861;p33"/>
            <p:cNvSpPr txBox="1"/>
            <p:nvPr/>
          </p:nvSpPr>
          <p:spPr>
            <a:xfrm>
              <a:off x="3072" y="1488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Contracts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3"/>
            <p:cNvSpPr txBox="1"/>
            <p:nvPr/>
          </p:nvSpPr>
          <p:spPr>
            <a:xfrm>
              <a:off x="1200" y="1488"/>
              <a:ext cx="912" cy="43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3" name="Google Shape;863;p33"/>
            <p:cNvCxnSpPr/>
            <p:nvPr/>
          </p:nvCxnSpPr>
          <p:spPr>
            <a:xfrm>
              <a:off x="2118" y="1704"/>
              <a:ext cx="94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4" name="Google Shape;864;p33"/>
            <p:cNvCxnSpPr/>
            <p:nvPr/>
          </p:nvCxnSpPr>
          <p:spPr>
            <a:xfrm rot="5400000" flipH="1">
              <a:off x="3126" y="840"/>
              <a:ext cx="948" cy="1968"/>
            </a:xfrm>
            <a:prstGeom prst="bentConnector3">
              <a:avLst>
                <a:gd name="adj1" fmla="val 24240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65" name="Google Shape;865;p33"/>
          <p:cNvSpPr txBox="1"/>
          <p:nvPr/>
        </p:nvSpPr>
        <p:spPr>
          <a:xfrm>
            <a:off x="1676400" y="4648200"/>
            <a:ext cx="7072312" cy="126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Centralized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customer relationship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512" marR="0" lvl="1" indent="-1920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Relationship with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Contracts require </a:t>
            </a: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legal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925" marR="0" lvl="0" indent="-2889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Large </a:t>
            </a: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international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companies have first a </a:t>
            </a:r>
            <a:r>
              <a:rPr lang="en-US" sz="1600" b="0" i="0" u="none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-type for 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AF429A3-A453-400E-BC8A-307D08E5C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>
                <a:solidFill>
                  <a:schemeClr val="tx1"/>
                </a:solidFill>
              </a:rPr>
              <a:t>M-type for Sales</a:t>
            </a:r>
            <a:endParaRPr lang="en-US" altLang="nl-NL">
              <a:solidFill>
                <a:schemeClr val="tx1"/>
              </a:solidFill>
            </a:endParaRP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5D9DC67D-83A8-40AA-BA2C-10703798533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7620000" cy="2895600"/>
            <a:chOff x="240" y="912"/>
            <a:chExt cx="4800" cy="1824"/>
          </a:xfrm>
        </p:grpSpPr>
        <p:sp>
          <p:nvSpPr>
            <p:cNvPr id="21509" name="Rectangle 4">
              <a:extLst>
                <a:ext uri="{FF2B5EF4-FFF2-40B4-BE49-F238E27FC236}">
                  <a16:creationId xmlns:a16="http://schemas.microsoft.com/office/drawing/2014/main" id="{6CD3C4C6-6A5E-404A-B359-F622DBD8D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12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Sales</a:t>
              </a:r>
            </a:p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mgr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1510" name="Rectangle 5">
              <a:extLst>
                <a:ext uri="{FF2B5EF4-FFF2-40B4-BE49-F238E27FC236}">
                  <a16:creationId xmlns:a16="http://schemas.microsoft.com/office/drawing/2014/main" id="{67D6F64D-5D98-44D7-BB4A-49559D62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Large </a:t>
              </a:r>
              <a:br>
                <a:rPr lang="nl-NL" altLang="nl-NL" sz="2000">
                  <a:latin typeface="Arial" panose="020B0604020202020204" pitchFamily="34" charset="0"/>
                </a:rPr>
              </a:br>
              <a:r>
                <a:rPr lang="nl-NL" altLang="nl-NL" sz="2000">
                  <a:latin typeface="Arial" panose="020B0604020202020204" pitchFamily="34" charset="0"/>
                </a:rPr>
                <a:t>Accounts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1511" name="Rectangle 6">
              <a:extLst>
                <a:ext uri="{FF2B5EF4-FFF2-40B4-BE49-F238E27FC236}">
                  <a16:creationId xmlns:a16="http://schemas.microsoft.com/office/drawing/2014/main" id="{4B6A3B96-3339-4F0F-B32D-ACDC9DE72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SME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1512" name="Rectangle 7">
              <a:extLst>
                <a:ext uri="{FF2B5EF4-FFF2-40B4-BE49-F238E27FC236}">
                  <a16:creationId xmlns:a16="http://schemas.microsoft.com/office/drawing/2014/main" id="{79D20597-F09D-452A-9C95-5846169B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Banking &amp;</a:t>
              </a:r>
              <a:br>
                <a:rPr lang="nl-NL" altLang="nl-NL" sz="2000">
                  <a:latin typeface="Arial" panose="020B0604020202020204" pitchFamily="34" charset="0"/>
                </a:rPr>
              </a:br>
              <a:r>
                <a:rPr lang="nl-NL" altLang="nl-NL" sz="2000">
                  <a:latin typeface="Arial" panose="020B0604020202020204" pitchFamily="34" charset="0"/>
                </a:rPr>
                <a:t>Insurers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sp>
          <p:nvSpPr>
            <p:cNvPr id="21513" name="Rectangle 8">
              <a:extLst>
                <a:ext uri="{FF2B5EF4-FFF2-40B4-BE49-F238E27FC236}">
                  <a16:creationId xmlns:a16="http://schemas.microsoft.com/office/drawing/2014/main" id="{0407563F-DE06-4502-BCA0-A1C95205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04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2000">
                  <a:latin typeface="Arial" panose="020B0604020202020204" pitchFamily="34" charset="0"/>
                </a:rPr>
                <a:t>…</a:t>
              </a:r>
              <a:endParaRPr lang="en-US" altLang="nl-NL" sz="2000">
                <a:latin typeface="Arial" panose="020B0604020202020204" pitchFamily="34" charset="0"/>
              </a:endParaRPr>
            </a:p>
          </p:txBody>
        </p:sp>
        <p:cxnSp>
          <p:nvCxnSpPr>
            <p:cNvPr id="21514" name="AutoShape 9">
              <a:extLst>
                <a:ext uri="{FF2B5EF4-FFF2-40B4-BE49-F238E27FC236}">
                  <a16:creationId xmlns:a16="http://schemas.microsoft.com/office/drawing/2014/main" id="{BA3357C7-452A-4016-8E19-EDC445F79670}"/>
                </a:ext>
              </a:extLst>
            </p:cNvPr>
            <p:cNvCxnSpPr>
              <a:cxnSpLocks noChangeShapeType="1"/>
              <a:stCxn id="21510" idx="0"/>
              <a:endCxn id="21509" idx="2"/>
            </p:cNvCxnSpPr>
            <p:nvPr/>
          </p:nvCxnSpPr>
          <p:spPr bwMode="auto">
            <a:xfrm rot="-5400000">
              <a:off x="1182" y="864"/>
              <a:ext cx="948" cy="1920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5" name="AutoShape 10">
              <a:extLst>
                <a:ext uri="{FF2B5EF4-FFF2-40B4-BE49-F238E27FC236}">
                  <a16:creationId xmlns:a16="http://schemas.microsoft.com/office/drawing/2014/main" id="{762144BF-85BB-4EB7-A8FC-C613E2E23550}"/>
                </a:ext>
              </a:extLst>
            </p:cNvPr>
            <p:cNvCxnSpPr>
              <a:cxnSpLocks noChangeShapeType="1"/>
              <a:stCxn id="21511" idx="0"/>
              <a:endCxn id="21509" idx="2"/>
            </p:cNvCxnSpPr>
            <p:nvPr/>
          </p:nvCxnSpPr>
          <p:spPr bwMode="auto">
            <a:xfrm rot="-5400000">
              <a:off x="1830" y="1512"/>
              <a:ext cx="948" cy="624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11">
              <a:extLst>
                <a:ext uri="{FF2B5EF4-FFF2-40B4-BE49-F238E27FC236}">
                  <a16:creationId xmlns:a16="http://schemas.microsoft.com/office/drawing/2014/main" id="{9079A210-A56F-42D8-8AB4-AF05B71FD00E}"/>
                </a:ext>
              </a:extLst>
            </p:cNvPr>
            <p:cNvCxnSpPr>
              <a:cxnSpLocks noChangeShapeType="1"/>
              <a:stCxn id="21512" idx="0"/>
              <a:endCxn id="21509" idx="2"/>
            </p:cNvCxnSpPr>
            <p:nvPr/>
          </p:nvCxnSpPr>
          <p:spPr bwMode="auto">
            <a:xfrm rot="5400000" flipH="1">
              <a:off x="2478" y="1488"/>
              <a:ext cx="948" cy="672"/>
            </a:xfrm>
            <a:prstGeom prst="bentConnector3">
              <a:avLst>
                <a:gd name="adj1" fmla="val 2183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17" name="Rectangle 12">
              <a:extLst>
                <a:ext uri="{FF2B5EF4-FFF2-40B4-BE49-F238E27FC236}">
                  <a16:creationId xmlns:a16="http://schemas.microsoft.com/office/drawing/2014/main" id="{D2480BE1-CB12-4EEA-A842-2FC0C29B8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488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800">
                  <a:latin typeface="Arial" panose="020B0604020202020204" pitchFamily="34" charset="0"/>
                </a:rPr>
                <a:t>Contracts</a:t>
              </a:r>
              <a:endParaRPr lang="en-US" altLang="nl-NL" sz="1800">
                <a:latin typeface="Arial" panose="020B0604020202020204" pitchFamily="34" charset="0"/>
              </a:endParaRPr>
            </a:p>
          </p:txBody>
        </p:sp>
        <p:sp>
          <p:nvSpPr>
            <p:cNvPr id="21518" name="Rectangle 13">
              <a:extLst>
                <a:ext uri="{FF2B5EF4-FFF2-40B4-BE49-F238E27FC236}">
                  <a16:creationId xmlns:a16="http://schemas.microsoft.com/office/drawing/2014/main" id="{888D0A63-0788-4E3C-8C45-078FED77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8"/>
              <a:ext cx="912" cy="43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nl-NL" altLang="nl-NL" sz="1800">
                  <a:latin typeface="Arial" panose="020B0604020202020204" pitchFamily="34" charset="0"/>
                </a:rPr>
                <a:t>CRM</a:t>
              </a:r>
              <a:endParaRPr lang="en-US" altLang="nl-NL" sz="1800">
                <a:latin typeface="Arial" panose="020B0604020202020204" pitchFamily="34" charset="0"/>
              </a:endParaRPr>
            </a:p>
          </p:txBody>
        </p:sp>
        <p:cxnSp>
          <p:nvCxnSpPr>
            <p:cNvPr id="21519" name="AutoShape 14">
              <a:extLst>
                <a:ext uri="{FF2B5EF4-FFF2-40B4-BE49-F238E27FC236}">
                  <a16:creationId xmlns:a16="http://schemas.microsoft.com/office/drawing/2014/main" id="{F8B2138E-E403-4386-9CFB-2D8CA9788B4C}"/>
                </a:ext>
              </a:extLst>
            </p:cNvPr>
            <p:cNvCxnSpPr>
              <a:cxnSpLocks noChangeShapeType="1"/>
              <a:stCxn id="21518" idx="3"/>
              <a:endCxn id="21517" idx="1"/>
            </p:cNvCxnSpPr>
            <p:nvPr/>
          </p:nvCxnSpPr>
          <p:spPr bwMode="auto">
            <a:xfrm>
              <a:off x="2118" y="1704"/>
              <a:ext cx="9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0" name="AutoShape 15">
              <a:extLst>
                <a:ext uri="{FF2B5EF4-FFF2-40B4-BE49-F238E27FC236}">
                  <a16:creationId xmlns:a16="http://schemas.microsoft.com/office/drawing/2014/main" id="{8B30E0EE-143F-42E3-88A5-483C04DB73F1}"/>
                </a:ext>
              </a:extLst>
            </p:cNvPr>
            <p:cNvCxnSpPr>
              <a:cxnSpLocks noChangeShapeType="1"/>
              <a:stCxn id="21513" idx="0"/>
              <a:endCxn id="21509" idx="2"/>
            </p:cNvCxnSpPr>
            <p:nvPr/>
          </p:nvCxnSpPr>
          <p:spPr bwMode="auto">
            <a:xfrm rot="5400000" flipH="1">
              <a:off x="3126" y="840"/>
              <a:ext cx="948" cy="1968"/>
            </a:xfrm>
            <a:prstGeom prst="bentConnector3">
              <a:avLst>
                <a:gd name="adj1" fmla="val 220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08" name="Text Box 16">
            <a:extLst>
              <a:ext uri="{FF2B5EF4-FFF2-40B4-BE49-F238E27FC236}">
                <a16:creationId xmlns:a16="http://schemas.microsoft.com/office/drawing/2014/main" id="{37C7F7DF-3479-4004-944A-87577BB1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6172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671513" indent="-19208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w"/>
            </a:pPr>
            <a:r>
              <a:rPr lang="nl-NL" altLang="nl-NL" sz="1800">
                <a:latin typeface="Arial" panose="020B0604020202020204" pitchFamily="34" charset="0"/>
              </a:rPr>
              <a:t>Central Customer Relationship Management</a:t>
            </a:r>
          </a:p>
          <a:p>
            <a:pPr lvl="1" eaLnBrk="1" hangingPunct="1">
              <a:buFont typeface="Wingdings" panose="05000000000000000000" pitchFamily="2" charset="2"/>
              <a:buChar char="w"/>
            </a:pPr>
            <a:r>
              <a:rPr lang="nl-NL" altLang="nl-NL" sz="1800">
                <a:latin typeface="Arial" panose="020B0604020202020204" pitchFamily="34" charset="0"/>
              </a:rPr>
              <a:t>Relationship with Support</a:t>
            </a:r>
          </a:p>
          <a:p>
            <a:pPr eaLnBrk="1" hangingPunct="1">
              <a:buFont typeface="Wingdings" panose="05000000000000000000" pitchFamily="2" charset="2"/>
              <a:buChar char="w"/>
            </a:pPr>
            <a:r>
              <a:rPr lang="nl-NL" altLang="nl-NL" sz="1800">
                <a:latin typeface="Arial" panose="020B0604020202020204" pitchFamily="34" charset="0"/>
              </a:rPr>
              <a:t>Contracts require legal support</a:t>
            </a:r>
          </a:p>
          <a:p>
            <a:pPr eaLnBrk="1" hangingPunct="1">
              <a:buFont typeface="Wingdings" panose="05000000000000000000" pitchFamily="2" charset="2"/>
              <a:buChar char="w"/>
            </a:pPr>
            <a:r>
              <a:rPr lang="nl-NL" altLang="nl-NL" sz="1800">
                <a:latin typeface="Arial" panose="020B0604020202020204" pitchFamily="34" charset="0"/>
              </a:rPr>
              <a:t>In case of a contractual commitment on an extension of the standard product (time or content) an agreement of R&amp;D is required</a:t>
            </a:r>
          </a:p>
          <a:p>
            <a:pPr eaLnBrk="1" hangingPunct="1">
              <a:buFont typeface="Wingdings" panose="05000000000000000000" pitchFamily="2" charset="2"/>
              <a:buChar char="w"/>
            </a:pPr>
            <a:r>
              <a:rPr lang="nl-NL" altLang="nl-NL" sz="1800">
                <a:latin typeface="Arial" panose="020B0604020202020204" pitchFamily="34" charset="0"/>
              </a:rPr>
              <a:t>Large international companies have first a G-type for Sales</a:t>
            </a:r>
          </a:p>
        </p:txBody>
      </p:sp>
    </p:spTree>
    <p:extLst>
      <p:ext uri="{BB962C8B-B14F-4D97-AF65-F5344CB8AC3E}">
        <p14:creationId xmlns:p14="http://schemas.microsoft.com/office/powerpoint/2010/main" val="238108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lang="en-US" sz="36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Growth phases</a:t>
            </a:r>
            <a:endParaRPr/>
          </a:p>
        </p:txBody>
      </p:sp>
      <p:cxnSp>
        <p:nvCxnSpPr>
          <p:cNvPr id="105" name="Google Shape;105;p4"/>
          <p:cNvCxnSpPr/>
          <p:nvPr/>
        </p:nvCxnSpPr>
        <p:spPr>
          <a:xfrm>
            <a:off x="1905000" y="1905000"/>
            <a:ext cx="0" cy="43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6" name="Google Shape;106;p4"/>
          <p:cNvGrpSpPr/>
          <p:nvPr/>
        </p:nvGrpSpPr>
        <p:grpSpPr>
          <a:xfrm>
            <a:off x="685800" y="2895600"/>
            <a:ext cx="7620000" cy="3048000"/>
            <a:chOff x="432" y="1824"/>
            <a:chExt cx="4608" cy="1920"/>
          </a:xfrm>
        </p:grpSpPr>
        <p:cxnSp>
          <p:nvCxnSpPr>
            <p:cNvPr id="107" name="Google Shape;107;p4"/>
            <p:cNvCxnSpPr/>
            <p:nvPr/>
          </p:nvCxnSpPr>
          <p:spPr>
            <a:xfrm>
              <a:off x="432" y="3744"/>
              <a:ext cx="460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4"/>
            <p:cNvCxnSpPr/>
            <p:nvPr/>
          </p:nvCxnSpPr>
          <p:spPr>
            <a:xfrm>
              <a:off x="432" y="1824"/>
              <a:ext cx="460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9" name="Google Shape;109;p4"/>
          <p:cNvSpPr txBox="1"/>
          <p:nvPr/>
        </p:nvSpPr>
        <p:spPr>
          <a:xfrm>
            <a:off x="1069975" y="2971800"/>
            <a:ext cx="682625" cy="264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Large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228600" y="6019800"/>
            <a:ext cx="16764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 of the  organisation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057400" y="60198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6934200" y="60198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981200" y="1952625"/>
            <a:ext cx="1143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 1</a:t>
            </a:r>
            <a:b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219450" y="1952625"/>
            <a:ext cx="1143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 2</a:t>
            </a:r>
            <a:b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Survival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457700" y="1952625"/>
            <a:ext cx="1143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 3</a:t>
            </a:r>
            <a:b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695950" y="1952625"/>
            <a:ext cx="11430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 4</a:t>
            </a:r>
            <a:b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Expansion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6934200" y="1952625"/>
            <a:ext cx="167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 5</a:t>
            </a:r>
            <a:b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905000" y="3413125"/>
            <a:ext cx="5668962" cy="2530475"/>
          </a:xfrm>
          <a:custGeom>
            <a:avLst/>
            <a:gdLst/>
            <a:ahLst/>
            <a:cxnLst/>
            <a:rect l="l" t="t" r="r" b="b"/>
            <a:pathLst>
              <a:path w="3571" h="1594" extrusionOk="0">
                <a:moveTo>
                  <a:pt x="0" y="1594"/>
                </a:moveTo>
                <a:cubicBezTo>
                  <a:pt x="152" y="1578"/>
                  <a:pt x="304" y="1562"/>
                  <a:pt x="432" y="1546"/>
                </a:cubicBezTo>
                <a:cubicBezTo>
                  <a:pt x="560" y="1530"/>
                  <a:pt x="648" y="1530"/>
                  <a:pt x="768" y="1498"/>
                </a:cubicBezTo>
                <a:cubicBezTo>
                  <a:pt x="888" y="1466"/>
                  <a:pt x="1032" y="1418"/>
                  <a:pt x="1152" y="1354"/>
                </a:cubicBezTo>
                <a:cubicBezTo>
                  <a:pt x="1272" y="1290"/>
                  <a:pt x="1405" y="1180"/>
                  <a:pt x="1488" y="1114"/>
                </a:cubicBezTo>
                <a:cubicBezTo>
                  <a:pt x="1571" y="1048"/>
                  <a:pt x="1603" y="1016"/>
                  <a:pt x="1651" y="960"/>
                </a:cubicBezTo>
                <a:cubicBezTo>
                  <a:pt x="1699" y="904"/>
                  <a:pt x="1731" y="840"/>
                  <a:pt x="1776" y="778"/>
                </a:cubicBezTo>
                <a:cubicBezTo>
                  <a:pt x="1821" y="716"/>
                  <a:pt x="1862" y="648"/>
                  <a:pt x="1920" y="586"/>
                </a:cubicBezTo>
                <a:cubicBezTo>
                  <a:pt x="1978" y="524"/>
                  <a:pt x="2050" y="460"/>
                  <a:pt x="2122" y="404"/>
                </a:cubicBezTo>
                <a:cubicBezTo>
                  <a:pt x="2194" y="348"/>
                  <a:pt x="2267" y="296"/>
                  <a:pt x="2352" y="250"/>
                </a:cubicBezTo>
                <a:cubicBezTo>
                  <a:pt x="2437" y="204"/>
                  <a:pt x="2534" y="157"/>
                  <a:pt x="2630" y="125"/>
                </a:cubicBezTo>
                <a:cubicBezTo>
                  <a:pt x="2726" y="93"/>
                  <a:pt x="2822" y="77"/>
                  <a:pt x="2928" y="58"/>
                </a:cubicBezTo>
                <a:cubicBezTo>
                  <a:pt x="3034" y="39"/>
                  <a:pt x="3157" y="20"/>
                  <a:pt x="3264" y="10"/>
                </a:cubicBezTo>
                <a:cubicBezTo>
                  <a:pt x="3371" y="0"/>
                  <a:pt x="3507" y="2"/>
                  <a:pt x="3571" y="0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598862" y="6399212"/>
            <a:ext cx="5529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From: Churchill, N.C. en V.L. Lewis (1983), The five stages of small business growth, Harvard Business review, May-June, pp 30-50.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Other departments</a:t>
            </a:r>
            <a:endParaRPr/>
          </a:p>
        </p:txBody>
      </p:sp>
      <p:sp>
        <p:nvSpPr>
          <p:cNvPr id="872" name="Google Shape;872;p34"/>
          <p:cNvSpPr txBox="1">
            <a:spLocks noGrp="1"/>
          </p:cNvSpPr>
          <p:nvPr>
            <p:ph type="body" idx="1"/>
          </p:nvPr>
        </p:nvSpPr>
        <p:spPr>
          <a:xfrm>
            <a:off x="685800" y="1355725"/>
            <a:ext cx="820737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Marketing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for the whole company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Uniform market presentation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launches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Customer reference stories</a:t>
            </a:r>
            <a:endParaRPr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Services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Implementation, Technical installation, Training, Customizations, Organizational improvement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Pool of consultants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P-, G-, M-type</a:t>
            </a:r>
            <a:endParaRPr/>
          </a:p>
          <a:p>
            <a:pPr marL="34290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Support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1st  line (questions): Generic for all products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2nd line (simpel defects): P-type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3rd line (complex defects): performed by R&amp;D on standard product; or by Services on customizations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112837"/>
            <a:ext cx="8677275" cy="4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884" name="Google Shape;884;p3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 growth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Productization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Structures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Variability</a:t>
            </a:r>
            <a:endParaRPr lang="en-US"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Legal Forms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solidFill>
                  <a:schemeClr val="tx1"/>
                </a:solidFill>
              </a:rPr>
              <a:t>Venture Capital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Legal forms</a:t>
            </a:r>
            <a:endParaRPr/>
          </a:p>
        </p:txBody>
      </p:sp>
      <p:sp>
        <p:nvSpPr>
          <p:cNvPr id="890" name="Google Shape;890;p37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8207375" cy="484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Noto Sans Symbols"/>
              <a:buChar char="▪"/>
            </a:pPr>
            <a:r>
              <a:rPr lang="en-US" sz="1800" b="0" i="0" u="none" dirty="0" err="1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Eenmanszaak</a:t>
            </a:r>
            <a:r>
              <a:rPr lang="en-US" sz="18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(Sole proprietorship, ZZP)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Noto Sans Symbols"/>
              <a:buChar char="▪"/>
            </a:pPr>
            <a:r>
              <a:rPr lang="en-US" sz="1800" b="0" i="0" u="none" dirty="0" err="1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Vennootschap</a:t>
            </a:r>
            <a:r>
              <a:rPr lang="en-US" sz="18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Onder</a:t>
            </a:r>
            <a:r>
              <a:rPr lang="en-US" sz="18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Firma</a:t>
            </a:r>
            <a:r>
              <a:rPr lang="en-US" sz="18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(General partnership, VOF)</a:t>
            </a:r>
            <a:endParaRPr sz="2800" dirty="0"/>
          </a:p>
          <a:p>
            <a:pPr marL="342900" lvl="0">
              <a:lnSpc>
                <a:spcPct val="80000"/>
              </a:lnSpc>
              <a:spcBef>
                <a:spcPts val="950"/>
              </a:spcBef>
              <a:buClr>
                <a:schemeClr val="hlink"/>
              </a:buClr>
              <a:buSzPts val="1900"/>
            </a:pPr>
            <a:r>
              <a:rPr lang="en-US" sz="1800" dirty="0" err="1">
                <a:solidFill>
                  <a:schemeClr val="hlink"/>
                </a:solidFill>
              </a:rPr>
              <a:t>Besloten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 err="1">
                <a:solidFill>
                  <a:schemeClr val="hlink"/>
                </a:solidFill>
              </a:rPr>
              <a:t>Vennootschap</a:t>
            </a:r>
            <a:r>
              <a:rPr lang="en-US" sz="1800" dirty="0">
                <a:solidFill>
                  <a:schemeClr val="hlink"/>
                </a:solidFill>
              </a:rPr>
              <a:t> (Corporation, Private partnership, BV)</a:t>
            </a:r>
            <a:endParaRPr lang="en-US" sz="1800" dirty="0"/>
          </a:p>
          <a:p>
            <a:pPr marL="342900" lvl="0">
              <a:lnSpc>
                <a:spcPct val="80000"/>
              </a:lnSpc>
              <a:spcBef>
                <a:spcPts val="950"/>
              </a:spcBef>
              <a:buSzPts val="1900"/>
            </a:pPr>
            <a:r>
              <a:rPr lang="en-US" sz="1800" dirty="0" err="1"/>
              <a:t>Naamloze</a:t>
            </a:r>
            <a:r>
              <a:rPr lang="en-US" sz="1800" dirty="0"/>
              <a:t> </a:t>
            </a:r>
            <a:r>
              <a:rPr lang="en-US" sz="1800" dirty="0" err="1"/>
              <a:t>Vennootschap</a:t>
            </a:r>
            <a:r>
              <a:rPr lang="en-US" sz="1800" dirty="0"/>
              <a:t> (Limited liability corporation, NV)</a:t>
            </a:r>
          </a:p>
          <a:p>
            <a:pPr marL="342900" lvl="0">
              <a:lnSpc>
                <a:spcPct val="80000"/>
              </a:lnSpc>
              <a:spcBef>
                <a:spcPts val="950"/>
              </a:spcBef>
              <a:buSzPts val="1900"/>
            </a:pPr>
            <a:r>
              <a:rPr lang="en-US" sz="1800" dirty="0" err="1"/>
              <a:t>Maatschap</a:t>
            </a:r>
            <a:r>
              <a:rPr lang="en-US" sz="1800" dirty="0"/>
              <a:t> (Partnership)</a:t>
            </a:r>
          </a:p>
          <a:p>
            <a:pPr marL="342900" lvl="0">
              <a:lnSpc>
                <a:spcPct val="80000"/>
              </a:lnSpc>
              <a:spcBef>
                <a:spcPts val="950"/>
              </a:spcBef>
              <a:buSzPts val="1900"/>
            </a:pPr>
            <a:r>
              <a:rPr lang="en-US" sz="1800" dirty="0" err="1"/>
              <a:t>Vereniging</a:t>
            </a:r>
            <a:r>
              <a:rPr lang="en-US" sz="1800" dirty="0"/>
              <a:t> (Association)</a:t>
            </a:r>
          </a:p>
          <a:p>
            <a:pPr marL="342900" lvl="0">
              <a:lnSpc>
                <a:spcPct val="80000"/>
              </a:lnSpc>
              <a:spcBef>
                <a:spcPts val="950"/>
              </a:spcBef>
              <a:buSzPts val="1900"/>
            </a:pPr>
            <a:r>
              <a:rPr lang="en-US" sz="1800" dirty="0" err="1"/>
              <a:t>Stichting</a:t>
            </a:r>
            <a:r>
              <a:rPr lang="en-US" sz="1800" dirty="0"/>
              <a:t> (Foundation)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</a:pP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Commanditaire</a:t>
            </a: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Vennootschap</a:t>
            </a: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(Sleeping company, CV)</a:t>
            </a:r>
            <a:endParaRPr sz="2800" dirty="0"/>
          </a:p>
          <a:p>
            <a:pPr marL="342900" lvl="0" indent="-22225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Differences in ownership, taxation and liability</a:t>
            </a:r>
            <a:endParaRPr sz="2800" dirty="0"/>
          </a:p>
          <a:p>
            <a:pPr marL="342900" lvl="0" indent="-22225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Chamber of Commerce has all information needed: </a:t>
            </a:r>
            <a:r>
              <a:rPr lang="en-US" sz="1800" b="0" i="0" u="sng" dirty="0">
                <a:solidFill>
                  <a:schemeClr val="hlink"/>
                </a:solidFill>
                <a:hlinkClick r:id="rId3"/>
              </a:rPr>
              <a:t>www.kvk.nl</a:t>
            </a:r>
            <a:endParaRPr sz="2800" dirty="0"/>
          </a:p>
          <a:p>
            <a:pPr marL="342900" lvl="0" indent="-34290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lang="en-US" sz="1800" dirty="0"/>
          </a:p>
          <a:p>
            <a:pPr marL="342900" lvl="0" indent="-342900" algn="l" rtl="0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nl-NL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Choice</a:t>
            </a:r>
            <a:r>
              <a:rPr lang="nl-NL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instrument</a:t>
            </a: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Legal Forms</a:t>
            </a:r>
            <a:endParaRPr/>
          </a:p>
        </p:txBody>
      </p:sp>
      <p:graphicFrame>
        <p:nvGraphicFramePr>
          <p:cNvPr id="896" name="Google Shape;896;p38"/>
          <p:cNvGraphicFramePr/>
          <p:nvPr>
            <p:extLst>
              <p:ext uri="{D42A27DB-BD31-4B8C-83A1-F6EECF244321}">
                <p14:modId xmlns:p14="http://schemas.microsoft.com/office/powerpoint/2010/main" val="3617121838"/>
              </p:ext>
            </p:extLst>
          </p:nvPr>
        </p:nvGraphicFramePr>
        <p:xfrm>
          <a:off x="685800" y="1676400"/>
          <a:ext cx="7772400" cy="4559565"/>
        </p:xfrm>
        <a:graphic>
          <a:graphicData uri="http://schemas.openxmlformats.org/drawingml/2006/table">
            <a:tbl>
              <a:tblPr>
                <a:noFill/>
                <a:tableStyleId>{75B7FE5A-B0C2-4647-A811-7245A871E64F}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Legal form</a:t>
                      </a:r>
                      <a:endParaRPr sz="1200" u="none" strike="noStrike" cap="none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Legal entity / Liability</a:t>
                      </a:r>
                      <a:endParaRPr sz="1200" u="none" strike="noStrike" cap="none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Taxes</a:t>
                      </a:r>
                      <a:endParaRPr sz="1200" u="none" strike="noStrike" cap="none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Sole proprietorship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One owner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(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Eenmanszaak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)</a:t>
                      </a:r>
                      <a:endParaRPr sz="1200" i="1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 legal entity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Owner is liable</a:t>
                      </a:r>
                      <a:endParaRPr sz="1200" u="none" strike="noStrike" cap="none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Income tax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VAT</a:t>
                      </a:r>
                      <a:endParaRPr sz="1200" u="none" strike="noStrike" cap="none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General partnership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company with two or more persons (partners)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(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Vennootschap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onder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firma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, VOF)</a:t>
                      </a:r>
                      <a:endParaRPr sz="1200" i="1" u="none" strike="noStrike" cap="none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 legal entity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Partners are liable</a:t>
                      </a:r>
                      <a:endParaRPr sz="1200" u="none" strike="noStrike" cap="none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Income tax on partner share of profit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VAT</a:t>
                      </a:r>
                      <a:endParaRPr sz="1200" u="none" strike="noStrike" cap="none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Partnership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 specific sectors: medical, consultancy, legal.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(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Maatschap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)</a:t>
                      </a:r>
                      <a:endParaRPr sz="1200" i="1" u="none" strike="noStrike" cap="none" dirty="0"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 legal entity</a:t>
                      </a:r>
                      <a:endParaRPr sz="1200" u="none" strike="noStrike" cap="none" dirty="0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Partners are liable for debts 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actions</a:t>
                      </a:r>
                      <a:endParaRPr sz="1200" u="none" strike="noStrike" cap="none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Partners: Income tax on share of profit</a:t>
                      </a:r>
                      <a:endParaRPr sz="1200" u="none" strike="noStrike" cap="none" dirty="0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VAT for Partnership</a:t>
                      </a:r>
                      <a:endParaRPr sz="1200" u="none" strike="noStrike" cap="none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7" name="Google Shape;897;p38"/>
          <p:cNvSpPr txBox="1"/>
          <p:nvPr/>
        </p:nvSpPr>
        <p:spPr>
          <a:xfrm>
            <a:off x="1122362" y="6345237"/>
            <a:ext cx="7194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Netherlands Law. For other countries there are deviations.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Legal Forms (2)</a:t>
            </a:r>
            <a:endParaRPr/>
          </a:p>
        </p:txBody>
      </p:sp>
      <p:graphicFrame>
        <p:nvGraphicFramePr>
          <p:cNvPr id="903" name="Google Shape;903;p39"/>
          <p:cNvGraphicFramePr/>
          <p:nvPr>
            <p:extLst>
              <p:ext uri="{D42A27DB-BD31-4B8C-83A1-F6EECF244321}">
                <p14:modId xmlns:p14="http://schemas.microsoft.com/office/powerpoint/2010/main" val="2039277468"/>
              </p:ext>
            </p:extLst>
          </p:nvPr>
        </p:nvGraphicFramePr>
        <p:xfrm>
          <a:off x="685800" y="1676400"/>
          <a:ext cx="7772400" cy="4647982"/>
        </p:xfrm>
        <a:graphic>
          <a:graphicData uri="http://schemas.openxmlformats.org/drawingml/2006/table">
            <a:tbl>
              <a:tblPr>
                <a:noFill/>
                <a:tableStyleId>{75B7FE5A-B0C2-4647-A811-7245A871E64F}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6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Legal form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Legal entity / Liability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Taxes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9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Corporation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Limited liability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(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Besloten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vennootschap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, BV)</a:t>
                      </a:r>
                      <a:endParaRPr sz="1200" i="1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Legal entity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Corporation is liable for debts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Corporation tax on profit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Wealth tax on capital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Limited liability corporation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Listed on stock market after Initial Public Offering (IPO)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(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Naamloze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 </a:t>
                      </a:r>
                      <a:r>
                        <a:rPr lang="en-US" sz="1400" b="0" i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vennootschap</a:t>
                      </a:r>
                      <a:r>
                        <a:rPr lang="en-US" sz="1400" b="0" i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, NV)</a:t>
                      </a:r>
                      <a:endParaRPr sz="1200" i="1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Legal entity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Corporation is liable for debts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Corporation tax on profit</a:t>
                      </a:r>
                      <a:endParaRPr sz="1200" u="none" strike="noStrike" cap="none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VAT</a:t>
                      </a:r>
                      <a:endParaRPr sz="12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91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Association or Foundation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 association or foundation runs a company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Legal entity</a:t>
                      </a:r>
                      <a:endParaRPr sz="1200" u="none" strike="noStrike" cap="none" dirty="0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Association or foundation is liable for debts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Corporation tax on profit</a:t>
                      </a:r>
                      <a:endParaRPr sz="1200" u="none" strike="noStrike" cap="none" dirty="0"/>
                    </a:p>
                    <a:p>
                      <a:pPr marL="176212" marR="0" lvl="0" indent="-176212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VAT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4" name="Google Shape;904;p39"/>
          <p:cNvSpPr txBox="1"/>
          <p:nvPr/>
        </p:nvSpPr>
        <p:spPr>
          <a:xfrm>
            <a:off x="1122362" y="6345237"/>
            <a:ext cx="7194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Netherlands Law. For other countries there are deviations.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lang="en-US" sz="36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Sharing company ownership</a:t>
            </a:r>
            <a:endParaRPr/>
          </a:p>
        </p:txBody>
      </p:sp>
      <p:sp>
        <p:nvSpPr>
          <p:cNvPr id="911" name="Google Shape;911;p4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number of shares per shareholder is based upon the explicit and implicit assets that are brought together in the startup: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Knowledge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Finances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Network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have to be capitalized at a rate acceptable for all shareholders 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Value of a company</a:t>
            </a:r>
            <a:endParaRPr/>
          </a:p>
        </p:txBody>
      </p:sp>
      <p:sp>
        <p:nvSpPr>
          <p:cNvPr id="925" name="Google Shape;925;p42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value of a company is based on the value of: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Products and services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Customers and quality of customers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Financial situation: cash and liabilities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Resources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 values are usually determined through a comparison with other similar company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Who owns TomTom?</a:t>
            </a:r>
            <a:endParaRPr/>
          </a:p>
        </p:txBody>
      </p:sp>
      <p:pic>
        <p:nvPicPr>
          <p:cNvPr id="931" name="Google Shape;93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2" y="1389062"/>
            <a:ext cx="5080000" cy="2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7462" y="2660650"/>
            <a:ext cx="4046537" cy="4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44" descr="http://sime.nu/wp-content/uploads/A-qui-appartient-Faceboo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260350"/>
            <a:ext cx="8351837" cy="6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1112959"/>
            <a:ext cx="8853487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EEBFB-C897-4D42-8AE4-10BDFD10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Challenges</a:t>
            </a:r>
            <a:endParaRPr lang="nl-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3285A3D-7056-4692-8711-11F2DFAC8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Value growth</a:t>
            </a:r>
          </a:p>
        </p:txBody>
      </p:sp>
      <p:sp>
        <p:nvSpPr>
          <p:cNvPr id="39939" name="Line 7">
            <a:extLst>
              <a:ext uri="{FF2B5EF4-FFF2-40B4-BE49-F238E27FC236}">
                <a16:creationId xmlns:a16="http://schemas.microsoft.com/office/drawing/2014/main" id="{369F8185-CF36-4F5B-A1A6-101C15F06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60575"/>
            <a:ext cx="0" cy="345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40" name="Line 8">
            <a:extLst>
              <a:ext uri="{FF2B5EF4-FFF2-40B4-BE49-F238E27FC236}">
                <a16:creationId xmlns:a16="http://schemas.microsoft.com/office/drawing/2014/main" id="{16EBF78D-28AB-41F8-B26F-89399D41F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08635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41" name="Text Box 9">
            <a:extLst>
              <a:ext uri="{FF2B5EF4-FFF2-40B4-BE49-F238E27FC236}">
                <a16:creationId xmlns:a16="http://schemas.microsoft.com/office/drawing/2014/main" id="{F7C6E912-87F4-43B8-8AAF-86EC7DCD1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02250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# shares (in 1000)</a:t>
            </a:r>
          </a:p>
        </p:txBody>
      </p:sp>
      <p:sp>
        <p:nvSpPr>
          <p:cNvPr id="39942" name="Text Box 10">
            <a:extLst>
              <a:ext uri="{FF2B5EF4-FFF2-40B4-BE49-F238E27FC236}">
                <a16:creationId xmlns:a16="http://schemas.microsoft.com/office/drawing/2014/main" id="{C2CC48D0-4348-4CF9-BC3D-0BA76D97D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50800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5</a:t>
            </a:r>
          </a:p>
        </p:txBody>
      </p:sp>
      <p:sp>
        <p:nvSpPr>
          <p:cNvPr id="39943" name="Text Box 11">
            <a:extLst>
              <a:ext uri="{FF2B5EF4-FFF2-40B4-BE49-F238E27FC236}">
                <a16:creationId xmlns:a16="http://schemas.microsoft.com/office/drawing/2014/main" id="{8329057D-4087-457A-887C-C192F768F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080000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10</a:t>
            </a:r>
          </a:p>
        </p:txBody>
      </p:sp>
      <p:sp>
        <p:nvSpPr>
          <p:cNvPr id="39944" name="Text Box 12">
            <a:extLst>
              <a:ext uri="{FF2B5EF4-FFF2-40B4-BE49-F238E27FC236}">
                <a16:creationId xmlns:a16="http://schemas.microsoft.com/office/drawing/2014/main" id="{7056682D-2062-4F9A-981C-9F3C8F98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5068888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15</a:t>
            </a:r>
          </a:p>
        </p:txBody>
      </p:sp>
      <p:sp>
        <p:nvSpPr>
          <p:cNvPr id="39945" name="Text Box 13">
            <a:extLst>
              <a:ext uri="{FF2B5EF4-FFF2-40B4-BE49-F238E27FC236}">
                <a16:creationId xmlns:a16="http://schemas.microsoft.com/office/drawing/2014/main" id="{ECA1E3AC-3065-4EFF-89FE-3CCE0A254E3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45343" y="3431381"/>
            <a:ext cx="241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Share value (in 1</a:t>
            </a:r>
            <a:r>
              <a:rPr lang="en-US" altLang="nl-NL" sz="1800" i="1">
                <a:cs typeface="Times New Roman" panose="02020603050405020304" pitchFamily="18" charset="0"/>
              </a:rPr>
              <a:t>€)</a:t>
            </a:r>
          </a:p>
        </p:txBody>
      </p:sp>
      <p:sp>
        <p:nvSpPr>
          <p:cNvPr id="39946" name="Rectangle 14">
            <a:extLst>
              <a:ext uri="{FF2B5EF4-FFF2-40B4-BE49-F238E27FC236}">
                <a16:creationId xmlns:a16="http://schemas.microsoft.com/office/drawing/2014/main" id="{57D28BAF-E9E5-4350-87A2-9B08E695D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3357563"/>
            <a:ext cx="798513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Sh1</a:t>
            </a:r>
          </a:p>
        </p:txBody>
      </p:sp>
      <p:sp>
        <p:nvSpPr>
          <p:cNvPr id="39947" name="Rectangle 15">
            <a:extLst>
              <a:ext uri="{FF2B5EF4-FFF2-40B4-BE49-F238E27FC236}">
                <a16:creationId xmlns:a16="http://schemas.microsoft.com/office/drawing/2014/main" id="{8C937E17-BA1B-45B7-99D9-F29487D97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357563"/>
            <a:ext cx="798512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Sh2</a:t>
            </a:r>
          </a:p>
        </p:txBody>
      </p:sp>
      <p:sp>
        <p:nvSpPr>
          <p:cNvPr id="39948" name="Rectangle 16">
            <a:extLst>
              <a:ext uri="{FF2B5EF4-FFF2-40B4-BE49-F238E27FC236}">
                <a16:creationId xmlns:a16="http://schemas.microsoft.com/office/drawing/2014/main" id="{02EFF867-D2BE-43C9-8F25-59059B34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3357563"/>
            <a:ext cx="441325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Sh3</a:t>
            </a:r>
          </a:p>
        </p:txBody>
      </p:sp>
      <p:sp>
        <p:nvSpPr>
          <p:cNvPr id="39949" name="Rectangle 17">
            <a:extLst>
              <a:ext uri="{FF2B5EF4-FFF2-40B4-BE49-F238E27FC236}">
                <a16:creationId xmlns:a16="http://schemas.microsoft.com/office/drawing/2014/main" id="{5F6C3ABC-C4F9-4D00-883B-A6D357D1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357563"/>
            <a:ext cx="431800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Sh4</a:t>
            </a:r>
          </a:p>
        </p:txBody>
      </p:sp>
      <p:sp>
        <p:nvSpPr>
          <p:cNvPr id="39950" name="Text Box 29">
            <a:extLst>
              <a:ext uri="{FF2B5EF4-FFF2-40B4-BE49-F238E27FC236}">
                <a16:creationId xmlns:a16="http://schemas.microsoft.com/office/drawing/2014/main" id="{4E47CE19-3A56-42BD-9170-1F5AA6EAD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037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</a:t>
            </a:r>
          </a:p>
        </p:txBody>
      </p:sp>
      <p:sp>
        <p:nvSpPr>
          <p:cNvPr id="39951" name="Text Box 32">
            <a:extLst>
              <a:ext uri="{FF2B5EF4-FFF2-40B4-BE49-F238E27FC236}">
                <a16:creationId xmlns:a16="http://schemas.microsoft.com/office/drawing/2014/main" id="{A64368F9-534A-412B-ACB8-D844990F0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2</a:t>
            </a:r>
          </a:p>
        </p:txBody>
      </p:sp>
      <p:sp>
        <p:nvSpPr>
          <p:cNvPr id="39952" name="Text Box 33">
            <a:extLst>
              <a:ext uri="{FF2B5EF4-FFF2-40B4-BE49-F238E27FC236}">
                <a16:creationId xmlns:a16="http://schemas.microsoft.com/office/drawing/2014/main" id="{F0F21B6A-ACB8-48C5-BF74-E5E0C8760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225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3</a:t>
            </a:r>
          </a:p>
        </p:txBody>
      </p:sp>
      <p:sp>
        <p:nvSpPr>
          <p:cNvPr id="39953" name="Line 34">
            <a:extLst>
              <a:ext uri="{FF2B5EF4-FFF2-40B4-BE49-F238E27FC236}">
                <a16:creationId xmlns:a16="http://schemas.microsoft.com/office/drawing/2014/main" id="{6ADD59F0-D09E-4EBE-9BAC-92E11B1C3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060575"/>
            <a:ext cx="0" cy="345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54" name="Line 35">
            <a:extLst>
              <a:ext uri="{FF2B5EF4-FFF2-40B4-BE49-F238E27FC236}">
                <a16:creationId xmlns:a16="http://schemas.microsoft.com/office/drawing/2014/main" id="{6BA27855-C74A-4EF3-8EA5-B50B5F306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508635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39955" name="Text Box 36">
            <a:extLst>
              <a:ext uri="{FF2B5EF4-FFF2-40B4-BE49-F238E27FC236}">
                <a16:creationId xmlns:a16="http://schemas.microsoft.com/office/drawing/2014/main" id="{17FA3E72-2575-46FD-A620-BEDBD831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302250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# shares (in 1000)</a:t>
            </a:r>
          </a:p>
        </p:txBody>
      </p:sp>
      <p:sp>
        <p:nvSpPr>
          <p:cNvPr id="39956" name="Text Box 37">
            <a:extLst>
              <a:ext uri="{FF2B5EF4-FFF2-40B4-BE49-F238E27FC236}">
                <a16:creationId xmlns:a16="http://schemas.microsoft.com/office/drawing/2014/main" id="{A9259D65-93C0-446C-A46A-BF673E559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50800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5</a:t>
            </a:r>
          </a:p>
        </p:txBody>
      </p:sp>
      <p:sp>
        <p:nvSpPr>
          <p:cNvPr id="39957" name="Text Box 38">
            <a:extLst>
              <a:ext uri="{FF2B5EF4-FFF2-40B4-BE49-F238E27FC236}">
                <a16:creationId xmlns:a16="http://schemas.microsoft.com/office/drawing/2014/main" id="{137196EA-8F24-4277-919D-3F46E83A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080000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10</a:t>
            </a:r>
          </a:p>
        </p:txBody>
      </p:sp>
      <p:sp>
        <p:nvSpPr>
          <p:cNvPr id="39958" name="Text Box 39">
            <a:extLst>
              <a:ext uri="{FF2B5EF4-FFF2-40B4-BE49-F238E27FC236}">
                <a16:creationId xmlns:a16="http://schemas.microsoft.com/office/drawing/2014/main" id="{141DE77D-A3F9-4C25-850B-BD6D778A5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5068888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15</a:t>
            </a:r>
          </a:p>
        </p:txBody>
      </p:sp>
      <p:sp>
        <p:nvSpPr>
          <p:cNvPr id="39959" name="Text Box 40">
            <a:extLst>
              <a:ext uri="{FF2B5EF4-FFF2-40B4-BE49-F238E27FC236}">
                <a16:creationId xmlns:a16="http://schemas.microsoft.com/office/drawing/2014/main" id="{6AB22B78-C0CE-40ED-B2BF-655B5891424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07632" y="3429793"/>
            <a:ext cx="241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Share value (in 1</a:t>
            </a:r>
            <a:r>
              <a:rPr lang="en-US" altLang="nl-NL" sz="1800" i="1">
                <a:cs typeface="Times New Roman" panose="02020603050405020304" pitchFamily="18" charset="0"/>
              </a:rPr>
              <a:t>€)</a:t>
            </a:r>
          </a:p>
        </p:txBody>
      </p:sp>
      <p:sp>
        <p:nvSpPr>
          <p:cNvPr id="39960" name="Rectangle 41">
            <a:extLst>
              <a:ext uri="{FF2B5EF4-FFF2-40B4-BE49-F238E27FC236}">
                <a16:creationId xmlns:a16="http://schemas.microsoft.com/office/drawing/2014/main" id="{86BA7028-776D-425F-9C19-19A1C8EA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2205038"/>
            <a:ext cx="798513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Sh1</a:t>
            </a:r>
          </a:p>
        </p:txBody>
      </p:sp>
      <p:sp>
        <p:nvSpPr>
          <p:cNvPr id="39961" name="Rectangle 42">
            <a:extLst>
              <a:ext uri="{FF2B5EF4-FFF2-40B4-BE49-F238E27FC236}">
                <a16:creationId xmlns:a16="http://schemas.microsoft.com/office/drawing/2014/main" id="{A3234137-C177-43DD-91C6-D0E5011E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8" y="2205038"/>
            <a:ext cx="798512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Sh2</a:t>
            </a:r>
          </a:p>
        </p:txBody>
      </p:sp>
      <p:sp>
        <p:nvSpPr>
          <p:cNvPr id="39962" name="Rectangle 43">
            <a:extLst>
              <a:ext uri="{FF2B5EF4-FFF2-40B4-BE49-F238E27FC236}">
                <a16:creationId xmlns:a16="http://schemas.microsoft.com/office/drawing/2014/main" id="{85E1EDA8-79CA-426F-88FD-2D84B613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2205038"/>
            <a:ext cx="441325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Sh3</a:t>
            </a:r>
          </a:p>
        </p:txBody>
      </p:sp>
      <p:sp>
        <p:nvSpPr>
          <p:cNvPr id="39963" name="Rectangle 44">
            <a:extLst>
              <a:ext uri="{FF2B5EF4-FFF2-40B4-BE49-F238E27FC236}">
                <a16:creationId xmlns:a16="http://schemas.microsoft.com/office/drawing/2014/main" id="{33FAA278-5300-4E53-AF6E-F9F3B3E62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205038"/>
            <a:ext cx="431800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Sh4</a:t>
            </a:r>
          </a:p>
        </p:txBody>
      </p:sp>
      <p:sp>
        <p:nvSpPr>
          <p:cNvPr id="39964" name="Text Box 45">
            <a:extLst>
              <a:ext uri="{FF2B5EF4-FFF2-40B4-BE49-F238E27FC236}">
                <a16:creationId xmlns:a16="http://schemas.microsoft.com/office/drawing/2014/main" id="{2E579CB6-4432-41AE-8E6A-3B85F5C40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2037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</a:t>
            </a:r>
          </a:p>
        </p:txBody>
      </p:sp>
      <p:sp>
        <p:nvSpPr>
          <p:cNvPr id="39965" name="Text Box 46">
            <a:extLst>
              <a:ext uri="{FF2B5EF4-FFF2-40B4-BE49-F238E27FC236}">
                <a16:creationId xmlns:a16="http://schemas.microsoft.com/office/drawing/2014/main" id="{E10CF68E-2171-4756-BF53-DA5B2E1D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32131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2</a:t>
            </a:r>
          </a:p>
        </p:txBody>
      </p:sp>
      <p:sp>
        <p:nvSpPr>
          <p:cNvPr id="39966" name="Text Box 47">
            <a:extLst>
              <a:ext uri="{FF2B5EF4-FFF2-40B4-BE49-F238E27FC236}">
                <a16:creationId xmlns:a16="http://schemas.microsoft.com/office/drawing/2014/main" id="{F2CF52CB-1D4A-499D-A111-E61EECACE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2225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3</a:t>
            </a:r>
          </a:p>
        </p:txBody>
      </p:sp>
      <p:sp>
        <p:nvSpPr>
          <p:cNvPr id="39967" name="Text Box 48">
            <a:extLst>
              <a:ext uri="{FF2B5EF4-FFF2-40B4-BE49-F238E27FC236}">
                <a16:creationId xmlns:a16="http://schemas.microsoft.com/office/drawing/2014/main" id="{1AA98A06-3E42-4373-A013-A3E837D4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484313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/>
              <a:t>Start</a:t>
            </a:r>
          </a:p>
        </p:txBody>
      </p:sp>
      <p:sp>
        <p:nvSpPr>
          <p:cNvPr id="39968" name="Text Box 49">
            <a:extLst>
              <a:ext uri="{FF2B5EF4-FFF2-40B4-BE49-F238E27FC236}">
                <a16:creationId xmlns:a16="http://schemas.microsoft.com/office/drawing/2014/main" id="{AE8B3AC9-B30F-4733-ABFC-8B22BAA2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3874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/>
              <a:t>After </a:t>
            </a:r>
            <a:r>
              <a:rPr lang="en-US" altLang="nl-NL" i="1"/>
              <a:t>x</a:t>
            </a:r>
            <a:r>
              <a:rPr lang="en-US" altLang="nl-NL"/>
              <a:t> years</a:t>
            </a:r>
          </a:p>
        </p:txBody>
      </p:sp>
      <p:sp>
        <p:nvSpPr>
          <p:cNvPr id="39969" name="Text Box 50">
            <a:extLst>
              <a:ext uri="{FF2B5EF4-FFF2-40B4-BE49-F238E27FC236}">
                <a16:creationId xmlns:a16="http://schemas.microsoft.com/office/drawing/2014/main" id="{4AFF0581-D914-4C12-A359-B76F5505D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6016625"/>
            <a:ext cx="7940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600"/>
              <a:t>Value growth due to more assets: product functionality, customers, employees, money, facilities and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568506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8C30D2B2-BE6F-49D7-9A0A-7BAA6201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Shareholder changes</a:t>
            </a:r>
          </a:p>
        </p:txBody>
      </p:sp>
      <p:sp>
        <p:nvSpPr>
          <p:cNvPr id="41987" name="Line 5">
            <a:extLst>
              <a:ext uri="{FF2B5EF4-FFF2-40B4-BE49-F238E27FC236}">
                <a16:creationId xmlns:a16="http://schemas.microsoft.com/office/drawing/2014/main" id="{1BEABC41-3DB6-467D-AB3F-CF468F5D8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060575"/>
            <a:ext cx="0" cy="345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88" name="Line 6">
            <a:extLst>
              <a:ext uri="{FF2B5EF4-FFF2-40B4-BE49-F238E27FC236}">
                <a16:creationId xmlns:a16="http://schemas.microsoft.com/office/drawing/2014/main" id="{B73CAC37-CC23-48E4-ABA2-737B3F741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086350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1989" name="Text Box 7">
            <a:extLst>
              <a:ext uri="{FF2B5EF4-FFF2-40B4-BE49-F238E27FC236}">
                <a16:creationId xmlns:a16="http://schemas.microsoft.com/office/drawing/2014/main" id="{06AB2643-28C9-4EBF-BE56-23A185CD6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02250"/>
            <a:ext cx="236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# shares (in 1000)</a:t>
            </a:r>
          </a:p>
        </p:txBody>
      </p:sp>
      <p:sp>
        <p:nvSpPr>
          <p:cNvPr id="41990" name="Text Box 8">
            <a:extLst>
              <a:ext uri="{FF2B5EF4-FFF2-40B4-BE49-F238E27FC236}">
                <a16:creationId xmlns:a16="http://schemas.microsoft.com/office/drawing/2014/main" id="{3C48FAA3-6F83-44F8-8271-37BDE708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50800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5</a:t>
            </a:r>
          </a:p>
        </p:txBody>
      </p:sp>
      <p:sp>
        <p:nvSpPr>
          <p:cNvPr id="41991" name="Text Box 9">
            <a:extLst>
              <a:ext uri="{FF2B5EF4-FFF2-40B4-BE49-F238E27FC236}">
                <a16:creationId xmlns:a16="http://schemas.microsoft.com/office/drawing/2014/main" id="{0660361C-D14F-48A4-A6F2-B60760F8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080000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10</a:t>
            </a:r>
          </a:p>
        </p:txBody>
      </p:sp>
      <p:sp>
        <p:nvSpPr>
          <p:cNvPr id="41992" name="Text Box 10">
            <a:extLst>
              <a:ext uri="{FF2B5EF4-FFF2-40B4-BE49-F238E27FC236}">
                <a16:creationId xmlns:a16="http://schemas.microsoft.com/office/drawing/2014/main" id="{C2D4D0C7-E191-42BC-9121-6C4812B9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3" y="5068888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15</a:t>
            </a:r>
          </a:p>
        </p:txBody>
      </p:sp>
      <p:sp>
        <p:nvSpPr>
          <p:cNvPr id="41993" name="Text Box 11">
            <a:extLst>
              <a:ext uri="{FF2B5EF4-FFF2-40B4-BE49-F238E27FC236}">
                <a16:creationId xmlns:a16="http://schemas.microsoft.com/office/drawing/2014/main" id="{4190335F-504E-424E-8F6A-160667CAD35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84981" y="3431382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Share value (in 1</a:t>
            </a:r>
            <a:r>
              <a:rPr lang="en-US" altLang="nl-NL" sz="1800" i="1">
                <a:cs typeface="Times New Roman" panose="02020603050405020304" pitchFamily="18" charset="0"/>
              </a:rPr>
              <a:t>€)</a:t>
            </a:r>
          </a:p>
        </p:txBody>
      </p:sp>
      <p:sp>
        <p:nvSpPr>
          <p:cNvPr id="41994" name="Rectangle 12">
            <a:extLst>
              <a:ext uri="{FF2B5EF4-FFF2-40B4-BE49-F238E27FC236}">
                <a16:creationId xmlns:a16="http://schemas.microsoft.com/office/drawing/2014/main" id="{601960D9-536A-4404-AED0-424A8F09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2205038"/>
            <a:ext cx="798512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Sh1</a:t>
            </a:r>
          </a:p>
        </p:txBody>
      </p:sp>
      <p:sp>
        <p:nvSpPr>
          <p:cNvPr id="41995" name="Rectangle 13">
            <a:extLst>
              <a:ext uri="{FF2B5EF4-FFF2-40B4-BE49-F238E27FC236}">
                <a16:creationId xmlns:a16="http://schemas.microsoft.com/office/drawing/2014/main" id="{0AC45C00-A26D-45B2-9081-BEBAAE0A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205038"/>
            <a:ext cx="798513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Sh2</a:t>
            </a:r>
          </a:p>
        </p:txBody>
      </p:sp>
      <p:sp>
        <p:nvSpPr>
          <p:cNvPr id="41996" name="Rectangle 14">
            <a:extLst>
              <a:ext uri="{FF2B5EF4-FFF2-40B4-BE49-F238E27FC236}">
                <a16:creationId xmlns:a16="http://schemas.microsoft.com/office/drawing/2014/main" id="{D9EC9182-75DC-417C-BBE2-B3EF7743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2205038"/>
            <a:ext cx="441325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Sh3</a:t>
            </a:r>
          </a:p>
        </p:txBody>
      </p:sp>
      <p:sp>
        <p:nvSpPr>
          <p:cNvPr id="41997" name="Rectangle 15">
            <a:extLst>
              <a:ext uri="{FF2B5EF4-FFF2-40B4-BE49-F238E27FC236}">
                <a16:creationId xmlns:a16="http://schemas.microsoft.com/office/drawing/2014/main" id="{89667DBB-B9A0-423C-A426-609F2A4C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205038"/>
            <a:ext cx="431800" cy="2881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Sh4</a:t>
            </a:r>
          </a:p>
        </p:txBody>
      </p:sp>
      <p:sp>
        <p:nvSpPr>
          <p:cNvPr id="41998" name="Text Box 16">
            <a:extLst>
              <a:ext uri="{FF2B5EF4-FFF2-40B4-BE49-F238E27FC236}">
                <a16:creationId xmlns:a16="http://schemas.microsoft.com/office/drawing/2014/main" id="{58B64414-56F5-4810-8171-E31D464F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2037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</a:t>
            </a:r>
          </a:p>
        </p:txBody>
      </p:sp>
      <p:sp>
        <p:nvSpPr>
          <p:cNvPr id="41999" name="Text Box 17">
            <a:extLst>
              <a:ext uri="{FF2B5EF4-FFF2-40B4-BE49-F238E27FC236}">
                <a16:creationId xmlns:a16="http://schemas.microsoft.com/office/drawing/2014/main" id="{4C1434B5-7503-4783-9C83-17B3B1C0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2131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2</a:t>
            </a:r>
          </a:p>
        </p:txBody>
      </p:sp>
      <p:sp>
        <p:nvSpPr>
          <p:cNvPr id="42000" name="Text Box 18">
            <a:extLst>
              <a:ext uri="{FF2B5EF4-FFF2-40B4-BE49-F238E27FC236}">
                <a16:creationId xmlns:a16="http://schemas.microsoft.com/office/drawing/2014/main" id="{FCAB46D4-9AB6-4582-9794-59CA7CA0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22225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3</a:t>
            </a:r>
          </a:p>
        </p:txBody>
      </p:sp>
      <p:sp>
        <p:nvSpPr>
          <p:cNvPr id="42001" name="Text Box 19">
            <a:extLst>
              <a:ext uri="{FF2B5EF4-FFF2-40B4-BE49-F238E27FC236}">
                <a16:creationId xmlns:a16="http://schemas.microsoft.com/office/drawing/2014/main" id="{7D83334D-2FE6-42DD-9248-BCDFFBB3A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387475"/>
            <a:ext cx="116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/>
              <a:t>Year n</a:t>
            </a:r>
          </a:p>
        </p:txBody>
      </p:sp>
      <p:sp>
        <p:nvSpPr>
          <p:cNvPr id="42002" name="Line 20">
            <a:extLst>
              <a:ext uri="{FF2B5EF4-FFF2-40B4-BE49-F238E27FC236}">
                <a16:creationId xmlns:a16="http://schemas.microsoft.com/office/drawing/2014/main" id="{5A515ACE-3907-4AF6-AD13-4165B37F4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052638"/>
            <a:ext cx="0" cy="3457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3" name="Line 21">
            <a:extLst>
              <a:ext uri="{FF2B5EF4-FFF2-40B4-BE49-F238E27FC236}">
                <a16:creationId xmlns:a16="http://schemas.microsoft.com/office/drawing/2014/main" id="{48DD6773-B0BB-4973-A975-241F2C6A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5078413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2004" name="Text Box 22">
            <a:extLst>
              <a:ext uri="{FF2B5EF4-FFF2-40B4-BE49-F238E27FC236}">
                <a16:creationId xmlns:a16="http://schemas.microsoft.com/office/drawing/2014/main" id="{A2E2B956-3803-4D5D-9606-7F4F6B094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294313"/>
            <a:ext cx="2365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# shares (in 1000)</a:t>
            </a:r>
          </a:p>
        </p:txBody>
      </p:sp>
      <p:sp>
        <p:nvSpPr>
          <p:cNvPr id="42005" name="Text Box 23">
            <a:extLst>
              <a:ext uri="{FF2B5EF4-FFF2-40B4-BE49-F238E27FC236}">
                <a16:creationId xmlns:a16="http://schemas.microsoft.com/office/drawing/2014/main" id="{72F4CCCE-EC04-42B9-938F-67299C51B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5072063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5</a:t>
            </a:r>
          </a:p>
        </p:txBody>
      </p:sp>
      <p:sp>
        <p:nvSpPr>
          <p:cNvPr id="42006" name="Text Box 24">
            <a:extLst>
              <a:ext uri="{FF2B5EF4-FFF2-40B4-BE49-F238E27FC236}">
                <a16:creationId xmlns:a16="http://schemas.microsoft.com/office/drawing/2014/main" id="{778D5574-7EBB-40C3-A256-D8AF75FD1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072063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10</a:t>
            </a:r>
          </a:p>
        </p:txBody>
      </p:sp>
      <p:sp>
        <p:nvSpPr>
          <p:cNvPr id="42007" name="Text Box 25">
            <a:extLst>
              <a:ext uri="{FF2B5EF4-FFF2-40B4-BE49-F238E27FC236}">
                <a16:creationId xmlns:a16="http://schemas.microsoft.com/office/drawing/2014/main" id="{8CFD041E-1322-4A94-BCA3-C7E5D5439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13" y="5060950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15</a:t>
            </a:r>
          </a:p>
        </p:txBody>
      </p:sp>
      <p:sp>
        <p:nvSpPr>
          <p:cNvPr id="42008" name="Text Box 26">
            <a:extLst>
              <a:ext uri="{FF2B5EF4-FFF2-40B4-BE49-F238E27FC236}">
                <a16:creationId xmlns:a16="http://schemas.microsoft.com/office/drawing/2014/main" id="{928FAA22-D2AD-4DBC-8D15-487F61EDF46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547269" y="3421857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800" i="1"/>
              <a:t>Share value (in 1</a:t>
            </a:r>
            <a:r>
              <a:rPr lang="en-US" altLang="nl-NL" sz="1800" i="1">
                <a:cs typeface="Times New Roman" panose="02020603050405020304" pitchFamily="18" charset="0"/>
              </a:rPr>
              <a:t>€)</a:t>
            </a:r>
          </a:p>
        </p:txBody>
      </p:sp>
      <p:sp>
        <p:nvSpPr>
          <p:cNvPr id="42009" name="Rectangle 27">
            <a:extLst>
              <a:ext uri="{FF2B5EF4-FFF2-40B4-BE49-F238E27FC236}">
                <a16:creationId xmlns:a16="http://schemas.microsoft.com/office/drawing/2014/main" id="{B5A9153A-D47A-47EA-ADC4-18B12B12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2193925"/>
            <a:ext cx="798512" cy="2881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Sh1</a:t>
            </a:r>
          </a:p>
        </p:txBody>
      </p:sp>
      <p:sp>
        <p:nvSpPr>
          <p:cNvPr id="42010" name="Rectangle 28">
            <a:extLst>
              <a:ext uri="{FF2B5EF4-FFF2-40B4-BE49-F238E27FC236}">
                <a16:creationId xmlns:a16="http://schemas.microsoft.com/office/drawing/2014/main" id="{235A5355-370F-4062-B85B-B53491400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2193925"/>
            <a:ext cx="509588" cy="2881313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Sh5</a:t>
            </a:r>
          </a:p>
        </p:txBody>
      </p:sp>
      <p:sp>
        <p:nvSpPr>
          <p:cNvPr id="42011" name="Rectangle 29">
            <a:extLst>
              <a:ext uri="{FF2B5EF4-FFF2-40B4-BE49-F238E27FC236}">
                <a16:creationId xmlns:a16="http://schemas.microsoft.com/office/drawing/2014/main" id="{08D35869-5121-4876-A21D-F137F099B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2193925"/>
            <a:ext cx="441325" cy="2881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Sh3</a:t>
            </a:r>
          </a:p>
        </p:txBody>
      </p:sp>
      <p:sp>
        <p:nvSpPr>
          <p:cNvPr id="42012" name="Rectangle 30">
            <a:extLst>
              <a:ext uri="{FF2B5EF4-FFF2-40B4-BE49-F238E27FC236}">
                <a16:creationId xmlns:a16="http://schemas.microsoft.com/office/drawing/2014/main" id="{DBA56E7F-03F4-4231-B05E-00F43AE9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193925"/>
            <a:ext cx="431800" cy="28813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Sh4</a:t>
            </a:r>
          </a:p>
        </p:txBody>
      </p:sp>
      <p:sp>
        <p:nvSpPr>
          <p:cNvPr id="42013" name="Text Box 31">
            <a:extLst>
              <a:ext uri="{FF2B5EF4-FFF2-40B4-BE49-F238E27FC236}">
                <a16:creationId xmlns:a16="http://schemas.microsoft.com/office/drawing/2014/main" id="{C12EE114-4E7D-44A5-95D6-B446C1492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195763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1</a:t>
            </a:r>
          </a:p>
        </p:txBody>
      </p:sp>
      <p:sp>
        <p:nvSpPr>
          <p:cNvPr id="42014" name="Text Box 32">
            <a:extLst>
              <a:ext uri="{FF2B5EF4-FFF2-40B4-BE49-F238E27FC236}">
                <a16:creationId xmlns:a16="http://schemas.microsoft.com/office/drawing/2014/main" id="{D1581B3A-B9E6-45E1-BD1D-25BC1E573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205163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2</a:t>
            </a:r>
          </a:p>
        </p:txBody>
      </p:sp>
      <p:sp>
        <p:nvSpPr>
          <p:cNvPr id="42015" name="Text Box 33">
            <a:extLst>
              <a:ext uri="{FF2B5EF4-FFF2-40B4-BE49-F238E27FC236}">
                <a16:creationId xmlns:a16="http://schemas.microsoft.com/office/drawing/2014/main" id="{20E551E8-E340-4453-907F-7CB19A2D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214563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3</a:t>
            </a:r>
          </a:p>
        </p:txBody>
      </p:sp>
      <p:sp>
        <p:nvSpPr>
          <p:cNvPr id="42016" name="Text Box 34">
            <a:extLst>
              <a:ext uri="{FF2B5EF4-FFF2-40B4-BE49-F238E27FC236}">
                <a16:creationId xmlns:a16="http://schemas.microsoft.com/office/drawing/2014/main" id="{D0D0E1F7-66B7-4ED7-85A6-EAB1EB5B4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1379538"/>
            <a:ext cx="116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/>
              <a:t>Year n</a:t>
            </a:r>
          </a:p>
        </p:txBody>
      </p:sp>
      <p:sp>
        <p:nvSpPr>
          <p:cNvPr id="42017" name="Rectangle 35">
            <a:extLst>
              <a:ext uri="{FF2B5EF4-FFF2-40B4-BE49-F238E27FC236}">
                <a16:creationId xmlns:a16="http://schemas.microsoft.com/office/drawing/2014/main" id="{E48E3175-D36E-4447-A29D-1A5F62D6C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193925"/>
            <a:ext cx="288925" cy="2881313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Sh6</a:t>
            </a:r>
          </a:p>
        </p:txBody>
      </p:sp>
      <p:sp>
        <p:nvSpPr>
          <p:cNvPr id="42018" name="Rectangle 36">
            <a:extLst>
              <a:ext uri="{FF2B5EF4-FFF2-40B4-BE49-F238E27FC236}">
                <a16:creationId xmlns:a16="http://schemas.microsoft.com/office/drawing/2014/main" id="{A01A2C41-BCEF-4606-97FA-5788C568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193925"/>
            <a:ext cx="798512" cy="2881313"/>
          </a:xfrm>
          <a:prstGeom prst="rect">
            <a:avLst/>
          </a:prstGeom>
          <a:solidFill>
            <a:srgbClr val="FF99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nl-NL" sz="1600"/>
              <a:t>Sh7</a:t>
            </a:r>
          </a:p>
        </p:txBody>
      </p:sp>
      <p:sp>
        <p:nvSpPr>
          <p:cNvPr id="42019" name="Text Box 37">
            <a:extLst>
              <a:ext uri="{FF2B5EF4-FFF2-40B4-BE49-F238E27FC236}">
                <a16:creationId xmlns:a16="http://schemas.microsoft.com/office/drawing/2014/main" id="{BBF85058-AB31-4A1B-863C-DD993143F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575" y="5062538"/>
            <a:ext cx="409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400"/>
              <a:t>20</a:t>
            </a:r>
          </a:p>
        </p:txBody>
      </p:sp>
      <p:sp>
        <p:nvSpPr>
          <p:cNvPr id="42020" name="Text Box 38">
            <a:extLst>
              <a:ext uri="{FF2B5EF4-FFF2-40B4-BE49-F238E27FC236}">
                <a16:creationId xmlns:a16="http://schemas.microsoft.com/office/drawing/2014/main" id="{8102DCC4-5B5B-4805-9D18-B172D32E5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6016625"/>
            <a:ext cx="7940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nl-NL" sz="1600"/>
              <a:t>Shareholder changes due to: departure of shareholder, investments, venture capital, acquisition other company</a:t>
            </a:r>
          </a:p>
        </p:txBody>
      </p:sp>
    </p:spTree>
    <p:extLst>
      <p:ext uri="{BB962C8B-B14F-4D97-AF65-F5344CB8AC3E}">
        <p14:creationId xmlns:p14="http://schemas.microsoft.com/office/powerpoint/2010/main" val="1187298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Shareholder arrangements</a:t>
            </a:r>
            <a:endParaRPr/>
          </a:p>
        </p:txBody>
      </p:sp>
      <p:sp>
        <p:nvSpPr>
          <p:cNvPr id="918" name="Google Shape;918;p41"/>
          <p:cNvSpPr txBox="1">
            <a:spLocks noGrp="1"/>
          </p:cNvSpPr>
          <p:nvPr>
            <p:ph type="body" idx="1"/>
          </p:nvPr>
        </p:nvSpPr>
        <p:spPr>
          <a:xfrm>
            <a:off x="684212" y="1571625"/>
            <a:ext cx="8459787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Summation of shareholder amounts is the </a:t>
            </a:r>
            <a:r>
              <a:rPr lang="en-US" sz="16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nominal value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company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it into a nice amount of money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Price per share is then determined on 5, 8, 10, or 16 eurocent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number of shares for each shareholder </a:t>
            </a:r>
            <a:endParaRPr/>
          </a:p>
          <a:p>
            <a:pPr marL="342900" lvl="0" indent="-2413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start this </a:t>
            </a:r>
            <a:r>
              <a:rPr lang="en-US" sz="16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division of ownership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 to be established, and recorded in the company charter documents.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can change in the course of the company life-time</a:t>
            </a:r>
            <a:endParaRPr/>
          </a:p>
          <a:p>
            <a:pPr marL="342900" lvl="0" indent="-2413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Membership of the </a:t>
            </a:r>
            <a:r>
              <a:rPr lang="en-US" sz="16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Board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company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Supervisory Board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Meetings of the Board and the Supervisory Board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Reporting</a:t>
            </a:r>
            <a:endParaRPr/>
          </a:p>
          <a:p>
            <a:pPr marL="342900" lvl="0" indent="-2413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Arrangements for the </a:t>
            </a:r>
            <a:r>
              <a:rPr lang="en-US" sz="16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shares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6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concrete assets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case of: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 is terminated by the shareholders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 goes bankrupt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shareholder wants to withdraw, or wants to sell (part of) the shares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new shareholder wants to join the company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–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company is taken over by another company</a:t>
            </a:r>
            <a:endParaRPr/>
          </a:p>
          <a:p>
            <a:pPr marL="342900" lvl="0" indent="-2413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issues are usually </a:t>
            </a:r>
            <a:r>
              <a:rPr lang="en-US" sz="16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simpler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arrange that many people think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 arrangements are available.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Legal forms of phases</a:t>
            </a:r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Startup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Sole proprietor, general partnership</a:t>
            </a:r>
            <a:endParaRPr sz="2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Survival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Corporation</a:t>
            </a:r>
            <a:endParaRPr sz="2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Success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Corporation, Holding structure, Joint ventures</a:t>
            </a:r>
            <a:endParaRPr sz="2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Expansion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Public company, Multi-national</a:t>
            </a:r>
            <a:endParaRPr sz="2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Optimal</a:t>
            </a: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Restructuring for financial optimization (tax, offices)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None/>
            </a:pPr>
            <a:r>
              <a:rPr lang="en-US" sz="2000" dirty="0"/>
              <a:t>----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000" dirty="0">
                <a:solidFill>
                  <a:srgbClr val="C00000"/>
                </a:solidFill>
              </a:rPr>
              <a:t>For Consultancy</a:t>
            </a:r>
            <a:r>
              <a:rPr lang="en-US" sz="2000" dirty="0"/>
              <a:t>: Partnership</a:t>
            </a:r>
            <a:endParaRPr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884" name="Google Shape;884;p3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 growth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Productization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Structures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Variability</a:t>
            </a:r>
            <a:endParaRPr lang="en-US"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Legal Forms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solidFill>
                  <a:schemeClr val="tx1"/>
                </a:solidFill>
              </a:rPr>
              <a:t>Venture Capital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7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When external financing?</a:t>
            </a:r>
            <a:b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951" name="Google Shape;951;p46"/>
          <p:cNvSpPr txBox="1">
            <a:spLocks noGrp="1"/>
          </p:cNvSpPr>
          <p:nvPr>
            <p:ph type="body" idx="1"/>
          </p:nvPr>
        </p:nvSpPr>
        <p:spPr>
          <a:xfrm>
            <a:off x="611187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Packaging existing product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Marketing/sales plan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Market Launch of proven product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Extension sales infrastructure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Spin-off product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…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NO: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Paying debts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Salary increase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Facilities, cars…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Concept development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…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7"/>
          <p:cNvSpPr txBox="1"/>
          <p:nvPr/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Utrecht, January 12th , 2011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lang="en-US" sz="32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SW Business Start-Up Lifecycle</a:t>
            </a:r>
            <a:endParaRPr/>
          </a:p>
        </p:txBody>
      </p:sp>
      <p:grpSp>
        <p:nvGrpSpPr>
          <p:cNvPr id="959" name="Google Shape;959;p47"/>
          <p:cNvGrpSpPr/>
          <p:nvPr/>
        </p:nvGrpSpPr>
        <p:grpSpPr>
          <a:xfrm>
            <a:off x="773112" y="2209800"/>
            <a:ext cx="7386637" cy="871537"/>
            <a:chOff x="773113" y="2209800"/>
            <a:chExt cx="7386637" cy="871538"/>
          </a:xfrm>
        </p:grpSpPr>
        <p:sp>
          <p:nvSpPr>
            <p:cNvPr id="960" name="Google Shape;960;p47"/>
            <p:cNvSpPr/>
            <p:nvPr/>
          </p:nvSpPr>
          <p:spPr>
            <a:xfrm>
              <a:off x="773113" y="2209800"/>
              <a:ext cx="914400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Concept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1547813" y="2209800"/>
              <a:ext cx="1238250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Establish-ment of company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673350" y="2209800"/>
              <a:ext cx="944563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Seed financing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3503613" y="2209800"/>
              <a:ext cx="1209675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Design and Develop-ment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572000" y="2209800"/>
              <a:ext cx="935038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“Go live”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5359400" y="2209800"/>
              <a:ext cx="1127125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Corporate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organisa-tion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6330950" y="2209800"/>
              <a:ext cx="914400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Public offering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104063" y="2209800"/>
              <a:ext cx="1055687" cy="871538"/>
            </a:xfrm>
            <a:prstGeom prst="chevron">
              <a:avLst>
                <a:gd name="adj" fmla="val 19611"/>
              </a:avLst>
            </a:prstGeom>
            <a:gradFill>
              <a:gsLst>
                <a:gs pos="0">
                  <a:schemeClr val="lt2"/>
                </a:gs>
                <a:gs pos="100000">
                  <a:srgbClr val="FFFF00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81319" dir="3080412">
                <a:srgbClr val="C0C0C0">
                  <a:alpha val="74509"/>
                </a:srgbClr>
              </a:outerShdw>
            </a:effectLst>
          </p:spPr>
          <p:txBody>
            <a:bodyPr spcFirstLastPara="1" wrap="square" lIns="3600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Acquis-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tion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led growth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8" name="Google Shape;968;p47"/>
          <p:cNvSpPr txBox="1"/>
          <p:nvPr/>
        </p:nvSpPr>
        <p:spPr>
          <a:xfrm>
            <a:off x="633412" y="3276600"/>
            <a:ext cx="10033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business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47"/>
          <p:cNvSpPr txBox="1"/>
          <p:nvPr/>
        </p:nvSpPr>
        <p:spPr>
          <a:xfrm>
            <a:off x="2582862" y="3276600"/>
            <a:ext cx="1144587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strategies and business plans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Raise start-up capital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47"/>
          <p:cNvSpPr txBox="1"/>
          <p:nvPr/>
        </p:nvSpPr>
        <p:spPr>
          <a:xfrm>
            <a:off x="3587750" y="3276600"/>
            <a:ext cx="11255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the technical solutions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alliances and/or distribution agree-ments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7"/>
          <p:cNvSpPr txBox="1"/>
          <p:nvPr/>
        </p:nvSpPr>
        <p:spPr>
          <a:xfrm>
            <a:off x="4530725" y="3273425"/>
            <a:ext cx="969962" cy="9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41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online first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and measure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47"/>
          <p:cNvSpPr txBox="1"/>
          <p:nvPr/>
        </p:nvSpPr>
        <p:spPr>
          <a:xfrm>
            <a:off x="1406525" y="3276600"/>
            <a:ext cx="1195387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formal agreements / establish private company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organisation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47"/>
          <p:cNvSpPr txBox="1"/>
          <p:nvPr/>
        </p:nvSpPr>
        <p:spPr>
          <a:xfrm>
            <a:off x="5289550" y="3273425"/>
            <a:ext cx="1125537" cy="22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organic growth and growth through mergers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develop-ment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Organisational changes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47"/>
          <p:cNvSpPr txBox="1"/>
          <p:nvPr/>
        </p:nvSpPr>
        <p:spPr>
          <a:xfrm>
            <a:off x="6196012" y="3273425"/>
            <a:ext cx="11255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business cases, prospects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formal require-ments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47"/>
          <p:cNvSpPr txBox="1"/>
          <p:nvPr/>
        </p:nvSpPr>
        <p:spPr>
          <a:xfrm>
            <a:off x="7132637" y="3273425"/>
            <a:ext cx="10969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Mergers and acquisi-tions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48"/>
          <p:cNvPicPr preferRelativeResize="0"/>
          <p:nvPr/>
        </p:nvPicPr>
        <p:blipFill rotWithShape="1">
          <a:blip r:embed="rId3">
            <a:alphaModFix/>
          </a:blip>
          <a:srcRect t="24647"/>
          <a:stretch/>
        </p:blipFill>
        <p:spPr>
          <a:xfrm>
            <a:off x="457200" y="2036762"/>
            <a:ext cx="8382000" cy="3894137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48"/>
          <p:cNvSpPr/>
          <p:nvPr/>
        </p:nvSpPr>
        <p:spPr>
          <a:xfrm>
            <a:off x="2987675" y="4114800"/>
            <a:ext cx="2089150" cy="879475"/>
          </a:xfrm>
          <a:prstGeom prst="ellipse">
            <a:avLst/>
          </a:prstGeom>
          <a:solidFill>
            <a:srgbClr val="FFD523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B2B Early Stage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lang="en-US" sz="32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Life cycle / need for working capital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VC Life Cycle</a:t>
            </a:r>
            <a:endParaRPr/>
          </a:p>
        </p:txBody>
      </p:sp>
      <p:sp>
        <p:nvSpPr>
          <p:cNvPr id="989" name="Google Shape;989;p53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 business plan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Preliminary assessment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Meet the people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Light due diligence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Term sheet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Heavy due diligence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Investment memorandum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Commitment letter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Shareholder’s agreement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 the company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Exit</a:t>
            </a:r>
            <a:endParaRPr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9"/>
          <p:cNvSpPr txBox="1"/>
          <p:nvPr/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Utrecht, January 12th , 2011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250825" y="0"/>
            <a:ext cx="8893175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Process: Investment selection &amp; decision making</a:t>
            </a:r>
            <a:endParaRPr/>
          </a:p>
        </p:txBody>
      </p:sp>
      <p:pic>
        <p:nvPicPr>
          <p:cNvPr id="996" name="Google Shape;996;p49" descr="Investeringsproc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765175"/>
            <a:ext cx="6697662" cy="60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Characteristics of phases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Startup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first release, first customers, arranging company</a:t>
            </a:r>
            <a:endParaRPr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Survival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second release, getting more customers, hiring first employee, create cashflow</a:t>
            </a:r>
            <a:endParaRPr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Success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more customers, exposure in market</a:t>
            </a:r>
            <a:endParaRPr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Expansion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redefining the company, hiring personnel, internationalization, company exit strategy</a:t>
            </a:r>
            <a:endParaRPr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Optimal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customer satisfaction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648200" y="16764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Most UtrechtInc companies</a:t>
            </a:r>
            <a:endParaRPr dirty="0"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Olery.com, Oddity, </a:t>
            </a: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YourNextConcepts</a:t>
            </a:r>
            <a:endParaRPr dirty="0"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Channable</a:t>
            </a: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Relay42, </a:t>
            </a: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BleuConic</a:t>
            </a: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dirty="0"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TakeAway</a:t>
            </a: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Adyen, Mollie, </a:t>
            </a: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Planon</a:t>
            </a: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b="0" i="0" u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Afas</a:t>
            </a:r>
            <a:endParaRPr dirty="0"/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1800"/>
            </a:pPr>
            <a:r>
              <a:rPr lang="en-US" sz="1800" dirty="0"/>
              <a:t>TomTom, Centric, Booking, Exact</a:t>
            </a:r>
            <a:r>
              <a:rPr lang="en-US" sz="1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Unit4, GX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1" name="Google Shape;1001;p50"/>
          <p:cNvGraphicFramePr/>
          <p:nvPr/>
        </p:nvGraphicFramePr>
        <p:xfrm>
          <a:off x="34925" y="1052512"/>
          <a:ext cx="9032800" cy="5383175"/>
        </p:xfrm>
        <a:graphic>
          <a:graphicData uri="http://schemas.openxmlformats.org/drawingml/2006/table">
            <a:tbl>
              <a:tblPr>
                <a:noFill/>
                <a:tableStyleId>{75B7FE5A-B0C2-4647-A811-7245A871E64F}</a:tableStyleId>
              </a:tblPr>
              <a:tblGrid>
                <a:gridCol w="11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Manage- ment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Attractive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Hot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Credibility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Gap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class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Customers- Qualified Pipeline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Product/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Flexible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Profit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Acceleration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Market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Participation 1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Knowledge-network/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aging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Participation 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8000" marR="360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 focus on Environment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TomTom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Participation 3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 Navision X-Hive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Participation 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8000" marR="360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Participation 5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Yunoo</a:t>
                      </a:r>
                      <a:endParaRPr sz="1400" u="none" strike="noStrike" cap="none"/>
                    </a:p>
                  </a:txBody>
                  <a:tcPr marL="18000" marR="360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02" name="Google Shape;1002;p50"/>
          <p:cNvCxnSpPr/>
          <p:nvPr/>
        </p:nvCxnSpPr>
        <p:spPr>
          <a:xfrm>
            <a:off x="34925" y="2060575"/>
            <a:ext cx="8915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3" name="Google Shape;1003;p50"/>
          <p:cNvSpPr txBox="1"/>
          <p:nvPr/>
        </p:nvSpPr>
        <p:spPr>
          <a:xfrm>
            <a:off x="1371600" y="0"/>
            <a:ext cx="7158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determination - Selection Criteria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1"/>
          <p:cNvSpPr txBox="1"/>
          <p:nvPr/>
        </p:nvSpPr>
        <p:spPr>
          <a:xfrm>
            <a:off x="8458200" y="6400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Utrecht, January 12th , 2011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Valuation fundamentals</a:t>
            </a: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011" name="Google Shape;1011;p51"/>
          <p:cNvSpPr txBox="1"/>
          <p:nvPr/>
        </p:nvSpPr>
        <p:spPr>
          <a:xfrm>
            <a:off x="517525" y="1619250"/>
            <a:ext cx="7511100" cy="45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Assets and Liabilities</a:t>
            </a:r>
            <a:b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(Activa/Passiva)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5461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Going Concern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5461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Price/Earnings Ratio (PE)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5461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Discounted Cash flow (DCF)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5461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Exit Strategy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  <a:effectLst>
            <a:outerShdw blurRad="63500" dist="13470" dir="270000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Capital Markets Playing Field</a:t>
            </a:r>
            <a:endParaRPr/>
          </a:p>
        </p:txBody>
      </p:sp>
      <p:sp>
        <p:nvSpPr>
          <p:cNvPr id="1018" name="Google Shape;1018;p52"/>
          <p:cNvSpPr txBox="1"/>
          <p:nvPr/>
        </p:nvSpPr>
        <p:spPr>
          <a:xfrm>
            <a:off x="669925" y="2498725"/>
            <a:ext cx="195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52"/>
          <p:cNvSpPr txBox="1"/>
          <p:nvPr/>
        </p:nvSpPr>
        <p:spPr>
          <a:xfrm>
            <a:off x="311150" y="2292350"/>
            <a:ext cx="1282700" cy="520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0" name="Google Shape;1020;p52"/>
          <p:cNvSpPr txBox="1"/>
          <p:nvPr/>
        </p:nvSpPr>
        <p:spPr>
          <a:xfrm>
            <a:off x="1758950" y="2292350"/>
            <a:ext cx="1282700" cy="520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52"/>
          <p:cNvSpPr txBox="1"/>
          <p:nvPr/>
        </p:nvSpPr>
        <p:spPr>
          <a:xfrm>
            <a:off x="3206750" y="2292350"/>
            <a:ext cx="1282700" cy="520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2"/>
          <p:cNvSpPr txBox="1"/>
          <p:nvPr/>
        </p:nvSpPr>
        <p:spPr>
          <a:xfrm>
            <a:off x="4654550" y="2292350"/>
            <a:ext cx="1282700" cy="520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2"/>
          <p:cNvSpPr txBox="1"/>
          <p:nvPr/>
        </p:nvSpPr>
        <p:spPr>
          <a:xfrm>
            <a:off x="6102350" y="2292350"/>
            <a:ext cx="1282700" cy="520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52"/>
          <p:cNvSpPr txBox="1"/>
          <p:nvPr/>
        </p:nvSpPr>
        <p:spPr>
          <a:xfrm>
            <a:off x="7550150" y="2292350"/>
            <a:ext cx="1282700" cy="520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Ramp-up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52"/>
          <p:cNvSpPr txBox="1"/>
          <p:nvPr/>
        </p:nvSpPr>
        <p:spPr>
          <a:xfrm>
            <a:off x="365125" y="2308225"/>
            <a:ext cx="12239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52"/>
          <p:cNvSpPr txBox="1"/>
          <p:nvPr/>
        </p:nvSpPr>
        <p:spPr>
          <a:xfrm>
            <a:off x="311150" y="2978150"/>
            <a:ext cx="7531100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52"/>
          <p:cNvSpPr txBox="1"/>
          <p:nvPr/>
        </p:nvSpPr>
        <p:spPr>
          <a:xfrm>
            <a:off x="7035800" y="3359150"/>
            <a:ext cx="1797050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52"/>
          <p:cNvSpPr txBox="1"/>
          <p:nvPr/>
        </p:nvSpPr>
        <p:spPr>
          <a:xfrm>
            <a:off x="6507162" y="3740150"/>
            <a:ext cx="2325687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4997450" y="4121150"/>
            <a:ext cx="3835400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52"/>
          <p:cNvSpPr txBox="1"/>
          <p:nvPr/>
        </p:nvSpPr>
        <p:spPr>
          <a:xfrm>
            <a:off x="4621212" y="4502150"/>
            <a:ext cx="4210050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52"/>
          <p:cNvSpPr txBox="1"/>
          <p:nvPr/>
        </p:nvSpPr>
        <p:spPr>
          <a:xfrm>
            <a:off x="3690937" y="4883150"/>
            <a:ext cx="2703512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52"/>
          <p:cNvSpPr txBox="1"/>
          <p:nvPr/>
        </p:nvSpPr>
        <p:spPr>
          <a:xfrm>
            <a:off x="3162300" y="5264150"/>
            <a:ext cx="3232150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52"/>
          <p:cNvSpPr txBox="1"/>
          <p:nvPr/>
        </p:nvSpPr>
        <p:spPr>
          <a:xfrm>
            <a:off x="1114425" y="5645150"/>
            <a:ext cx="4137025" cy="2159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52"/>
          <p:cNvSpPr txBox="1"/>
          <p:nvPr/>
        </p:nvSpPr>
        <p:spPr>
          <a:xfrm>
            <a:off x="311150" y="6026150"/>
            <a:ext cx="4178300" cy="292100"/>
          </a:xfrm>
          <a:prstGeom prst="rect">
            <a:avLst/>
          </a:prstGeom>
          <a:gradFill>
            <a:gsLst>
              <a:gs pos="0">
                <a:srgbClr val="F3F3F3"/>
              </a:gs>
              <a:gs pos="64999">
                <a:srgbClr val="EEEEEE"/>
              </a:gs>
              <a:gs pos="100000">
                <a:srgbClr val="D6D1CE"/>
              </a:gs>
            </a:gsLst>
            <a:lin ang="5400000" scaled="0"/>
          </a:gra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5" name="Google Shape;1035;p52"/>
          <p:cNvCxnSpPr/>
          <p:nvPr/>
        </p:nvCxnSpPr>
        <p:spPr>
          <a:xfrm>
            <a:off x="1676400" y="2971800"/>
            <a:ext cx="0" cy="373380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" name="Google Shape;1036;p52"/>
          <p:cNvCxnSpPr/>
          <p:nvPr/>
        </p:nvCxnSpPr>
        <p:spPr>
          <a:xfrm>
            <a:off x="3124200" y="2973387"/>
            <a:ext cx="0" cy="373380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7" name="Google Shape;1037;p52"/>
          <p:cNvCxnSpPr/>
          <p:nvPr/>
        </p:nvCxnSpPr>
        <p:spPr>
          <a:xfrm>
            <a:off x="4572000" y="2974975"/>
            <a:ext cx="0" cy="373380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" name="Google Shape;1038;p52"/>
          <p:cNvCxnSpPr/>
          <p:nvPr/>
        </p:nvCxnSpPr>
        <p:spPr>
          <a:xfrm>
            <a:off x="6019800" y="2976562"/>
            <a:ext cx="0" cy="373380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9" name="Google Shape;1039;p52"/>
          <p:cNvCxnSpPr/>
          <p:nvPr/>
        </p:nvCxnSpPr>
        <p:spPr>
          <a:xfrm>
            <a:off x="7467600" y="2978150"/>
            <a:ext cx="0" cy="3733800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0" name="Google Shape;1040;p52"/>
          <p:cNvSpPr txBox="1"/>
          <p:nvPr/>
        </p:nvSpPr>
        <p:spPr>
          <a:xfrm>
            <a:off x="2824162" y="2971800"/>
            <a:ext cx="25098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Programs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52"/>
          <p:cNvSpPr txBox="1"/>
          <p:nvPr/>
        </p:nvSpPr>
        <p:spPr>
          <a:xfrm>
            <a:off x="7173912" y="3352800"/>
            <a:ext cx="132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Issues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52"/>
          <p:cNvSpPr txBox="1"/>
          <p:nvPr/>
        </p:nvSpPr>
        <p:spPr>
          <a:xfrm>
            <a:off x="6553200" y="37338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Banks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52"/>
          <p:cNvSpPr txBox="1"/>
          <p:nvPr/>
        </p:nvSpPr>
        <p:spPr>
          <a:xfrm>
            <a:off x="5029200" y="4114800"/>
            <a:ext cx="381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Non-Financial Corporations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52"/>
          <p:cNvSpPr txBox="1"/>
          <p:nvPr/>
        </p:nvSpPr>
        <p:spPr>
          <a:xfrm>
            <a:off x="6019800" y="4495800"/>
            <a:ext cx="27971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Venture Capital Funds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52"/>
          <p:cNvSpPr txBox="1"/>
          <p:nvPr/>
        </p:nvSpPr>
        <p:spPr>
          <a:xfrm>
            <a:off x="4495800" y="4495800"/>
            <a:ext cx="15779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Funds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52"/>
          <p:cNvSpPr txBox="1"/>
          <p:nvPr/>
        </p:nvSpPr>
        <p:spPr>
          <a:xfrm>
            <a:off x="3679825" y="4876800"/>
            <a:ext cx="27209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Wealthy Family Funds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52"/>
          <p:cNvSpPr txBox="1"/>
          <p:nvPr/>
        </p:nvSpPr>
        <p:spPr>
          <a:xfrm>
            <a:off x="3222625" y="5257800"/>
            <a:ext cx="32543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Investors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52"/>
          <p:cNvSpPr txBox="1"/>
          <p:nvPr/>
        </p:nvSpPr>
        <p:spPr>
          <a:xfrm>
            <a:off x="1089025" y="5638800"/>
            <a:ext cx="41687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Faminly and Friends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2"/>
          <p:cNvSpPr txBox="1"/>
          <p:nvPr/>
        </p:nvSpPr>
        <p:spPr>
          <a:xfrm>
            <a:off x="327025" y="6019800"/>
            <a:ext cx="41687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Savings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52"/>
          <p:cNvSpPr txBox="1"/>
          <p:nvPr/>
        </p:nvSpPr>
        <p:spPr>
          <a:xfrm>
            <a:off x="311150" y="2063750"/>
            <a:ext cx="2730500" cy="63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52"/>
          <p:cNvSpPr txBox="1"/>
          <p:nvPr/>
        </p:nvSpPr>
        <p:spPr>
          <a:xfrm>
            <a:off x="3206750" y="2063750"/>
            <a:ext cx="2730500" cy="63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52"/>
          <p:cNvSpPr txBox="1"/>
          <p:nvPr/>
        </p:nvSpPr>
        <p:spPr>
          <a:xfrm>
            <a:off x="6102350" y="2063750"/>
            <a:ext cx="2730500" cy="63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52"/>
          <p:cNvSpPr txBox="1"/>
          <p:nvPr/>
        </p:nvSpPr>
        <p:spPr>
          <a:xfrm>
            <a:off x="381000" y="1828800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2"/>
          <p:cNvSpPr txBox="1"/>
          <p:nvPr/>
        </p:nvSpPr>
        <p:spPr>
          <a:xfrm>
            <a:off x="4213225" y="1843087"/>
            <a:ext cx="760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II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2"/>
          <p:cNvSpPr txBox="1"/>
          <p:nvPr/>
        </p:nvSpPr>
        <p:spPr>
          <a:xfrm>
            <a:off x="7108825" y="1843087"/>
            <a:ext cx="8032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III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52"/>
          <p:cNvSpPr txBox="1"/>
          <p:nvPr/>
        </p:nvSpPr>
        <p:spPr>
          <a:xfrm>
            <a:off x="311150" y="2978150"/>
            <a:ext cx="8521700" cy="3721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/>
          <p:nvPr/>
        </p:nvSpPr>
        <p:spPr>
          <a:xfrm>
            <a:off x="381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/>
          </p:nvPr>
        </p:nvSpPr>
        <p:spPr>
          <a:xfrm>
            <a:off x="381000" y="419100"/>
            <a:ext cx="84582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Typical SME Growth Profiles </a:t>
            </a:r>
            <a:endParaRPr/>
          </a:p>
        </p:txBody>
      </p:sp>
      <p:pic>
        <p:nvPicPr>
          <p:cNvPr id="1063" name="Google Shape;106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1827212"/>
            <a:ext cx="8507412" cy="43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54"/>
          <p:cNvSpPr txBox="1"/>
          <p:nvPr/>
        </p:nvSpPr>
        <p:spPr>
          <a:xfrm>
            <a:off x="4787900" y="2197100"/>
            <a:ext cx="1912937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High-Growth Firm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4"/>
          <p:cNvSpPr txBox="1"/>
          <p:nvPr/>
        </p:nvSpPr>
        <p:spPr>
          <a:xfrm>
            <a:off x="4711700" y="3949700"/>
            <a:ext cx="2317750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Moderate-Growth Firm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4"/>
          <p:cNvSpPr txBox="1"/>
          <p:nvPr/>
        </p:nvSpPr>
        <p:spPr>
          <a:xfrm>
            <a:off x="5168900" y="4635500"/>
            <a:ext cx="1874837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Low-Growth Firm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4"/>
          <p:cNvSpPr txBox="1"/>
          <p:nvPr/>
        </p:nvSpPr>
        <p:spPr>
          <a:xfrm>
            <a:off x="1741487" y="4256087"/>
            <a:ext cx="147002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 Prospects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8" name="Google Shape;1068;p54"/>
          <p:cNvCxnSpPr/>
          <p:nvPr/>
        </p:nvCxnSpPr>
        <p:spPr>
          <a:xfrm>
            <a:off x="3063875" y="4419600"/>
            <a:ext cx="352425" cy="0"/>
          </a:xfrm>
          <a:prstGeom prst="straightConnector1">
            <a:avLst/>
          </a:prstGeom>
          <a:noFill/>
          <a:ln w="12700" cap="flat" cmpd="sng">
            <a:solidFill>
              <a:srgbClr val="00FF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VC Investment Criteria</a:t>
            </a:r>
            <a:endParaRPr/>
          </a:p>
        </p:txBody>
      </p:sp>
      <p:sp>
        <p:nvSpPr>
          <p:cNvPr id="1074" name="Google Shape;1074;p5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Exponential growth potential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Attractive industry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Sustainable advantage platform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Excellent team “execution”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 receptive to involvement of outsiders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Owners willing to share the wealth creation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Credible exit alternatives (4-7 years out)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Ingredients- Good CEO</a:t>
            </a:r>
            <a:endParaRPr/>
          </a:p>
        </p:txBody>
      </p:sp>
      <p:sp>
        <p:nvSpPr>
          <p:cNvPr id="1080" name="Google Shape;1080;p5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CEO is the most critical element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 is “been there and done that”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 specific domain experience/expertise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“Knows what he/she doesn’t know &amp; locates resources to fill gaps.”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Shows “fire in the belly”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Recognizes urgency-revenue generation/ burn rate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Knows the difference between being an employee and being a shareholder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Ingredients-Strong Management Team</a:t>
            </a:r>
            <a:endParaRPr/>
          </a:p>
        </p:txBody>
      </p:sp>
      <p:sp>
        <p:nvSpPr>
          <p:cNvPr id="1086" name="Google Shape;1086;p57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Characteristics Include: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Honesty/Integrity/Competence/Discipline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Have specific domain experience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Ability to self-assess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“Fire in the belly”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Plans and communicates effectively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Develops appropriate MIS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Caveat-beware the “family ties”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5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lang="en-US" sz="32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Ingredients-Technology/Core Competence</a:t>
            </a:r>
            <a:endParaRPr/>
          </a:p>
        </p:txBody>
      </p:sp>
      <p:sp>
        <p:nvSpPr>
          <p:cNvPr id="1092" name="Google Shape;1092;p5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Ability to define and enunciate what it 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Ability to relate core technology-/competence to a variety of  significant market applications-(must be balanced by focus)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Strong “in house” R&amp;D capability with the mechanisms to fund it.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Equity/loans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Customer Pays (direct or through margins)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None/>
            </a:pPr>
            <a:r>
              <a:rPr lang="en-US" sz="2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Ingredients-The Business Model</a:t>
            </a:r>
            <a:endParaRPr/>
          </a:p>
        </p:txBody>
      </p:sp>
      <p:sp>
        <p:nvSpPr>
          <p:cNvPr id="1098" name="Google Shape;1098;p5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Implies having a well defined business model that says, “I know who my customers are, what they need, how I will meet their needs, how I will reach them, how I will service them, how I will continue to best my competition and how I will make money.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Avoid “if we build it they will come!”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Ingredients-The Value Proposition</a:t>
            </a:r>
            <a:endParaRPr/>
          </a:p>
        </p:txBody>
      </p:sp>
      <p:sp>
        <p:nvSpPr>
          <p:cNvPr id="1104" name="Google Shape;1104;p6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Why will/do our customers buy or product?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Ease the Pain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 Revenue/ Productivity/Profitability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884" name="Google Shape;884;p3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 growth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Productization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Structures</a:t>
            </a:r>
            <a:endParaRPr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sym typeface="Verdana"/>
              </a:rPr>
              <a:t>Organizational Variability</a:t>
            </a:r>
            <a:endParaRPr lang="en-US" dirty="0">
              <a:solidFill>
                <a:schemeClr val="tx1"/>
              </a:solidFill>
            </a:endParaRPr>
          </a:p>
          <a:p>
            <a:pPr indent="-457200">
              <a:spcBef>
                <a:spcPts val="640"/>
              </a:spcBef>
              <a:buSzPts val="3200"/>
            </a:pPr>
            <a:r>
              <a:rPr lang="en-US" sz="3200" b="0" i="0" u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Legal Forms</a:t>
            </a:r>
          </a:p>
          <a:p>
            <a:pPr indent="-457200">
              <a:spcBef>
                <a:spcPts val="640"/>
              </a:spcBef>
              <a:buSzPts val="3200"/>
            </a:pPr>
            <a:r>
              <a:rPr lang="en-US" dirty="0">
                <a:solidFill>
                  <a:schemeClr val="tx1"/>
                </a:solidFill>
              </a:rPr>
              <a:t>Venture Capital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100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Ingredients-The Strategic Alliance</a:t>
            </a:r>
            <a:endParaRPr/>
          </a:p>
        </p:txBody>
      </p:sp>
      <p:sp>
        <p:nvSpPr>
          <p:cNvPr id="1110" name="Google Shape;1110;p6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“must” for most emerging companies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distribution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product development (perhaps)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accelerate success or hasten demise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8B74-2B29-465D-86A5-DC088337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 lessons</a:t>
            </a:r>
            <a:endParaRPr lang="nl-NL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D08A-BDC4-43EF-B8E8-6FC586F22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sz="2400" dirty="0"/>
              <a:t>Keep your focus on goals, product and market</a:t>
            </a:r>
          </a:p>
          <a:p>
            <a:pPr>
              <a:buSzPct val="100000"/>
            </a:pPr>
            <a:r>
              <a:rPr lang="en-US" sz="2400" dirty="0"/>
              <a:t>Learn by doing</a:t>
            </a:r>
          </a:p>
          <a:p>
            <a:pPr>
              <a:buSzPct val="100000"/>
            </a:pPr>
            <a:r>
              <a:rPr lang="en-US" sz="2400" dirty="0"/>
              <a:t>Lots of advise on web</a:t>
            </a:r>
          </a:p>
          <a:p>
            <a:pPr>
              <a:buSzPct val="100000"/>
            </a:pPr>
            <a:r>
              <a:rPr lang="en-US" sz="2400" dirty="0"/>
              <a:t>Some people do not fit in founding stage; others don’t fit in scale-up</a:t>
            </a:r>
          </a:p>
          <a:p>
            <a:pPr>
              <a:buSzPct val="100000"/>
            </a:pPr>
            <a:r>
              <a:rPr lang="en-US" sz="2400" dirty="0"/>
              <a:t>You will get in trouble with your friends; but focus with flexibility is essential</a:t>
            </a:r>
          </a:p>
          <a:p>
            <a:pPr>
              <a:buSzPct val="100000"/>
            </a:pPr>
            <a:r>
              <a:rPr lang="en-US" sz="2400" dirty="0"/>
              <a:t>Avoid family ties: circles within circles </a:t>
            </a:r>
            <a:r>
              <a:rPr lang="en-US" sz="2400"/>
              <a:t>is harmful</a:t>
            </a:r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Questions?</a:t>
            </a: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272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2360612" y="5253037"/>
            <a:ext cx="53800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Customized                         Standardized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971550" y="2324100"/>
            <a:ext cx="1531937" cy="30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Organization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 Product Organization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 rot="-2700000">
            <a:off x="1925637" y="3754437"/>
            <a:ext cx="3938587" cy="204787"/>
          </a:xfrm>
          <a:prstGeom prst="rightArrow">
            <a:avLst>
              <a:gd name="adj1" fmla="val 21038"/>
              <a:gd name="adj2" fmla="val 50000"/>
            </a:avLst>
          </a:prstGeom>
          <a:gradFill>
            <a:gsLst>
              <a:gs pos="0">
                <a:srgbClr val="FF6969"/>
              </a:gs>
              <a:gs pos="35000">
                <a:srgbClr val="FF6969"/>
              </a:gs>
              <a:gs pos="100000">
                <a:srgbClr val="8BBAFF"/>
              </a:gs>
            </a:gsLst>
            <a:lin ang="27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7"/>
          <p:cNvCxnSpPr/>
          <p:nvPr/>
        </p:nvCxnSpPr>
        <p:spPr>
          <a:xfrm flipH="1">
            <a:off x="2473325" y="2395537"/>
            <a:ext cx="1587" cy="28590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</p:cxnSp>
      <p:cxnSp>
        <p:nvCxnSpPr>
          <p:cNvPr id="140" name="Google Shape;140;p7"/>
          <p:cNvCxnSpPr/>
          <p:nvPr/>
        </p:nvCxnSpPr>
        <p:spPr>
          <a:xfrm rot="10800000" flipH="1">
            <a:off x="2503487" y="5253037"/>
            <a:ext cx="3000375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</p:cxn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lang="en-US" sz="36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Towards product organization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Productization process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75565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2041525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across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3327400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4627562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7256462" y="3008312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7256462" y="3794125"/>
            <a:ext cx="8858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product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5913437" y="3365500"/>
            <a:ext cx="835025" cy="714375"/>
          </a:xfrm>
          <a:prstGeom prst="rect">
            <a:avLst/>
          </a:prstGeom>
          <a:gradFill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248150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534025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1662112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2947987" y="37052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"/>
          <p:cNvSpPr/>
          <p:nvPr/>
        </p:nvSpPr>
        <p:spPr>
          <a:xfrm rot="-2160000">
            <a:off x="6846887" y="3427412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8"/>
          <p:cNvSpPr/>
          <p:nvPr/>
        </p:nvSpPr>
        <p:spPr>
          <a:xfrm rot="-8640000" flipH="1">
            <a:off x="6846887" y="3921125"/>
            <a:ext cx="307975" cy="82550"/>
          </a:xfrm>
          <a:prstGeom prst="rightArrow">
            <a:avLst>
              <a:gd name="adj1" fmla="val 1936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0"/>
          </a:gradFill>
          <a:ln w="9525" cap="flat" cmpd="sng">
            <a:solidFill>
              <a:srgbClr val="46AAC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254"/>
              </a:srgbClr>
            </a:outerShdw>
          </a:effectLst>
        </p:spPr>
        <p:txBody>
          <a:bodyPr spcFirstLastPara="1" wrap="square" lIns="91425" tIns="720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Universiteit Utre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Universiteit Utrech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eit Utrech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Universiteit Utre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Universiteit Utrech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eit Utrech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Universiteit Utre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Universiteit Utrech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eit Utrech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Universiteit Utre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Universiteit Utrech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eit Utrech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Universiteit Utre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Universiteit Utrech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eit Utrech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Universiteit Utre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Universiteit Utrech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eit Utrech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Universiteit Utrec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CC0000"/>
      </a:hlink>
      <a:folHlink>
        <a:srgbClr val="B2B2B2"/>
      </a:folHlink>
    </a:clrScheme>
    <a:fontScheme name="Universiteit Utre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Universiteit Utrech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eit Utrech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eit Utre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3135</Words>
  <Application>Microsoft Office PowerPoint</Application>
  <PresentationFormat>On-screen Show (4:3)</PresentationFormat>
  <Paragraphs>1074</Paragraphs>
  <Slides>71</Slides>
  <Notes>68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Arial</vt:lpstr>
      <vt:lpstr>Calibri</vt:lpstr>
      <vt:lpstr>Noto Sans Symbols</vt:lpstr>
      <vt:lpstr>Symbol</vt:lpstr>
      <vt:lpstr>Times New Roman</vt:lpstr>
      <vt:lpstr>Verdana</vt:lpstr>
      <vt:lpstr>Wingdings</vt:lpstr>
      <vt:lpstr>1_Universiteit Utrecht</vt:lpstr>
      <vt:lpstr>Universiteit Utrecht</vt:lpstr>
      <vt:lpstr>2_Universiteit Utrecht</vt:lpstr>
      <vt:lpstr>Universiteit Utrecht</vt:lpstr>
      <vt:lpstr>Universiteit Utrecht</vt:lpstr>
      <vt:lpstr>Universiteit Utrecht</vt:lpstr>
      <vt:lpstr>Universiteit Utrecht</vt:lpstr>
      <vt:lpstr>Universiteit Utrecht</vt:lpstr>
      <vt:lpstr>Universiteit Utrecht</vt:lpstr>
      <vt:lpstr>Universiteit Utrecht</vt:lpstr>
      <vt:lpstr>Organizing a Product Software Company: Product</vt:lpstr>
      <vt:lpstr>PowerPoint Presentation</vt:lpstr>
      <vt:lpstr>Contents</vt:lpstr>
      <vt:lpstr>Growth phases</vt:lpstr>
      <vt:lpstr>Growth Challenges</vt:lpstr>
      <vt:lpstr>Characteristics of phases</vt:lpstr>
      <vt:lpstr>Contents</vt:lpstr>
      <vt:lpstr>Towards product organization</vt:lpstr>
      <vt:lpstr>Productization process</vt:lpstr>
      <vt:lpstr>Productization (2)</vt:lpstr>
      <vt:lpstr>PowerPoint Presentation</vt:lpstr>
      <vt:lpstr>Productization process</vt:lpstr>
      <vt:lpstr>PowerPoint Presentation</vt:lpstr>
      <vt:lpstr>Productization process</vt:lpstr>
      <vt:lpstr>PowerPoint Presentation</vt:lpstr>
      <vt:lpstr>Productization process</vt:lpstr>
      <vt:lpstr>PowerPoint Presentation</vt:lpstr>
      <vt:lpstr>Productization process</vt:lpstr>
      <vt:lpstr>PowerPoint Presentation</vt:lpstr>
      <vt:lpstr>Productization process</vt:lpstr>
      <vt:lpstr>PowerPoint Presentation</vt:lpstr>
      <vt:lpstr>Productization process</vt:lpstr>
      <vt:lpstr>PowerPoint Presentation</vt:lpstr>
      <vt:lpstr>Productization process</vt:lpstr>
      <vt:lpstr>Contents</vt:lpstr>
      <vt:lpstr>Organisational structures</vt:lpstr>
      <vt:lpstr>Structuring a company</vt:lpstr>
      <vt:lpstr>Standard F-structure</vt:lpstr>
      <vt:lpstr>Other examples</vt:lpstr>
      <vt:lpstr>F-structure from the top</vt:lpstr>
      <vt:lpstr>Internal Organization</vt:lpstr>
      <vt:lpstr>Investment and profits</vt:lpstr>
      <vt:lpstr>Substructures</vt:lpstr>
      <vt:lpstr>P-type for R&amp;D</vt:lpstr>
      <vt:lpstr>P-type for R&amp;D</vt:lpstr>
      <vt:lpstr>Ownership R&amp;D</vt:lpstr>
      <vt:lpstr>Ownership R&amp;D</vt:lpstr>
      <vt:lpstr>M-type for Sales</vt:lpstr>
      <vt:lpstr>M-type for Sales</vt:lpstr>
      <vt:lpstr>Other departments</vt:lpstr>
      <vt:lpstr>PowerPoint Presentation</vt:lpstr>
      <vt:lpstr>Contents</vt:lpstr>
      <vt:lpstr>Legal forms</vt:lpstr>
      <vt:lpstr>Legal Forms</vt:lpstr>
      <vt:lpstr>Legal Forms (2)</vt:lpstr>
      <vt:lpstr>Sharing company ownership</vt:lpstr>
      <vt:lpstr>Value of a company</vt:lpstr>
      <vt:lpstr>Who owns TomTom?</vt:lpstr>
      <vt:lpstr>PowerPoint Presentation</vt:lpstr>
      <vt:lpstr>Value growth</vt:lpstr>
      <vt:lpstr>Shareholder changes</vt:lpstr>
      <vt:lpstr>Shareholder arrangements</vt:lpstr>
      <vt:lpstr>Legal forms of phases</vt:lpstr>
      <vt:lpstr>Contents</vt:lpstr>
      <vt:lpstr>When external financing? </vt:lpstr>
      <vt:lpstr>SW Business Start-Up Lifecycle</vt:lpstr>
      <vt:lpstr>Life cycle / need for working capital</vt:lpstr>
      <vt:lpstr>The VC Life Cycle</vt:lpstr>
      <vt:lpstr>Process: Investment selection &amp; decision making</vt:lpstr>
      <vt:lpstr>PowerPoint Presentation</vt:lpstr>
      <vt:lpstr>Valuation fundamentals </vt:lpstr>
      <vt:lpstr>Capital Markets Playing Field</vt:lpstr>
      <vt:lpstr>Typical SME Growth Profiles </vt:lpstr>
      <vt:lpstr>VC Investment Criteria</vt:lpstr>
      <vt:lpstr>The Ingredients- Good CEO</vt:lpstr>
      <vt:lpstr>The Ingredients-Strong Management Team</vt:lpstr>
      <vt:lpstr>The Ingredients-Technology/Core Competence</vt:lpstr>
      <vt:lpstr>The Ingredients-The Business Model</vt:lpstr>
      <vt:lpstr>Ingredients-The Value Proposition</vt:lpstr>
      <vt:lpstr>The Ingredients-The Strategic Alliance</vt:lpstr>
      <vt:lpstr>Main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a Product Software Company</dc:title>
  <dc:creator>Brinkkemper, S. (Sjaak)</dc:creator>
  <cp:lastModifiedBy>Brinkkemper, S. (Sjaak)</cp:lastModifiedBy>
  <cp:revision>14</cp:revision>
  <dcterms:modified xsi:type="dcterms:W3CDTF">2021-04-02T10:38:31Z</dcterms:modified>
</cp:coreProperties>
</file>