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9" r:id="rId19"/>
    <p:sldId id="280" r:id="rId20"/>
    <p:sldId id="283" r:id="rId21"/>
    <p:sldId id="284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2" r:id="rId33"/>
    <p:sldId id="304" r:id="rId34"/>
    <p:sldId id="307" r:id="rId35"/>
    <p:sldId id="308" r:id="rId36"/>
    <p:sldId id="309" r:id="rId37"/>
    <p:sldId id="310" r:id="rId38"/>
    <p:sldId id="311" r:id="rId39"/>
    <p:sldId id="312" r:id="rId40"/>
    <p:sldId id="313" r:id="rId41"/>
  </p:sldIdLst>
  <p:sldSz cx="10693400" cy="7562850"/>
  <p:notesSz cx="10693400" cy="75628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>
      <p:cViewPr varScale="1">
        <p:scale>
          <a:sx n="96" d="100"/>
          <a:sy n="96" d="100"/>
        </p:scale>
        <p:origin x="16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EEF18-51D8-064D-8656-59201C6AE74C}" type="datetimeFigureOut">
              <a:rPr lang="it-IT" smtClean="0"/>
              <a:t>18/10/22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36A9C-756E-8B4F-AB99-8A6F390210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1" y="384048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Security in Software Applications 22/23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9C955-92E4-4748-8E65-495FA1BC004C}" type="datetime1">
              <a:rPr lang="it-IT" smtClean="0"/>
              <a:t>18/10/22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9">
              <a:lnSpc>
                <a:spcPts val="1630"/>
              </a:lnSpc>
            </a:pPr>
            <a:fld id="{81D60167-4931-47E6-BA6A-407CBD079E47}" type="slidenum">
              <a:rPr lang="it-IT" smtClean="0"/>
              <a:pPr marL="127009">
                <a:lnSpc>
                  <a:spcPts val="1630"/>
                </a:lnSpc>
              </a:pPr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8321" y="985523"/>
            <a:ext cx="300735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614" y="1605281"/>
            <a:ext cx="8192770" cy="276999"/>
          </a:xfrm>
        </p:spPr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Security in Software Applications 22/23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E5078-D5E3-2542-90DD-C9F3FCDD53A0}" type="datetime1">
              <a:rPr lang="it-IT" smtClean="0"/>
              <a:t>18/10/22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9">
              <a:lnSpc>
                <a:spcPts val="1630"/>
              </a:lnSpc>
            </a:pPr>
            <a:fld id="{81D60167-4931-47E6-BA6A-407CBD079E47}" type="slidenum">
              <a:rPr lang="it-IT" smtClean="0"/>
              <a:pPr marL="127009">
                <a:lnSpc>
                  <a:spcPts val="1630"/>
                </a:lnSpc>
              </a:pPr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8321" y="985523"/>
            <a:ext cx="300735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1" y="1577343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3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Security in Software Applications 22/23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C844-B9ED-E44F-9EDB-778990A0A934}" type="datetime1">
              <a:rPr lang="it-IT" smtClean="0"/>
              <a:t>18/10/22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9">
              <a:lnSpc>
                <a:spcPts val="1630"/>
              </a:lnSpc>
            </a:pPr>
            <a:fld id="{81D60167-4931-47E6-BA6A-407CBD079E47}" type="slidenum">
              <a:rPr lang="it-IT" smtClean="0"/>
              <a:pPr marL="127009">
                <a:lnSpc>
                  <a:spcPts val="1630"/>
                </a:lnSpc>
              </a:pPr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8321" y="985523"/>
            <a:ext cx="3007359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Security in Software Applications 22/23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141E-FA68-AF45-85B5-F968203E53DA}" type="datetime1">
              <a:rPr lang="it-IT" smtClean="0"/>
              <a:t>18/10/22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9">
              <a:lnSpc>
                <a:spcPts val="1630"/>
              </a:lnSpc>
            </a:pPr>
            <a:fld id="{81D60167-4931-47E6-BA6A-407CBD079E47}" type="slidenum">
              <a:rPr lang="it-IT" smtClean="0"/>
              <a:pPr marL="127009">
                <a:lnSpc>
                  <a:spcPts val="1630"/>
                </a:lnSpc>
              </a:pPr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Security in Software Applications 22/23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D1E64-9AB6-404F-A117-64F809F2570A}" type="datetime1">
              <a:rPr lang="it-IT" smtClean="0"/>
              <a:t>18/10/22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9">
              <a:lnSpc>
                <a:spcPts val="1630"/>
              </a:lnSpc>
            </a:pPr>
            <a:fld id="{81D60167-4931-47E6-BA6A-407CBD079E47}" type="slidenum">
              <a:rPr lang="it-IT" smtClean="0"/>
              <a:pPr marL="127009">
                <a:lnSpc>
                  <a:spcPts val="1630"/>
                </a:lnSpc>
              </a:pPr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8321" y="985521"/>
            <a:ext cx="300735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614" y="1605283"/>
            <a:ext cx="81927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1" y="6377943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Security in Software Applications 22/23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3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FEA2F-4833-D54B-8EBA-98E358DA5B62}" type="datetime1">
              <a:rPr lang="it-IT" smtClean="0"/>
              <a:t>18/10/22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44510" y="6302054"/>
            <a:ext cx="25654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9">
              <a:lnSpc>
                <a:spcPts val="1630"/>
              </a:lnSpc>
            </a:pPr>
            <a:fld id="{81D60167-4931-47E6-BA6A-407CBD079E47}" type="slidenum">
              <a:rPr lang="it-IT" smtClean="0"/>
              <a:pPr marL="127009">
                <a:lnSpc>
                  <a:spcPts val="1630"/>
                </a:lnSpc>
              </a:pPr>
              <a:t>‹N›</a:t>
            </a:fld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31">
        <a:defRPr>
          <a:latin typeface="+mn-lt"/>
          <a:ea typeface="+mn-ea"/>
          <a:cs typeface="+mn-cs"/>
        </a:defRPr>
      </a:lvl2pPr>
      <a:lvl3pPr marL="914462">
        <a:defRPr>
          <a:latin typeface="+mn-lt"/>
          <a:ea typeface="+mn-ea"/>
          <a:cs typeface="+mn-cs"/>
        </a:defRPr>
      </a:lvl3pPr>
      <a:lvl4pPr marL="1371693">
        <a:defRPr>
          <a:latin typeface="+mn-lt"/>
          <a:ea typeface="+mn-ea"/>
          <a:cs typeface="+mn-cs"/>
        </a:defRPr>
      </a:lvl4pPr>
      <a:lvl5pPr marL="1828923">
        <a:defRPr>
          <a:latin typeface="+mn-lt"/>
          <a:ea typeface="+mn-ea"/>
          <a:cs typeface="+mn-cs"/>
        </a:defRPr>
      </a:lvl5pPr>
      <a:lvl6pPr marL="2286154">
        <a:defRPr>
          <a:latin typeface="+mn-lt"/>
          <a:ea typeface="+mn-ea"/>
          <a:cs typeface="+mn-cs"/>
        </a:defRPr>
      </a:lvl6pPr>
      <a:lvl7pPr marL="2743387">
        <a:defRPr>
          <a:latin typeface="+mn-lt"/>
          <a:ea typeface="+mn-ea"/>
          <a:cs typeface="+mn-cs"/>
        </a:defRPr>
      </a:lvl7pPr>
      <a:lvl8pPr marL="3200617">
        <a:defRPr>
          <a:latin typeface="+mn-lt"/>
          <a:ea typeface="+mn-ea"/>
          <a:cs typeface="+mn-cs"/>
        </a:defRPr>
      </a:lvl8pPr>
      <a:lvl9pPr marL="365784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31">
        <a:defRPr>
          <a:latin typeface="+mn-lt"/>
          <a:ea typeface="+mn-ea"/>
          <a:cs typeface="+mn-cs"/>
        </a:defRPr>
      </a:lvl2pPr>
      <a:lvl3pPr marL="914462">
        <a:defRPr>
          <a:latin typeface="+mn-lt"/>
          <a:ea typeface="+mn-ea"/>
          <a:cs typeface="+mn-cs"/>
        </a:defRPr>
      </a:lvl3pPr>
      <a:lvl4pPr marL="1371693">
        <a:defRPr>
          <a:latin typeface="+mn-lt"/>
          <a:ea typeface="+mn-ea"/>
          <a:cs typeface="+mn-cs"/>
        </a:defRPr>
      </a:lvl4pPr>
      <a:lvl5pPr marL="1828923">
        <a:defRPr>
          <a:latin typeface="+mn-lt"/>
          <a:ea typeface="+mn-ea"/>
          <a:cs typeface="+mn-cs"/>
        </a:defRPr>
      </a:lvl5pPr>
      <a:lvl6pPr marL="2286154">
        <a:defRPr>
          <a:latin typeface="+mn-lt"/>
          <a:ea typeface="+mn-ea"/>
          <a:cs typeface="+mn-cs"/>
        </a:defRPr>
      </a:lvl6pPr>
      <a:lvl7pPr marL="2743387">
        <a:defRPr>
          <a:latin typeface="+mn-lt"/>
          <a:ea typeface="+mn-ea"/>
          <a:cs typeface="+mn-cs"/>
        </a:defRPr>
      </a:lvl7pPr>
      <a:lvl8pPr marL="3200617">
        <a:defRPr>
          <a:latin typeface="+mn-lt"/>
          <a:ea typeface="+mn-ea"/>
          <a:cs typeface="+mn-cs"/>
        </a:defRPr>
      </a:lvl8pPr>
      <a:lvl9pPr marL="365784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.nl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.nl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u.n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crosoft.com/emic/verisoft.mspx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4550" y="975687"/>
            <a:ext cx="3924300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algn="l">
              <a:spcBef>
                <a:spcPts val="100"/>
              </a:spcBef>
            </a:pPr>
            <a:r>
              <a:rPr sz="2801" spc="-5" dirty="0"/>
              <a:t>Essence</a:t>
            </a:r>
            <a:r>
              <a:rPr sz="2801" spc="-25" dirty="0"/>
              <a:t> </a:t>
            </a:r>
            <a:r>
              <a:rPr sz="2801" spc="-10" dirty="0"/>
              <a:t>of</a:t>
            </a:r>
            <a:r>
              <a:rPr sz="2801" spc="-25" dirty="0"/>
              <a:t> </a:t>
            </a:r>
            <a:r>
              <a:rPr sz="2801" spc="-5" dirty="0"/>
              <a:t>the</a:t>
            </a:r>
            <a:r>
              <a:rPr sz="2801" spc="-35" dirty="0"/>
              <a:t> </a:t>
            </a:r>
            <a:r>
              <a:rPr sz="2801" spc="-10" dirty="0"/>
              <a:t>problem</a:t>
            </a:r>
            <a:endParaRPr sz="2801" dirty="0"/>
          </a:p>
        </p:txBody>
      </p:sp>
      <p:sp>
        <p:nvSpPr>
          <p:cNvPr id="3" name="object 3"/>
          <p:cNvSpPr txBox="1"/>
          <p:nvPr/>
        </p:nvSpPr>
        <p:spPr>
          <a:xfrm>
            <a:off x="1308100" y="1952625"/>
            <a:ext cx="8365490" cy="38345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86" marR="142884" indent="-365785">
              <a:lnSpc>
                <a:spcPct val="120800"/>
              </a:lnSpc>
              <a:spcBef>
                <a:spcPts val="100"/>
              </a:spcBef>
            </a:pPr>
            <a:r>
              <a:rPr sz="2400" dirty="0">
                <a:latin typeface="Comic Sans MS"/>
                <a:cs typeface="Calibri" panose="020F0502020204030204" pitchFamily="34" charset="0"/>
              </a:rPr>
              <a:t>Suppose </a:t>
            </a:r>
            <a:r>
              <a:rPr sz="2400" spc="-10" dirty="0">
                <a:latin typeface="Comic Sans MS"/>
                <a:cs typeface="Calibri" panose="020F0502020204030204" pitchFamily="34" charset="0"/>
              </a:rPr>
              <a:t>in </a:t>
            </a:r>
            <a:r>
              <a:rPr sz="2400" dirty="0">
                <a:latin typeface="Comic Sans MS"/>
                <a:cs typeface="Calibri" panose="020F0502020204030204" pitchFamily="34" charset="0"/>
              </a:rPr>
              <a:t>a C program </a:t>
            </a:r>
            <a:r>
              <a:rPr sz="2400" spc="-10" dirty="0">
                <a:latin typeface="Comic Sans MS"/>
                <a:cs typeface="Calibri" panose="020F0502020204030204" pitchFamily="34" charset="0"/>
              </a:rPr>
              <a:t>we </a:t>
            </a:r>
            <a:r>
              <a:rPr sz="2400" spc="-5" dirty="0">
                <a:latin typeface="Comic Sans MS"/>
                <a:cs typeface="Calibri" panose="020F0502020204030204" pitchFamily="34" charset="0"/>
              </a:rPr>
              <a:t>have an array of length </a:t>
            </a:r>
            <a:r>
              <a:rPr sz="2400" dirty="0">
                <a:latin typeface="Comic Sans MS"/>
                <a:cs typeface="Calibri" panose="020F0502020204030204" pitchFamily="34" charset="0"/>
              </a:rPr>
              <a:t>4 </a:t>
            </a:r>
            <a:r>
              <a:rPr sz="2400" spc="-705" dirty="0">
                <a:latin typeface="Comic Sans MS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alibri" panose="020F0502020204030204" pitchFamily="34" charset="0"/>
              </a:rPr>
              <a:t>char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009900"/>
                </a:solidFill>
                <a:latin typeface="Comic Sans MS"/>
                <a:cs typeface="Calibri" panose="020F0502020204030204" pitchFamily="34" charset="0"/>
              </a:rPr>
              <a:t>buffer[4];</a:t>
            </a:r>
            <a:endParaRPr sz="2400" dirty="0">
              <a:latin typeface="Comic Sans MS"/>
              <a:cs typeface="Calibri" panose="020F0502020204030204" pitchFamily="34" charset="0"/>
            </a:endParaRPr>
          </a:p>
          <a:p>
            <a:pPr marL="378486" marR="255921" indent="-365785">
              <a:lnSpc>
                <a:spcPct val="120800"/>
              </a:lnSpc>
            </a:pPr>
            <a:r>
              <a:rPr sz="2400" spc="-5" dirty="0">
                <a:latin typeface="Comic Sans MS"/>
                <a:cs typeface="Calibri" panose="020F0502020204030204" pitchFamily="34" charset="0"/>
              </a:rPr>
              <a:t>What happens</a:t>
            </a:r>
            <a:r>
              <a:rPr sz="2400" spc="-10" dirty="0">
                <a:latin typeface="Comic Sans MS"/>
                <a:cs typeface="Calibri" panose="020F0502020204030204" pitchFamily="34" charset="0"/>
              </a:rPr>
              <a:t> if</a:t>
            </a:r>
            <a:r>
              <a:rPr sz="2400" spc="10" dirty="0">
                <a:latin typeface="Comic Sans MS"/>
                <a:cs typeface="Calibri" panose="020F0502020204030204" pitchFamily="34" charset="0"/>
              </a:rPr>
              <a:t> </a:t>
            </a:r>
            <a:r>
              <a:rPr sz="2400" spc="-10" dirty="0">
                <a:latin typeface="Comic Sans MS"/>
                <a:cs typeface="Calibri" panose="020F0502020204030204" pitchFamily="34" charset="0"/>
              </a:rPr>
              <a:t>we</a:t>
            </a:r>
            <a:r>
              <a:rPr sz="2400" spc="-5" dirty="0">
                <a:latin typeface="Comic Sans MS"/>
                <a:cs typeface="Calibri" panose="020F0502020204030204" pitchFamily="34" charset="0"/>
              </a:rPr>
              <a:t> execute the </a:t>
            </a:r>
            <a:r>
              <a:rPr sz="2400" spc="-10" dirty="0">
                <a:latin typeface="Comic Sans MS"/>
                <a:cs typeface="Calibri" panose="020F0502020204030204" pitchFamily="34" charset="0"/>
              </a:rPr>
              <a:t>statement</a:t>
            </a:r>
            <a:r>
              <a:rPr sz="2400" dirty="0">
                <a:latin typeface="Comic Sans MS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omic Sans MS"/>
                <a:cs typeface="Calibri" panose="020F0502020204030204" pitchFamily="34" charset="0"/>
              </a:rPr>
              <a:t>below</a:t>
            </a:r>
            <a:r>
              <a:rPr sz="2400" spc="-15" dirty="0">
                <a:latin typeface="Comic Sans MS"/>
                <a:cs typeface="Calibri" panose="020F0502020204030204" pitchFamily="34" charset="0"/>
              </a:rPr>
              <a:t> </a:t>
            </a:r>
            <a:r>
              <a:rPr sz="2400" dirty="0">
                <a:latin typeface="Comic Sans MS"/>
                <a:cs typeface="Calibri" panose="020F0502020204030204" pitchFamily="34" charset="0"/>
              </a:rPr>
              <a:t>? </a:t>
            </a:r>
            <a:r>
              <a:rPr sz="2400" spc="-705" dirty="0">
                <a:latin typeface="Comic Sans MS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009900"/>
                </a:solidFill>
                <a:latin typeface="Comic Sans MS"/>
                <a:cs typeface="Calibri" panose="020F0502020204030204" pitchFamily="34" charset="0"/>
              </a:rPr>
              <a:t>buffer[4] =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alibri" panose="020F0502020204030204" pitchFamily="34" charset="0"/>
              </a:rPr>
              <a:t> ‘a’;</a:t>
            </a:r>
            <a:endParaRPr sz="2400" dirty="0">
              <a:latin typeface="Comic Sans MS"/>
              <a:cs typeface="Calibri" panose="020F0502020204030204" pitchFamily="34" charset="0"/>
            </a:endParaRPr>
          </a:p>
          <a:p>
            <a:pPr>
              <a:spcBef>
                <a:spcPts val="50"/>
              </a:spcBef>
            </a:pPr>
            <a:endParaRPr sz="2851" dirty="0">
              <a:latin typeface="Comic Sans MS"/>
              <a:cs typeface="Calibri" panose="020F0502020204030204" pitchFamily="34" charset="0"/>
            </a:endParaRPr>
          </a:p>
          <a:p>
            <a:pPr marL="12701"/>
            <a:r>
              <a:rPr sz="2450" i="1" spc="-35" dirty="0">
                <a:solidFill>
                  <a:srgbClr val="3333CC"/>
                </a:solidFill>
                <a:latin typeface="Comic Sans MS"/>
                <a:cs typeface="Calibri" panose="020F0502020204030204" pitchFamily="34" charset="0"/>
              </a:rPr>
              <a:t>Anything</a:t>
            </a:r>
            <a:r>
              <a:rPr sz="2450" i="1" spc="-20" dirty="0">
                <a:solidFill>
                  <a:srgbClr val="3333CC"/>
                </a:solidFill>
                <a:latin typeface="Comic Sans MS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alibri" panose="020F0502020204030204" pitchFamily="34" charset="0"/>
              </a:rPr>
              <a:t>can</a:t>
            </a:r>
            <a:r>
              <a:rPr sz="2400" spc="-35" dirty="0">
                <a:solidFill>
                  <a:srgbClr val="3333CC"/>
                </a:solidFill>
                <a:latin typeface="Comic Sans MS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alibri" panose="020F0502020204030204" pitchFamily="34" charset="0"/>
              </a:rPr>
              <a:t>happen</a:t>
            </a:r>
            <a:r>
              <a:rPr sz="2400" spc="-25" dirty="0">
                <a:solidFill>
                  <a:srgbClr val="3333CC"/>
                </a:solidFill>
                <a:latin typeface="Comic Sans MS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alibri" panose="020F0502020204030204" pitchFamily="34" charset="0"/>
              </a:rPr>
              <a:t>!</a:t>
            </a:r>
            <a:endParaRPr sz="2400" dirty="0">
              <a:latin typeface="Comic Sans MS"/>
              <a:cs typeface="Calibri" panose="020F0502020204030204" pitchFamily="34" charset="0"/>
            </a:endParaRPr>
          </a:p>
          <a:p>
            <a:pPr marL="355625" marR="5080" indent="22861">
              <a:lnSpc>
                <a:spcPts val="2880"/>
              </a:lnSpc>
              <a:spcBef>
                <a:spcPts val="685"/>
              </a:spcBef>
            </a:pPr>
            <a:r>
              <a:rPr sz="2400" spc="-5" dirty="0">
                <a:latin typeface="Comic Sans MS"/>
                <a:cs typeface="Calibri" panose="020F0502020204030204" pitchFamily="34" charset="0"/>
              </a:rPr>
              <a:t>If the data </a:t>
            </a:r>
            <a:r>
              <a:rPr sz="2400" spc="-10" dirty="0">
                <a:latin typeface="Comic Sans MS"/>
                <a:cs typeface="Calibri" panose="020F0502020204030204" pitchFamily="34" charset="0"/>
              </a:rPr>
              <a:t>written </a:t>
            </a:r>
            <a:r>
              <a:rPr sz="2400" spc="-5" dirty="0">
                <a:latin typeface="Comic Sans MS"/>
                <a:cs typeface="Calibri" panose="020F0502020204030204" pitchFamily="34" charset="0"/>
              </a:rPr>
              <a:t>(ie. the </a:t>
            </a:r>
            <a:r>
              <a:rPr sz="2400" dirty="0">
                <a:latin typeface="Comic Sans MS"/>
                <a:cs typeface="Calibri" panose="020F0502020204030204" pitchFamily="34" charset="0"/>
              </a:rPr>
              <a:t>“a”) </a:t>
            </a:r>
            <a:r>
              <a:rPr sz="2400" spc="-10" dirty="0">
                <a:latin typeface="Comic Sans MS"/>
                <a:cs typeface="Calibri" panose="020F0502020204030204" pitchFamily="34" charset="0"/>
              </a:rPr>
              <a:t>is </a:t>
            </a:r>
            <a:r>
              <a:rPr sz="2400" dirty="0">
                <a:latin typeface="Comic Sans MS"/>
                <a:cs typeface="Calibri" panose="020F0502020204030204" pitchFamily="34" charset="0"/>
              </a:rPr>
              <a:t>user </a:t>
            </a:r>
            <a:r>
              <a:rPr sz="2400" spc="-5" dirty="0">
                <a:latin typeface="Comic Sans MS"/>
                <a:cs typeface="Calibri" panose="020F0502020204030204" pitchFamily="34" charset="0"/>
              </a:rPr>
              <a:t>input </a:t>
            </a:r>
            <a:r>
              <a:rPr sz="2400" spc="-10" dirty="0">
                <a:latin typeface="Comic Sans MS"/>
                <a:cs typeface="Calibri" panose="020F0502020204030204" pitchFamily="34" charset="0"/>
              </a:rPr>
              <a:t>that </a:t>
            </a:r>
            <a:r>
              <a:rPr sz="2400" spc="-5" dirty="0">
                <a:latin typeface="Comic Sans MS"/>
                <a:cs typeface="Calibri" panose="020F0502020204030204" pitchFamily="34" charset="0"/>
              </a:rPr>
              <a:t> can be controlled </a:t>
            </a:r>
            <a:r>
              <a:rPr sz="2400" spc="-10" dirty="0">
                <a:latin typeface="Comic Sans MS"/>
                <a:cs typeface="Calibri" panose="020F0502020204030204" pitchFamily="34" charset="0"/>
              </a:rPr>
              <a:t>by </a:t>
            </a:r>
            <a:r>
              <a:rPr sz="2400" dirty="0">
                <a:latin typeface="Comic Sans MS"/>
                <a:cs typeface="Calibri" panose="020F0502020204030204" pitchFamily="34" charset="0"/>
              </a:rPr>
              <a:t>an </a:t>
            </a:r>
            <a:r>
              <a:rPr sz="2400" spc="-5" dirty="0">
                <a:latin typeface="Comic Sans MS"/>
                <a:cs typeface="Calibri" panose="020F0502020204030204" pitchFamily="34" charset="0"/>
              </a:rPr>
              <a:t>attacker, </a:t>
            </a:r>
            <a:r>
              <a:rPr sz="2400" spc="-10" dirty="0">
                <a:latin typeface="Comic Sans MS"/>
                <a:cs typeface="Calibri" panose="020F0502020204030204" pitchFamily="34" charset="0"/>
              </a:rPr>
              <a:t>this </a:t>
            </a:r>
            <a:r>
              <a:rPr sz="2400" spc="-5" dirty="0">
                <a:latin typeface="Comic Sans MS"/>
                <a:cs typeface="Calibri" panose="020F0502020204030204" pitchFamily="34" charset="0"/>
              </a:rPr>
              <a:t>vulnerability </a:t>
            </a:r>
            <a:r>
              <a:rPr sz="2400" spc="-705" dirty="0">
                <a:latin typeface="Comic Sans MS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omic Sans MS"/>
                <a:cs typeface="Calibri" panose="020F0502020204030204" pitchFamily="34" charset="0"/>
              </a:rPr>
              <a:t>can</a:t>
            </a:r>
            <a:r>
              <a:rPr sz="2400" spc="-15" dirty="0">
                <a:latin typeface="Comic Sans MS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omic Sans MS"/>
                <a:cs typeface="Calibri" panose="020F0502020204030204" pitchFamily="34" charset="0"/>
              </a:rPr>
              <a:t>be exploited:</a:t>
            </a:r>
            <a:r>
              <a:rPr sz="2400" dirty="0">
                <a:latin typeface="Comic Sans MS"/>
                <a:cs typeface="Calibri" panose="020F0502020204030204" pitchFamily="34" charset="0"/>
              </a:rPr>
              <a:t> </a:t>
            </a:r>
            <a:r>
              <a:rPr sz="2450" i="1" spc="-35" dirty="0">
                <a:solidFill>
                  <a:srgbClr val="3333CC"/>
                </a:solidFill>
                <a:latin typeface="Comic Sans MS"/>
                <a:cs typeface="Calibri" panose="020F0502020204030204" pitchFamily="34" charset="0"/>
              </a:rPr>
              <a:t>anything</a:t>
            </a:r>
            <a:r>
              <a:rPr sz="2450" i="1" spc="-10" dirty="0">
                <a:solidFill>
                  <a:srgbClr val="3333CC"/>
                </a:solidFill>
                <a:latin typeface="Comic Sans MS"/>
                <a:cs typeface="Calibri" panose="020F0502020204030204" pitchFamily="34" charset="0"/>
              </a:rPr>
              <a:t> </a:t>
            </a:r>
            <a:r>
              <a:rPr sz="2450" i="1" spc="-30" dirty="0">
                <a:solidFill>
                  <a:srgbClr val="3333CC"/>
                </a:solidFill>
                <a:latin typeface="Comic Sans MS"/>
                <a:cs typeface="Calibri" panose="020F0502020204030204" pitchFamily="34" charset="0"/>
              </a:rPr>
              <a:t>that</a:t>
            </a:r>
            <a:r>
              <a:rPr sz="2450" i="1" spc="-15" dirty="0">
                <a:solidFill>
                  <a:srgbClr val="3333CC"/>
                </a:solidFill>
                <a:latin typeface="Comic Sans MS"/>
                <a:cs typeface="Calibri" panose="020F0502020204030204" pitchFamily="34" charset="0"/>
              </a:rPr>
              <a:t> </a:t>
            </a:r>
            <a:r>
              <a:rPr sz="2450" i="1" spc="-35" dirty="0">
                <a:solidFill>
                  <a:srgbClr val="3333CC"/>
                </a:solidFill>
                <a:latin typeface="Comic Sans MS"/>
                <a:cs typeface="Calibri" panose="020F0502020204030204" pitchFamily="34" charset="0"/>
              </a:rPr>
              <a:t>the</a:t>
            </a:r>
            <a:r>
              <a:rPr sz="2450" i="1" spc="-15" dirty="0">
                <a:solidFill>
                  <a:srgbClr val="3333CC"/>
                </a:solidFill>
                <a:latin typeface="Comic Sans MS"/>
                <a:cs typeface="Calibri" panose="020F0502020204030204" pitchFamily="34" charset="0"/>
              </a:rPr>
              <a:t> </a:t>
            </a:r>
            <a:r>
              <a:rPr sz="2450" i="1" spc="-35" dirty="0">
                <a:solidFill>
                  <a:srgbClr val="3333CC"/>
                </a:solidFill>
                <a:latin typeface="Comic Sans MS"/>
                <a:cs typeface="Calibri" panose="020F0502020204030204" pitchFamily="34" charset="0"/>
              </a:rPr>
              <a:t>attacker</a:t>
            </a:r>
            <a:r>
              <a:rPr sz="2450" i="1" spc="-30" dirty="0">
                <a:solidFill>
                  <a:srgbClr val="3333CC"/>
                </a:solidFill>
                <a:latin typeface="Comic Sans MS"/>
                <a:cs typeface="Calibri" panose="020F0502020204030204" pitchFamily="34" charset="0"/>
              </a:rPr>
              <a:t> </a:t>
            </a:r>
            <a:r>
              <a:rPr sz="2400" spc="-10" dirty="0">
                <a:latin typeface="Comic Sans MS"/>
                <a:cs typeface="Calibri" panose="020F0502020204030204" pitchFamily="34" charset="0"/>
              </a:rPr>
              <a:t>wants </a:t>
            </a:r>
            <a:r>
              <a:rPr sz="2400" spc="-700" dirty="0">
                <a:latin typeface="Comic Sans MS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omic Sans MS"/>
                <a:cs typeface="Calibri" panose="020F0502020204030204" pitchFamily="34" charset="0"/>
              </a:rPr>
              <a:t>can</a:t>
            </a:r>
            <a:r>
              <a:rPr sz="2400" spc="-20" dirty="0">
                <a:latin typeface="Comic Sans MS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omic Sans MS"/>
                <a:cs typeface="Calibri" panose="020F0502020204030204" pitchFamily="34" charset="0"/>
              </a:rPr>
              <a:t>happen.</a:t>
            </a:r>
            <a:endParaRPr sz="2400" dirty="0">
              <a:latin typeface="Comic Sans MS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842500" y="6981825"/>
            <a:ext cx="256540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9">
              <a:lnSpc>
                <a:spcPts val="1630"/>
              </a:lnSpc>
            </a:pPr>
            <a:r>
              <a:rPr dirty="0"/>
              <a:t>2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AF89D45-9A9C-E920-7378-AC30C136098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242945" y="6879798"/>
            <a:ext cx="4495800" cy="204053"/>
          </a:xfrm>
        </p:spPr>
        <p:txBody>
          <a:bodyPr/>
          <a:lstStyle/>
          <a:p>
            <a:r>
              <a:rPr lang="it-IT" dirty="0"/>
              <a:t>Security in Software Applications 22/23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3">
              <a:lnSpc>
                <a:spcPts val="1630"/>
              </a:lnSpc>
            </a:pPr>
            <a:r>
              <a:rPr dirty="0"/>
              <a:t>13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7529" y="955042"/>
            <a:ext cx="2947670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10" dirty="0"/>
              <a:t>Variants</a:t>
            </a:r>
            <a:r>
              <a:rPr sz="2801" spc="-30" dirty="0"/>
              <a:t> </a:t>
            </a:r>
            <a:r>
              <a:rPr sz="2801" dirty="0"/>
              <a:t>&amp;</a:t>
            </a:r>
            <a:r>
              <a:rPr sz="2801" spc="-10" dirty="0"/>
              <a:t> causes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763271" y="1808480"/>
            <a:ext cx="7129145" cy="37760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48638" marR="208930" indent="-336574">
              <a:lnSpc>
                <a:spcPts val="2390"/>
              </a:lnSpc>
              <a:spcBef>
                <a:spcPts val="185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Stack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overflow </a:t>
            </a:r>
            <a:r>
              <a:rPr sz="2000" spc="-5" dirty="0">
                <a:latin typeface="Comic Sans MS"/>
                <a:cs typeface="Comic Sans MS"/>
              </a:rPr>
              <a:t>is overflow </a:t>
            </a:r>
            <a:r>
              <a:rPr sz="2000" dirty="0">
                <a:latin typeface="Comic Sans MS"/>
                <a:cs typeface="Comic Sans MS"/>
              </a:rPr>
              <a:t>of a </a:t>
            </a:r>
            <a:r>
              <a:rPr sz="2000" spc="-5" dirty="0">
                <a:latin typeface="Comic Sans MS"/>
                <a:cs typeface="Comic Sans MS"/>
              </a:rPr>
              <a:t>buffer allocated </a:t>
            </a:r>
            <a:r>
              <a:rPr sz="2000" dirty="0">
                <a:latin typeface="Comic Sans MS"/>
                <a:cs typeface="Comic Sans MS"/>
              </a:rPr>
              <a:t>on the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stack</a:t>
            </a:r>
            <a:endParaRPr sz="2000">
              <a:latin typeface="Comic Sans MS"/>
              <a:cs typeface="Comic Sans MS"/>
            </a:endParaRPr>
          </a:p>
          <a:p>
            <a:pPr marL="349274" indent="-336574">
              <a:spcBef>
                <a:spcPts val="434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Heap</a:t>
            </a:r>
            <a:r>
              <a:rPr sz="20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overflow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idem,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buffer </a:t>
            </a:r>
            <a:r>
              <a:rPr sz="2000" spc="-5" dirty="0">
                <a:latin typeface="Comic Sans MS"/>
                <a:cs typeface="Comic Sans MS"/>
              </a:rPr>
              <a:t>allocated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the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heap</a:t>
            </a:r>
            <a:endParaRPr sz="2000"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  <a:buChar char="•"/>
            </a:pPr>
            <a:endParaRPr sz="2400">
              <a:latin typeface="Comic Sans MS"/>
              <a:cs typeface="Comic Sans MS"/>
            </a:endParaRPr>
          </a:p>
          <a:p>
            <a:pPr marL="12701"/>
            <a:r>
              <a:rPr sz="2000" dirty="0">
                <a:latin typeface="Comic Sans MS"/>
                <a:cs typeface="Comic Sans MS"/>
              </a:rPr>
              <a:t>Common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causes:</a:t>
            </a:r>
            <a:endParaRPr sz="2000">
              <a:latin typeface="Comic Sans MS"/>
              <a:cs typeface="Comic Sans MS"/>
            </a:endParaRPr>
          </a:p>
          <a:p>
            <a:pPr marL="349274" indent="-336574">
              <a:spcBef>
                <a:spcPts val="509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dirty="0">
                <a:latin typeface="Comic Sans MS"/>
                <a:cs typeface="Comic Sans MS"/>
              </a:rPr>
              <a:t>poor</a:t>
            </a:r>
            <a:r>
              <a:rPr sz="2000" spc="-5" dirty="0">
                <a:latin typeface="Comic Sans MS"/>
                <a:cs typeface="Comic Sans MS"/>
              </a:rPr>
              <a:t> programming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with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arrays</a:t>
            </a:r>
            <a:r>
              <a:rPr sz="2000" spc="-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strings</a:t>
            </a:r>
            <a:endParaRPr sz="2000">
              <a:latin typeface="Comic Sans MS"/>
              <a:cs typeface="Comic Sans MS"/>
            </a:endParaRPr>
          </a:p>
          <a:p>
            <a:pPr marL="469297">
              <a:spcBef>
                <a:spcPts val="501"/>
              </a:spcBef>
              <a:tabLst>
                <a:tab pos="748715" algn="l"/>
              </a:tabLst>
            </a:pPr>
            <a:r>
              <a:rPr sz="2000" dirty="0">
                <a:latin typeface="Comic Sans MS"/>
                <a:cs typeface="Comic Sans MS"/>
              </a:rPr>
              <a:t>–	</a:t>
            </a:r>
            <a:r>
              <a:rPr sz="2000" spc="-5" dirty="0">
                <a:latin typeface="Comic Sans MS"/>
                <a:cs typeface="Comic Sans MS"/>
              </a:rPr>
              <a:t>esp.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library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functions </a:t>
            </a:r>
            <a:r>
              <a:rPr sz="2000" dirty="0">
                <a:latin typeface="Comic Sans MS"/>
                <a:cs typeface="Comic Sans MS"/>
              </a:rPr>
              <a:t>for </a:t>
            </a:r>
            <a:r>
              <a:rPr sz="2000" spc="-5" dirty="0">
                <a:latin typeface="Comic Sans MS"/>
                <a:cs typeface="Comic Sans MS"/>
              </a:rPr>
              <a:t>null-terminated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strings</a:t>
            </a:r>
            <a:endParaRPr sz="2000">
              <a:latin typeface="Comic Sans MS"/>
              <a:cs typeface="Comic Sans MS"/>
            </a:endParaRPr>
          </a:p>
          <a:p>
            <a:pPr marL="349274" indent="-336574">
              <a:spcBef>
                <a:spcPts val="501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latin typeface="Comic Sans MS"/>
                <a:cs typeface="Comic Sans MS"/>
              </a:rPr>
              <a:t>problems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with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format</a:t>
            </a: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strings</a:t>
            </a:r>
            <a:endParaRPr sz="2000">
              <a:latin typeface="Comic Sans MS"/>
              <a:cs typeface="Comic Sans MS"/>
            </a:endParaRPr>
          </a:p>
          <a:p>
            <a:pPr>
              <a:spcBef>
                <a:spcPts val="45"/>
              </a:spcBef>
            </a:pPr>
            <a:endParaRPr sz="2400">
              <a:latin typeface="Comic Sans MS"/>
              <a:cs typeface="Comic Sans MS"/>
            </a:endParaRPr>
          </a:p>
          <a:p>
            <a:pPr marL="349274" marR="5080" indent="-336574"/>
            <a:r>
              <a:rPr sz="2000" dirty="0">
                <a:latin typeface="Comic Sans MS"/>
                <a:cs typeface="Comic Sans MS"/>
              </a:rPr>
              <a:t>But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other </a:t>
            </a:r>
            <a:r>
              <a:rPr sz="2000" spc="-5" dirty="0">
                <a:latin typeface="Comic Sans MS"/>
                <a:cs typeface="Comic Sans MS"/>
              </a:rPr>
              <a:t>low-level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coding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defects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than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result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in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buffer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overflows,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eg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integer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overflows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or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 races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5027B91-00D4-1E92-7864-E048517D1BA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0561" y="2639060"/>
            <a:ext cx="5262245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5" dirty="0"/>
              <a:t>What</a:t>
            </a:r>
            <a:r>
              <a:rPr sz="2801" spc="-30" dirty="0"/>
              <a:t> </a:t>
            </a:r>
            <a:r>
              <a:rPr sz="2801" spc="-10" dirty="0"/>
              <a:t>causes</a:t>
            </a:r>
            <a:r>
              <a:rPr sz="2801" spc="-15" dirty="0"/>
              <a:t> </a:t>
            </a:r>
            <a:r>
              <a:rPr sz="2801" spc="-10" dirty="0"/>
              <a:t>buffer</a:t>
            </a:r>
            <a:r>
              <a:rPr sz="2801" spc="-30" dirty="0"/>
              <a:t> </a:t>
            </a:r>
            <a:r>
              <a:rPr sz="2801" spc="-5" dirty="0"/>
              <a:t>overflows?</a:t>
            </a:r>
            <a:endParaRPr sz="2801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6B1509B-71ED-D0BE-5BBF-B0805EA6055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DD8B2694-DF04-9C59-8031-DBB5059C02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9">
              <a:lnSpc>
                <a:spcPts val="1630"/>
              </a:lnSpc>
            </a:pPr>
            <a:fld id="{81D60167-4931-47E6-BA6A-407CBD079E47}" type="slidenum">
              <a:rPr lang="it-IT" smtClean="0"/>
              <a:pPr marL="127009">
                <a:lnSpc>
                  <a:spcPts val="1630"/>
                </a:lnSpc>
              </a:pPr>
              <a:t>11</a:t>
            </a:fld>
            <a:endParaRPr lang="it-I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3">
              <a:lnSpc>
                <a:spcPts val="1630"/>
              </a:lnSpc>
            </a:pPr>
            <a:r>
              <a:rPr dirty="0"/>
              <a:t>15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4092" y="985522"/>
            <a:ext cx="2115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pc="-5" dirty="0"/>
              <a:t>Example:</a:t>
            </a:r>
            <a:r>
              <a:rPr spc="-65" dirty="0"/>
              <a:t> </a:t>
            </a:r>
            <a:r>
              <a:rPr b="1" spc="-5" dirty="0">
                <a:latin typeface="Courier New"/>
                <a:cs typeface="Courier New"/>
              </a:rPr>
              <a:t>gets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784349"/>
            <a:ext cx="6325870" cy="2449388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94958">
              <a:spcBef>
                <a:spcPts val="680"/>
              </a:spcBef>
            </a:pPr>
            <a:r>
              <a:rPr sz="2000" b="1" spc="-5" dirty="0">
                <a:latin typeface="Courier New"/>
                <a:cs typeface="Courier New"/>
              </a:rPr>
              <a:t>char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buf[20];</a:t>
            </a:r>
            <a:endParaRPr sz="2000">
              <a:latin typeface="Courier New"/>
              <a:cs typeface="Courier New"/>
            </a:endParaRPr>
          </a:p>
          <a:p>
            <a:pPr marL="164476">
              <a:spcBef>
                <a:spcPts val="580"/>
              </a:spcBef>
            </a:pP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gets(buf);</a:t>
            </a:r>
            <a:r>
              <a:rPr sz="2000" b="1" spc="-2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//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read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user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input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until</a:t>
            </a:r>
            <a:endParaRPr sz="2000">
              <a:latin typeface="Courier New"/>
              <a:cs typeface="Courier New"/>
            </a:endParaRPr>
          </a:p>
          <a:p>
            <a:pPr marL="1841625">
              <a:spcBef>
                <a:spcPts val="501"/>
              </a:spcBef>
            </a:pPr>
            <a:r>
              <a:rPr sz="2000" b="1" spc="-5" dirty="0">
                <a:latin typeface="Courier New"/>
                <a:cs typeface="Courier New"/>
              </a:rPr>
              <a:t>//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first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EoL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or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EoF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character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50"/>
              </a:spcBef>
            </a:pPr>
            <a:endParaRPr sz="3000">
              <a:latin typeface="Courier New"/>
              <a:cs typeface="Courier New"/>
            </a:endParaRPr>
          </a:p>
          <a:p>
            <a:pPr marL="349274" indent="-336574">
              <a:buSzPct val="97959"/>
              <a:buFont typeface="Comic Sans MS"/>
              <a:buChar char="•"/>
              <a:tabLst>
                <a:tab pos="348638" algn="l"/>
                <a:tab pos="349274" algn="l"/>
                <a:tab pos="1402809" algn="l"/>
              </a:tabLst>
            </a:pPr>
            <a:r>
              <a:rPr sz="2450" i="1" spc="-35" dirty="0">
                <a:latin typeface="Comic Sans MS"/>
                <a:cs typeface="Comic Sans MS"/>
              </a:rPr>
              <a:t>Never	</a:t>
            </a:r>
            <a:r>
              <a:rPr sz="2400" dirty="0">
                <a:latin typeface="Comic Sans MS"/>
                <a:cs typeface="Comic Sans MS"/>
              </a:rPr>
              <a:t>use</a:t>
            </a:r>
            <a:r>
              <a:rPr sz="2400" spc="-55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gets</a:t>
            </a:r>
            <a:endParaRPr sz="2400">
              <a:latin typeface="Courier New"/>
              <a:cs typeface="Courier New"/>
            </a:endParaRPr>
          </a:p>
          <a:p>
            <a:pPr marL="349274" indent="-336574">
              <a:spcBef>
                <a:spcPts val="590"/>
              </a:spcBef>
              <a:buChar char="•"/>
              <a:tabLst>
                <a:tab pos="348638" algn="l"/>
                <a:tab pos="349274" algn="l"/>
              </a:tabLst>
            </a:pPr>
            <a:r>
              <a:rPr sz="2400" dirty="0">
                <a:latin typeface="Comic Sans MS"/>
                <a:cs typeface="Comic Sans MS"/>
              </a:rPr>
              <a:t>Use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9900"/>
                </a:solidFill>
                <a:latin typeface="Courier New"/>
                <a:cs typeface="Courier New"/>
              </a:rPr>
              <a:t>fgets(buf</a:t>
            </a:r>
            <a:r>
              <a:rPr sz="2400" b="1" dirty="0">
                <a:solidFill>
                  <a:srgbClr val="009900"/>
                </a:solidFill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009900"/>
                </a:solidFill>
                <a:latin typeface="Courier New"/>
                <a:cs typeface="Courier New"/>
              </a:rPr>
              <a:t> size</a:t>
            </a:r>
            <a:r>
              <a:rPr sz="2400" b="1" dirty="0">
                <a:solidFill>
                  <a:srgbClr val="009900"/>
                </a:solidFill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009900"/>
                </a:solidFill>
                <a:latin typeface="Courier New"/>
                <a:cs typeface="Courier New"/>
              </a:rPr>
              <a:t> stdin</a:t>
            </a:r>
            <a:r>
              <a:rPr sz="2400" b="1" dirty="0">
                <a:solidFill>
                  <a:srgbClr val="009900"/>
                </a:solidFill>
                <a:latin typeface="Courier New"/>
                <a:cs typeface="Courier New"/>
              </a:rPr>
              <a:t>)</a:t>
            </a:r>
            <a:r>
              <a:rPr sz="2400" b="1" spc="-7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i</a:t>
            </a:r>
            <a:r>
              <a:rPr sz="2400" spc="-20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ad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651E3E5-A5C8-DE69-91AC-DE9CBBFFEBD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3">
              <a:lnSpc>
                <a:spcPts val="1630"/>
              </a:lnSpc>
            </a:pPr>
            <a:r>
              <a:rPr dirty="0"/>
              <a:t>16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1208" y="985522"/>
            <a:ext cx="2481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pc="-5" dirty="0"/>
              <a:t>Example:</a:t>
            </a:r>
            <a:r>
              <a:rPr spc="-65" dirty="0"/>
              <a:t> </a:t>
            </a:r>
            <a:r>
              <a:rPr b="1" spc="-5" dirty="0">
                <a:latin typeface="Courier New"/>
                <a:cs typeface="Courier New"/>
              </a:rPr>
              <a:t>strcpy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72" y="1784351"/>
            <a:ext cx="7340599" cy="257288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94958">
              <a:spcBef>
                <a:spcPts val="680"/>
              </a:spcBef>
            </a:pPr>
            <a:r>
              <a:rPr sz="2000" b="1" spc="-5" dirty="0">
                <a:latin typeface="Courier New"/>
                <a:cs typeface="Courier New"/>
              </a:rPr>
              <a:t>char</a:t>
            </a:r>
            <a:r>
              <a:rPr sz="2000" b="1" spc="-7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dest[20];</a:t>
            </a:r>
            <a:endParaRPr sz="2000">
              <a:latin typeface="Courier New"/>
              <a:cs typeface="Courier New"/>
            </a:endParaRPr>
          </a:p>
          <a:p>
            <a:pPr marL="164476">
              <a:spcBef>
                <a:spcPts val="580"/>
              </a:spcBef>
            </a:pP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strcpy(dest,</a:t>
            </a:r>
            <a:r>
              <a:rPr sz="2000" b="1" spc="-1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src);</a:t>
            </a:r>
            <a:r>
              <a:rPr sz="2000" b="1" spc="-1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//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copies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string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src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to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dest</a:t>
            </a:r>
            <a:endParaRPr sz="200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2801">
              <a:latin typeface="Courier New"/>
              <a:cs typeface="Courier New"/>
            </a:endParaRPr>
          </a:p>
          <a:p>
            <a:pPr marL="440086" marR="1473300" indent="-440086">
              <a:lnSpc>
                <a:spcPct val="123600"/>
              </a:lnSpc>
              <a:buFont typeface="Comic Sans MS"/>
              <a:buChar char="•"/>
              <a:tabLst>
                <a:tab pos="440086" algn="l"/>
                <a:tab pos="440720" algn="l"/>
              </a:tabLst>
            </a:pPr>
            <a:r>
              <a:rPr sz="2400" b="1" spc="-5" dirty="0">
                <a:latin typeface="Courier New"/>
                <a:cs typeface="Courier New"/>
              </a:rPr>
              <a:t>strcp</a:t>
            </a:r>
            <a:r>
              <a:rPr sz="2400" b="1" dirty="0">
                <a:latin typeface="Courier New"/>
                <a:cs typeface="Courier New"/>
              </a:rPr>
              <a:t>y</a:t>
            </a:r>
            <a:r>
              <a:rPr sz="2400" b="1" spc="-606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as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10" dirty="0">
                <a:latin typeface="Comic Sans MS"/>
                <a:cs typeface="Comic Sans MS"/>
              </a:rPr>
              <a:t>u</a:t>
            </a:r>
            <a:r>
              <a:rPr sz="2400" spc="-5" dirty="0">
                <a:latin typeface="Comic Sans MS"/>
                <a:cs typeface="Comic Sans MS"/>
              </a:rPr>
              <a:t>m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s </a:t>
            </a:r>
            <a:r>
              <a:rPr sz="2400" b="1" spc="-5" dirty="0">
                <a:latin typeface="Courier New"/>
                <a:cs typeface="Courier New"/>
              </a:rPr>
              <a:t>des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7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l</a:t>
            </a:r>
            <a:r>
              <a:rPr sz="2400" spc="-5" dirty="0">
                <a:latin typeface="Comic Sans MS"/>
                <a:cs typeface="Comic Sans MS"/>
              </a:rPr>
              <a:t>o</a:t>
            </a:r>
            <a:r>
              <a:rPr sz="2400" spc="-10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g</a:t>
            </a:r>
            <a:r>
              <a:rPr sz="2400" spc="20" dirty="0">
                <a:latin typeface="Comic Sans MS"/>
                <a:cs typeface="Comic Sans MS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spc="-10" dirty="0">
                <a:latin typeface="Comic Sans MS"/>
                <a:cs typeface="Comic Sans MS"/>
              </a:rPr>
              <a:t>n</a:t>
            </a:r>
            <a:r>
              <a:rPr sz="2400" spc="-5" dirty="0">
                <a:latin typeface="Comic Sans MS"/>
                <a:cs typeface="Comic Sans MS"/>
              </a:rPr>
              <a:t>o</a:t>
            </a:r>
            <a:r>
              <a:rPr sz="2400" spc="5" dirty="0">
                <a:latin typeface="Comic Sans MS"/>
                <a:cs typeface="Comic Sans MS"/>
              </a:rPr>
              <a:t>u</a:t>
            </a:r>
            <a:r>
              <a:rPr sz="2400" spc="15" dirty="0">
                <a:latin typeface="Comic Sans MS"/>
                <a:cs typeface="Comic Sans MS"/>
              </a:rPr>
              <a:t>g</a:t>
            </a:r>
            <a:r>
              <a:rPr sz="2400" dirty="0">
                <a:latin typeface="Comic Sans MS"/>
                <a:cs typeface="Comic Sans MS"/>
              </a:rPr>
              <a:t>h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,  </a:t>
            </a:r>
            <a:r>
              <a:rPr sz="2400" spc="-10" dirty="0">
                <a:latin typeface="Comic Sans MS"/>
                <a:cs typeface="Comic Sans MS"/>
              </a:rPr>
              <a:t>an</a:t>
            </a:r>
            <a:r>
              <a:rPr sz="2400" dirty="0">
                <a:latin typeface="Comic Sans MS"/>
                <a:cs typeface="Comic Sans MS"/>
              </a:rPr>
              <a:t>d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as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10" dirty="0">
                <a:latin typeface="Comic Sans MS"/>
                <a:cs typeface="Comic Sans MS"/>
              </a:rPr>
              <a:t>u</a:t>
            </a:r>
            <a:r>
              <a:rPr sz="2400" spc="-5" dirty="0">
                <a:latin typeface="Comic Sans MS"/>
                <a:cs typeface="Comic Sans MS"/>
              </a:rPr>
              <a:t>me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sr</a:t>
            </a:r>
            <a:r>
              <a:rPr sz="2400" b="1" dirty="0">
                <a:latin typeface="Courier New"/>
                <a:cs typeface="Courier New"/>
              </a:rPr>
              <a:t>c</a:t>
            </a:r>
            <a:r>
              <a:rPr sz="2400" b="1" spc="-72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i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10" dirty="0">
                <a:latin typeface="Comic Sans MS"/>
                <a:cs typeface="Comic Sans MS"/>
              </a:rPr>
              <a:t> n</a:t>
            </a:r>
            <a:r>
              <a:rPr sz="2400" spc="10" dirty="0">
                <a:latin typeface="Comic Sans MS"/>
                <a:cs typeface="Comic Sans MS"/>
              </a:rPr>
              <a:t>u</a:t>
            </a:r>
            <a:r>
              <a:rPr sz="2400" dirty="0">
                <a:latin typeface="Comic Sans MS"/>
                <a:cs typeface="Comic Sans MS"/>
              </a:rPr>
              <a:t>ll-</a:t>
            </a:r>
            <a:r>
              <a:rPr sz="2400" spc="-15" dirty="0">
                <a:latin typeface="Comic Sans MS"/>
                <a:cs typeface="Comic Sans MS"/>
              </a:rPr>
              <a:t>t</a:t>
            </a:r>
            <a:r>
              <a:rPr sz="2400" spc="-5" dirty="0">
                <a:latin typeface="Comic Sans MS"/>
                <a:cs typeface="Comic Sans MS"/>
              </a:rPr>
              <a:t>e</a:t>
            </a:r>
            <a:r>
              <a:rPr sz="2400" spc="5" dirty="0">
                <a:latin typeface="Comic Sans MS"/>
                <a:cs typeface="Comic Sans MS"/>
              </a:rPr>
              <a:t>r</a:t>
            </a:r>
            <a:r>
              <a:rPr sz="2400" spc="-15" dirty="0">
                <a:latin typeface="Comic Sans MS"/>
                <a:cs typeface="Comic Sans MS"/>
              </a:rPr>
              <a:t>m</a:t>
            </a:r>
            <a:r>
              <a:rPr sz="2400" spc="-5" dirty="0">
                <a:latin typeface="Comic Sans MS"/>
                <a:cs typeface="Comic Sans MS"/>
              </a:rPr>
              <a:t>i</a:t>
            </a:r>
            <a:r>
              <a:rPr sz="2400" spc="-20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a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d</a:t>
            </a:r>
            <a:endParaRPr sz="2400">
              <a:latin typeface="Comic Sans MS"/>
              <a:cs typeface="Comic Sans MS"/>
            </a:endParaRPr>
          </a:p>
          <a:p>
            <a:pPr marL="349274" indent="-336574">
              <a:spcBef>
                <a:spcPts val="600"/>
              </a:spcBef>
              <a:buChar char="•"/>
              <a:tabLst>
                <a:tab pos="348638" algn="l"/>
                <a:tab pos="349274" algn="l"/>
              </a:tabLst>
            </a:pPr>
            <a:r>
              <a:rPr sz="2400" dirty="0">
                <a:latin typeface="Comic Sans MS"/>
                <a:cs typeface="Comic Sans MS"/>
              </a:rPr>
              <a:t>Use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9900"/>
                </a:solidFill>
                <a:latin typeface="Courier New"/>
                <a:cs typeface="Courier New"/>
              </a:rPr>
              <a:t>strncpy(dest</a:t>
            </a:r>
            <a:r>
              <a:rPr sz="2400" b="1" dirty="0">
                <a:solidFill>
                  <a:srgbClr val="009900"/>
                </a:solidFill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009900"/>
                </a:solidFill>
                <a:latin typeface="Courier New"/>
                <a:cs typeface="Courier New"/>
              </a:rPr>
              <a:t> src</a:t>
            </a:r>
            <a:r>
              <a:rPr sz="2400" b="1" dirty="0">
                <a:solidFill>
                  <a:srgbClr val="009900"/>
                </a:solidFill>
                <a:latin typeface="Courier New"/>
                <a:cs typeface="Courier New"/>
              </a:rPr>
              <a:t>,</a:t>
            </a:r>
            <a:r>
              <a:rPr sz="2400" b="1" spc="-5" dirty="0">
                <a:solidFill>
                  <a:srgbClr val="009900"/>
                </a:solidFill>
                <a:latin typeface="Courier New"/>
                <a:cs typeface="Courier New"/>
              </a:rPr>
              <a:t> size</a:t>
            </a:r>
            <a:r>
              <a:rPr sz="2400" b="1" dirty="0">
                <a:solidFill>
                  <a:srgbClr val="009900"/>
                </a:solidFill>
                <a:latin typeface="Courier New"/>
                <a:cs typeface="Courier New"/>
              </a:rPr>
              <a:t>)</a:t>
            </a:r>
            <a:r>
              <a:rPr sz="2400" b="1" spc="-720" dirty="0">
                <a:solidFill>
                  <a:srgbClr val="009900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latin typeface="Comic Sans MS"/>
                <a:cs typeface="Comic Sans MS"/>
              </a:rPr>
              <a:t>i</a:t>
            </a:r>
            <a:r>
              <a:rPr sz="2400" spc="-20" dirty="0">
                <a:latin typeface="Comic Sans MS"/>
                <a:cs typeface="Comic Sans MS"/>
              </a:rPr>
              <a:t>n</a:t>
            </a:r>
            <a:r>
              <a:rPr sz="2400" dirty="0">
                <a:latin typeface="Comic Sans MS"/>
                <a:cs typeface="Comic Sans MS"/>
              </a:rPr>
              <a:t>s</a:t>
            </a:r>
            <a:r>
              <a:rPr sz="2400" spc="-5" dirty="0">
                <a:latin typeface="Comic Sans MS"/>
                <a:cs typeface="Comic Sans MS"/>
              </a:rPr>
              <a:t>t</a:t>
            </a:r>
            <a:r>
              <a:rPr sz="2400" spc="-15" dirty="0">
                <a:latin typeface="Comic Sans MS"/>
                <a:cs typeface="Comic Sans MS"/>
              </a:rPr>
              <a:t>e</a:t>
            </a:r>
            <a:r>
              <a:rPr sz="2400" dirty="0">
                <a:latin typeface="Comic Sans MS"/>
                <a:cs typeface="Comic Sans MS"/>
              </a:rPr>
              <a:t>ad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6B33550-EBDD-2F1B-ED55-32A711D7060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3">
              <a:lnSpc>
                <a:spcPts val="1630"/>
              </a:lnSpc>
            </a:pPr>
            <a:r>
              <a:rPr dirty="0"/>
              <a:t>19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311" y="985522"/>
            <a:ext cx="2914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dirty="0"/>
              <a:t>Spot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defect!</a:t>
            </a:r>
            <a:r>
              <a:rPr spc="-10" dirty="0"/>
              <a:t> 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670" y="1784351"/>
            <a:ext cx="4292600" cy="3030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2290600" indent="30482">
              <a:lnSpc>
                <a:spcPct val="1242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char src[9];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char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dest[9];</a:t>
            </a:r>
            <a:endParaRPr sz="2000" dirty="0"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2551" dirty="0">
              <a:latin typeface="Courier New"/>
              <a:cs typeface="Courier New"/>
            </a:endParaRPr>
          </a:p>
          <a:p>
            <a:pPr marL="12701" marR="5080">
              <a:lnSpc>
                <a:spcPct val="120800"/>
              </a:lnSpc>
            </a:pPr>
            <a:r>
              <a:rPr sz="2000" b="1" spc="-5" dirty="0">
                <a:latin typeface="Courier New"/>
                <a:cs typeface="Courier New"/>
              </a:rPr>
              <a:t>char base_url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  <a:hlinkClick r:id="rId2"/>
              </a:rPr>
              <a:t>”www.ru.nl”;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strncpy</a:t>
            </a:r>
            <a:r>
              <a:rPr sz="2000" b="1" spc="-5" dirty="0">
                <a:latin typeface="Courier New"/>
                <a:cs typeface="Courier New"/>
              </a:rPr>
              <a:t>(src,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base_url,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9);</a:t>
            </a:r>
            <a:endParaRPr sz="2000" dirty="0">
              <a:latin typeface="Courier New"/>
              <a:cs typeface="Courier New"/>
            </a:endParaRPr>
          </a:p>
          <a:p>
            <a:pPr marL="12701" marR="5080" indent="457231">
              <a:lnSpc>
                <a:spcPct val="120800"/>
              </a:lnSpc>
            </a:pPr>
            <a:r>
              <a:rPr sz="2000" b="1" spc="-5" dirty="0">
                <a:latin typeface="Courier New"/>
                <a:cs typeface="Courier New"/>
              </a:rPr>
              <a:t>// copies base_url to src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strcpy</a:t>
            </a:r>
            <a:r>
              <a:rPr sz="2000" b="1" spc="-5" dirty="0">
                <a:latin typeface="Courier New"/>
                <a:cs typeface="Courier New"/>
              </a:rPr>
              <a:t>(dest,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src);</a:t>
            </a:r>
            <a:endParaRPr sz="2000" dirty="0">
              <a:latin typeface="Courier New"/>
              <a:cs typeface="Courier New"/>
            </a:endParaRPr>
          </a:p>
          <a:p>
            <a:pPr marL="469932">
              <a:spcBef>
                <a:spcPts val="501"/>
              </a:spcBef>
            </a:pPr>
            <a:r>
              <a:rPr sz="2000" b="1" spc="-5" dirty="0">
                <a:latin typeface="Courier New"/>
                <a:cs typeface="Courier New"/>
              </a:rPr>
              <a:t>//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copies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src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to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dest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072B7383-B6DD-334A-F9E8-BB09955F0C4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5311" y="985522"/>
            <a:ext cx="2914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dirty="0"/>
              <a:t>Spot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defect!</a:t>
            </a:r>
            <a:r>
              <a:rPr spc="-10" dirty="0"/>
              <a:t> 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669" y="1784350"/>
            <a:ext cx="2006601" cy="757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5080" indent="30482">
              <a:lnSpc>
                <a:spcPct val="1242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char src[9];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char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dest[9];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670" y="2909570"/>
            <a:ext cx="4445000" cy="1874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5080">
              <a:lnSpc>
                <a:spcPct val="1208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char base_url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  <a:hlinkClick r:id="rId2"/>
              </a:rPr>
              <a:t>”www.ru.nl/”;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strncpy</a:t>
            </a:r>
            <a:r>
              <a:rPr sz="2000" b="1" spc="-5" dirty="0">
                <a:latin typeface="Courier New"/>
                <a:cs typeface="Courier New"/>
              </a:rPr>
              <a:t>(src,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base_url,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z="2000" b="1" spc="-10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  <a:p>
            <a:pPr marL="12701" marR="157491" indent="457231">
              <a:lnSpc>
                <a:spcPct val="120800"/>
              </a:lnSpc>
            </a:pPr>
            <a:r>
              <a:rPr sz="2000" b="1" spc="-5" dirty="0">
                <a:latin typeface="Courier New"/>
                <a:cs typeface="Courier New"/>
              </a:rPr>
              <a:t>// copies base_url to src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strcpy</a:t>
            </a:r>
            <a:r>
              <a:rPr sz="2000" b="1" spc="-5" dirty="0">
                <a:latin typeface="Courier New"/>
                <a:cs typeface="Courier New"/>
              </a:rPr>
              <a:t>(dest,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src);</a:t>
            </a:r>
            <a:endParaRPr sz="2000">
              <a:latin typeface="Courier New"/>
              <a:cs typeface="Courier New"/>
            </a:endParaRPr>
          </a:p>
          <a:p>
            <a:pPr marL="469932">
              <a:spcBef>
                <a:spcPts val="501"/>
              </a:spcBef>
            </a:pPr>
            <a:r>
              <a:rPr sz="2000" b="1" spc="-5" dirty="0">
                <a:latin typeface="Courier New"/>
                <a:cs typeface="Courier New"/>
              </a:rPr>
              <a:t>//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copies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src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to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dest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2621" y="1723390"/>
            <a:ext cx="4216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71" marR="5080" indent="-360704">
              <a:spcBef>
                <a:spcPts val="100"/>
              </a:spcBef>
              <a:tabLst>
                <a:tab pos="2695758" algn="l"/>
              </a:tabLst>
            </a:pPr>
            <a:r>
              <a:rPr sz="2000" b="1" spc="-5" dirty="0">
                <a:latin typeface="Courier New"/>
                <a:cs typeface="Courier New"/>
              </a:rPr>
              <a:t>base_url </a:t>
            </a:r>
            <a:r>
              <a:rPr sz="2000" spc="-10" dirty="0">
                <a:latin typeface="Comic Sans MS"/>
                <a:cs typeface="Comic Sans MS"/>
              </a:rPr>
              <a:t>is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10 </a:t>
            </a:r>
            <a:r>
              <a:rPr sz="2000" spc="-5" dirty="0">
                <a:latin typeface="Comic Sans MS"/>
                <a:cs typeface="Comic Sans MS"/>
              </a:rPr>
              <a:t>chars long,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incl. its </a:t>
            </a:r>
            <a:r>
              <a:rPr sz="2000" spc="-5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000" spc="10" dirty="0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r</a:t>
            </a:r>
            <a:r>
              <a:rPr sz="2000" spc="5" dirty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at</a:t>
            </a:r>
            <a:r>
              <a:rPr sz="2000" spc="5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r</a:t>
            </a:r>
            <a:r>
              <a:rPr sz="2000" dirty="0">
                <a:latin typeface="Comic Sans MS"/>
                <a:cs typeface="Comic Sans MS"/>
              </a:rPr>
              <a:t>,</a:t>
            </a:r>
            <a:r>
              <a:rPr sz="2000" spc="-5" dirty="0">
                <a:latin typeface="Comic Sans MS"/>
                <a:cs typeface="Comic Sans MS"/>
              </a:rPr>
              <a:t> s</a:t>
            </a:r>
            <a:r>
              <a:rPr sz="2000" dirty="0">
                <a:latin typeface="Comic Sans MS"/>
                <a:cs typeface="Comic Sans MS"/>
              </a:rPr>
              <a:t>o	</a:t>
            </a:r>
            <a:r>
              <a:rPr sz="2000" b="1" spc="-5" dirty="0">
                <a:latin typeface="Courier New"/>
                <a:cs typeface="Courier New"/>
              </a:rPr>
              <a:t>sr</a:t>
            </a:r>
            <a:r>
              <a:rPr sz="2000" b="1" dirty="0">
                <a:latin typeface="Courier New"/>
                <a:cs typeface="Courier New"/>
              </a:rPr>
              <a:t>c</a:t>
            </a:r>
            <a:r>
              <a:rPr sz="2000" b="1" spc="-606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w</a:t>
            </a:r>
            <a:r>
              <a:rPr sz="2000" spc="5" dirty="0">
                <a:latin typeface="Comic Sans MS"/>
                <a:cs typeface="Comic Sans MS"/>
              </a:rPr>
              <a:t>o</a:t>
            </a:r>
            <a:r>
              <a:rPr sz="2000" dirty="0">
                <a:latin typeface="Comic Sans MS"/>
                <a:cs typeface="Comic Sans MS"/>
              </a:rPr>
              <a:t>n</a:t>
            </a:r>
            <a:r>
              <a:rPr sz="2000" spc="5" dirty="0">
                <a:latin typeface="Comic Sans MS"/>
                <a:cs typeface="Comic Sans MS"/>
              </a:rPr>
              <a:t>’</a:t>
            </a:r>
            <a:r>
              <a:rPr sz="2000" dirty="0">
                <a:latin typeface="Comic Sans MS"/>
                <a:cs typeface="Comic Sans MS"/>
              </a:rPr>
              <a:t>t be</a:t>
            </a:r>
            <a:endParaRPr sz="2000">
              <a:latin typeface="Comic Sans MS"/>
              <a:cs typeface="Comic Sans MS"/>
            </a:endParaRPr>
          </a:p>
          <a:p>
            <a:pPr marL="1987685"/>
            <a:r>
              <a:rPr sz="2000" spc="-5" dirty="0">
                <a:latin typeface="Comic Sans MS"/>
                <a:cs typeface="Comic Sans MS"/>
              </a:rPr>
              <a:t>null-terminated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1720" y="2355850"/>
            <a:ext cx="786130" cy="952500"/>
          </a:xfrm>
          <a:custGeom>
            <a:avLst/>
            <a:gdLst/>
            <a:ahLst/>
            <a:cxnLst/>
            <a:rect l="l" t="t" r="r" b="b"/>
            <a:pathLst>
              <a:path w="786129" h="952500">
                <a:moveTo>
                  <a:pt x="786130" y="63500"/>
                </a:moveTo>
                <a:lnTo>
                  <a:pt x="748030" y="31750"/>
                </a:lnTo>
                <a:lnTo>
                  <a:pt x="708660" y="0"/>
                </a:lnTo>
                <a:lnTo>
                  <a:pt x="152857" y="684060"/>
                </a:lnTo>
                <a:lnTo>
                  <a:pt x="73660" y="619760"/>
                </a:lnTo>
                <a:lnTo>
                  <a:pt x="0" y="952500"/>
                </a:lnTo>
                <a:lnTo>
                  <a:pt x="309880" y="811530"/>
                </a:lnTo>
                <a:lnTo>
                  <a:pt x="231343" y="747776"/>
                </a:lnTo>
                <a:lnTo>
                  <a:pt x="786130" y="63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3">
              <a:lnSpc>
                <a:spcPts val="1630"/>
              </a:lnSpc>
            </a:pPr>
            <a:r>
              <a:rPr dirty="0"/>
              <a:t>20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CD7A723-8944-601E-FA6B-E62EFE078A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9590" y="985522"/>
            <a:ext cx="2914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dirty="0"/>
              <a:t>Spot</a:t>
            </a:r>
            <a:r>
              <a:rPr spc="-20" dirty="0"/>
              <a:t> </a:t>
            </a: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defect!</a:t>
            </a:r>
            <a:r>
              <a:rPr spc="-10" dirty="0"/>
              <a:t> 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669" y="1784350"/>
            <a:ext cx="2006601" cy="757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5080" indent="30482">
              <a:lnSpc>
                <a:spcPct val="1242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char src[9];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char</a:t>
            </a:r>
            <a:r>
              <a:rPr sz="2000" b="1" spc="-9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dest[9];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2621" y="1723390"/>
            <a:ext cx="4216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771" marR="5080" indent="-360704">
              <a:spcBef>
                <a:spcPts val="100"/>
              </a:spcBef>
              <a:tabLst>
                <a:tab pos="2695758" algn="l"/>
              </a:tabLst>
            </a:pPr>
            <a:r>
              <a:rPr sz="2000" b="1" spc="-5" dirty="0">
                <a:latin typeface="Courier New"/>
                <a:cs typeface="Courier New"/>
              </a:rPr>
              <a:t>base_url </a:t>
            </a:r>
            <a:r>
              <a:rPr sz="2000" spc="-10" dirty="0">
                <a:latin typeface="Comic Sans MS"/>
                <a:cs typeface="Comic Sans MS"/>
              </a:rPr>
              <a:t>is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10 </a:t>
            </a:r>
            <a:r>
              <a:rPr sz="2000" spc="-5" dirty="0">
                <a:latin typeface="Comic Sans MS"/>
                <a:cs typeface="Comic Sans MS"/>
              </a:rPr>
              <a:t>chars long,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incl. its </a:t>
            </a:r>
            <a:r>
              <a:rPr sz="2000" spc="-58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000" spc="10" dirty="0">
                <a:solidFill>
                  <a:srgbClr val="FF0000"/>
                </a:solidFill>
                <a:latin typeface="Comic Sans MS"/>
                <a:cs typeface="Comic Sans MS"/>
              </a:rPr>
              <a:t>u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e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r</a:t>
            </a:r>
            <a:r>
              <a:rPr sz="2000" spc="5" dirty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sz="2000" spc="-15" dirty="0">
                <a:solidFill>
                  <a:srgbClr val="FF0000"/>
                </a:solidFill>
                <a:latin typeface="Comic Sans MS"/>
                <a:cs typeface="Comic Sans MS"/>
              </a:rPr>
              <a:t>i</a:t>
            </a:r>
            <a:r>
              <a:rPr sz="2000" dirty="0">
                <a:solidFill>
                  <a:srgbClr val="FF0000"/>
                </a:solidFill>
                <a:latin typeface="Comic Sans MS"/>
                <a:cs typeface="Comic Sans MS"/>
              </a:rPr>
              <a:t>n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at</a:t>
            </a:r>
            <a:r>
              <a:rPr sz="2000" spc="5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r</a:t>
            </a:r>
            <a:r>
              <a:rPr sz="2000" dirty="0">
                <a:latin typeface="Comic Sans MS"/>
                <a:cs typeface="Comic Sans MS"/>
              </a:rPr>
              <a:t>,</a:t>
            </a:r>
            <a:r>
              <a:rPr sz="2000" spc="-5" dirty="0">
                <a:latin typeface="Comic Sans MS"/>
                <a:cs typeface="Comic Sans MS"/>
              </a:rPr>
              <a:t> s</a:t>
            </a:r>
            <a:r>
              <a:rPr sz="2000" dirty="0">
                <a:latin typeface="Comic Sans MS"/>
                <a:cs typeface="Comic Sans MS"/>
              </a:rPr>
              <a:t>o	</a:t>
            </a:r>
            <a:r>
              <a:rPr sz="2000" b="1" spc="-5" dirty="0">
                <a:latin typeface="Courier New"/>
                <a:cs typeface="Courier New"/>
              </a:rPr>
              <a:t>sr</a:t>
            </a:r>
            <a:r>
              <a:rPr sz="2000" b="1" dirty="0">
                <a:latin typeface="Courier New"/>
                <a:cs typeface="Courier New"/>
              </a:rPr>
              <a:t>c</a:t>
            </a:r>
            <a:r>
              <a:rPr sz="2000" b="1" spc="-606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w</a:t>
            </a:r>
            <a:r>
              <a:rPr sz="2000" spc="5" dirty="0">
                <a:latin typeface="Comic Sans MS"/>
                <a:cs typeface="Comic Sans MS"/>
              </a:rPr>
              <a:t>o</a:t>
            </a:r>
            <a:r>
              <a:rPr sz="2000" dirty="0">
                <a:latin typeface="Comic Sans MS"/>
                <a:cs typeface="Comic Sans MS"/>
              </a:rPr>
              <a:t>n</a:t>
            </a:r>
            <a:r>
              <a:rPr sz="2000" spc="5" dirty="0">
                <a:latin typeface="Comic Sans MS"/>
                <a:cs typeface="Comic Sans MS"/>
              </a:rPr>
              <a:t>’</a:t>
            </a:r>
            <a:r>
              <a:rPr sz="2000" dirty="0">
                <a:latin typeface="Comic Sans MS"/>
                <a:cs typeface="Comic Sans MS"/>
              </a:rPr>
              <a:t>t be</a:t>
            </a:r>
            <a:endParaRPr sz="2000">
              <a:latin typeface="Comic Sans MS"/>
              <a:cs typeface="Comic Sans MS"/>
            </a:endParaRPr>
          </a:p>
          <a:p>
            <a:pPr marL="1987685"/>
            <a:r>
              <a:rPr sz="2000" spc="-5" dirty="0">
                <a:latin typeface="Comic Sans MS"/>
                <a:cs typeface="Comic Sans MS"/>
              </a:rPr>
              <a:t>null-terminated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71720" y="2369820"/>
            <a:ext cx="769620" cy="938530"/>
          </a:xfrm>
          <a:custGeom>
            <a:avLst/>
            <a:gdLst/>
            <a:ahLst/>
            <a:cxnLst/>
            <a:rect l="l" t="t" r="r" b="b"/>
            <a:pathLst>
              <a:path w="769620" h="938529">
                <a:moveTo>
                  <a:pt x="769620" y="35560"/>
                </a:moveTo>
                <a:lnTo>
                  <a:pt x="748030" y="17780"/>
                </a:lnTo>
                <a:lnTo>
                  <a:pt x="725170" y="0"/>
                </a:lnTo>
                <a:lnTo>
                  <a:pt x="86588" y="787171"/>
                </a:lnTo>
                <a:lnTo>
                  <a:pt x="41910" y="750570"/>
                </a:lnTo>
                <a:lnTo>
                  <a:pt x="0" y="938530"/>
                </a:lnTo>
                <a:lnTo>
                  <a:pt x="175260" y="859790"/>
                </a:lnTo>
                <a:lnTo>
                  <a:pt x="129882" y="822642"/>
                </a:lnTo>
                <a:lnTo>
                  <a:pt x="769620" y="3556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5669" y="2909573"/>
            <a:ext cx="6418580" cy="23744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1978793">
              <a:lnSpc>
                <a:spcPct val="1208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char base_url </a:t>
            </a:r>
            <a:r>
              <a:rPr sz="2000" b="1" dirty="0">
                <a:latin typeface="Courier New"/>
                <a:cs typeface="Courier New"/>
              </a:rPr>
              <a:t>= </a:t>
            </a:r>
            <a:r>
              <a:rPr sz="2000" b="1" spc="-5" dirty="0">
                <a:latin typeface="Courier New"/>
                <a:cs typeface="Courier New"/>
                <a:hlinkClick r:id="rId2"/>
              </a:rPr>
              <a:t>”www.ru.nl/”;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strncpy</a:t>
            </a:r>
            <a:r>
              <a:rPr sz="2000" b="1" spc="-5" dirty="0">
                <a:latin typeface="Courier New"/>
                <a:cs typeface="Courier New"/>
              </a:rPr>
              <a:t>(src,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base_url,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9</a:t>
            </a:r>
            <a:r>
              <a:rPr sz="2000" b="1" spc="-10" dirty="0">
                <a:latin typeface="Courier New"/>
                <a:cs typeface="Courier New"/>
              </a:rPr>
              <a:t>);</a:t>
            </a:r>
            <a:endParaRPr sz="2000" dirty="0">
              <a:latin typeface="Courier New"/>
              <a:cs typeface="Courier New"/>
            </a:endParaRPr>
          </a:p>
          <a:p>
            <a:pPr marL="12701" marR="2131204" indent="457231">
              <a:lnSpc>
                <a:spcPct val="120800"/>
              </a:lnSpc>
            </a:pPr>
            <a:r>
              <a:rPr sz="2000" b="1" spc="-5" dirty="0">
                <a:latin typeface="Courier New"/>
                <a:cs typeface="Courier New"/>
              </a:rPr>
              <a:t>// copies base_url to src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strcpy</a:t>
            </a:r>
            <a:r>
              <a:rPr sz="2000" b="1" spc="-5" dirty="0">
                <a:latin typeface="Courier New"/>
                <a:cs typeface="Courier New"/>
              </a:rPr>
              <a:t>(dest,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src);</a:t>
            </a:r>
            <a:endParaRPr sz="2000" dirty="0">
              <a:latin typeface="Courier New"/>
              <a:cs typeface="Courier New"/>
            </a:endParaRPr>
          </a:p>
          <a:p>
            <a:pPr marL="469932">
              <a:spcBef>
                <a:spcPts val="501"/>
              </a:spcBef>
            </a:pPr>
            <a:r>
              <a:rPr sz="2000" b="1" spc="-5" dirty="0">
                <a:latin typeface="Courier New"/>
                <a:cs typeface="Courier New"/>
              </a:rPr>
              <a:t>//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copies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src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to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dest</a:t>
            </a:r>
            <a:endParaRPr sz="2000" dirty="0">
              <a:latin typeface="Courier New"/>
              <a:cs typeface="Courier New"/>
            </a:endParaRPr>
          </a:p>
          <a:p>
            <a:pPr marL="1670163">
              <a:spcBef>
                <a:spcPts val="1470"/>
              </a:spcBef>
            </a:pPr>
            <a:r>
              <a:rPr sz="2000" spc="-5" dirty="0">
                <a:latin typeface="Comic Sans MS"/>
                <a:cs typeface="Comic Sans MS"/>
              </a:rPr>
              <a:t>s</a:t>
            </a:r>
            <a:r>
              <a:rPr sz="2000" dirty="0">
                <a:latin typeface="Comic Sans MS"/>
                <a:cs typeface="Comic Sans MS"/>
              </a:rPr>
              <a:t>o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strcp</a:t>
            </a:r>
            <a:r>
              <a:rPr sz="2000" b="1" dirty="0">
                <a:latin typeface="Courier New"/>
                <a:cs typeface="Courier New"/>
              </a:rPr>
              <a:t>y</a:t>
            </a:r>
            <a:r>
              <a:rPr sz="2000" b="1" spc="-606" dirty="0">
                <a:latin typeface="Courier New"/>
                <a:cs typeface="Courier New"/>
              </a:rPr>
              <a:t> </a:t>
            </a:r>
            <a:r>
              <a:rPr sz="2000" dirty="0">
                <a:latin typeface="Comic Sans MS"/>
                <a:cs typeface="Comic Sans MS"/>
              </a:rPr>
              <a:t>w</a:t>
            </a:r>
            <a:r>
              <a:rPr sz="2000" spc="-15" dirty="0">
                <a:latin typeface="Comic Sans MS"/>
                <a:cs typeface="Comic Sans MS"/>
              </a:rPr>
              <a:t>i</a:t>
            </a:r>
            <a:r>
              <a:rPr sz="2000" spc="-10" dirty="0">
                <a:latin typeface="Comic Sans MS"/>
                <a:cs typeface="Comic Sans MS"/>
              </a:rPr>
              <a:t>l</a:t>
            </a:r>
            <a:r>
              <a:rPr sz="2000" dirty="0">
                <a:latin typeface="Comic Sans MS"/>
                <a:cs typeface="Comic Sans MS"/>
              </a:rPr>
              <a:t>l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</a:t>
            </a:r>
            <a:r>
              <a:rPr sz="2000" spc="5" dirty="0">
                <a:latin typeface="Comic Sans MS"/>
                <a:cs typeface="Comic Sans MS"/>
              </a:rPr>
              <a:t>v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rru</a:t>
            </a:r>
            <a:r>
              <a:rPr sz="2000" dirty="0">
                <a:latin typeface="Comic Sans MS"/>
                <a:cs typeface="Comic Sans MS"/>
              </a:rPr>
              <a:t>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</a:t>
            </a:r>
            <a:r>
              <a:rPr sz="2000" spc="10" dirty="0">
                <a:latin typeface="Comic Sans MS"/>
                <a:cs typeface="Comic Sans MS"/>
              </a:rPr>
              <a:t>h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buff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dirty="0">
                <a:latin typeface="Comic Sans MS"/>
                <a:cs typeface="Comic Sans MS"/>
              </a:rPr>
              <a:t>r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dest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66571" y="4484370"/>
            <a:ext cx="730250" cy="595630"/>
          </a:xfrm>
          <a:custGeom>
            <a:avLst/>
            <a:gdLst/>
            <a:ahLst/>
            <a:cxnLst/>
            <a:rect l="l" t="t" r="r" b="b"/>
            <a:pathLst>
              <a:path w="730250" h="595629">
                <a:moveTo>
                  <a:pt x="730250" y="551180"/>
                </a:moveTo>
                <a:lnTo>
                  <a:pt x="151790" y="85750"/>
                </a:lnTo>
                <a:lnTo>
                  <a:pt x="187960" y="40640"/>
                </a:lnTo>
                <a:lnTo>
                  <a:pt x="0" y="0"/>
                </a:lnTo>
                <a:lnTo>
                  <a:pt x="80010" y="175260"/>
                </a:lnTo>
                <a:lnTo>
                  <a:pt x="116268" y="130035"/>
                </a:lnTo>
                <a:lnTo>
                  <a:pt x="693420" y="595630"/>
                </a:lnTo>
                <a:lnTo>
                  <a:pt x="711200" y="572770"/>
                </a:lnTo>
                <a:lnTo>
                  <a:pt x="730250" y="55118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3">
              <a:lnSpc>
                <a:spcPts val="1630"/>
              </a:lnSpc>
            </a:pPr>
            <a:r>
              <a:rPr dirty="0"/>
              <a:t>21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7B1B5392-5C94-F50A-F24D-383F303136F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3">
              <a:lnSpc>
                <a:spcPts val="1630"/>
              </a:lnSpc>
            </a:pPr>
            <a:r>
              <a:rPr dirty="0"/>
              <a:t>22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6321" y="985522"/>
            <a:ext cx="4531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pc="-5" dirty="0"/>
              <a:t>Example:</a:t>
            </a:r>
            <a:r>
              <a:rPr spc="-15" dirty="0"/>
              <a:t> </a:t>
            </a:r>
            <a:r>
              <a:rPr b="1" spc="-5" dirty="0">
                <a:latin typeface="Courier New"/>
                <a:cs typeface="Courier New"/>
              </a:rPr>
              <a:t>strcpy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spc="-10" dirty="0"/>
              <a:t>and</a:t>
            </a:r>
            <a:r>
              <a:rPr dirty="0"/>
              <a:t> </a:t>
            </a:r>
            <a:r>
              <a:rPr b="1" spc="-5" dirty="0">
                <a:latin typeface="Courier New"/>
                <a:cs typeface="Courier New"/>
              </a:rPr>
              <a:t>strncpy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71" y="1746250"/>
            <a:ext cx="7459345" cy="39854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49274" indent="-336574">
              <a:spcBef>
                <a:spcPts val="590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latin typeface="Comic Sans MS"/>
                <a:cs typeface="Comic Sans MS"/>
              </a:rPr>
              <a:t>Don’t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replace</a:t>
            </a:r>
            <a:endParaRPr sz="2000" dirty="0">
              <a:latin typeface="Comic Sans MS"/>
              <a:cs typeface="Comic Sans MS"/>
            </a:endParaRPr>
          </a:p>
          <a:p>
            <a:pPr marL="621707">
              <a:spcBef>
                <a:spcPts val="489"/>
              </a:spcBef>
            </a:pPr>
            <a:r>
              <a:rPr sz="2000" b="1" dirty="0">
                <a:solidFill>
                  <a:srgbClr val="3333CC"/>
                </a:solidFill>
                <a:latin typeface="Courier New"/>
                <a:cs typeface="Courier New"/>
              </a:rPr>
              <a:t>s</a:t>
            </a:r>
            <a:r>
              <a:rPr lang="it-IT" sz="2000" b="1" spc="-45" dirty="0">
                <a:solidFill>
                  <a:srgbClr val="3333CC"/>
                </a:solidFill>
                <a:latin typeface="Courier New"/>
                <a:cs typeface="Courier New"/>
              </a:rPr>
              <a:t>t</a:t>
            </a:r>
            <a:r>
              <a:rPr sz="2000" b="1" spc="-5" dirty="0" err="1">
                <a:solidFill>
                  <a:srgbClr val="3333CC"/>
                </a:solidFill>
                <a:latin typeface="Courier New"/>
                <a:cs typeface="Courier New"/>
              </a:rPr>
              <a:t>rcpy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(dest,</a:t>
            </a:r>
            <a:r>
              <a:rPr sz="2000" b="1" spc="-4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src)</a:t>
            </a:r>
            <a:endParaRPr sz="2000" dirty="0">
              <a:latin typeface="Courier New"/>
              <a:cs typeface="Courier New"/>
            </a:endParaRPr>
          </a:p>
          <a:p>
            <a:pPr marL="393091">
              <a:spcBef>
                <a:spcPts val="501"/>
              </a:spcBef>
            </a:pPr>
            <a:r>
              <a:rPr sz="2000" dirty="0">
                <a:latin typeface="Comic Sans MS"/>
                <a:cs typeface="Comic Sans MS"/>
              </a:rPr>
              <a:t>by</a:t>
            </a:r>
          </a:p>
          <a:p>
            <a:pPr marL="621707">
              <a:spcBef>
                <a:spcPts val="501"/>
              </a:spcBef>
            </a:pPr>
            <a:r>
              <a:rPr sz="2000" b="1" dirty="0">
                <a:solidFill>
                  <a:srgbClr val="3333CC"/>
                </a:solidFill>
                <a:latin typeface="Courier New"/>
                <a:cs typeface="Courier New"/>
              </a:rPr>
              <a:t>s</a:t>
            </a:r>
            <a:r>
              <a:rPr lang="it-IT" sz="2000" b="1" spc="-35" dirty="0">
                <a:solidFill>
                  <a:srgbClr val="3333CC"/>
                </a:solidFill>
                <a:latin typeface="Courier New"/>
                <a:cs typeface="Courier New"/>
              </a:rPr>
              <a:t>t</a:t>
            </a:r>
            <a:r>
              <a:rPr sz="2000" b="1" spc="-5" dirty="0" err="1">
                <a:solidFill>
                  <a:srgbClr val="3333CC"/>
                </a:solidFill>
                <a:latin typeface="Courier New"/>
                <a:cs typeface="Courier New"/>
              </a:rPr>
              <a:t>rncpy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(dest,</a:t>
            </a:r>
            <a:r>
              <a:rPr sz="2000" b="1" spc="-3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src,</a:t>
            </a:r>
            <a:r>
              <a:rPr sz="2000" b="1" spc="-3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sizeof(dest))</a:t>
            </a:r>
            <a:endParaRPr sz="2000" dirty="0">
              <a:latin typeface="Courier New"/>
              <a:cs typeface="Courier New"/>
            </a:endParaRPr>
          </a:p>
          <a:p>
            <a:pPr marL="469297">
              <a:spcBef>
                <a:spcPts val="501"/>
              </a:spcBef>
            </a:pPr>
            <a:r>
              <a:rPr sz="2000" dirty="0">
                <a:latin typeface="Comic Sans MS"/>
                <a:cs typeface="Comic Sans MS"/>
              </a:rPr>
              <a:t>but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by</a:t>
            </a:r>
          </a:p>
          <a:p>
            <a:pPr marL="621707" marR="1647937">
              <a:lnSpc>
                <a:spcPct val="120800"/>
              </a:lnSpc>
            </a:pPr>
            <a:r>
              <a:rPr sz="2000" b="1" dirty="0">
                <a:solidFill>
                  <a:srgbClr val="3333CC"/>
                </a:solidFill>
                <a:latin typeface="Courier New"/>
                <a:cs typeface="Courier New"/>
              </a:rPr>
              <a:t>s</a:t>
            </a:r>
            <a:r>
              <a:rPr lang="it-IT" sz="2000" b="1" dirty="0">
                <a:solidFill>
                  <a:srgbClr val="3333CC"/>
                </a:solidFill>
                <a:latin typeface="Courier New"/>
                <a:cs typeface="Courier New"/>
              </a:rPr>
              <a:t>t</a:t>
            </a:r>
            <a:r>
              <a:rPr sz="2000" b="1" spc="-5" dirty="0" err="1">
                <a:solidFill>
                  <a:srgbClr val="3333CC"/>
                </a:solidFill>
                <a:latin typeface="Courier New"/>
                <a:cs typeface="Courier New"/>
              </a:rPr>
              <a:t>rncpy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(dest, src, sizeof(dest)-1) </a:t>
            </a:r>
            <a:r>
              <a:rPr sz="2000" b="1" spc="-119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dst[sizeof(dest-1)]</a:t>
            </a:r>
            <a:r>
              <a:rPr sz="2000" b="1" spc="-20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3333CC"/>
                </a:solidFill>
                <a:latin typeface="Courier New"/>
                <a:cs typeface="Courier New"/>
              </a:rPr>
              <a:t>=</a:t>
            </a:r>
            <a:r>
              <a:rPr sz="2000" b="1" spc="-1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`\0`;</a:t>
            </a:r>
            <a:endParaRPr sz="2000" dirty="0">
              <a:latin typeface="Courier New"/>
              <a:cs typeface="Courier New"/>
            </a:endParaRPr>
          </a:p>
          <a:p>
            <a:pPr marL="316887">
              <a:spcBef>
                <a:spcPts val="501"/>
              </a:spcBef>
            </a:pPr>
            <a:r>
              <a:rPr sz="2000" spc="-15" dirty="0">
                <a:latin typeface="Comic Sans MS"/>
                <a:cs typeface="Comic Sans MS"/>
              </a:rPr>
              <a:t>i</a:t>
            </a:r>
            <a:r>
              <a:rPr sz="2000" dirty="0">
                <a:latin typeface="Comic Sans MS"/>
                <a:cs typeface="Comic Sans MS"/>
              </a:rPr>
              <a:t>f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des</a:t>
            </a:r>
            <a:r>
              <a:rPr sz="2000" b="1" dirty="0">
                <a:latin typeface="Courier New"/>
                <a:cs typeface="Courier New"/>
              </a:rPr>
              <a:t>t</a:t>
            </a:r>
            <a:r>
              <a:rPr sz="2000" b="1" spc="-606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</a:t>
            </a:r>
            <a:r>
              <a:rPr sz="2000" spc="10" dirty="0">
                <a:latin typeface="Comic Sans MS"/>
                <a:cs typeface="Comic Sans MS"/>
              </a:rPr>
              <a:t>h</a:t>
            </a:r>
            <a:r>
              <a:rPr sz="2000" spc="-5" dirty="0">
                <a:latin typeface="Comic Sans MS"/>
                <a:cs typeface="Comic Sans MS"/>
              </a:rPr>
              <a:t>o</a:t>
            </a:r>
            <a:r>
              <a:rPr sz="2000" spc="5" dirty="0">
                <a:latin typeface="Comic Sans MS"/>
                <a:cs typeface="Comic Sans MS"/>
              </a:rPr>
              <a:t>u</a:t>
            </a:r>
            <a:r>
              <a:rPr sz="2000" spc="-10" dirty="0">
                <a:latin typeface="Comic Sans MS"/>
                <a:cs typeface="Comic Sans MS"/>
              </a:rPr>
              <a:t>l</a:t>
            </a:r>
            <a:r>
              <a:rPr sz="2000" dirty="0">
                <a:latin typeface="Comic Sans MS"/>
                <a:cs typeface="Comic Sans MS"/>
              </a:rPr>
              <a:t>d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be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n</a:t>
            </a:r>
            <a:r>
              <a:rPr sz="2000" spc="10" dirty="0">
                <a:latin typeface="Comic Sans MS"/>
                <a:cs typeface="Comic Sans MS"/>
              </a:rPr>
              <a:t>u</a:t>
            </a:r>
            <a:r>
              <a:rPr sz="2000" spc="-10" dirty="0">
                <a:latin typeface="Comic Sans MS"/>
                <a:cs typeface="Comic Sans MS"/>
              </a:rPr>
              <a:t>ll</a:t>
            </a:r>
            <a:r>
              <a:rPr sz="2000" spc="5" dirty="0">
                <a:latin typeface="Comic Sans MS"/>
                <a:cs typeface="Comic Sans MS"/>
              </a:rPr>
              <a:t>-t</a:t>
            </a:r>
            <a:r>
              <a:rPr sz="2000" spc="-1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r</a:t>
            </a:r>
            <a:r>
              <a:rPr sz="2000" spc="5" dirty="0">
                <a:latin typeface="Comic Sans MS"/>
                <a:cs typeface="Comic Sans MS"/>
              </a:rPr>
              <a:t>m</a:t>
            </a:r>
            <a:r>
              <a:rPr sz="2000" spc="-15" dirty="0">
                <a:latin typeface="Comic Sans MS"/>
                <a:cs typeface="Comic Sans MS"/>
              </a:rPr>
              <a:t>i</a:t>
            </a:r>
            <a:r>
              <a:rPr sz="2000" dirty="0">
                <a:latin typeface="Comic Sans MS"/>
                <a:cs typeface="Comic Sans MS"/>
              </a:rPr>
              <a:t>n</a:t>
            </a:r>
            <a:r>
              <a:rPr sz="2000" spc="-5" dirty="0">
                <a:latin typeface="Comic Sans MS"/>
                <a:cs typeface="Comic Sans MS"/>
              </a:rPr>
              <a:t>at</a:t>
            </a:r>
            <a:r>
              <a:rPr sz="2000" dirty="0">
                <a:latin typeface="Comic Sans MS"/>
                <a:cs typeface="Comic Sans MS"/>
              </a:rPr>
              <a:t>e</a:t>
            </a:r>
            <a:r>
              <a:rPr sz="2000" spc="-5" dirty="0">
                <a:latin typeface="Comic Sans MS"/>
                <a:cs typeface="Comic Sans MS"/>
              </a:rPr>
              <a:t>d</a:t>
            </a:r>
            <a:r>
              <a:rPr sz="2000" dirty="0">
                <a:latin typeface="Comic Sans MS"/>
                <a:cs typeface="Comic Sans MS"/>
              </a:rPr>
              <a:t>!</a:t>
            </a:r>
          </a:p>
          <a:p>
            <a:pPr>
              <a:spcBef>
                <a:spcPts val="65"/>
              </a:spcBef>
            </a:pPr>
            <a:endParaRPr sz="2400" dirty="0">
              <a:latin typeface="Comic Sans MS"/>
              <a:cs typeface="Comic Sans MS"/>
            </a:endParaRPr>
          </a:p>
          <a:p>
            <a:pPr marL="348638" marR="5080" indent="-336574">
              <a:buChar char="•"/>
              <a:tabLst>
                <a:tab pos="348638" algn="l"/>
                <a:tab pos="349274" algn="l"/>
              </a:tabLst>
            </a:pPr>
            <a:r>
              <a:rPr sz="2000" dirty="0">
                <a:latin typeface="Comic Sans MS"/>
                <a:cs typeface="Comic Sans MS"/>
              </a:rPr>
              <a:t>Btw: a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strongly</a:t>
            </a:r>
            <a:r>
              <a:rPr sz="2000" spc="1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typed</a:t>
            </a:r>
            <a:r>
              <a:rPr sz="2000" spc="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programming</a:t>
            </a:r>
            <a:r>
              <a:rPr sz="20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language </a:t>
            </a:r>
            <a:r>
              <a:rPr sz="2000" spc="-5" dirty="0">
                <a:latin typeface="Comic Sans MS"/>
                <a:cs typeface="Comic Sans MS"/>
              </a:rPr>
              <a:t>could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course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enforce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that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strings are always null-terminated...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3EC409E-5B27-1CD0-977C-9BF3B2D741B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5669" y="1784350"/>
            <a:ext cx="1701800" cy="757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5080" indent="30482">
              <a:lnSpc>
                <a:spcPct val="124200"/>
              </a:lnSpc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char *buf;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int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i,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len;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671" y="2909572"/>
            <a:ext cx="6120765" cy="2246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1833369">
              <a:lnSpc>
                <a:spcPct val="120800"/>
              </a:lnSpc>
              <a:spcBef>
                <a:spcPts val="100"/>
              </a:spcBef>
              <a:tabLst>
                <a:tab pos="469297" algn="l"/>
              </a:tabLst>
            </a:pPr>
            <a:r>
              <a:rPr sz="2000" b="1" spc="-5" dirty="0">
                <a:latin typeface="Courier New"/>
                <a:cs typeface="Courier New"/>
              </a:rPr>
              <a:t>read(fd, &amp;len, sizeof(len));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dirty="0" err="1">
                <a:latin typeface="Courier New"/>
                <a:cs typeface="Courier New"/>
              </a:rPr>
              <a:t>i</a:t>
            </a:r>
            <a:r>
              <a:rPr lang="it-IT" sz="2000" b="1" dirty="0" err="1">
                <a:latin typeface="Courier New"/>
                <a:cs typeface="Courier New"/>
              </a:rPr>
              <a:t>f</a:t>
            </a:r>
            <a:r>
              <a:rPr sz="2000" b="1" dirty="0">
                <a:latin typeface="Courier New"/>
                <a:cs typeface="Courier New"/>
              </a:rPr>
              <a:t>	</a:t>
            </a:r>
            <a:r>
              <a:rPr sz="2000" b="1" spc="-5" dirty="0">
                <a:latin typeface="Courier New"/>
                <a:cs typeface="Courier New"/>
              </a:rPr>
              <a:t>(len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&lt;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0)</a:t>
            </a:r>
            <a:endParaRPr sz="2000" dirty="0">
              <a:latin typeface="Courier New"/>
              <a:cs typeface="Courier New"/>
            </a:endParaRPr>
          </a:p>
          <a:p>
            <a:pPr marL="12701" marR="5080" indent="457231">
              <a:lnSpc>
                <a:spcPct val="120800"/>
              </a:lnSpc>
            </a:pPr>
            <a:r>
              <a:rPr sz="2000" b="1" spc="-5" dirty="0">
                <a:latin typeface="Courier New"/>
                <a:cs typeface="Courier New"/>
              </a:rPr>
              <a:t>{error ("negative length"); return; </a:t>
            </a:r>
            <a:r>
              <a:rPr sz="2000" b="1" dirty="0">
                <a:latin typeface="Courier New"/>
                <a:cs typeface="Courier New"/>
              </a:rPr>
              <a:t>}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buf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=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malloc(len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+1</a:t>
            </a:r>
            <a:r>
              <a:rPr sz="2000" b="1" spc="-5" dirty="0">
                <a:latin typeface="Courier New"/>
                <a:cs typeface="Courier New"/>
              </a:rPr>
              <a:t>);</a:t>
            </a:r>
            <a:endParaRPr sz="2000" dirty="0">
              <a:latin typeface="Courier New"/>
              <a:cs typeface="Courier New"/>
            </a:endParaRPr>
          </a:p>
          <a:p>
            <a:pPr marL="12701">
              <a:spcBef>
                <a:spcPts val="501"/>
              </a:spcBef>
            </a:pPr>
            <a:r>
              <a:rPr sz="2000" b="1" spc="-5" dirty="0">
                <a:latin typeface="Courier New"/>
                <a:cs typeface="Courier New"/>
              </a:rPr>
              <a:t>read(fd,buf,len);</a:t>
            </a:r>
            <a:endParaRPr sz="2000" dirty="0">
              <a:latin typeface="Courier New"/>
              <a:cs typeface="Courier New"/>
            </a:endParaRPr>
          </a:p>
          <a:p>
            <a:pPr marL="12701">
              <a:spcBef>
                <a:spcPts val="501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buf[len]</a:t>
            </a:r>
            <a:r>
              <a:rPr sz="20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0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'\0';</a:t>
            </a:r>
            <a:r>
              <a:rPr sz="20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//</a:t>
            </a:r>
            <a:r>
              <a:rPr sz="2000" b="1" spc="-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null</a:t>
            </a:r>
            <a:r>
              <a:rPr sz="20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terminate</a:t>
            </a:r>
            <a:r>
              <a:rPr sz="20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buf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7731" y="2392679"/>
            <a:ext cx="933450" cy="1722120"/>
          </a:xfrm>
          <a:custGeom>
            <a:avLst/>
            <a:gdLst/>
            <a:ahLst/>
            <a:cxnLst/>
            <a:rect l="l" t="t" r="r" b="b"/>
            <a:pathLst>
              <a:path w="933450" h="1722120">
                <a:moveTo>
                  <a:pt x="933450" y="26670"/>
                </a:moveTo>
                <a:lnTo>
                  <a:pt x="908050" y="13970"/>
                </a:lnTo>
                <a:lnTo>
                  <a:pt x="882650" y="0"/>
                </a:lnTo>
                <a:lnTo>
                  <a:pt x="55537" y="1557070"/>
                </a:lnTo>
                <a:lnTo>
                  <a:pt x="5080" y="1530350"/>
                </a:lnTo>
                <a:lnTo>
                  <a:pt x="0" y="1722120"/>
                </a:lnTo>
                <a:lnTo>
                  <a:pt x="156210" y="1610360"/>
                </a:lnTo>
                <a:lnTo>
                  <a:pt x="105270" y="1583397"/>
                </a:lnTo>
                <a:lnTo>
                  <a:pt x="933450" y="266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59250" y="2006602"/>
            <a:ext cx="376047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1920" algn="r"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May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result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in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integer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overflow;</a:t>
            </a:r>
            <a:endParaRPr sz="2000">
              <a:latin typeface="Comic Sans MS"/>
              <a:cs typeface="Comic Sans MS"/>
            </a:endParaRPr>
          </a:p>
          <a:p>
            <a:pPr marR="83190" algn="r"/>
            <a:r>
              <a:rPr sz="2000" dirty="0">
                <a:latin typeface="Comic Sans MS"/>
                <a:cs typeface="Comic Sans MS"/>
              </a:rPr>
              <a:t>we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should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check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that</a:t>
            </a:r>
            <a:endParaRPr sz="2000">
              <a:latin typeface="Comic Sans MS"/>
              <a:cs typeface="Comic Sans MS"/>
            </a:endParaRPr>
          </a:p>
          <a:p>
            <a:pPr marR="5080" algn="r"/>
            <a:r>
              <a:rPr sz="2000" b="1" spc="-5" dirty="0">
                <a:latin typeface="Courier New"/>
                <a:cs typeface="Courier New"/>
              </a:rPr>
              <a:t>len+</a:t>
            </a:r>
            <a:r>
              <a:rPr sz="2000" b="1" dirty="0">
                <a:latin typeface="Courier New"/>
                <a:cs typeface="Courier New"/>
              </a:rPr>
              <a:t>1</a:t>
            </a:r>
            <a:r>
              <a:rPr sz="2000" b="1" spc="-606" dirty="0">
                <a:latin typeface="Courier New"/>
                <a:cs typeface="Courier New"/>
              </a:rPr>
              <a:t> </a:t>
            </a:r>
            <a:r>
              <a:rPr sz="2000" spc="-15" dirty="0">
                <a:latin typeface="Comic Sans MS"/>
                <a:cs typeface="Comic Sans MS"/>
              </a:rPr>
              <a:t>i</a:t>
            </a:r>
            <a:r>
              <a:rPr sz="2000" dirty="0">
                <a:latin typeface="Comic Sans MS"/>
                <a:cs typeface="Comic Sans MS"/>
              </a:rPr>
              <a:t>s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10" dirty="0">
                <a:latin typeface="Comic Sans MS"/>
                <a:cs typeface="Comic Sans MS"/>
              </a:rPr>
              <a:t>p</a:t>
            </a:r>
            <a:r>
              <a:rPr sz="2000" spc="5" dirty="0">
                <a:latin typeface="Comic Sans MS"/>
                <a:cs typeface="Comic Sans MS"/>
              </a:rPr>
              <a:t>o</a:t>
            </a:r>
            <a:r>
              <a:rPr sz="2000" spc="-5" dirty="0">
                <a:latin typeface="Comic Sans MS"/>
                <a:cs typeface="Comic Sans MS"/>
              </a:rPr>
              <a:t>s</a:t>
            </a:r>
            <a:r>
              <a:rPr sz="2000" spc="-15" dirty="0">
                <a:latin typeface="Comic Sans MS"/>
                <a:cs typeface="Comic Sans MS"/>
              </a:rPr>
              <a:t>i</a:t>
            </a:r>
            <a:r>
              <a:rPr sz="2000" spc="5" dirty="0">
                <a:latin typeface="Comic Sans MS"/>
                <a:cs typeface="Comic Sans MS"/>
              </a:rPr>
              <a:t>t</a:t>
            </a:r>
            <a:r>
              <a:rPr sz="2000" spc="-15" dirty="0">
                <a:latin typeface="Comic Sans MS"/>
                <a:cs typeface="Comic Sans MS"/>
              </a:rPr>
              <a:t>i</a:t>
            </a:r>
            <a:r>
              <a:rPr sz="2000" spc="-5" dirty="0">
                <a:latin typeface="Comic Sans MS"/>
                <a:cs typeface="Comic Sans MS"/>
              </a:rPr>
              <a:t>v</a:t>
            </a:r>
            <a:r>
              <a:rPr sz="2000" dirty="0">
                <a:latin typeface="Comic Sans MS"/>
                <a:cs typeface="Comic Sans MS"/>
              </a:rPr>
              <a:t>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3">
              <a:lnSpc>
                <a:spcPts val="1630"/>
              </a:lnSpc>
            </a:pPr>
            <a:r>
              <a:rPr dirty="0"/>
              <a:t>25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DFC7FA3F-C443-E8D8-0C88-E8566F27E3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3404" y="985523"/>
            <a:ext cx="329149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6">
              <a:spcBef>
                <a:spcPts val="100"/>
              </a:spcBef>
              <a:tabLst>
                <a:tab pos="2587166" algn="l"/>
              </a:tabLst>
            </a:pPr>
            <a:r>
              <a:rPr spc="5" dirty="0"/>
              <a:t>S</a:t>
            </a:r>
            <a:r>
              <a:rPr spc="15" dirty="0"/>
              <a:t>p</a:t>
            </a:r>
            <a:r>
              <a:rPr spc="-15" dirty="0"/>
              <a:t>o</a:t>
            </a:r>
            <a:r>
              <a:rPr dirty="0"/>
              <a:t>t 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e</a:t>
            </a:r>
            <a:r>
              <a:rPr spc="10" dirty="0"/>
              <a:t>f</a:t>
            </a:r>
            <a:r>
              <a:rPr spc="-15" dirty="0"/>
              <a:t>e</a:t>
            </a:r>
            <a:r>
              <a:rPr spc="5" dirty="0"/>
              <a:t>c</a:t>
            </a:r>
            <a:r>
              <a:rPr spc="-5" dirty="0"/>
              <a:t>t</a:t>
            </a:r>
            <a:r>
              <a:rPr lang="it-IT" dirty="0"/>
              <a:t>! (3)</a:t>
            </a:r>
            <a:endParaRPr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87227CFC-A8A2-3BFA-1105-4F3204D4761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0814" y="885698"/>
            <a:ext cx="7432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3600" spc="-5" dirty="0">
                <a:solidFill>
                  <a:srgbClr val="CC0000"/>
                </a:solidFill>
              </a:rPr>
              <a:t>Absence</a:t>
            </a:r>
            <a:r>
              <a:rPr sz="3600" spc="-40" dirty="0">
                <a:solidFill>
                  <a:srgbClr val="CC0000"/>
                </a:solidFill>
              </a:rPr>
              <a:t> </a:t>
            </a:r>
            <a:r>
              <a:rPr sz="3600" dirty="0">
                <a:solidFill>
                  <a:srgbClr val="CC0000"/>
                </a:solidFill>
              </a:rPr>
              <a:t>of</a:t>
            </a:r>
            <a:r>
              <a:rPr sz="3600" spc="-30" dirty="0">
                <a:solidFill>
                  <a:srgbClr val="CC0000"/>
                </a:solidFill>
              </a:rPr>
              <a:t> </a:t>
            </a:r>
            <a:r>
              <a:rPr sz="3600" dirty="0">
                <a:solidFill>
                  <a:srgbClr val="CC0000"/>
                </a:solidFill>
              </a:rPr>
              <a:t>language-level</a:t>
            </a:r>
            <a:r>
              <a:rPr sz="3600" spc="-30" dirty="0">
                <a:solidFill>
                  <a:srgbClr val="CC0000"/>
                </a:solidFill>
              </a:rPr>
              <a:t> </a:t>
            </a:r>
            <a:r>
              <a:rPr sz="3600" dirty="0">
                <a:solidFill>
                  <a:srgbClr val="CC0000"/>
                </a:solidFill>
              </a:rPr>
              <a:t>security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311535" y="1966976"/>
            <a:ext cx="8056880" cy="4460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88" marR="5080" indent="-342924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In </a:t>
            </a:r>
            <a:r>
              <a:rPr sz="2400" dirty="0">
                <a:latin typeface="Comic Sans MS"/>
                <a:cs typeface="Comic Sans MS"/>
              </a:rPr>
              <a:t>programming languages </a:t>
            </a:r>
            <a:r>
              <a:rPr sz="2400" spc="-5" dirty="0">
                <a:latin typeface="Comic Sans MS"/>
                <a:cs typeface="Comic Sans MS"/>
              </a:rPr>
              <a:t>with </a:t>
            </a:r>
            <a:r>
              <a:rPr sz="2400" dirty="0">
                <a:solidFill>
                  <a:srgbClr val="33339A"/>
                </a:solidFill>
                <a:latin typeface="Comic Sans MS"/>
                <a:cs typeface="Comic Sans MS"/>
              </a:rPr>
              <a:t>“security” </a:t>
            </a:r>
            <a:r>
              <a:rPr sz="2400" spc="-5" dirty="0">
                <a:solidFill>
                  <a:srgbClr val="33339A"/>
                </a:solidFill>
                <a:latin typeface="Comic Sans MS"/>
                <a:cs typeface="Comic Sans MS"/>
              </a:rPr>
              <a:t>provisions</a:t>
            </a:r>
            <a:r>
              <a:rPr sz="2400" spc="-5" dirty="0">
                <a:latin typeface="Comic Sans MS"/>
                <a:cs typeface="Comic Sans MS"/>
              </a:rPr>
              <a:t>, </a:t>
            </a:r>
            <a:r>
              <a:rPr sz="2400" spc="-10" dirty="0">
                <a:latin typeface="Comic Sans MS"/>
                <a:cs typeface="Comic Sans MS"/>
              </a:rPr>
              <a:t>the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programmer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would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not have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to worry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about</a:t>
            </a:r>
            <a:endParaRPr sz="2400">
              <a:latin typeface="Comic Sans MS"/>
              <a:cs typeface="Comic Sans MS"/>
            </a:endParaRPr>
          </a:p>
          <a:p>
            <a:pPr marL="355625" marR="1475840" indent="-342924">
              <a:spcBef>
                <a:spcPts val="560"/>
              </a:spcBef>
              <a:buChar char="•"/>
              <a:tabLst>
                <a:tab pos="354988" algn="l"/>
                <a:tab pos="355625" algn="l"/>
              </a:tabLst>
            </a:pPr>
            <a:r>
              <a:rPr sz="2400" spc="-5" dirty="0">
                <a:solidFill>
                  <a:srgbClr val="33339A"/>
                </a:solidFill>
                <a:latin typeface="Comic Sans MS"/>
                <a:cs typeface="Comic Sans MS"/>
              </a:rPr>
              <a:t>writing past the bounds of the array </a:t>
            </a:r>
            <a:r>
              <a:rPr sz="2400" dirty="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(IndexOutOfBoundsException</a:t>
            </a:r>
            <a:r>
              <a:rPr sz="2400" spc="-4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for</a:t>
            </a:r>
            <a:r>
              <a:rPr sz="2400" spc="-4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example)</a:t>
            </a:r>
            <a:endParaRPr sz="2400">
              <a:latin typeface="Comic Sans MS"/>
              <a:cs typeface="Comic Sans MS"/>
            </a:endParaRPr>
          </a:p>
          <a:p>
            <a:pPr marL="355625" marR="311171" indent="-342924">
              <a:spcBef>
                <a:spcPts val="565"/>
              </a:spcBef>
              <a:buChar char="•"/>
              <a:tabLst>
                <a:tab pos="354988" algn="l"/>
                <a:tab pos="355625" algn="l"/>
              </a:tabLst>
            </a:pPr>
            <a:r>
              <a:rPr sz="2400" spc="-5" dirty="0">
                <a:solidFill>
                  <a:srgbClr val="33339A"/>
                </a:solidFill>
                <a:latin typeface="Comic Sans MS"/>
                <a:cs typeface="Comic Sans MS"/>
              </a:rPr>
              <a:t>implicit </a:t>
            </a:r>
            <a:r>
              <a:rPr sz="2400" dirty="0">
                <a:solidFill>
                  <a:srgbClr val="33339A"/>
                </a:solidFill>
                <a:latin typeface="Comic Sans MS"/>
                <a:cs typeface="Comic Sans MS"/>
              </a:rPr>
              <a:t>conversion </a:t>
            </a:r>
            <a:r>
              <a:rPr sz="2400" spc="-5" dirty="0">
                <a:solidFill>
                  <a:srgbClr val="33339A"/>
                </a:solidFill>
                <a:latin typeface="Comic Sans MS"/>
                <a:cs typeface="Comic Sans MS"/>
              </a:rPr>
              <a:t>from </a:t>
            </a:r>
            <a:r>
              <a:rPr sz="2400" dirty="0">
                <a:solidFill>
                  <a:srgbClr val="33339A"/>
                </a:solidFill>
                <a:latin typeface="Comic Sans MS"/>
                <a:cs typeface="Comic Sans MS"/>
              </a:rPr>
              <a:t>signed </a:t>
            </a:r>
            <a:r>
              <a:rPr sz="2400" spc="-5" dirty="0">
                <a:solidFill>
                  <a:srgbClr val="33339A"/>
                </a:solidFill>
                <a:latin typeface="Comic Sans MS"/>
                <a:cs typeface="Comic Sans MS"/>
              </a:rPr>
              <a:t>to unsigned integers </a:t>
            </a:r>
            <a:r>
              <a:rPr sz="2400" spc="-705" dirty="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(forbidden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or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warned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by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compiler/typechecker)</a:t>
            </a:r>
            <a:endParaRPr sz="2400">
              <a:latin typeface="Comic Sans MS"/>
              <a:cs typeface="Comic Sans MS"/>
            </a:endParaRPr>
          </a:p>
          <a:p>
            <a:pPr marL="355625" marR="110497" indent="-342924">
              <a:spcBef>
                <a:spcPts val="555"/>
              </a:spcBef>
              <a:buChar char="•"/>
              <a:tabLst>
                <a:tab pos="355625" algn="l"/>
              </a:tabLst>
            </a:pPr>
            <a:r>
              <a:rPr sz="2400" spc="-10" dirty="0">
                <a:solidFill>
                  <a:srgbClr val="33339A"/>
                </a:solidFill>
                <a:latin typeface="Courier New"/>
                <a:cs typeface="Courier New"/>
              </a:rPr>
              <a:t>mallo</a:t>
            </a:r>
            <a:r>
              <a:rPr sz="2400" spc="-5" dirty="0">
                <a:solidFill>
                  <a:srgbClr val="33339A"/>
                </a:solidFill>
                <a:latin typeface="Courier New"/>
                <a:cs typeface="Courier New"/>
              </a:rPr>
              <a:t>c</a:t>
            </a:r>
            <a:r>
              <a:rPr sz="2400" spc="-725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3339A"/>
                </a:solidFill>
                <a:latin typeface="Comic Sans MS"/>
                <a:cs typeface="Comic Sans MS"/>
              </a:rPr>
              <a:t>returnin</a:t>
            </a:r>
            <a:r>
              <a:rPr sz="2400" dirty="0">
                <a:solidFill>
                  <a:srgbClr val="33339A"/>
                </a:solidFill>
                <a:latin typeface="Comic Sans MS"/>
                <a:cs typeface="Comic Sans MS"/>
              </a:rPr>
              <a:t>g</a:t>
            </a:r>
            <a:r>
              <a:rPr sz="2400" spc="-5" dirty="0">
                <a:solidFill>
                  <a:srgbClr val="33339A"/>
                </a:solidFill>
                <a:latin typeface="Comic Sans MS"/>
                <a:cs typeface="Comic Sans MS"/>
              </a:rPr>
              <a:t> nul</a:t>
            </a:r>
            <a:r>
              <a:rPr sz="2400" dirty="0">
                <a:solidFill>
                  <a:srgbClr val="33339A"/>
                </a:solidFill>
                <a:latin typeface="Comic Sans MS"/>
                <a:cs typeface="Comic Sans MS"/>
              </a:rPr>
              <a:t>l</a:t>
            </a:r>
            <a:r>
              <a:rPr sz="2400" spc="-5" dirty="0">
                <a:solidFill>
                  <a:srgbClr val="33339A"/>
                </a:solidFill>
                <a:latin typeface="Comic Sans MS"/>
                <a:cs typeface="Comic Sans MS"/>
              </a:rPr>
              <a:t> valu</a:t>
            </a:r>
            <a:r>
              <a:rPr sz="2400" dirty="0">
                <a:solidFill>
                  <a:srgbClr val="33339A"/>
                </a:solidFill>
                <a:latin typeface="Comic Sans MS"/>
                <a:cs typeface="Comic Sans MS"/>
              </a:rPr>
              <a:t>e</a:t>
            </a:r>
            <a:r>
              <a:rPr sz="2400" spc="25" dirty="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(OutOfMemoryException  for example)</a:t>
            </a:r>
            <a:endParaRPr sz="2400">
              <a:latin typeface="Comic Sans MS"/>
              <a:cs typeface="Comic Sans MS"/>
            </a:endParaRPr>
          </a:p>
          <a:p>
            <a:pPr marL="354988" indent="-342924">
              <a:spcBef>
                <a:spcPts val="560"/>
              </a:spcBef>
              <a:buChar char="•"/>
              <a:tabLst>
                <a:tab pos="355625" algn="l"/>
              </a:tabLst>
            </a:pPr>
            <a:r>
              <a:rPr sz="2400" spc="-10" dirty="0">
                <a:solidFill>
                  <a:srgbClr val="33339A"/>
                </a:solidFill>
                <a:latin typeface="Courier New"/>
                <a:cs typeface="Courier New"/>
              </a:rPr>
              <a:t>mallo</a:t>
            </a:r>
            <a:r>
              <a:rPr sz="2400" spc="-5" dirty="0">
                <a:solidFill>
                  <a:srgbClr val="33339A"/>
                </a:solidFill>
                <a:latin typeface="Courier New"/>
                <a:cs typeface="Courier New"/>
              </a:rPr>
              <a:t>c</a:t>
            </a:r>
            <a:r>
              <a:rPr sz="2400" spc="-725" dirty="0">
                <a:solidFill>
                  <a:srgbClr val="33339A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3339A"/>
                </a:solidFill>
                <a:latin typeface="Comic Sans MS"/>
                <a:cs typeface="Comic Sans MS"/>
              </a:rPr>
              <a:t>no</a:t>
            </a:r>
            <a:r>
              <a:rPr sz="2400" dirty="0">
                <a:solidFill>
                  <a:srgbClr val="33339A"/>
                </a:solidFill>
                <a:latin typeface="Comic Sans MS"/>
                <a:cs typeface="Comic Sans MS"/>
              </a:rPr>
              <a:t>n </a:t>
            </a:r>
            <a:r>
              <a:rPr sz="2400" spc="-5" dirty="0">
                <a:solidFill>
                  <a:srgbClr val="33339A"/>
                </a:solidFill>
                <a:latin typeface="Comic Sans MS"/>
                <a:cs typeface="Comic Sans MS"/>
              </a:rPr>
              <a:t>initializin</a:t>
            </a:r>
            <a:r>
              <a:rPr sz="2400" dirty="0">
                <a:solidFill>
                  <a:srgbClr val="33339A"/>
                </a:solidFill>
                <a:latin typeface="Comic Sans MS"/>
                <a:cs typeface="Comic Sans MS"/>
              </a:rPr>
              <a:t>g memory</a:t>
            </a:r>
            <a:r>
              <a:rPr sz="2400" spc="25" dirty="0">
                <a:solidFill>
                  <a:srgbClr val="33339A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(b</a:t>
            </a:r>
            <a:r>
              <a:rPr sz="2400" dirty="0">
                <a:latin typeface="Comic Sans MS"/>
                <a:cs typeface="Comic Sans MS"/>
              </a:rPr>
              <a:t>y </a:t>
            </a:r>
            <a:r>
              <a:rPr sz="2400" spc="-5" dirty="0">
                <a:latin typeface="Comic Sans MS"/>
                <a:cs typeface="Comic Sans MS"/>
              </a:rPr>
              <a:t>default)</a:t>
            </a:r>
            <a:endParaRPr sz="2400">
              <a:latin typeface="Comic Sans MS"/>
              <a:cs typeface="Comic Sans MS"/>
            </a:endParaRPr>
          </a:p>
          <a:p>
            <a:pPr marL="355625" marR="761417" indent="-342924">
              <a:spcBef>
                <a:spcPts val="585"/>
              </a:spcBef>
              <a:buChar char="•"/>
              <a:tabLst>
                <a:tab pos="354988" algn="l"/>
                <a:tab pos="355625" algn="l"/>
              </a:tabLst>
            </a:pPr>
            <a:r>
              <a:rPr sz="2400" spc="-5" dirty="0">
                <a:solidFill>
                  <a:srgbClr val="33339A"/>
                </a:solidFill>
                <a:latin typeface="Comic Sans MS"/>
                <a:cs typeface="Comic Sans MS"/>
              </a:rPr>
              <a:t>integer overflow </a:t>
            </a:r>
            <a:r>
              <a:rPr sz="2400" spc="-5" dirty="0">
                <a:latin typeface="Comic Sans MS"/>
                <a:cs typeface="Comic Sans MS"/>
              </a:rPr>
              <a:t>(IntegerOverflowException for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example)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CB5A19F-D859-F4B1-B603-F4B61E6C12F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5506609-DBAA-0A56-9CFF-B1376ED508B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9">
              <a:lnSpc>
                <a:spcPts val="1630"/>
              </a:lnSpc>
            </a:pPr>
            <a:fld id="{81D60167-4931-47E6-BA6A-407CBD079E47}" type="slidenum">
              <a:rPr lang="it-IT" smtClean="0"/>
              <a:pPr marL="127009">
                <a:lnSpc>
                  <a:spcPts val="1630"/>
                </a:lnSpc>
              </a:pPr>
              <a:t>19</a:t>
            </a:fld>
            <a:endParaRPr lang="it-IT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766300" y="7058025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9">
              <a:lnSpc>
                <a:spcPts val="1630"/>
              </a:lnSpc>
            </a:pPr>
            <a:r>
              <a:rPr dirty="0"/>
              <a:t>3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9781" y="1038879"/>
            <a:ext cx="4013835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15" dirty="0"/>
              <a:t>Solution</a:t>
            </a:r>
            <a:r>
              <a:rPr sz="2801" spc="-10" dirty="0"/>
              <a:t> </a:t>
            </a:r>
            <a:r>
              <a:rPr sz="2801" spc="-5" dirty="0"/>
              <a:t>to</a:t>
            </a:r>
            <a:r>
              <a:rPr sz="2801" spc="-20" dirty="0"/>
              <a:t> </a:t>
            </a:r>
            <a:r>
              <a:rPr sz="2801" spc="-10" dirty="0"/>
              <a:t>this</a:t>
            </a:r>
            <a:r>
              <a:rPr sz="2801" spc="-5" dirty="0"/>
              <a:t> </a:t>
            </a:r>
            <a:r>
              <a:rPr sz="2801" spc="-10" dirty="0"/>
              <a:t>problem</a:t>
            </a:r>
            <a:endParaRPr sz="2801" dirty="0"/>
          </a:p>
        </p:txBody>
      </p:sp>
      <p:sp>
        <p:nvSpPr>
          <p:cNvPr id="3" name="object 3"/>
          <p:cNvSpPr txBox="1"/>
          <p:nvPr/>
        </p:nvSpPr>
        <p:spPr>
          <a:xfrm>
            <a:off x="1727517" y="2073425"/>
            <a:ext cx="7238365" cy="34160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49274" indent="-336574">
              <a:spcBef>
                <a:spcPts val="700"/>
              </a:spcBef>
              <a:buChar char="•"/>
              <a:tabLst>
                <a:tab pos="348638" algn="l"/>
                <a:tab pos="349274" algn="l"/>
              </a:tabLst>
            </a:pPr>
            <a:r>
              <a:rPr sz="2400" spc="-5" dirty="0">
                <a:latin typeface="Comic Sans MS"/>
                <a:cs typeface="Comic Sans MS"/>
              </a:rPr>
              <a:t>Check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array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bounds</a:t>
            </a:r>
            <a:r>
              <a:rPr sz="2400" spc="-2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at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runtime</a:t>
            </a:r>
            <a:endParaRPr sz="2400" dirty="0">
              <a:latin typeface="Comic Sans MS"/>
              <a:cs typeface="Comic Sans MS"/>
            </a:endParaRPr>
          </a:p>
          <a:p>
            <a:pPr marL="469297">
              <a:spcBef>
                <a:spcPts val="450"/>
              </a:spcBef>
              <a:tabLst>
                <a:tab pos="748715" algn="l"/>
              </a:tabLst>
            </a:pPr>
            <a:r>
              <a:rPr dirty="0">
                <a:latin typeface="Comic Sans MS"/>
                <a:cs typeface="Comic Sans MS"/>
              </a:rPr>
              <a:t>–	</a:t>
            </a:r>
            <a:r>
              <a:rPr spc="-5" dirty="0">
                <a:latin typeface="Comic Sans MS"/>
                <a:cs typeface="Comic Sans MS"/>
              </a:rPr>
              <a:t>Algol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60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spc="-10" dirty="0">
                <a:latin typeface="Comic Sans MS"/>
                <a:cs typeface="Comic Sans MS"/>
              </a:rPr>
              <a:t>proposed</a:t>
            </a:r>
            <a:r>
              <a:rPr dirty="0">
                <a:latin typeface="Comic Sans MS"/>
                <a:cs typeface="Comic Sans MS"/>
              </a:rPr>
              <a:t> this</a:t>
            </a:r>
            <a:r>
              <a:rPr spc="-1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back</a:t>
            </a:r>
            <a:r>
              <a:rPr spc="-5" dirty="0">
                <a:latin typeface="Comic Sans MS"/>
                <a:cs typeface="Comic Sans MS"/>
              </a:rPr>
              <a:t> in</a:t>
            </a:r>
            <a:r>
              <a:rPr spc="-10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1960!</a:t>
            </a:r>
            <a:endParaRPr dirty="0">
              <a:latin typeface="Comic Sans MS"/>
              <a:cs typeface="Comic Sans MS"/>
            </a:endParaRPr>
          </a:p>
          <a:p>
            <a:pPr>
              <a:spcBef>
                <a:spcPts val="25"/>
              </a:spcBef>
            </a:pPr>
            <a:endParaRPr sz="2900" dirty="0">
              <a:latin typeface="Comic Sans MS"/>
              <a:cs typeface="Comic Sans MS"/>
            </a:endParaRPr>
          </a:p>
          <a:p>
            <a:pPr marL="348638" marR="178447" indent="-336574">
              <a:buChar char="•"/>
              <a:tabLst>
                <a:tab pos="348638" algn="l"/>
                <a:tab pos="349274" algn="l"/>
              </a:tabLst>
            </a:pPr>
            <a:r>
              <a:rPr sz="2400" spc="-5" dirty="0">
                <a:latin typeface="Comic Sans MS"/>
                <a:cs typeface="Comic Sans MS"/>
              </a:rPr>
              <a:t>Unfortunately,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and C++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have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not adopted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this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solution,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for efficiency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reasons.</a:t>
            </a:r>
            <a:endParaRPr sz="2400" dirty="0">
              <a:latin typeface="Comic Sans MS"/>
              <a:cs typeface="Comic Sans MS"/>
            </a:endParaRPr>
          </a:p>
          <a:p>
            <a:pPr marL="354988">
              <a:spcBef>
                <a:spcPts val="440"/>
              </a:spcBef>
            </a:pPr>
            <a:r>
              <a:rPr b="1" spc="-5" dirty="0">
                <a:latin typeface="Comic Sans MS"/>
                <a:cs typeface="Comic Sans MS"/>
              </a:rPr>
              <a:t>(</a:t>
            </a:r>
            <a:r>
              <a:rPr spc="-5" dirty="0">
                <a:latin typeface="Comic Sans MS"/>
                <a:cs typeface="Comic Sans MS"/>
              </a:rPr>
              <a:t>Ada,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Perl,</a:t>
            </a:r>
            <a:r>
              <a:rPr spc="-10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Python,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Java,</a:t>
            </a:r>
            <a:r>
              <a:rPr spc="-10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C#,</a:t>
            </a:r>
            <a:r>
              <a:rPr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and</a:t>
            </a:r>
            <a:r>
              <a:rPr dirty="0">
                <a:latin typeface="Comic Sans MS"/>
                <a:cs typeface="Comic Sans MS"/>
              </a:rPr>
              <a:t> even</a:t>
            </a:r>
            <a:r>
              <a:rPr spc="-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Visual</a:t>
            </a:r>
            <a:r>
              <a:rPr spc="-10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Basic</a:t>
            </a:r>
            <a:r>
              <a:rPr spc="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have.)</a:t>
            </a:r>
          </a:p>
          <a:p>
            <a:pPr>
              <a:spcBef>
                <a:spcPts val="50"/>
              </a:spcBef>
            </a:pPr>
            <a:endParaRPr sz="2350" dirty="0">
              <a:latin typeface="Comic Sans MS"/>
              <a:cs typeface="Comic Sans MS"/>
            </a:endParaRPr>
          </a:p>
          <a:p>
            <a:pPr marL="348638" marR="5080" indent="-336574">
              <a:lnSpc>
                <a:spcPts val="2871"/>
              </a:lnSpc>
              <a:buChar char="•"/>
              <a:tabLst>
                <a:tab pos="348638" algn="l"/>
                <a:tab pos="349274" algn="l"/>
              </a:tabLst>
            </a:pPr>
            <a:r>
              <a:rPr sz="2400" spc="-5" dirty="0">
                <a:latin typeface="Comic Sans MS"/>
                <a:cs typeface="Comic Sans MS"/>
              </a:rPr>
              <a:t>As </a:t>
            </a:r>
            <a:r>
              <a:rPr sz="2400" dirty="0">
                <a:latin typeface="Comic Sans MS"/>
                <a:cs typeface="Comic Sans MS"/>
              </a:rPr>
              <a:t>a </a:t>
            </a:r>
            <a:r>
              <a:rPr sz="2400" spc="-5" dirty="0">
                <a:latin typeface="Comic Sans MS"/>
                <a:cs typeface="Comic Sans MS"/>
              </a:rPr>
              <a:t>result, buffer overflows have </a:t>
            </a:r>
            <a:r>
              <a:rPr sz="2400" spc="-10" dirty="0">
                <a:latin typeface="Comic Sans MS"/>
                <a:cs typeface="Comic Sans MS"/>
              </a:rPr>
              <a:t>been </a:t>
            </a:r>
            <a:r>
              <a:rPr sz="2400" spc="-5" dirty="0">
                <a:latin typeface="Comic Sans MS"/>
                <a:cs typeface="Comic Sans MS"/>
              </a:rPr>
              <a:t>the no </a:t>
            </a:r>
            <a:r>
              <a:rPr sz="2400" dirty="0">
                <a:latin typeface="Comic Sans MS"/>
                <a:cs typeface="Comic Sans MS"/>
              </a:rPr>
              <a:t>1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security problem</a:t>
            </a:r>
            <a:r>
              <a:rPr sz="2400" spc="-10" dirty="0">
                <a:latin typeface="Comic Sans MS"/>
                <a:cs typeface="Comic Sans MS"/>
              </a:rPr>
              <a:t> in</a:t>
            </a:r>
            <a:r>
              <a:rPr sz="2400" spc="-5" dirty="0">
                <a:latin typeface="Comic Sans MS"/>
                <a:cs typeface="Comic Sans MS"/>
              </a:rPr>
              <a:t> software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ever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since.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720D0A49-D485-9DE6-156C-DF7CFEF593E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224370" y="6763298"/>
            <a:ext cx="4244655" cy="282717"/>
          </a:xfrm>
        </p:spPr>
        <p:txBody>
          <a:bodyPr/>
          <a:lstStyle/>
          <a:p>
            <a:r>
              <a:rPr lang="it-IT" dirty="0"/>
              <a:t>Security in Software Applications 22/23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3">
              <a:lnSpc>
                <a:spcPts val="1630"/>
              </a:lnSpc>
            </a:pPr>
            <a:fld id="{81D60167-4931-47E6-BA6A-407CBD079E47}" type="slidenum">
              <a:rPr dirty="0"/>
              <a:pPr marL="40643">
                <a:lnSpc>
                  <a:spcPts val="1630"/>
                </a:lnSpc>
              </a:pPr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0862" y="985521"/>
            <a:ext cx="30041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  <a:tabLst>
                <a:tab pos="2583355" algn="l"/>
              </a:tabLst>
            </a:pPr>
            <a:r>
              <a:rPr spc="-5" dirty="0"/>
              <a:t>S</a:t>
            </a:r>
            <a:r>
              <a:rPr spc="15" dirty="0"/>
              <a:t>p</a:t>
            </a:r>
            <a:r>
              <a:rPr spc="-5" dirty="0"/>
              <a:t>o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15" dirty="0"/>
              <a:t> </a:t>
            </a:r>
            <a:r>
              <a:rPr spc="10" dirty="0"/>
              <a:t>d</a:t>
            </a:r>
            <a:r>
              <a:rPr spc="-5" dirty="0"/>
              <a:t>efe</a:t>
            </a:r>
            <a:r>
              <a:rPr spc="5" dirty="0"/>
              <a:t>c</a:t>
            </a:r>
            <a:r>
              <a:rPr spc="-15" dirty="0"/>
              <a:t>t</a:t>
            </a:r>
            <a:r>
              <a:rPr dirty="0"/>
              <a:t>!	(</a:t>
            </a:r>
            <a:r>
              <a:rPr spc="-20" dirty="0"/>
              <a:t>5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1807210"/>
            <a:ext cx="5648960" cy="33752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#define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MAX_BUF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256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2650" dirty="0">
              <a:latin typeface="Courier New"/>
              <a:cs typeface="Courier New"/>
            </a:endParaRPr>
          </a:p>
          <a:p>
            <a:pPr marL="12701"/>
            <a:r>
              <a:rPr b="1" dirty="0">
                <a:latin typeface="Courier New"/>
                <a:cs typeface="Courier New"/>
              </a:rPr>
              <a:t>v</a:t>
            </a:r>
            <a:r>
              <a:rPr lang="it-IT" b="1" spc="-25" dirty="0">
                <a:latin typeface="Courier New"/>
                <a:cs typeface="Courier New"/>
              </a:rPr>
              <a:t>o</a:t>
            </a:r>
            <a:r>
              <a:rPr b="1" spc="-5" dirty="0">
                <a:latin typeface="Courier New"/>
                <a:cs typeface="Courier New"/>
              </a:rPr>
              <a:t>id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BadCode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(char*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input)</a:t>
            </a:r>
            <a:endParaRPr dirty="0">
              <a:latin typeface="Courier New"/>
              <a:cs typeface="Courier New"/>
            </a:endParaRPr>
          </a:p>
          <a:p>
            <a:pPr marL="12701">
              <a:spcBef>
                <a:spcPts val="450"/>
              </a:spcBef>
              <a:tabLst>
                <a:tab pos="560743" algn="l"/>
              </a:tabLst>
            </a:pPr>
            <a:r>
              <a:rPr b="1" dirty="0">
                <a:latin typeface="Courier New"/>
                <a:cs typeface="Courier New"/>
              </a:rPr>
              <a:t>{	</a:t>
            </a:r>
            <a:r>
              <a:rPr b="1" spc="-5" dirty="0">
                <a:latin typeface="Courier New"/>
                <a:cs typeface="Courier New"/>
              </a:rPr>
              <a:t>short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len;</a:t>
            </a:r>
            <a:endParaRPr dirty="0">
              <a:latin typeface="Courier New"/>
              <a:cs typeface="Courier New"/>
            </a:endParaRPr>
          </a:p>
          <a:p>
            <a:pPr marL="561379">
              <a:spcBef>
                <a:spcPts val="450"/>
              </a:spcBef>
            </a:pPr>
            <a:r>
              <a:rPr b="1" spc="-5" dirty="0">
                <a:latin typeface="Courier New"/>
                <a:cs typeface="Courier New"/>
              </a:rPr>
              <a:t>char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buf[MAX_BUF];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700" dirty="0">
              <a:latin typeface="Courier New"/>
              <a:cs typeface="Courier New"/>
            </a:endParaRPr>
          </a:p>
          <a:p>
            <a:pPr marL="561379">
              <a:spcBef>
                <a:spcPts val="5"/>
              </a:spcBef>
            </a:pPr>
            <a:r>
              <a:rPr b="1" spc="-5" dirty="0">
                <a:latin typeface="Courier New"/>
                <a:cs typeface="Courier New"/>
              </a:rPr>
              <a:t>len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strlen(input);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2650" dirty="0">
              <a:latin typeface="Courier New"/>
              <a:cs typeface="Courier New"/>
            </a:endParaRPr>
          </a:p>
          <a:p>
            <a:pPr marL="561379"/>
            <a:r>
              <a:rPr b="1" spc="-5" dirty="0">
                <a:latin typeface="Courier New"/>
                <a:cs typeface="Courier New"/>
              </a:rPr>
              <a:t>if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(len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&lt;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MAX_BUF)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strcpy(buf,input);</a:t>
            </a:r>
            <a:endParaRPr dirty="0">
              <a:latin typeface="Courier New"/>
              <a:cs typeface="Courier New"/>
            </a:endParaRPr>
          </a:p>
          <a:p>
            <a:pPr marL="12701">
              <a:spcBef>
                <a:spcPts val="450"/>
              </a:spcBef>
            </a:pPr>
            <a:r>
              <a:rPr b="1" dirty="0">
                <a:latin typeface="Courier New"/>
                <a:cs typeface="Courier New"/>
              </a:rPr>
              <a:t>}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AB23C69-97A7-7571-2BD1-70D065173E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5141" y="985521"/>
            <a:ext cx="300418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  <a:tabLst>
                <a:tab pos="2583355" algn="l"/>
              </a:tabLst>
            </a:pPr>
            <a:r>
              <a:rPr spc="-5" dirty="0"/>
              <a:t>S</a:t>
            </a:r>
            <a:r>
              <a:rPr spc="15" dirty="0"/>
              <a:t>p</a:t>
            </a:r>
            <a:r>
              <a:rPr spc="-5" dirty="0"/>
              <a:t>o</a:t>
            </a:r>
            <a:r>
              <a:rPr dirty="0"/>
              <a:t>t</a:t>
            </a:r>
            <a:r>
              <a:rPr spc="-5" dirty="0"/>
              <a:t> t</a:t>
            </a:r>
            <a:r>
              <a:rPr spc="-10" dirty="0"/>
              <a:t>h</a:t>
            </a:r>
            <a:r>
              <a:rPr dirty="0"/>
              <a:t>e</a:t>
            </a:r>
            <a:r>
              <a:rPr spc="-15" dirty="0"/>
              <a:t> </a:t>
            </a:r>
            <a:r>
              <a:rPr spc="10" dirty="0"/>
              <a:t>d</a:t>
            </a:r>
            <a:r>
              <a:rPr spc="-5" dirty="0"/>
              <a:t>efe</a:t>
            </a:r>
            <a:r>
              <a:rPr spc="5" dirty="0"/>
              <a:t>c</a:t>
            </a:r>
            <a:r>
              <a:rPr spc="-15" dirty="0"/>
              <a:t>t</a:t>
            </a:r>
            <a:r>
              <a:rPr dirty="0"/>
              <a:t>!	(</a:t>
            </a:r>
            <a:r>
              <a:rPr spc="-20" dirty="0"/>
              <a:t>5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69" y="2743202"/>
            <a:ext cx="3042920" cy="68865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1">
              <a:spcBef>
                <a:spcPts val="549"/>
              </a:spcBef>
              <a:tabLst>
                <a:tab pos="560743" algn="l"/>
              </a:tabLst>
            </a:pPr>
            <a:r>
              <a:rPr b="1" dirty="0">
                <a:latin typeface="Courier New"/>
                <a:cs typeface="Courier New"/>
              </a:rPr>
              <a:t>{	</a:t>
            </a:r>
            <a:r>
              <a:rPr b="1" spc="-5" dirty="0">
                <a:latin typeface="Courier New"/>
                <a:cs typeface="Courier New"/>
              </a:rPr>
              <a:t>short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len;</a:t>
            </a:r>
            <a:endParaRPr>
              <a:latin typeface="Courier New"/>
              <a:cs typeface="Courier New"/>
            </a:endParaRPr>
          </a:p>
          <a:p>
            <a:pPr marL="561379">
              <a:spcBef>
                <a:spcPts val="450"/>
              </a:spcBef>
            </a:pPr>
            <a:r>
              <a:rPr b="1" spc="-5" dirty="0">
                <a:latin typeface="Courier New"/>
                <a:cs typeface="Courier New"/>
              </a:rPr>
              <a:t>char</a:t>
            </a:r>
            <a:r>
              <a:rPr b="1" spc="-9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buf[MAX_BUF];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1910" y="3794761"/>
            <a:ext cx="2768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len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strlen(input);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3269" y="4399282"/>
            <a:ext cx="7181850" cy="1306768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61379">
              <a:spcBef>
                <a:spcPts val="549"/>
              </a:spcBef>
            </a:pPr>
            <a:r>
              <a:rPr b="1" spc="-5" dirty="0">
                <a:latin typeface="Courier New"/>
                <a:cs typeface="Courier New"/>
              </a:rPr>
              <a:t>if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(len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&lt;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MAX_BUF)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strcpy(buf,input);</a:t>
            </a:r>
            <a:endParaRPr>
              <a:latin typeface="Courier New"/>
              <a:cs typeface="Courier New"/>
            </a:endParaRPr>
          </a:p>
          <a:p>
            <a:pPr marL="12701">
              <a:spcBef>
                <a:spcPts val="450"/>
              </a:spcBef>
            </a:pPr>
            <a:r>
              <a:rPr b="1" dirty="0">
                <a:latin typeface="Courier New"/>
                <a:cs typeface="Courier New"/>
              </a:rPr>
              <a:t>}</a:t>
            </a:r>
            <a:endParaRPr>
              <a:latin typeface="Courier New"/>
              <a:cs typeface="Courier New"/>
            </a:endParaRPr>
          </a:p>
          <a:p>
            <a:pPr marL="354988" marR="5080">
              <a:spcBef>
                <a:spcPts val="450"/>
              </a:spcBef>
            </a:pPr>
            <a:r>
              <a:rPr dirty="0">
                <a:latin typeface="Comic Sans MS"/>
                <a:cs typeface="Comic Sans MS"/>
              </a:rPr>
              <a:t>The </a:t>
            </a:r>
            <a:r>
              <a:rPr spc="-5" dirty="0">
                <a:solidFill>
                  <a:srgbClr val="009900"/>
                </a:solidFill>
                <a:latin typeface="Comic Sans MS"/>
                <a:cs typeface="Comic Sans MS"/>
              </a:rPr>
              <a:t>integer overflow </a:t>
            </a:r>
            <a:r>
              <a:rPr spc="-5" dirty="0">
                <a:latin typeface="Comic Sans MS"/>
                <a:cs typeface="Comic Sans MS"/>
              </a:rPr>
              <a:t>is </a:t>
            </a:r>
            <a:r>
              <a:rPr dirty="0">
                <a:latin typeface="Comic Sans MS"/>
                <a:cs typeface="Comic Sans MS"/>
              </a:rPr>
              <a:t>the </a:t>
            </a:r>
            <a:r>
              <a:rPr spc="-5" dirty="0">
                <a:latin typeface="Comic Sans MS"/>
                <a:cs typeface="Comic Sans MS"/>
              </a:rPr>
              <a:t>root problem, </a:t>
            </a:r>
            <a:r>
              <a:rPr dirty="0">
                <a:latin typeface="Comic Sans MS"/>
                <a:cs typeface="Comic Sans MS"/>
              </a:rPr>
              <a:t>but the </a:t>
            </a:r>
            <a:r>
              <a:rPr spc="-5" dirty="0">
                <a:latin typeface="Comic Sans MS"/>
                <a:cs typeface="Comic Sans MS"/>
              </a:rPr>
              <a:t>(heap) </a:t>
            </a:r>
            <a:r>
              <a:rPr spc="-5" dirty="0">
                <a:solidFill>
                  <a:srgbClr val="009900"/>
                </a:solidFill>
                <a:latin typeface="Comic Sans MS"/>
                <a:cs typeface="Comic Sans MS"/>
              </a:rPr>
              <a:t>buffer </a:t>
            </a:r>
            <a:r>
              <a:rPr spc="-52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009900"/>
                </a:solidFill>
                <a:latin typeface="Comic Sans MS"/>
                <a:cs typeface="Comic Sans MS"/>
              </a:rPr>
              <a:t>overflow</a:t>
            </a:r>
            <a:r>
              <a:rPr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that this </a:t>
            </a:r>
            <a:r>
              <a:rPr spc="-5" dirty="0">
                <a:latin typeface="Comic Sans MS"/>
                <a:cs typeface="Comic Sans MS"/>
              </a:rPr>
              <a:t>enables</a:t>
            </a:r>
            <a:r>
              <a:rPr spc="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make</a:t>
            </a:r>
            <a:r>
              <a:rPr spc="-1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it </a:t>
            </a:r>
            <a:r>
              <a:rPr spc="-5" dirty="0">
                <a:latin typeface="Comic Sans MS"/>
                <a:cs typeface="Comic Sans MS"/>
              </a:rPr>
              <a:t>exploitable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3269" y="1807211"/>
            <a:ext cx="7799070" cy="9694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lnSpc>
                <a:spcPts val="1950"/>
              </a:lnSpc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#define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MAX_BUF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256</a:t>
            </a:r>
            <a:endParaRPr dirty="0">
              <a:latin typeface="Courier New"/>
              <a:cs typeface="Courier New"/>
            </a:endParaRPr>
          </a:p>
          <a:p>
            <a:pPr marL="3495912">
              <a:lnSpc>
                <a:spcPts val="2191"/>
              </a:lnSpc>
            </a:pP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What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input</a:t>
            </a:r>
            <a:r>
              <a:rPr sz="2000" b="1" spc="-1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is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longer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than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32K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?</a:t>
            </a:r>
            <a:endParaRPr sz="2000" dirty="0">
              <a:latin typeface="Comic Sans MS"/>
              <a:cs typeface="Comic Sans MS"/>
            </a:endParaRPr>
          </a:p>
          <a:p>
            <a:pPr marL="12701">
              <a:spcBef>
                <a:spcPts val="1070"/>
              </a:spcBef>
            </a:pPr>
            <a:r>
              <a:rPr b="1" dirty="0">
                <a:latin typeface="Courier New"/>
                <a:cs typeface="Courier New"/>
              </a:rPr>
              <a:t>v</a:t>
            </a:r>
            <a:r>
              <a:rPr lang="it-IT" b="1" dirty="0">
                <a:latin typeface="Courier New"/>
                <a:cs typeface="Courier New"/>
              </a:rPr>
              <a:t>o</a:t>
            </a:r>
            <a:r>
              <a:rPr b="1" spc="-5" dirty="0">
                <a:latin typeface="Courier New"/>
                <a:cs typeface="Courier New"/>
              </a:rPr>
              <a:t>id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BadCode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(char*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input)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55111" y="3446780"/>
            <a:ext cx="864870" cy="547369"/>
          </a:xfrm>
          <a:custGeom>
            <a:avLst/>
            <a:gdLst/>
            <a:ahLst/>
            <a:cxnLst/>
            <a:rect l="l" t="t" r="r" b="b"/>
            <a:pathLst>
              <a:path w="864870" h="547370">
                <a:moveTo>
                  <a:pt x="864870" y="0"/>
                </a:moveTo>
                <a:lnTo>
                  <a:pt x="673100" y="16510"/>
                </a:lnTo>
                <a:lnTo>
                  <a:pt x="703186" y="65252"/>
                </a:lnTo>
                <a:lnTo>
                  <a:pt x="0" y="499110"/>
                </a:lnTo>
                <a:lnTo>
                  <a:pt x="30480" y="547370"/>
                </a:lnTo>
                <a:lnTo>
                  <a:pt x="733374" y="114160"/>
                </a:lnTo>
                <a:lnTo>
                  <a:pt x="763270" y="162560"/>
                </a:lnTo>
                <a:lnTo>
                  <a:pt x="8648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41241" y="2696211"/>
            <a:ext cx="3481070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106" marR="5080" indent="-373405">
              <a:spcBef>
                <a:spcPts val="100"/>
              </a:spcBef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len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will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be a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negative number, </a:t>
            </a:r>
            <a:r>
              <a:rPr sz="2000" spc="-5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due</a:t>
            </a:r>
            <a:r>
              <a:rPr sz="20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integer</a:t>
            </a:r>
            <a:r>
              <a:rPr sz="20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overflow</a:t>
            </a:r>
            <a:endParaRPr sz="2000">
              <a:latin typeface="Comic Sans MS"/>
              <a:cs typeface="Comic Sans MS"/>
            </a:endParaRPr>
          </a:p>
          <a:p>
            <a:pPr marL="1320889" marR="248303" indent="5080">
              <a:spcBef>
                <a:spcPts val="1490"/>
              </a:spcBef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hence: potential </a:t>
            </a:r>
            <a:r>
              <a:rPr sz="2000" spc="-5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buffer</a:t>
            </a:r>
            <a:r>
              <a:rPr sz="2000" spc="-55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mic Sans MS"/>
                <a:cs typeface="Comic Sans MS"/>
              </a:rPr>
              <a:t>overflow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68573" y="4080509"/>
            <a:ext cx="1023618" cy="388621"/>
          </a:xfrm>
          <a:custGeom>
            <a:avLst/>
            <a:gdLst/>
            <a:ahLst/>
            <a:cxnLst/>
            <a:rect l="l" t="t" r="r" b="b"/>
            <a:pathLst>
              <a:path w="1023620" h="388620">
                <a:moveTo>
                  <a:pt x="1023620" y="53340"/>
                </a:moveTo>
                <a:lnTo>
                  <a:pt x="1005840" y="0"/>
                </a:lnTo>
                <a:lnTo>
                  <a:pt x="154089" y="280250"/>
                </a:lnTo>
                <a:lnTo>
                  <a:pt x="135890" y="226060"/>
                </a:lnTo>
                <a:lnTo>
                  <a:pt x="0" y="360680"/>
                </a:lnTo>
                <a:lnTo>
                  <a:pt x="190500" y="388620"/>
                </a:lnTo>
                <a:lnTo>
                  <a:pt x="172364" y="334645"/>
                </a:lnTo>
                <a:lnTo>
                  <a:pt x="1023620" y="533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3">
              <a:lnSpc>
                <a:spcPts val="1630"/>
              </a:lnSpc>
            </a:pPr>
            <a:fld id="{81D60167-4931-47E6-BA6A-407CBD079E47}" type="slidenum">
              <a:rPr dirty="0"/>
              <a:pPr marL="40643">
                <a:lnSpc>
                  <a:spcPts val="1630"/>
                </a:lnSpc>
              </a:pPr>
              <a:t>21</a:t>
            </a:fld>
            <a:endParaRPr dirty="0"/>
          </a:p>
        </p:txBody>
      </p:sp>
      <p:sp>
        <p:nvSpPr>
          <p:cNvPr id="13" name="Segnaposto piè di pagina 12">
            <a:extLst>
              <a:ext uri="{FF2B5EF4-FFF2-40B4-BE49-F238E27FC236}">
                <a16:creationId xmlns:a16="http://schemas.microsoft.com/office/drawing/2014/main" id="{0B2E46A2-57DC-A391-8DAB-B7427E5DD65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3">
              <a:lnSpc>
                <a:spcPts val="1630"/>
              </a:lnSpc>
            </a:pPr>
            <a:fld id="{81D60167-4931-47E6-BA6A-407CBD079E47}" type="slidenum">
              <a:rPr dirty="0"/>
              <a:pPr marL="40643">
                <a:lnSpc>
                  <a:spcPts val="1630"/>
                </a:lnSpc>
              </a:pPr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69591" y="802640"/>
            <a:ext cx="30060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  <a:tabLst>
                <a:tab pos="2585895" algn="l"/>
              </a:tabLst>
            </a:pPr>
            <a:r>
              <a:rPr spc="5" dirty="0"/>
              <a:t>S</a:t>
            </a:r>
            <a:r>
              <a:rPr spc="15" dirty="0"/>
              <a:t>p</a:t>
            </a:r>
            <a:r>
              <a:rPr spc="-15" dirty="0"/>
              <a:t>o</a:t>
            </a:r>
            <a:r>
              <a:rPr dirty="0"/>
              <a:t>t 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d</a:t>
            </a:r>
            <a:r>
              <a:rPr spc="-5" dirty="0"/>
              <a:t>e</a:t>
            </a:r>
            <a:r>
              <a:rPr spc="10" dirty="0"/>
              <a:t>f</a:t>
            </a:r>
            <a:r>
              <a:rPr spc="-15" dirty="0"/>
              <a:t>e</a:t>
            </a:r>
            <a:r>
              <a:rPr spc="5" dirty="0"/>
              <a:t>c</a:t>
            </a:r>
            <a:r>
              <a:rPr spc="-5" dirty="0"/>
              <a:t>t</a:t>
            </a:r>
            <a:r>
              <a:rPr dirty="0"/>
              <a:t>!	</a:t>
            </a:r>
            <a:r>
              <a:rPr spc="-10" dirty="0"/>
              <a:t>(8</a:t>
            </a:r>
            <a:r>
              <a:rPr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2" y="1609092"/>
            <a:ext cx="7646034" cy="337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b="1" spc="-5" dirty="0">
                <a:latin typeface="Courier New"/>
                <a:cs typeface="Courier New"/>
              </a:rPr>
              <a:t>#include</a:t>
            </a:r>
            <a:r>
              <a:rPr b="1" spc="-7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&lt;stdio.h&gt;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10"/>
              </a:spcBef>
            </a:pPr>
            <a:endParaRPr sz="2300">
              <a:latin typeface="Courier New"/>
              <a:cs typeface="Courier New"/>
            </a:endParaRPr>
          </a:p>
          <a:p>
            <a:pPr marL="12701">
              <a:spcBef>
                <a:spcPts val="5"/>
              </a:spcBef>
            </a:pPr>
            <a:r>
              <a:rPr b="1" spc="-5" dirty="0">
                <a:latin typeface="Courier New"/>
                <a:cs typeface="Courier New"/>
              </a:rPr>
              <a:t>int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main(int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argc,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char*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argv[])</a:t>
            </a:r>
            <a:endParaRPr>
              <a:latin typeface="Courier New"/>
              <a:cs typeface="Courier New"/>
            </a:endParaRPr>
          </a:p>
          <a:p>
            <a:pPr marL="12701">
              <a:spcBef>
                <a:spcPts val="229"/>
              </a:spcBef>
              <a:tabLst>
                <a:tab pos="423574" algn="l"/>
              </a:tabLst>
            </a:pPr>
            <a:r>
              <a:rPr b="1" dirty="0">
                <a:latin typeface="Courier New"/>
                <a:cs typeface="Courier New"/>
              </a:rPr>
              <a:t>{	</a:t>
            </a:r>
            <a:r>
              <a:rPr b="1" spc="-5" dirty="0">
                <a:latin typeface="Courier New"/>
                <a:cs typeface="Courier New"/>
              </a:rPr>
              <a:t>if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(argc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&gt;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1)</a:t>
            </a:r>
            <a:endParaRPr>
              <a:latin typeface="Courier New"/>
              <a:cs typeface="Courier New"/>
            </a:endParaRPr>
          </a:p>
          <a:p>
            <a:pPr marL="423574" marR="4745041" indent="274339">
              <a:lnSpc>
                <a:spcPct val="110600"/>
              </a:lnSpc>
            </a:pPr>
            <a:r>
              <a:rPr b="1" spc="-5" dirty="0">
                <a:latin typeface="Courier New"/>
                <a:cs typeface="Courier New"/>
              </a:rPr>
              <a:t>printf(argv[1]);  return</a:t>
            </a:r>
            <a:r>
              <a:rPr b="1" spc="-1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0;</a:t>
            </a:r>
            <a:endParaRPr>
              <a:latin typeface="Courier New"/>
              <a:cs typeface="Courier New"/>
            </a:endParaRPr>
          </a:p>
          <a:p>
            <a:pPr marL="12701">
              <a:spcBef>
                <a:spcPts val="229"/>
              </a:spcBef>
            </a:pPr>
            <a:r>
              <a:rPr b="1" dirty="0">
                <a:latin typeface="Courier New"/>
                <a:cs typeface="Courier New"/>
              </a:rPr>
              <a:t>}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30"/>
              </a:spcBef>
            </a:pPr>
            <a:endParaRPr sz="2551">
              <a:latin typeface="Courier New"/>
              <a:cs typeface="Courier New"/>
            </a:endParaRPr>
          </a:p>
          <a:p>
            <a:pPr marL="355625" marR="5080">
              <a:lnSpc>
                <a:spcPts val="2160"/>
              </a:lnSpc>
            </a:pPr>
            <a:r>
              <a:rPr sz="2000" spc="-5" dirty="0">
                <a:latin typeface="Comic Sans MS"/>
                <a:cs typeface="Comic Sans MS"/>
              </a:rPr>
              <a:t>This program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is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vulnerable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to </a:t>
            </a: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format</a:t>
            </a:r>
            <a:r>
              <a:rPr sz="20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string</a:t>
            </a:r>
            <a:r>
              <a:rPr sz="2000" spc="1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attacks</a:t>
            </a:r>
            <a:r>
              <a:rPr sz="2000" spc="-5" dirty="0">
                <a:latin typeface="Comic Sans MS"/>
                <a:cs typeface="Comic Sans MS"/>
              </a:rPr>
              <a:t>,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where 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calling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program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with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strings containing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special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characters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result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 buffer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overflow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attack.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58C6C1DE-6985-8BD3-BC4E-5CC9899FB4B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3">
              <a:lnSpc>
                <a:spcPts val="1630"/>
              </a:lnSpc>
            </a:pPr>
            <a:fld id="{81D60167-4931-47E6-BA6A-407CBD079E47}" type="slidenum">
              <a:rPr dirty="0"/>
              <a:pPr marL="40643">
                <a:lnSpc>
                  <a:spcPts val="1630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6051" y="955042"/>
            <a:ext cx="3663315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10" dirty="0"/>
              <a:t>Format</a:t>
            </a:r>
            <a:r>
              <a:rPr sz="2801" spc="-45" dirty="0"/>
              <a:t> </a:t>
            </a:r>
            <a:r>
              <a:rPr sz="2801" spc="-5" dirty="0"/>
              <a:t>string</a:t>
            </a:r>
            <a:r>
              <a:rPr sz="2801" spc="-30" dirty="0"/>
              <a:t> </a:t>
            </a:r>
            <a:r>
              <a:rPr sz="2801" spc="-5" dirty="0"/>
              <a:t>attacks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763270" y="1778002"/>
            <a:ext cx="7366001" cy="4155241"/>
          </a:xfrm>
          <a:prstGeom prst="rect">
            <a:avLst/>
          </a:prstGeom>
        </p:spPr>
        <p:txBody>
          <a:bodyPr vert="horz" wrap="square" lIns="0" tIns="48261" rIns="0" bIns="0" rtlCol="0">
            <a:spAutoFit/>
          </a:bodyPr>
          <a:lstStyle/>
          <a:p>
            <a:pPr marL="348638" marR="5080" indent="-336574">
              <a:lnSpc>
                <a:spcPts val="2150"/>
              </a:lnSpc>
              <a:spcBef>
                <a:spcPts val="380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dirty="0">
                <a:latin typeface="Comic Sans MS"/>
                <a:cs typeface="Comic Sans MS"/>
              </a:rPr>
              <a:t>Complete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new</a:t>
            </a:r>
            <a:r>
              <a:rPr sz="2000" dirty="0">
                <a:latin typeface="Comic Sans MS"/>
                <a:cs typeface="Comic Sans MS"/>
              </a:rPr>
              <a:t> type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attack,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invented/discovered </a:t>
            </a:r>
            <a:r>
              <a:rPr sz="2000" spc="-10" dirty="0">
                <a:latin typeface="Comic Sans MS"/>
                <a:cs typeface="Comic Sans MS"/>
              </a:rPr>
              <a:t>in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2000.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Like</a:t>
            </a:r>
            <a:r>
              <a:rPr sz="2000" spc="-5" dirty="0">
                <a:latin typeface="Comic Sans MS"/>
                <a:cs typeface="Comic Sans MS"/>
              </a:rPr>
              <a:t> integer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overflows, </a:t>
            </a:r>
            <a:r>
              <a:rPr sz="2000" spc="-10" dirty="0">
                <a:latin typeface="Comic Sans MS"/>
                <a:cs typeface="Comic Sans MS"/>
              </a:rPr>
              <a:t>it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can lead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buffer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overflows.</a:t>
            </a:r>
            <a:endParaRPr sz="2000">
              <a:latin typeface="Comic Sans MS"/>
              <a:cs typeface="Comic Sans MS"/>
            </a:endParaRPr>
          </a:p>
          <a:p>
            <a:pPr>
              <a:spcBef>
                <a:spcPts val="40"/>
              </a:spcBef>
              <a:buFont typeface="Comic Sans MS"/>
              <a:buChar char="•"/>
            </a:pPr>
            <a:endParaRPr sz="2051">
              <a:latin typeface="Comic Sans MS"/>
              <a:cs typeface="Comic Sans MS"/>
            </a:endParaRPr>
          </a:p>
          <a:p>
            <a:pPr marL="349274" indent="-336574">
              <a:buChar char="•"/>
              <a:tabLst>
                <a:tab pos="348638" algn="l"/>
                <a:tab pos="349274" algn="l"/>
                <a:tab pos="5095585" algn="l"/>
                <a:tab pos="5520429" algn="l"/>
              </a:tabLst>
            </a:pPr>
            <a:r>
              <a:rPr sz="2000" spc="-5" dirty="0">
                <a:latin typeface="Comic Sans MS"/>
                <a:cs typeface="Comic Sans MS"/>
              </a:rPr>
              <a:t>Strings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can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contain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special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characters,	eg	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%s</a:t>
            </a:r>
            <a:r>
              <a:rPr sz="2000" b="1" spc="-6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</a:t>
            </a:r>
            <a:endParaRPr sz="2000">
              <a:latin typeface="Comic Sans MS"/>
              <a:cs typeface="Comic Sans MS"/>
            </a:endParaRPr>
          </a:p>
          <a:p>
            <a:pPr marL="744270">
              <a:spcBef>
                <a:spcPts val="600"/>
              </a:spcBef>
            </a:pPr>
            <a:r>
              <a:rPr sz="2000" b="1" spc="-5" dirty="0">
                <a:latin typeface="Courier New"/>
                <a:cs typeface="Courier New"/>
              </a:rPr>
              <a:t>printf(“Cannot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find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file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%s</a:t>
            </a:r>
            <a:r>
              <a:rPr sz="2000" b="1" spc="-5" dirty="0">
                <a:latin typeface="Courier New"/>
                <a:cs typeface="Courier New"/>
              </a:rPr>
              <a:t>”,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filename);</a:t>
            </a:r>
            <a:endParaRPr sz="2000">
              <a:latin typeface="Courier New"/>
              <a:cs typeface="Courier New"/>
            </a:endParaRPr>
          </a:p>
          <a:p>
            <a:pPr marL="316887">
              <a:spcBef>
                <a:spcPts val="341"/>
              </a:spcBef>
            </a:pPr>
            <a:r>
              <a:rPr sz="2000" dirty="0">
                <a:latin typeface="Comic Sans MS"/>
                <a:cs typeface="Comic Sans MS"/>
              </a:rPr>
              <a:t>Such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strings are </a:t>
            </a:r>
            <a:r>
              <a:rPr sz="2000" spc="-10" dirty="0">
                <a:latin typeface="Comic Sans MS"/>
                <a:cs typeface="Comic Sans MS"/>
              </a:rPr>
              <a:t>called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format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strings</a:t>
            </a:r>
            <a:endParaRPr sz="2000">
              <a:latin typeface="Comic Sans MS"/>
              <a:cs typeface="Comic Sans MS"/>
            </a:endParaRPr>
          </a:p>
          <a:p>
            <a:pPr marL="349274" indent="-336574">
              <a:spcBef>
                <a:spcPts val="260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dirty="0">
                <a:latin typeface="Comic Sans MS"/>
                <a:cs typeface="Comic Sans MS"/>
              </a:rPr>
              <a:t>What happens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if</a:t>
            </a:r>
            <a:r>
              <a:rPr sz="2000" dirty="0">
                <a:latin typeface="Comic Sans MS"/>
                <a:cs typeface="Comic Sans MS"/>
              </a:rPr>
              <a:t> we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execute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code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below?</a:t>
            </a:r>
            <a:endParaRPr sz="2000">
              <a:latin typeface="Comic Sans MS"/>
              <a:cs typeface="Comic Sans MS"/>
            </a:endParaRPr>
          </a:p>
          <a:p>
            <a:pPr marL="774118">
              <a:spcBef>
                <a:spcPts val="700"/>
              </a:spcBef>
            </a:pPr>
            <a:r>
              <a:rPr sz="2000" b="1" spc="-5" dirty="0">
                <a:latin typeface="Courier New"/>
                <a:cs typeface="Courier New"/>
              </a:rPr>
              <a:t>printf(“Cannot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find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file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%s</a:t>
            </a:r>
            <a:r>
              <a:rPr sz="2000" b="1" spc="-5" dirty="0">
                <a:latin typeface="Courier New"/>
                <a:cs typeface="Courier New"/>
              </a:rPr>
              <a:t>”);</a:t>
            </a:r>
            <a:endParaRPr sz="2000">
              <a:latin typeface="Courier New"/>
              <a:cs typeface="Courier New"/>
            </a:endParaRPr>
          </a:p>
          <a:p>
            <a:pPr marL="349274" indent="-336574">
              <a:spcBef>
                <a:spcPts val="300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dirty="0">
                <a:latin typeface="Comic Sans MS"/>
                <a:cs typeface="Comic Sans MS"/>
              </a:rPr>
              <a:t>What </a:t>
            </a:r>
            <a:r>
              <a:rPr sz="2051" i="1" spc="-35" dirty="0">
                <a:latin typeface="Comic Sans MS"/>
                <a:cs typeface="Comic Sans MS"/>
              </a:rPr>
              <a:t>may</a:t>
            </a:r>
            <a:r>
              <a:rPr sz="2051" i="1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happen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if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we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execute</a:t>
            </a:r>
            <a:endParaRPr sz="2000">
              <a:latin typeface="Comic Sans MS"/>
              <a:cs typeface="Comic Sans MS"/>
            </a:endParaRPr>
          </a:p>
          <a:p>
            <a:pPr marL="774118">
              <a:spcBef>
                <a:spcPts val="690"/>
              </a:spcBef>
            </a:pPr>
            <a:r>
              <a:rPr sz="2000" b="1" spc="-5" dirty="0">
                <a:latin typeface="Courier New"/>
                <a:cs typeface="Courier New"/>
              </a:rPr>
              <a:t>printf(string)</a:t>
            </a:r>
            <a:endParaRPr sz="2000">
              <a:latin typeface="Courier New"/>
              <a:cs typeface="Courier New"/>
            </a:endParaRPr>
          </a:p>
          <a:p>
            <a:pPr marL="393091">
              <a:spcBef>
                <a:spcPts val="341"/>
              </a:spcBef>
              <a:tabLst>
                <a:tab pos="2526836" algn="l"/>
              </a:tabLst>
            </a:pPr>
            <a:r>
              <a:rPr sz="2000" spc="-5" dirty="0">
                <a:latin typeface="Comic Sans MS"/>
                <a:cs typeface="Comic Sans MS"/>
              </a:rPr>
              <a:t>where </a:t>
            </a:r>
            <a:r>
              <a:rPr sz="2000" b="1" spc="-5" dirty="0">
                <a:latin typeface="Courier New"/>
                <a:cs typeface="Courier New"/>
              </a:rPr>
              <a:t>string</a:t>
            </a:r>
            <a:r>
              <a:rPr sz="2000" b="1" spc="-60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is	</a:t>
            </a:r>
            <a:r>
              <a:rPr sz="2000" spc="-5" dirty="0">
                <a:latin typeface="Comic Sans MS"/>
                <a:cs typeface="Comic Sans MS"/>
              </a:rPr>
              <a:t>user-supplied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?</a:t>
            </a:r>
            <a:endParaRPr sz="2000">
              <a:latin typeface="Comic Sans MS"/>
              <a:cs typeface="Comic Sans MS"/>
            </a:endParaRPr>
          </a:p>
          <a:p>
            <a:pPr marL="393091">
              <a:spcBef>
                <a:spcPts val="260"/>
              </a:spcBef>
            </a:pPr>
            <a:r>
              <a:rPr sz="2000" dirty="0">
                <a:latin typeface="Comic Sans MS"/>
                <a:cs typeface="Comic Sans MS"/>
              </a:rPr>
              <a:t>Esp.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if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it contains special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characters, eg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%s,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%x,</a:t>
            </a:r>
            <a:r>
              <a:rPr sz="20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%n,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%hn</a:t>
            </a:r>
            <a:r>
              <a:rPr sz="2000" dirty="0">
                <a:latin typeface="Comic Sans MS"/>
                <a:cs typeface="Comic Sans MS"/>
              </a:rPr>
              <a:t>?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8EA4ABD-D492-31E1-3157-E61E3ABCBA7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3">
              <a:lnSpc>
                <a:spcPts val="1630"/>
              </a:lnSpc>
            </a:pPr>
            <a:fld id="{81D60167-4931-47E6-BA6A-407CBD079E47}" type="slidenum">
              <a:rPr dirty="0"/>
              <a:pPr marL="40643">
                <a:lnSpc>
                  <a:spcPts val="1630"/>
                </a:lnSpc>
              </a:pPr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9389" y="955042"/>
            <a:ext cx="3663950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5" dirty="0"/>
              <a:t>Format</a:t>
            </a:r>
            <a:r>
              <a:rPr sz="2801" spc="-25" dirty="0"/>
              <a:t> </a:t>
            </a:r>
            <a:r>
              <a:rPr sz="2801" spc="-10" dirty="0"/>
              <a:t>string</a:t>
            </a:r>
            <a:r>
              <a:rPr sz="2801" spc="-25" dirty="0"/>
              <a:t> </a:t>
            </a:r>
            <a:r>
              <a:rPr sz="2801" spc="-10" dirty="0"/>
              <a:t>attacks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763270" y="1744982"/>
            <a:ext cx="7544435" cy="326499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49274" indent="-336574">
              <a:spcBef>
                <a:spcPts val="360"/>
              </a:spcBef>
              <a:buClr>
                <a:srgbClr val="FF0000"/>
              </a:buClr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%</a:t>
            </a:r>
            <a:r>
              <a:rPr sz="2000" b="1" dirty="0">
                <a:solidFill>
                  <a:srgbClr val="3333CC"/>
                </a:solidFill>
                <a:latin typeface="Courier New"/>
                <a:cs typeface="Courier New"/>
              </a:rPr>
              <a:t>x</a:t>
            </a:r>
            <a:r>
              <a:rPr sz="2000" b="1" spc="-606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mic Sans MS"/>
                <a:cs typeface="Comic Sans MS"/>
              </a:rPr>
              <a:t>rea</a:t>
            </a:r>
            <a:r>
              <a:rPr sz="2000" spc="5" dirty="0">
                <a:solidFill>
                  <a:srgbClr val="00AF50"/>
                </a:solidFill>
                <a:latin typeface="Comic Sans MS"/>
                <a:cs typeface="Comic Sans MS"/>
              </a:rPr>
              <a:t>d</a:t>
            </a:r>
            <a:r>
              <a:rPr sz="2000" dirty="0">
                <a:solidFill>
                  <a:srgbClr val="00AF50"/>
                </a:solidFill>
                <a:latin typeface="Comic Sans MS"/>
                <a:cs typeface="Comic Sans MS"/>
              </a:rPr>
              <a:t>s</a:t>
            </a:r>
            <a:r>
              <a:rPr sz="2000" spc="-5" dirty="0">
                <a:solidFill>
                  <a:srgbClr val="00AF50"/>
                </a:solidFill>
                <a:latin typeface="Comic Sans MS"/>
                <a:cs typeface="Comic Sans MS"/>
              </a:rPr>
              <a:t> a</a:t>
            </a:r>
            <a:r>
              <a:rPr sz="2000" spc="-10" dirty="0">
                <a:solidFill>
                  <a:srgbClr val="00AF50"/>
                </a:solidFill>
                <a:latin typeface="Comic Sans MS"/>
                <a:cs typeface="Comic Sans MS"/>
              </a:rPr>
              <a:t>n</a:t>
            </a:r>
            <a:r>
              <a:rPr sz="2000" dirty="0">
                <a:solidFill>
                  <a:srgbClr val="00AF50"/>
                </a:solidFill>
                <a:latin typeface="Comic Sans MS"/>
                <a:cs typeface="Comic Sans MS"/>
              </a:rPr>
              <a:t>d</a:t>
            </a:r>
            <a:r>
              <a:rPr sz="2000" spc="5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2000" spc="10" dirty="0">
                <a:solidFill>
                  <a:srgbClr val="00AF50"/>
                </a:solidFill>
                <a:latin typeface="Comic Sans MS"/>
                <a:cs typeface="Comic Sans MS"/>
              </a:rPr>
              <a:t>p</a:t>
            </a:r>
            <a:r>
              <a:rPr sz="2000" spc="-5" dirty="0">
                <a:solidFill>
                  <a:srgbClr val="00AF50"/>
                </a:solidFill>
                <a:latin typeface="Comic Sans MS"/>
                <a:cs typeface="Comic Sans MS"/>
              </a:rPr>
              <a:t>r</a:t>
            </a:r>
            <a:r>
              <a:rPr sz="2000" spc="-15" dirty="0">
                <a:solidFill>
                  <a:srgbClr val="00AF50"/>
                </a:solidFill>
                <a:latin typeface="Comic Sans MS"/>
                <a:cs typeface="Comic Sans MS"/>
              </a:rPr>
              <a:t>i</a:t>
            </a:r>
            <a:r>
              <a:rPr sz="2000" dirty="0">
                <a:solidFill>
                  <a:srgbClr val="00AF50"/>
                </a:solidFill>
                <a:latin typeface="Comic Sans MS"/>
                <a:cs typeface="Comic Sans MS"/>
              </a:rPr>
              <a:t>n</a:t>
            </a:r>
            <a:r>
              <a:rPr sz="2000" spc="-5" dirty="0">
                <a:solidFill>
                  <a:srgbClr val="00AF50"/>
                </a:solidFill>
                <a:latin typeface="Comic Sans MS"/>
                <a:cs typeface="Comic Sans MS"/>
              </a:rPr>
              <a:t>t</a:t>
            </a:r>
            <a:r>
              <a:rPr sz="2000" dirty="0">
                <a:solidFill>
                  <a:srgbClr val="00AF50"/>
                </a:solidFill>
                <a:latin typeface="Comic Sans MS"/>
                <a:cs typeface="Comic Sans MS"/>
              </a:rPr>
              <a:t>s</a:t>
            </a:r>
            <a:r>
              <a:rPr sz="2000" spc="5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AF50"/>
                </a:solidFill>
                <a:latin typeface="Comic Sans MS"/>
                <a:cs typeface="Comic Sans MS"/>
              </a:rPr>
              <a:t>4 b</a:t>
            </a:r>
            <a:r>
              <a:rPr sz="2000" spc="-5" dirty="0">
                <a:solidFill>
                  <a:srgbClr val="00AF50"/>
                </a:solidFill>
                <a:latin typeface="Comic Sans MS"/>
                <a:cs typeface="Comic Sans MS"/>
              </a:rPr>
              <a:t>y</a:t>
            </a:r>
            <a:r>
              <a:rPr sz="2000" spc="5" dirty="0">
                <a:solidFill>
                  <a:srgbClr val="00AF50"/>
                </a:solidFill>
                <a:latin typeface="Comic Sans MS"/>
                <a:cs typeface="Comic Sans MS"/>
              </a:rPr>
              <a:t>t</a:t>
            </a:r>
            <a:r>
              <a:rPr sz="2000" spc="-10" dirty="0">
                <a:solidFill>
                  <a:srgbClr val="00AF50"/>
                </a:solidFill>
                <a:latin typeface="Comic Sans MS"/>
                <a:cs typeface="Comic Sans MS"/>
              </a:rPr>
              <a:t>e</a:t>
            </a:r>
            <a:r>
              <a:rPr sz="2000" dirty="0">
                <a:solidFill>
                  <a:srgbClr val="00AF50"/>
                </a:solidFill>
                <a:latin typeface="Comic Sans MS"/>
                <a:cs typeface="Comic Sans MS"/>
              </a:rPr>
              <a:t>s</a:t>
            </a:r>
            <a:r>
              <a:rPr sz="2000" spc="5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omic Sans MS"/>
                <a:cs typeface="Comic Sans MS"/>
              </a:rPr>
              <a:t>f</a:t>
            </a:r>
            <a:r>
              <a:rPr sz="2000" spc="-5" dirty="0">
                <a:solidFill>
                  <a:srgbClr val="00AF50"/>
                </a:solidFill>
                <a:latin typeface="Comic Sans MS"/>
                <a:cs typeface="Comic Sans MS"/>
              </a:rPr>
              <a:t>r</a:t>
            </a:r>
            <a:r>
              <a:rPr sz="2000" spc="5" dirty="0">
                <a:solidFill>
                  <a:srgbClr val="00AF50"/>
                </a:solidFill>
                <a:latin typeface="Comic Sans MS"/>
                <a:cs typeface="Comic Sans MS"/>
              </a:rPr>
              <a:t>o</a:t>
            </a:r>
            <a:r>
              <a:rPr sz="2000" dirty="0">
                <a:solidFill>
                  <a:srgbClr val="00AF50"/>
                </a:solidFill>
                <a:latin typeface="Comic Sans MS"/>
                <a:cs typeface="Comic Sans MS"/>
              </a:rPr>
              <a:t>m</a:t>
            </a:r>
            <a:r>
              <a:rPr sz="2000" spc="5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mic Sans MS"/>
                <a:cs typeface="Comic Sans MS"/>
              </a:rPr>
              <a:t>s</a:t>
            </a:r>
            <a:r>
              <a:rPr sz="2000" spc="5" dirty="0">
                <a:solidFill>
                  <a:srgbClr val="00AF50"/>
                </a:solidFill>
                <a:latin typeface="Comic Sans MS"/>
                <a:cs typeface="Comic Sans MS"/>
              </a:rPr>
              <a:t>t</a:t>
            </a:r>
            <a:r>
              <a:rPr sz="2000" spc="-5" dirty="0">
                <a:solidFill>
                  <a:srgbClr val="00AF50"/>
                </a:solidFill>
                <a:latin typeface="Comic Sans MS"/>
                <a:cs typeface="Comic Sans MS"/>
              </a:rPr>
              <a:t>a</a:t>
            </a:r>
            <a:r>
              <a:rPr sz="2000" dirty="0">
                <a:solidFill>
                  <a:srgbClr val="00AF50"/>
                </a:solidFill>
                <a:latin typeface="Comic Sans MS"/>
                <a:cs typeface="Comic Sans MS"/>
              </a:rPr>
              <a:t>ck</a:t>
            </a:r>
            <a:endParaRPr sz="2000">
              <a:latin typeface="Comic Sans MS"/>
              <a:cs typeface="Comic Sans MS"/>
            </a:endParaRPr>
          </a:p>
          <a:p>
            <a:pPr marL="749351" lvl="1" indent="-280053">
              <a:spcBef>
                <a:spcPts val="260"/>
              </a:spcBef>
              <a:buClr>
                <a:srgbClr val="009900"/>
              </a:buClr>
              <a:buChar char="–"/>
              <a:tabLst>
                <a:tab pos="748715" algn="l"/>
                <a:tab pos="749351" algn="l"/>
              </a:tabLst>
            </a:pPr>
            <a:r>
              <a:rPr sz="2000" spc="-5" dirty="0">
                <a:latin typeface="Comic Sans MS"/>
                <a:cs typeface="Comic Sans MS"/>
              </a:rPr>
              <a:t>this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may </a:t>
            </a:r>
            <a:r>
              <a:rPr sz="2000" spc="-10" dirty="0">
                <a:latin typeface="Comic Sans MS"/>
                <a:cs typeface="Comic Sans MS"/>
              </a:rPr>
              <a:t>leak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sensitive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data</a:t>
            </a:r>
            <a:endParaRPr sz="2000">
              <a:latin typeface="Comic Sans MS"/>
              <a:cs typeface="Comic Sans MS"/>
            </a:endParaRPr>
          </a:p>
          <a:p>
            <a:pPr marL="348638" marR="5080" indent="-336574">
              <a:lnSpc>
                <a:spcPts val="2150"/>
              </a:lnSpc>
              <a:spcBef>
                <a:spcPts val="540"/>
              </a:spcBef>
              <a:buClr>
                <a:srgbClr val="FF0000"/>
              </a:buClr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%</a:t>
            </a:r>
            <a:r>
              <a:rPr sz="2000" b="1" spc="-5" dirty="0">
                <a:solidFill>
                  <a:srgbClr val="3333CC"/>
                </a:solidFill>
                <a:latin typeface="Courier New"/>
                <a:cs typeface="Courier New"/>
              </a:rPr>
              <a:t>n</a:t>
            </a:r>
            <a:r>
              <a:rPr sz="2000" b="1" spc="-345" dirty="0">
                <a:solidFill>
                  <a:srgbClr val="3333C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mic Sans MS"/>
                <a:cs typeface="Comic Sans MS"/>
              </a:rPr>
              <a:t>writes</a:t>
            </a:r>
            <a:r>
              <a:rPr sz="2000" spc="5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AF50"/>
                </a:solidFill>
                <a:latin typeface="Comic Sans MS"/>
                <a:cs typeface="Comic Sans MS"/>
              </a:rPr>
              <a:t>the</a:t>
            </a:r>
            <a:r>
              <a:rPr sz="2000" spc="-5" dirty="0">
                <a:solidFill>
                  <a:srgbClr val="00AF50"/>
                </a:solidFill>
                <a:latin typeface="Comic Sans MS"/>
                <a:cs typeface="Comic Sans MS"/>
              </a:rPr>
              <a:t> number</a:t>
            </a:r>
            <a:r>
              <a:rPr sz="2000" spc="5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mic Sans MS"/>
                <a:cs typeface="Comic Sans MS"/>
              </a:rPr>
              <a:t>of</a:t>
            </a:r>
            <a:r>
              <a:rPr sz="2000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mic Sans MS"/>
                <a:cs typeface="Comic Sans MS"/>
              </a:rPr>
              <a:t>characters printed</a:t>
            </a:r>
            <a:r>
              <a:rPr sz="2000" spc="10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mic Sans MS"/>
                <a:cs typeface="Comic Sans MS"/>
              </a:rPr>
              <a:t>so </a:t>
            </a:r>
            <a:r>
              <a:rPr sz="2000" dirty="0">
                <a:solidFill>
                  <a:srgbClr val="00AF50"/>
                </a:solidFill>
                <a:latin typeface="Comic Sans MS"/>
                <a:cs typeface="Comic Sans MS"/>
              </a:rPr>
              <a:t>far</a:t>
            </a:r>
            <a:r>
              <a:rPr sz="2000" spc="-10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AF50"/>
                </a:solidFill>
                <a:latin typeface="Comic Sans MS"/>
                <a:cs typeface="Comic Sans MS"/>
              </a:rPr>
              <a:t>onto</a:t>
            </a:r>
            <a:r>
              <a:rPr sz="2000" spc="10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AF50"/>
                </a:solidFill>
                <a:latin typeface="Comic Sans MS"/>
                <a:cs typeface="Comic Sans MS"/>
              </a:rPr>
              <a:t>the </a:t>
            </a:r>
            <a:r>
              <a:rPr sz="2000" spc="-580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mic Sans MS"/>
                <a:cs typeface="Comic Sans MS"/>
              </a:rPr>
              <a:t>stack</a:t>
            </a:r>
            <a:endParaRPr sz="2000">
              <a:latin typeface="Comic Sans MS"/>
              <a:cs typeface="Comic Sans MS"/>
            </a:endParaRPr>
          </a:p>
          <a:p>
            <a:pPr marL="749351" lvl="1" indent="-280053">
              <a:spcBef>
                <a:spcPts val="240"/>
              </a:spcBef>
              <a:buClr>
                <a:srgbClr val="009900"/>
              </a:buClr>
              <a:buChar char="–"/>
              <a:tabLst>
                <a:tab pos="748715" algn="l"/>
                <a:tab pos="749351" algn="l"/>
              </a:tabLst>
            </a:pPr>
            <a:r>
              <a:rPr sz="2000" spc="-5" dirty="0">
                <a:latin typeface="Comic Sans MS"/>
                <a:cs typeface="Comic Sans MS"/>
              </a:rPr>
              <a:t>this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allow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stack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overflow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attacks...</a:t>
            </a:r>
            <a:endParaRPr sz="2000">
              <a:latin typeface="Comic Sans MS"/>
              <a:cs typeface="Comic Sans MS"/>
            </a:endParaRPr>
          </a:p>
          <a:p>
            <a:pPr lvl="1">
              <a:spcBef>
                <a:spcPts val="60"/>
              </a:spcBef>
              <a:buClr>
                <a:srgbClr val="009900"/>
              </a:buClr>
              <a:buFont typeface="Comic Sans MS"/>
              <a:buChar char="–"/>
            </a:pPr>
            <a:endParaRPr sz="2250">
              <a:latin typeface="Comic Sans MS"/>
              <a:cs typeface="Comic Sans MS"/>
            </a:endParaRPr>
          </a:p>
          <a:p>
            <a:pPr marL="349274" marR="113672" indent="-336574">
              <a:lnSpc>
                <a:spcPts val="2150"/>
              </a:lnSpc>
              <a:spcBef>
                <a:spcPts val="5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dirty="0">
                <a:latin typeface="Comic Sans MS"/>
                <a:cs typeface="Comic Sans MS"/>
              </a:rPr>
              <a:t>Note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that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format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strings break</a:t>
            </a:r>
            <a:r>
              <a:rPr sz="2000" dirty="0">
                <a:latin typeface="Comic Sans MS"/>
                <a:cs typeface="Comic Sans MS"/>
              </a:rPr>
              <a:t> the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“</a:t>
            </a:r>
            <a:r>
              <a:rPr sz="2000" dirty="0">
                <a:solidFill>
                  <a:srgbClr val="00AF50"/>
                </a:solidFill>
                <a:latin typeface="Comic Sans MS"/>
                <a:cs typeface="Comic Sans MS"/>
              </a:rPr>
              <a:t>don’t</a:t>
            </a:r>
            <a:r>
              <a:rPr sz="2000" spc="10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mic Sans MS"/>
                <a:cs typeface="Comic Sans MS"/>
              </a:rPr>
              <a:t>mix</a:t>
            </a:r>
            <a:r>
              <a:rPr sz="2000" spc="10" dirty="0">
                <a:solidFill>
                  <a:srgbClr val="00AF5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AF50"/>
                </a:solidFill>
                <a:latin typeface="Comic Sans MS"/>
                <a:cs typeface="Comic Sans MS"/>
              </a:rPr>
              <a:t>data </a:t>
            </a:r>
            <a:r>
              <a:rPr sz="2000" dirty="0">
                <a:solidFill>
                  <a:srgbClr val="00AF50"/>
                </a:solidFill>
                <a:latin typeface="Comic Sans MS"/>
                <a:cs typeface="Comic Sans MS"/>
              </a:rPr>
              <a:t>&amp; code</a:t>
            </a:r>
            <a:r>
              <a:rPr sz="2000" dirty="0">
                <a:latin typeface="Comic Sans MS"/>
                <a:cs typeface="Comic Sans MS"/>
              </a:rPr>
              <a:t>”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principle.</a:t>
            </a:r>
            <a:endParaRPr sz="2000">
              <a:latin typeface="Comic Sans MS"/>
              <a:cs typeface="Comic Sans MS"/>
            </a:endParaRPr>
          </a:p>
          <a:p>
            <a:pPr marL="349274" indent="-336574">
              <a:spcBef>
                <a:spcPts val="229"/>
              </a:spcBef>
              <a:buClr>
                <a:srgbClr val="000000"/>
              </a:buClr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Easy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spot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&amp;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fix:</a:t>
            </a:r>
            <a:endParaRPr sz="2000">
              <a:latin typeface="Comic Sans MS"/>
              <a:cs typeface="Comic Sans MS"/>
            </a:endParaRPr>
          </a:p>
          <a:p>
            <a:pPr marL="621707">
              <a:spcBef>
                <a:spcPts val="250"/>
              </a:spcBef>
              <a:tabLst>
                <a:tab pos="1639046" algn="l"/>
              </a:tabLst>
            </a:pPr>
            <a:r>
              <a:rPr sz="2000" spc="-5" dirty="0">
                <a:latin typeface="Comic Sans MS"/>
                <a:cs typeface="Comic Sans MS"/>
              </a:rPr>
              <a:t>replace	</a:t>
            </a:r>
            <a:r>
              <a:rPr sz="2000" b="1" spc="-5" dirty="0">
                <a:latin typeface="Courier New"/>
                <a:cs typeface="Courier New"/>
              </a:rPr>
              <a:t>printf(str)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by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printf(“%s”,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str</a:t>
            </a:r>
            <a:r>
              <a:rPr sz="2000" b="1" spc="-5" dirty="0">
                <a:solidFill>
                  <a:srgbClr val="008000"/>
                </a:solidFill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0FB2E6DE-1C09-34A0-2390-EA8A54E2216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540" y="2425700"/>
            <a:ext cx="4312920" cy="87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224" marR="5080" indent="-579160">
              <a:spcBef>
                <a:spcPts val="100"/>
              </a:spcBef>
            </a:pPr>
            <a:r>
              <a:rPr sz="2801" spc="-5" dirty="0"/>
              <a:t>Dynamic </a:t>
            </a:r>
            <a:r>
              <a:rPr sz="2801" spc="-10" dirty="0"/>
              <a:t>countermeasures </a:t>
            </a:r>
            <a:r>
              <a:rPr sz="2801" spc="-825" dirty="0"/>
              <a:t> </a:t>
            </a:r>
            <a:r>
              <a:rPr sz="2801" spc="-5" dirty="0"/>
              <a:t>incl. stack</a:t>
            </a:r>
            <a:r>
              <a:rPr sz="2801" spc="-10" dirty="0"/>
              <a:t> canaries</a:t>
            </a:r>
            <a:endParaRPr sz="2801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F0E7EE9-DC59-B8F5-69ED-0B2A6B6DA49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9D65F973-2843-1494-D1A2-C72FF648D6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9">
              <a:lnSpc>
                <a:spcPts val="1630"/>
              </a:lnSpc>
            </a:pPr>
            <a:fld id="{81D60167-4931-47E6-BA6A-407CBD079E47}" type="slidenum">
              <a:rPr lang="it-IT" smtClean="0"/>
              <a:pPr marL="127009">
                <a:lnSpc>
                  <a:spcPts val="1630"/>
                </a:lnSpc>
              </a:pPr>
              <a:t>25</a:t>
            </a:fld>
            <a:endParaRPr lang="it-IT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3">
              <a:lnSpc>
                <a:spcPts val="1630"/>
              </a:lnSpc>
            </a:pPr>
            <a:fld id="{81D60167-4931-47E6-BA6A-407CBD079E47}" type="slidenum">
              <a:rPr dirty="0"/>
              <a:pPr marL="39373">
                <a:lnSpc>
                  <a:spcPts val="1630"/>
                </a:lnSpc>
              </a:pPr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540" y="955042"/>
            <a:ext cx="4312920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5" dirty="0"/>
              <a:t>Dynamic</a:t>
            </a:r>
            <a:r>
              <a:rPr sz="2801" spc="-55" dirty="0"/>
              <a:t> </a:t>
            </a:r>
            <a:r>
              <a:rPr sz="2801" spc="-10" dirty="0"/>
              <a:t>countermeasures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797561" y="1742441"/>
            <a:ext cx="7546975" cy="4505336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1">
              <a:spcBef>
                <a:spcPts val="370"/>
              </a:spcBef>
            </a:pPr>
            <a:r>
              <a:rPr sz="2000" dirty="0">
                <a:latin typeface="Comic Sans MS"/>
                <a:cs typeface="Comic Sans MS"/>
              </a:rPr>
              <a:t>protection</a:t>
            </a:r>
            <a:r>
              <a:rPr sz="2000" spc="-4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by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kernel</a:t>
            </a:r>
            <a:endParaRPr sz="2000">
              <a:latin typeface="Comic Sans MS"/>
              <a:cs typeface="Comic Sans MS"/>
            </a:endParaRPr>
          </a:p>
          <a:p>
            <a:pPr marL="349274" indent="-336574">
              <a:spcBef>
                <a:spcPts val="271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non-executable</a:t>
            </a:r>
            <a:r>
              <a:rPr sz="2000" spc="-1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memory </a:t>
            </a:r>
            <a:r>
              <a:rPr sz="2000" spc="-5" dirty="0">
                <a:latin typeface="Comic Sans MS"/>
                <a:cs typeface="Comic Sans MS"/>
              </a:rPr>
              <a:t>(NOEXEC)</a:t>
            </a:r>
            <a:endParaRPr sz="2000">
              <a:latin typeface="Comic Sans MS"/>
              <a:cs typeface="Comic Sans MS"/>
            </a:endParaRPr>
          </a:p>
          <a:p>
            <a:pPr marL="749351" lvl="1" indent="-279419">
              <a:spcBef>
                <a:spcPts val="229"/>
              </a:spcBef>
              <a:buChar char="–"/>
              <a:tabLst>
                <a:tab pos="748715" algn="l"/>
                <a:tab pos="749351" algn="l"/>
              </a:tabLst>
            </a:pPr>
            <a:r>
              <a:rPr spc="-5" dirty="0">
                <a:latin typeface="Comic Sans MS"/>
                <a:cs typeface="Comic Sans MS"/>
              </a:rPr>
              <a:t>prevents</a:t>
            </a:r>
            <a:r>
              <a:rPr spc="-2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attacker</a:t>
            </a:r>
            <a:r>
              <a:rPr spc="-2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executing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her</a:t>
            </a:r>
            <a:r>
              <a:rPr spc="-25" dirty="0">
                <a:latin typeface="Comic Sans MS"/>
                <a:cs typeface="Comic Sans MS"/>
              </a:rPr>
              <a:t> </a:t>
            </a:r>
            <a:r>
              <a:rPr spc="5" dirty="0">
                <a:latin typeface="Comic Sans MS"/>
                <a:cs typeface="Comic Sans MS"/>
              </a:rPr>
              <a:t>code</a:t>
            </a:r>
            <a:endParaRPr>
              <a:latin typeface="Comic Sans MS"/>
              <a:cs typeface="Comic Sans MS"/>
            </a:endParaRPr>
          </a:p>
          <a:p>
            <a:pPr marL="349274" indent="-336574">
              <a:spcBef>
                <a:spcPts val="260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address</a:t>
            </a:r>
            <a:r>
              <a:rPr sz="2000" spc="-1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space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layout</a:t>
            </a: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randomisation </a:t>
            </a:r>
            <a:r>
              <a:rPr sz="2000" dirty="0">
                <a:latin typeface="Comic Sans MS"/>
                <a:cs typeface="Comic Sans MS"/>
              </a:rPr>
              <a:t>(ASLR)</a:t>
            </a:r>
            <a:endParaRPr sz="2000">
              <a:latin typeface="Comic Sans MS"/>
              <a:cs typeface="Comic Sans MS"/>
            </a:endParaRPr>
          </a:p>
          <a:p>
            <a:pPr marL="749351" lvl="1" indent="-279419">
              <a:spcBef>
                <a:spcPts val="229"/>
              </a:spcBef>
              <a:buChar char="–"/>
              <a:tabLst>
                <a:tab pos="748715" algn="l"/>
                <a:tab pos="749351" algn="l"/>
              </a:tabLst>
            </a:pPr>
            <a:r>
              <a:rPr spc="-5" dirty="0">
                <a:latin typeface="Comic Sans MS"/>
                <a:cs typeface="Comic Sans MS"/>
              </a:rPr>
              <a:t>generally</a:t>
            </a:r>
            <a:r>
              <a:rPr spc="-2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makes</a:t>
            </a:r>
            <a:r>
              <a:rPr spc="-2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attacker's</a:t>
            </a:r>
            <a:r>
              <a:rPr spc="-20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life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harder</a:t>
            </a:r>
            <a:endParaRPr>
              <a:latin typeface="Comic Sans MS"/>
              <a:cs typeface="Comic Sans MS"/>
            </a:endParaRPr>
          </a:p>
          <a:p>
            <a:pPr marL="349274" indent="-336574">
              <a:spcBef>
                <a:spcPts val="260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instruction</a:t>
            </a:r>
            <a:r>
              <a:rPr sz="2000" spc="-2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set</a:t>
            </a:r>
            <a:r>
              <a:rPr sz="2000" spc="-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randomisation</a:t>
            </a:r>
            <a:endParaRPr sz="2000">
              <a:latin typeface="Comic Sans MS"/>
              <a:cs typeface="Comic Sans MS"/>
            </a:endParaRPr>
          </a:p>
          <a:p>
            <a:pPr marL="749351" lvl="1" indent="-279419">
              <a:spcBef>
                <a:spcPts val="229"/>
              </a:spcBef>
              <a:buChar char="–"/>
              <a:tabLst>
                <a:tab pos="748715" algn="l"/>
                <a:tab pos="749351" algn="l"/>
              </a:tabLst>
            </a:pPr>
            <a:r>
              <a:rPr spc="-5" dirty="0">
                <a:solidFill>
                  <a:srgbClr val="3333CC"/>
                </a:solidFill>
                <a:latin typeface="Comic Sans MS"/>
                <a:cs typeface="Comic Sans MS"/>
              </a:rPr>
              <a:t>hardware </a:t>
            </a:r>
            <a:r>
              <a:rPr spc="-10" dirty="0">
                <a:latin typeface="Comic Sans MS"/>
                <a:cs typeface="Comic Sans MS"/>
              </a:rPr>
              <a:t>support</a:t>
            </a:r>
            <a:r>
              <a:rPr spc="-5" dirty="0">
                <a:latin typeface="Comic Sans MS"/>
                <a:cs typeface="Comic Sans MS"/>
              </a:rPr>
              <a:t> needed</a:t>
            </a:r>
            <a:r>
              <a:rPr dirty="0">
                <a:latin typeface="Comic Sans MS"/>
                <a:cs typeface="Comic Sans MS"/>
              </a:rPr>
              <a:t> to make this</a:t>
            </a:r>
            <a:r>
              <a:rPr spc="-10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efficient</a:t>
            </a:r>
            <a:r>
              <a:rPr spc="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enough</a:t>
            </a:r>
            <a:endParaRPr>
              <a:latin typeface="Comic Sans MS"/>
              <a:cs typeface="Comic Sans MS"/>
            </a:endParaRPr>
          </a:p>
          <a:p>
            <a:pPr lvl="1">
              <a:spcBef>
                <a:spcPts val="60"/>
              </a:spcBef>
              <a:buChar char="–"/>
            </a:pPr>
            <a:endParaRPr sz="1851">
              <a:latin typeface="Comic Sans MS"/>
              <a:cs typeface="Comic Sans MS"/>
            </a:endParaRPr>
          </a:p>
          <a:p>
            <a:pPr marL="12701"/>
            <a:r>
              <a:rPr sz="2000" dirty="0">
                <a:latin typeface="Comic Sans MS"/>
                <a:cs typeface="Comic Sans MS"/>
              </a:rPr>
              <a:t>protection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inserted </a:t>
            </a:r>
            <a:r>
              <a:rPr sz="2000" dirty="0">
                <a:latin typeface="Comic Sans MS"/>
                <a:cs typeface="Comic Sans MS"/>
              </a:rPr>
              <a:t>by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compiler</a:t>
            </a:r>
            <a:endParaRPr sz="2000">
              <a:latin typeface="Comic Sans MS"/>
              <a:cs typeface="Comic Sans MS"/>
            </a:endParaRPr>
          </a:p>
          <a:p>
            <a:pPr marL="348638" marR="5080" indent="-336574">
              <a:lnSpc>
                <a:spcPts val="2160"/>
              </a:lnSpc>
              <a:spcBef>
                <a:spcPts val="530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stack</a:t>
            </a: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canaries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prevent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or detect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malicious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changes </a:t>
            </a:r>
            <a:r>
              <a:rPr sz="2000" dirty="0">
                <a:latin typeface="Comic Sans MS"/>
                <a:cs typeface="Comic Sans MS"/>
              </a:rPr>
              <a:t>to </a:t>
            </a:r>
            <a:r>
              <a:rPr sz="2000" spc="5" dirty="0">
                <a:latin typeface="Comic Sans MS"/>
                <a:cs typeface="Comic Sans MS"/>
              </a:rPr>
              <a:t>the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stack;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examples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-5" dirty="0">
                <a:latin typeface="Comic Sans MS"/>
                <a:cs typeface="Comic Sans MS"/>
              </a:rPr>
              <a:t> follow</a:t>
            </a:r>
            <a:endParaRPr sz="2000">
              <a:latin typeface="Comic Sans MS"/>
              <a:cs typeface="Comic Sans MS"/>
            </a:endParaRPr>
          </a:p>
          <a:p>
            <a:pPr marL="349274" indent="-336574">
              <a:spcBef>
                <a:spcPts val="229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obfuscation</a:t>
            </a:r>
            <a:r>
              <a:rPr sz="2000" spc="-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of </a:t>
            </a:r>
            <a:r>
              <a:rPr sz="2000" dirty="0">
                <a:latin typeface="Comic Sans MS"/>
                <a:cs typeface="Comic Sans MS"/>
              </a:rPr>
              <a:t>memory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addresses</a:t>
            </a:r>
            <a:endParaRPr sz="2000">
              <a:latin typeface="Comic Sans MS"/>
              <a:cs typeface="Comic Sans MS"/>
            </a:endParaRPr>
          </a:p>
          <a:p>
            <a:pPr>
              <a:spcBef>
                <a:spcPts val="55"/>
              </a:spcBef>
            </a:pPr>
            <a:endParaRPr sz="2051">
              <a:latin typeface="Comic Sans MS"/>
              <a:cs typeface="Comic Sans MS"/>
            </a:endParaRPr>
          </a:p>
          <a:p>
            <a:pPr marL="12701"/>
            <a:r>
              <a:rPr sz="2000" spc="-5" dirty="0">
                <a:latin typeface="Comic Sans MS"/>
                <a:cs typeface="Comic Sans MS"/>
              </a:rPr>
              <a:t>Doesn't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prevent against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heap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overflows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771E2345-DF9C-FA97-7C2F-F4A25033483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3">
              <a:lnSpc>
                <a:spcPts val="1630"/>
              </a:lnSpc>
            </a:pPr>
            <a:fld id="{81D60167-4931-47E6-BA6A-407CBD079E47}" type="slidenum">
              <a:rPr dirty="0"/>
              <a:pPr marL="39373">
                <a:lnSpc>
                  <a:spcPts val="1630"/>
                </a:lnSpc>
              </a:pPr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0312" y="955042"/>
            <a:ext cx="6721475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5" dirty="0"/>
              <a:t>Dynamic </a:t>
            </a:r>
            <a:r>
              <a:rPr sz="2801" spc="-10" dirty="0"/>
              <a:t>countermeasure:</a:t>
            </a:r>
            <a:r>
              <a:rPr sz="2801" dirty="0"/>
              <a:t> </a:t>
            </a:r>
            <a:r>
              <a:rPr sz="2801" spc="-5" dirty="0"/>
              <a:t>stack</a:t>
            </a:r>
            <a:r>
              <a:rPr sz="2801" spc="-20" dirty="0"/>
              <a:t> </a:t>
            </a:r>
            <a:r>
              <a:rPr sz="2801" spc="-10" dirty="0"/>
              <a:t>canaries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763269" y="1744979"/>
            <a:ext cx="7595234" cy="421910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49274" indent="-336574">
              <a:spcBef>
                <a:spcPts val="600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latin typeface="Comic Sans MS"/>
                <a:cs typeface="Comic Sans MS"/>
              </a:rPr>
              <a:t>introduced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in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StackGuard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in</a:t>
            </a:r>
            <a:r>
              <a:rPr sz="2000" dirty="0">
                <a:latin typeface="Comic Sans MS"/>
                <a:cs typeface="Comic Sans MS"/>
              </a:rPr>
              <a:t> gcc</a:t>
            </a:r>
            <a:endParaRPr sz="2000">
              <a:latin typeface="Comic Sans MS"/>
              <a:cs typeface="Comic Sans MS"/>
            </a:endParaRPr>
          </a:p>
          <a:p>
            <a:pPr marL="349274" marR="412143" indent="-336574">
              <a:lnSpc>
                <a:spcPct val="99800"/>
              </a:lnSpc>
              <a:spcBef>
                <a:spcPts val="505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dummy </a:t>
            </a:r>
            <a:r>
              <a:rPr sz="2000" spc="-5" dirty="0">
                <a:latin typeface="Comic Sans MS"/>
                <a:cs typeface="Comic Sans MS"/>
              </a:rPr>
              <a:t>value </a:t>
            </a:r>
            <a:r>
              <a:rPr sz="2000" dirty="0">
                <a:latin typeface="Comic Sans MS"/>
                <a:cs typeface="Comic Sans MS"/>
              </a:rPr>
              <a:t>-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stack</a:t>
            </a: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canary</a:t>
            </a: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 or</a:t>
            </a:r>
            <a:r>
              <a:rPr sz="20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cookie </a:t>
            </a: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-</a:t>
            </a:r>
            <a:r>
              <a:rPr sz="2000" spc="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is written </a:t>
            </a:r>
            <a:r>
              <a:rPr sz="2000" dirty="0">
                <a:latin typeface="Comic Sans MS"/>
                <a:cs typeface="Comic Sans MS"/>
              </a:rPr>
              <a:t>on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stack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front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return</a:t>
            </a:r>
            <a:r>
              <a:rPr sz="2000" spc="-5" dirty="0">
                <a:latin typeface="Comic Sans MS"/>
                <a:cs typeface="Comic Sans MS"/>
              </a:rPr>
              <a:t> address and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checked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when 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function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returns</a:t>
            </a:r>
            <a:endParaRPr sz="2000">
              <a:latin typeface="Comic Sans MS"/>
              <a:cs typeface="Comic Sans MS"/>
            </a:endParaRPr>
          </a:p>
          <a:p>
            <a:pPr marL="348638" marR="411509" indent="-336574">
              <a:spcBef>
                <a:spcPts val="509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dirty="0">
                <a:latin typeface="Comic Sans MS"/>
                <a:cs typeface="Comic Sans MS"/>
              </a:rPr>
              <a:t>a </a:t>
            </a:r>
            <a:r>
              <a:rPr sz="2000" spc="-5" dirty="0">
                <a:latin typeface="Comic Sans MS"/>
                <a:cs typeface="Comic Sans MS"/>
              </a:rPr>
              <a:t>careless stack overflow </a:t>
            </a:r>
            <a:r>
              <a:rPr sz="2000" spc="-10" dirty="0">
                <a:latin typeface="Comic Sans MS"/>
                <a:cs typeface="Comic Sans MS"/>
              </a:rPr>
              <a:t>will </a:t>
            </a:r>
            <a:r>
              <a:rPr sz="2000" spc="-5" dirty="0">
                <a:latin typeface="Comic Sans MS"/>
                <a:cs typeface="Comic Sans MS"/>
              </a:rPr>
              <a:t>overwrite </a:t>
            </a:r>
            <a:r>
              <a:rPr sz="2000" spc="5" dirty="0">
                <a:latin typeface="Comic Sans MS"/>
                <a:cs typeface="Comic Sans MS"/>
              </a:rPr>
              <a:t>the </a:t>
            </a:r>
            <a:r>
              <a:rPr sz="2000" spc="-5" dirty="0">
                <a:latin typeface="Comic Sans MS"/>
                <a:cs typeface="Comic Sans MS"/>
              </a:rPr>
              <a:t>canary, which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then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be</a:t>
            </a:r>
            <a:r>
              <a:rPr sz="2000" spc="-5" dirty="0">
                <a:latin typeface="Comic Sans MS"/>
                <a:cs typeface="Comic Sans MS"/>
              </a:rPr>
              <a:t> detected.</a:t>
            </a:r>
            <a:endParaRPr sz="2000">
              <a:latin typeface="Comic Sans MS"/>
              <a:cs typeface="Comic Sans MS"/>
            </a:endParaRPr>
          </a:p>
          <a:p>
            <a:pPr marL="348638" marR="5080" indent="-336574">
              <a:spcBef>
                <a:spcPts val="501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 careful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attacker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can</a:t>
            </a:r>
            <a:r>
              <a:rPr sz="2000" spc="-5" dirty="0">
                <a:latin typeface="Comic Sans MS"/>
                <a:cs typeface="Comic Sans MS"/>
              </a:rPr>
              <a:t> overwrite</a:t>
            </a:r>
            <a:r>
              <a:rPr sz="2000" dirty="0">
                <a:latin typeface="Comic Sans MS"/>
                <a:cs typeface="Comic Sans MS"/>
              </a:rPr>
              <a:t> the</a:t>
            </a:r>
            <a:r>
              <a:rPr sz="2000" spc="-5" dirty="0">
                <a:latin typeface="Comic Sans MS"/>
                <a:cs typeface="Comic Sans MS"/>
              </a:rPr>
              <a:t> canary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with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5" dirty="0">
                <a:latin typeface="Comic Sans MS"/>
                <a:cs typeface="Comic Sans MS"/>
              </a:rPr>
              <a:t> correct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value.</a:t>
            </a:r>
            <a:endParaRPr sz="2000">
              <a:latin typeface="Comic Sans MS"/>
              <a:cs typeface="Comic Sans MS"/>
            </a:endParaRPr>
          </a:p>
          <a:p>
            <a:pPr marL="349274" indent="-336574">
              <a:spcBef>
                <a:spcPts val="501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latin typeface="Comic Sans MS"/>
                <a:cs typeface="Comic Sans MS"/>
              </a:rPr>
              <a:t>additional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countermeasures:</a:t>
            </a:r>
            <a:endParaRPr sz="2000">
              <a:latin typeface="Comic Sans MS"/>
              <a:cs typeface="Comic Sans MS"/>
            </a:endParaRPr>
          </a:p>
          <a:p>
            <a:pPr marL="749351" lvl="1" indent="-280053">
              <a:spcBef>
                <a:spcPts val="501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spc="-5" dirty="0">
                <a:latin typeface="Comic Sans MS"/>
                <a:cs typeface="Comic Sans MS"/>
              </a:rPr>
              <a:t>use 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random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value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for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canary</a:t>
            </a:r>
            <a:endParaRPr sz="2000">
              <a:latin typeface="Comic Sans MS"/>
              <a:cs typeface="Comic Sans MS"/>
            </a:endParaRPr>
          </a:p>
          <a:p>
            <a:pPr marL="749351" lvl="1" indent="-280053">
              <a:spcBef>
                <a:spcPts val="501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dirty="0">
                <a:latin typeface="Comic Sans MS"/>
                <a:cs typeface="Comic Sans MS"/>
              </a:rPr>
              <a:t>XOR </a:t>
            </a:r>
            <a:r>
              <a:rPr sz="2000" spc="-5" dirty="0">
                <a:latin typeface="Comic Sans MS"/>
                <a:cs typeface="Comic Sans MS"/>
              </a:rPr>
              <a:t>this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random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value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with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return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address</a:t>
            </a:r>
            <a:endParaRPr sz="2000">
              <a:latin typeface="Comic Sans MS"/>
              <a:cs typeface="Comic Sans MS"/>
            </a:endParaRPr>
          </a:p>
          <a:p>
            <a:pPr marL="749351" lvl="1" indent="-280053">
              <a:spcBef>
                <a:spcPts val="501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spc="-5" dirty="0">
                <a:latin typeface="Comic Sans MS"/>
                <a:cs typeface="Comic Sans MS"/>
              </a:rPr>
              <a:t>include string termination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characters </a:t>
            </a:r>
            <a:r>
              <a:rPr sz="2000" spc="-10" dirty="0">
                <a:latin typeface="Comic Sans MS"/>
                <a:cs typeface="Comic Sans MS"/>
              </a:rPr>
              <a:t>in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the</a:t>
            </a:r>
            <a:r>
              <a:rPr sz="2000" spc="-5" dirty="0">
                <a:latin typeface="Comic Sans MS"/>
                <a:cs typeface="Comic Sans MS"/>
              </a:rPr>
              <a:t> canary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value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AA371389-0C68-D607-9AFD-F85423BE8C3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3">
              <a:lnSpc>
                <a:spcPts val="1630"/>
              </a:lnSpc>
            </a:pPr>
            <a:fld id="{81D60167-4931-47E6-BA6A-407CBD079E47}" type="slidenum">
              <a:rPr dirty="0"/>
              <a:pPr marL="39373">
                <a:lnSpc>
                  <a:spcPts val="1630"/>
                </a:lnSpc>
              </a:pPr>
              <a:t>28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2722" y="955042"/>
            <a:ext cx="3717925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10" dirty="0"/>
              <a:t>Further</a:t>
            </a:r>
            <a:r>
              <a:rPr sz="2801" spc="-70" dirty="0"/>
              <a:t> </a:t>
            </a:r>
            <a:r>
              <a:rPr sz="2801" spc="-10" dirty="0"/>
              <a:t>improvements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763269" y="1744980"/>
            <a:ext cx="7167880" cy="2795637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49274" indent="-336574">
              <a:spcBef>
                <a:spcPts val="600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PointGuard</a:t>
            </a:r>
            <a:endParaRPr sz="2000">
              <a:latin typeface="Comic Sans MS"/>
              <a:cs typeface="Comic Sans MS"/>
            </a:endParaRPr>
          </a:p>
          <a:p>
            <a:pPr marL="748715" marR="110497" lvl="1" indent="-279419">
              <a:lnSpc>
                <a:spcPts val="2390"/>
              </a:lnSpc>
              <a:spcBef>
                <a:spcPts val="585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spc="-5" dirty="0">
                <a:latin typeface="Comic Sans MS"/>
                <a:cs typeface="Comic Sans MS"/>
              </a:rPr>
              <a:t>also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protects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other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data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values, eg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function pointers,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with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canaries</a:t>
            </a:r>
            <a:endParaRPr sz="2000">
              <a:latin typeface="Comic Sans MS"/>
              <a:cs typeface="Comic Sans MS"/>
            </a:endParaRPr>
          </a:p>
          <a:p>
            <a:pPr marL="349274" indent="-336574">
              <a:spcBef>
                <a:spcPts val="434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ProPolice's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 Stack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 Smashing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Protection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(SSP)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by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IBM</a:t>
            </a:r>
            <a:endParaRPr sz="2000">
              <a:latin typeface="Comic Sans MS"/>
              <a:cs typeface="Comic Sans MS"/>
            </a:endParaRPr>
          </a:p>
          <a:p>
            <a:pPr marL="749351" marR="60329" lvl="1" indent="-279419">
              <a:spcBef>
                <a:spcPts val="501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spc="-5" dirty="0">
                <a:latin typeface="Comic Sans MS"/>
                <a:cs typeface="Comic Sans MS"/>
              </a:rPr>
              <a:t>also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re-orders </a:t>
            </a: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stack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elements</a:t>
            </a:r>
            <a:r>
              <a:rPr sz="20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to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reduce potential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for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trouble</a:t>
            </a:r>
            <a:endParaRPr sz="2000">
              <a:latin typeface="Comic Sans MS"/>
              <a:cs typeface="Comic Sans MS"/>
            </a:endParaRPr>
          </a:p>
          <a:p>
            <a:pPr marL="348638" marR="5080" indent="-336574">
              <a:spcBef>
                <a:spcPts val="501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Stackshield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has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 </a:t>
            </a:r>
            <a:r>
              <a:rPr sz="2000" spc="-5" dirty="0">
                <a:latin typeface="Comic Sans MS"/>
                <a:cs typeface="Comic Sans MS"/>
              </a:rPr>
              <a:t>special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stack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for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return addresses,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can disallow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function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pointers </a:t>
            </a:r>
            <a:r>
              <a:rPr sz="2000" dirty="0">
                <a:latin typeface="Comic Sans MS"/>
                <a:cs typeface="Comic Sans MS"/>
              </a:rPr>
              <a:t>to </a:t>
            </a:r>
            <a:r>
              <a:rPr sz="2000" spc="5" dirty="0">
                <a:latin typeface="Comic Sans MS"/>
                <a:cs typeface="Comic Sans MS"/>
              </a:rPr>
              <a:t>the</a:t>
            </a:r>
            <a:r>
              <a:rPr sz="2000" spc="-5" dirty="0">
                <a:latin typeface="Comic Sans MS"/>
                <a:cs typeface="Comic Sans MS"/>
              </a:rPr>
              <a:t> data segment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DD9C2CB-6B63-5AB8-D202-2AE9F6F065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3">
              <a:lnSpc>
                <a:spcPts val="1630"/>
              </a:lnSpc>
            </a:pPr>
            <a:fld id="{81D60167-4931-47E6-BA6A-407CBD079E47}" type="slidenum">
              <a:rPr dirty="0"/>
              <a:pPr marL="39373">
                <a:lnSpc>
                  <a:spcPts val="1630"/>
                </a:lnSpc>
              </a:pPr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5540" y="955042"/>
            <a:ext cx="4312920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5" dirty="0"/>
              <a:t>Dynamic</a:t>
            </a:r>
            <a:r>
              <a:rPr sz="2801" spc="-55" dirty="0"/>
              <a:t> </a:t>
            </a:r>
            <a:r>
              <a:rPr sz="2801" spc="-10" dirty="0"/>
              <a:t>countermeasures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763269" y="1731011"/>
            <a:ext cx="7456170" cy="37420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1">
              <a:spcBef>
                <a:spcPts val="700"/>
              </a:spcBef>
            </a:pP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NB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 none</a:t>
            </a:r>
            <a:r>
              <a:rPr sz="2400" spc="-2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of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these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protections is perfect!</a:t>
            </a:r>
            <a:endParaRPr sz="2400">
              <a:latin typeface="Comic Sans MS"/>
              <a:cs typeface="Comic Sans MS"/>
            </a:endParaRPr>
          </a:p>
          <a:p>
            <a:pPr marL="12701">
              <a:spcBef>
                <a:spcPts val="501"/>
              </a:spcBef>
            </a:pPr>
            <a:r>
              <a:rPr sz="2000" dirty="0">
                <a:latin typeface="Comic Sans MS"/>
                <a:cs typeface="Comic Sans MS"/>
              </a:rPr>
              <a:t>Eg</a:t>
            </a:r>
            <a:endParaRPr sz="2000">
              <a:latin typeface="Comic Sans MS"/>
              <a:cs typeface="Comic Sans MS"/>
            </a:endParaRPr>
          </a:p>
          <a:p>
            <a:pPr marL="348638" marR="5080" indent="-336574">
              <a:lnSpc>
                <a:spcPts val="2390"/>
              </a:lnSpc>
              <a:spcBef>
                <a:spcPts val="595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10" dirty="0">
                <a:latin typeface="Comic Sans MS"/>
                <a:cs typeface="Comic Sans MS"/>
              </a:rPr>
              <a:t>even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if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attacks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return </a:t>
            </a:r>
            <a:r>
              <a:rPr sz="2000" spc="-5" dirty="0">
                <a:latin typeface="Comic Sans MS"/>
                <a:cs typeface="Comic Sans MS"/>
              </a:rPr>
              <a:t>addresses are</a:t>
            </a:r>
            <a:r>
              <a:rPr sz="2000" dirty="0">
                <a:latin typeface="Comic Sans MS"/>
                <a:cs typeface="Comic Sans MS"/>
              </a:rPr>
              <a:t> caught,</a:t>
            </a:r>
            <a:r>
              <a:rPr sz="2000" spc="-5" dirty="0">
                <a:latin typeface="Comic Sans MS"/>
                <a:cs typeface="Comic Sans MS"/>
              </a:rPr>
              <a:t> integrity</a:t>
            </a:r>
            <a:r>
              <a:rPr sz="2000" dirty="0">
                <a:latin typeface="Comic Sans MS"/>
                <a:cs typeface="Comic Sans MS"/>
              </a:rPr>
              <a:t> of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other</a:t>
            </a:r>
            <a:r>
              <a:rPr sz="2000" spc="-5" dirty="0">
                <a:latin typeface="Comic Sans MS"/>
                <a:cs typeface="Comic Sans MS"/>
              </a:rPr>
              <a:t> data </a:t>
            </a:r>
            <a:r>
              <a:rPr sz="2000" dirty="0">
                <a:latin typeface="Comic Sans MS"/>
                <a:cs typeface="Comic Sans MS"/>
              </a:rPr>
              <a:t>other the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stack </a:t>
            </a:r>
            <a:r>
              <a:rPr sz="2000" spc="-5" dirty="0">
                <a:latin typeface="Comic Sans MS"/>
                <a:cs typeface="Comic Sans MS"/>
              </a:rPr>
              <a:t>can still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be</a:t>
            </a:r>
            <a:r>
              <a:rPr sz="2000" spc="-5" dirty="0">
                <a:latin typeface="Comic Sans MS"/>
                <a:cs typeface="Comic Sans MS"/>
              </a:rPr>
              <a:t> abused</a:t>
            </a:r>
            <a:endParaRPr sz="2000">
              <a:latin typeface="Comic Sans MS"/>
              <a:cs typeface="Comic Sans MS"/>
            </a:endParaRPr>
          </a:p>
          <a:p>
            <a:pPr marL="349274" indent="-336574">
              <a:spcBef>
                <a:spcPts val="434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10" dirty="0">
                <a:latin typeface="Comic Sans MS"/>
                <a:cs typeface="Comic Sans MS"/>
              </a:rPr>
              <a:t>clever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attacks</a:t>
            </a:r>
            <a:r>
              <a:rPr sz="2000" dirty="0">
                <a:latin typeface="Comic Sans MS"/>
                <a:cs typeface="Comic Sans MS"/>
              </a:rPr>
              <a:t> may </a:t>
            </a:r>
            <a:r>
              <a:rPr sz="2000" spc="-10" dirty="0">
                <a:latin typeface="Comic Sans MS"/>
                <a:cs typeface="Comic Sans MS"/>
              </a:rPr>
              <a:t>leave</a:t>
            </a:r>
            <a:r>
              <a:rPr sz="2000" spc="-5" dirty="0">
                <a:latin typeface="Comic Sans MS"/>
                <a:cs typeface="Comic Sans MS"/>
              </a:rPr>
              <a:t> canaries intact</a:t>
            </a:r>
            <a:endParaRPr sz="2000">
              <a:latin typeface="Comic Sans MS"/>
              <a:cs typeface="Comic Sans MS"/>
            </a:endParaRPr>
          </a:p>
          <a:p>
            <a:pPr marL="349274" indent="-336574">
              <a:spcBef>
                <a:spcPts val="501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latin typeface="Comic Sans MS"/>
                <a:cs typeface="Comic Sans MS"/>
              </a:rPr>
              <a:t>where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do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you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store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"master"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canary value</a:t>
            </a:r>
            <a:endParaRPr sz="2000">
              <a:latin typeface="Comic Sans MS"/>
              <a:cs typeface="Comic Sans MS"/>
            </a:endParaRPr>
          </a:p>
          <a:p>
            <a:pPr marL="749351" lvl="1" indent="-280053">
              <a:spcBef>
                <a:spcPts val="501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cleverer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attack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could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change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it</a:t>
            </a:r>
            <a:endParaRPr sz="2000">
              <a:latin typeface="Comic Sans MS"/>
              <a:cs typeface="Comic Sans MS"/>
            </a:endParaRPr>
          </a:p>
          <a:p>
            <a:pPr marL="349274" indent="-336574">
              <a:spcBef>
                <a:spcPts val="501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latin typeface="Comic Sans MS"/>
                <a:cs typeface="Comic Sans MS"/>
              </a:rPr>
              <a:t>none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of </a:t>
            </a:r>
            <a:r>
              <a:rPr sz="2000" spc="-5" dirty="0">
                <a:latin typeface="Comic Sans MS"/>
                <a:cs typeface="Comic Sans MS"/>
              </a:rPr>
              <a:t>this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protects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against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heap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overflows</a:t>
            </a:r>
            <a:endParaRPr sz="2000">
              <a:latin typeface="Comic Sans MS"/>
              <a:cs typeface="Comic Sans MS"/>
            </a:endParaRPr>
          </a:p>
          <a:p>
            <a:pPr marL="749351" lvl="1" indent="-280053">
              <a:spcBef>
                <a:spcPts val="501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spc="-5" dirty="0">
                <a:latin typeface="Comic Sans MS"/>
                <a:cs typeface="Comic Sans MS"/>
              </a:rPr>
              <a:t>eg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buffer overflow within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struct...</a:t>
            </a:r>
            <a:endParaRPr sz="2000">
              <a:latin typeface="Comic Sans MS"/>
              <a:cs typeface="Comic Sans MS"/>
            </a:endParaRPr>
          </a:p>
          <a:p>
            <a:pPr marL="349274" indent="-336574">
              <a:spcBef>
                <a:spcPts val="501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dirty="0">
                <a:latin typeface="Comic Sans MS"/>
                <a:cs typeface="Comic Sans MS"/>
              </a:rPr>
              <a:t>....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64F8053-9DD2-7E70-DB6B-1417B21B818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9695815" y="6905625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9">
              <a:lnSpc>
                <a:spcPts val="1630"/>
              </a:lnSpc>
            </a:pPr>
            <a:r>
              <a:rPr dirty="0"/>
              <a:t>4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932" y="927035"/>
            <a:ext cx="6185535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10" dirty="0"/>
              <a:t>Problems</a:t>
            </a:r>
            <a:r>
              <a:rPr sz="2801" spc="5" dirty="0"/>
              <a:t> </a:t>
            </a:r>
            <a:r>
              <a:rPr sz="2801" spc="-10" dirty="0"/>
              <a:t>caused</a:t>
            </a:r>
            <a:r>
              <a:rPr sz="2801" spc="-5" dirty="0"/>
              <a:t> by</a:t>
            </a:r>
            <a:r>
              <a:rPr sz="2801" spc="5" dirty="0"/>
              <a:t> </a:t>
            </a:r>
            <a:r>
              <a:rPr sz="2801" spc="-10" dirty="0"/>
              <a:t>buffer</a:t>
            </a:r>
            <a:r>
              <a:rPr sz="2801" spc="-5" dirty="0"/>
              <a:t> </a:t>
            </a:r>
            <a:r>
              <a:rPr sz="2801" spc="-10" dirty="0"/>
              <a:t>overflows</a:t>
            </a:r>
            <a:endParaRPr sz="2801" dirty="0"/>
          </a:p>
        </p:txBody>
      </p:sp>
      <p:sp>
        <p:nvSpPr>
          <p:cNvPr id="3" name="object 3"/>
          <p:cNvSpPr txBox="1"/>
          <p:nvPr/>
        </p:nvSpPr>
        <p:spPr>
          <a:xfrm>
            <a:off x="997585" y="1876425"/>
            <a:ext cx="8698230" cy="341452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48638" marR="5080" indent="-336574">
              <a:lnSpc>
                <a:spcPts val="2390"/>
              </a:lnSpc>
              <a:spcBef>
                <a:spcPts val="185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5" dirty="0">
                <a:latin typeface="Comic Sans MS"/>
                <a:cs typeface="Comic Sans MS"/>
              </a:rPr>
              <a:t> first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Internet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worm,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all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subsequent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ones (CodeRed,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Blaster,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...),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exploited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buffer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overflows</a:t>
            </a:r>
            <a:endParaRPr sz="2000" dirty="0">
              <a:latin typeface="Comic Sans MS"/>
              <a:cs typeface="Comic Sans MS"/>
            </a:endParaRPr>
          </a:p>
          <a:p>
            <a:pPr>
              <a:spcBef>
                <a:spcPts val="5"/>
              </a:spcBef>
              <a:buFont typeface="Comic Sans MS"/>
              <a:buChar char="•"/>
            </a:pPr>
            <a:endParaRPr sz="2450" dirty="0">
              <a:latin typeface="Comic Sans MS"/>
              <a:cs typeface="Comic Sans MS"/>
            </a:endParaRPr>
          </a:p>
          <a:p>
            <a:pPr marL="348638" marR="162571" indent="-336574">
              <a:lnSpc>
                <a:spcPts val="2390"/>
              </a:lnSpc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latin typeface="Comic Sans MS"/>
                <a:cs typeface="Comic Sans MS"/>
              </a:rPr>
              <a:t>Buffer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overflows </a:t>
            </a:r>
            <a:r>
              <a:rPr sz="2000" dirty="0">
                <a:latin typeface="Comic Sans MS"/>
                <a:cs typeface="Comic Sans MS"/>
              </a:rPr>
              <a:t>cause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5" dirty="0">
                <a:latin typeface="Comic Sans MS"/>
                <a:cs typeface="Comic Sans MS"/>
              </a:rPr>
              <a:t> order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50% of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all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security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alerts</a:t>
            </a:r>
            <a:endParaRPr sz="2000" dirty="0">
              <a:latin typeface="Comic Sans MS"/>
              <a:cs typeface="Comic Sans MS"/>
            </a:endParaRPr>
          </a:p>
          <a:p>
            <a:pPr marL="749351" lvl="1" indent="-280053">
              <a:spcBef>
                <a:spcPts val="385"/>
              </a:spcBef>
              <a:buChar char="–"/>
              <a:tabLst>
                <a:tab pos="748715" algn="l"/>
                <a:tab pos="749351" algn="l"/>
              </a:tabLst>
            </a:pPr>
            <a:r>
              <a:rPr dirty="0">
                <a:latin typeface="Comic Sans MS"/>
                <a:cs typeface="Comic Sans MS"/>
              </a:rPr>
              <a:t>Eg</a:t>
            </a:r>
            <a:r>
              <a:rPr spc="-25" dirty="0">
                <a:latin typeface="Comic Sans MS"/>
                <a:cs typeface="Comic Sans MS"/>
              </a:rPr>
              <a:t> </a:t>
            </a:r>
            <a:r>
              <a:rPr spc="5" dirty="0">
                <a:latin typeface="Comic Sans MS"/>
                <a:cs typeface="Comic Sans MS"/>
              </a:rPr>
              <a:t>check</a:t>
            </a:r>
            <a:r>
              <a:rPr spc="-5" dirty="0">
                <a:latin typeface="Comic Sans MS"/>
                <a:cs typeface="Comic Sans MS"/>
              </a:rPr>
              <a:t> out</a:t>
            </a:r>
            <a:r>
              <a:rPr spc="-1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CERT,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cve.mitre.org,</a:t>
            </a:r>
            <a:r>
              <a:rPr spc="-2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or</a:t>
            </a:r>
            <a:r>
              <a:rPr spc="-20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bugtraq</a:t>
            </a:r>
            <a:endParaRPr dirty="0">
              <a:latin typeface="Comic Sans MS"/>
              <a:cs typeface="Comic Sans MS"/>
            </a:endParaRPr>
          </a:p>
          <a:p>
            <a:pPr lvl="1">
              <a:spcBef>
                <a:spcPts val="45"/>
              </a:spcBef>
              <a:buChar char="–"/>
            </a:pPr>
            <a:endParaRPr sz="2201" dirty="0">
              <a:latin typeface="Comic Sans MS"/>
              <a:cs typeface="Comic Sans MS"/>
            </a:endParaRPr>
          </a:p>
          <a:p>
            <a:pPr marL="349274" indent="-336574"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latin typeface="Comic Sans MS"/>
                <a:cs typeface="Comic Sans MS"/>
              </a:rPr>
              <a:t>Trends</a:t>
            </a:r>
            <a:endParaRPr sz="2000" dirty="0">
              <a:latin typeface="Comic Sans MS"/>
              <a:cs typeface="Comic Sans MS"/>
            </a:endParaRPr>
          </a:p>
          <a:p>
            <a:pPr marL="749351" lvl="1" indent="-280053">
              <a:spcBef>
                <a:spcPts val="501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dirty="0">
                <a:latin typeface="Comic Sans MS"/>
                <a:cs typeface="Comic Sans MS"/>
              </a:rPr>
              <a:t>Attacks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are</a:t>
            </a:r>
            <a:r>
              <a:rPr sz="2000" spc="-2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getting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cleverer</a:t>
            </a:r>
            <a:endParaRPr sz="2000" dirty="0">
              <a:latin typeface="Comic Sans MS"/>
              <a:cs typeface="Comic Sans MS"/>
            </a:endParaRPr>
          </a:p>
          <a:p>
            <a:pPr marL="1155778" lvl="2" indent="-228616">
              <a:spcBef>
                <a:spcPts val="501"/>
              </a:spcBef>
              <a:buChar char="•"/>
              <a:tabLst>
                <a:tab pos="1155142" algn="l"/>
                <a:tab pos="1155778" algn="l"/>
              </a:tabLst>
            </a:pPr>
            <a:r>
              <a:rPr sz="2000" spc="-5" dirty="0">
                <a:latin typeface="Comic Sans MS"/>
                <a:cs typeface="Comic Sans MS"/>
              </a:rPr>
              <a:t>defeating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ever more clever countermeasures</a:t>
            </a:r>
            <a:endParaRPr sz="2000" dirty="0">
              <a:latin typeface="Comic Sans MS"/>
              <a:cs typeface="Comic Sans MS"/>
            </a:endParaRPr>
          </a:p>
          <a:p>
            <a:pPr marL="749351" lvl="1" indent="-280053">
              <a:spcBef>
                <a:spcPts val="501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dirty="0">
                <a:latin typeface="Comic Sans MS"/>
                <a:cs typeface="Comic Sans MS"/>
              </a:rPr>
              <a:t>Attacks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are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getting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easier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do,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by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script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kiddies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C5DAD08E-33DB-F83B-37A1-78BAB54DFDF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36900" y="6809002"/>
            <a:ext cx="4218939" cy="206517"/>
          </a:xfrm>
        </p:spPr>
        <p:txBody>
          <a:bodyPr/>
          <a:lstStyle/>
          <a:p>
            <a:r>
              <a:rPr lang="it-IT" dirty="0"/>
              <a:t>Security in Software Applications 22/23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3">
              <a:lnSpc>
                <a:spcPts val="1630"/>
              </a:lnSpc>
            </a:pPr>
            <a:fld id="{81D60167-4931-47E6-BA6A-407CBD079E47}" type="slidenum">
              <a:rPr dirty="0"/>
              <a:pPr marL="39373">
                <a:lnSpc>
                  <a:spcPts val="1630"/>
                </a:lnSpc>
              </a:pPr>
              <a:t>30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7221" y="955042"/>
            <a:ext cx="5368925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10" dirty="0"/>
              <a:t>Windows </a:t>
            </a:r>
            <a:r>
              <a:rPr sz="2801" spc="-5" dirty="0"/>
              <a:t>2003 Stack</a:t>
            </a:r>
            <a:r>
              <a:rPr sz="2801" spc="-25" dirty="0"/>
              <a:t> </a:t>
            </a:r>
            <a:r>
              <a:rPr sz="2801" spc="-10" dirty="0"/>
              <a:t>Protection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763269" y="1733054"/>
            <a:ext cx="7315834" cy="3499804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1">
              <a:spcBef>
                <a:spcPts val="630"/>
              </a:spcBef>
            </a:pPr>
            <a:r>
              <a:rPr sz="2051" i="1" spc="-35" dirty="0">
                <a:latin typeface="Comic Sans MS"/>
                <a:cs typeface="Comic Sans MS"/>
              </a:rPr>
              <a:t>The</a:t>
            </a:r>
            <a:r>
              <a:rPr sz="2051" i="1" spc="-20" dirty="0">
                <a:latin typeface="Comic Sans MS"/>
                <a:cs typeface="Comic Sans MS"/>
              </a:rPr>
              <a:t> </a:t>
            </a:r>
            <a:r>
              <a:rPr sz="2051" i="1" spc="-30" dirty="0">
                <a:latin typeface="Comic Sans MS"/>
                <a:cs typeface="Comic Sans MS"/>
              </a:rPr>
              <a:t>subtle</a:t>
            </a:r>
            <a:r>
              <a:rPr sz="2051" i="1" spc="-20" dirty="0">
                <a:latin typeface="Comic Sans MS"/>
                <a:cs typeface="Comic Sans MS"/>
              </a:rPr>
              <a:t> </a:t>
            </a:r>
            <a:r>
              <a:rPr sz="2051" i="1" spc="-30" dirty="0">
                <a:latin typeface="Comic Sans MS"/>
                <a:cs typeface="Comic Sans MS"/>
              </a:rPr>
              <a:t>ways</a:t>
            </a:r>
            <a:r>
              <a:rPr sz="2051" i="1" spc="-20" dirty="0">
                <a:latin typeface="Comic Sans MS"/>
                <a:cs typeface="Comic Sans MS"/>
              </a:rPr>
              <a:t> </a:t>
            </a:r>
            <a:r>
              <a:rPr sz="2051" i="1" spc="-30" dirty="0">
                <a:latin typeface="Comic Sans MS"/>
                <a:cs typeface="Comic Sans MS"/>
              </a:rPr>
              <a:t>in</a:t>
            </a:r>
            <a:r>
              <a:rPr sz="2051" i="1" spc="-20" dirty="0">
                <a:latin typeface="Comic Sans MS"/>
                <a:cs typeface="Comic Sans MS"/>
              </a:rPr>
              <a:t> </a:t>
            </a:r>
            <a:r>
              <a:rPr sz="2051" i="1" spc="-30" dirty="0">
                <a:latin typeface="Comic Sans MS"/>
                <a:cs typeface="Comic Sans MS"/>
              </a:rPr>
              <a:t>which</a:t>
            </a:r>
            <a:r>
              <a:rPr sz="2051" i="1" spc="-10" dirty="0">
                <a:latin typeface="Comic Sans MS"/>
                <a:cs typeface="Comic Sans MS"/>
              </a:rPr>
              <a:t> </a:t>
            </a:r>
            <a:r>
              <a:rPr sz="2051" i="1" spc="-25" dirty="0">
                <a:latin typeface="Comic Sans MS"/>
                <a:cs typeface="Comic Sans MS"/>
              </a:rPr>
              <a:t>things</a:t>
            </a:r>
            <a:r>
              <a:rPr sz="2051" i="1" spc="-20" dirty="0">
                <a:latin typeface="Comic Sans MS"/>
                <a:cs typeface="Comic Sans MS"/>
              </a:rPr>
              <a:t> </a:t>
            </a:r>
            <a:r>
              <a:rPr sz="2051" i="1" spc="-25" dirty="0">
                <a:latin typeface="Comic Sans MS"/>
                <a:cs typeface="Comic Sans MS"/>
              </a:rPr>
              <a:t>can</a:t>
            </a:r>
            <a:r>
              <a:rPr sz="2051" i="1" spc="-20" dirty="0">
                <a:latin typeface="Comic Sans MS"/>
                <a:cs typeface="Comic Sans MS"/>
              </a:rPr>
              <a:t> </a:t>
            </a:r>
            <a:r>
              <a:rPr sz="2051" i="1" spc="-25" dirty="0">
                <a:latin typeface="Comic Sans MS"/>
                <a:cs typeface="Comic Sans MS"/>
              </a:rPr>
              <a:t>still go</a:t>
            </a:r>
            <a:r>
              <a:rPr sz="2051" i="1" spc="-15" dirty="0">
                <a:latin typeface="Comic Sans MS"/>
                <a:cs typeface="Comic Sans MS"/>
              </a:rPr>
              <a:t> </a:t>
            </a:r>
            <a:r>
              <a:rPr sz="2051" i="1" spc="-25" dirty="0">
                <a:latin typeface="Comic Sans MS"/>
                <a:cs typeface="Comic Sans MS"/>
              </a:rPr>
              <a:t>wrong...</a:t>
            </a:r>
            <a:endParaRPr sz="2051" dirty="0">
              <a:latin typeface="Comic Sans MS"/>
              <a:cs typeface="Comic Sans MS"/>
            </a:endParaRPr>
          </a:p>
          <a:p>
            <a:pPr marL="349274" indent="-336574">
              <a:spcBef>
                <a:spcPts val="501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latin typeface="Comic Sans MS"/>
                <a:cs typeface="Comic Sans MS"/>
              </a:rPr>
              <a:t>Enabled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with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/GS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command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line </a:t>
            </a:r>
            <a:r>
              <a:rPr sz="2000" dirty="0">
                <a:latin typeface="Comic Sans MS"/>
                <a:cs typeface="Comic Sans MS"/>
              </a:rPr>
              <a:t>option</a:t>
            </a:r>
          </a:p>
          <a:p>
            <a:pPr marL="349274" marR="144791" indent="-336574">
              <a:lnSpc>
                <a:spcPts val="2390"/>
              </a:lnSpc>
              <a:spcBef>
                <a:spcPts val="590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10" dirty="0">
                <a:latin typeface="Comic Sans MS"/>
                <a:cs typeface="Comic Sans MS"/>
              </a:rPr>
              <a:t>Similar</a:t>
            </a:r>
            <a:r>
              <a:rPr sz="2000" dirty="0">
                <a:latin typeface="Comic Sans MS"/>
                <a:cs typeface="Comic Sans MS"/>
              </a:rPr>
              <a:t> to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StackGuard, except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that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when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canary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is </a:t>
            </a:r>
            <a:r>
              <a:rPr sz="2000" spc="-5" dirty="0">
                <a:latin typeface="Comic Sans MS"/>
                <a:cs typeface="Comic Sans MS"/>
              </a:rPr>
              <a:t> corrupted,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control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is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transferred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to </a:t>
            </a:r>
            <a:r>
              <a:rPr sz="2000" spc="-5" dirty="0">
                <a:latin typeface="Comic Sans MS"/>
                <a:cs typeface="Comic Sans MS"/>
              </a:rPr>
              <a:t>an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exception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handler</a:t>
            </a:r>
            <a:endParaRPr sz="2000" dirty="0">
              <a:latin typeface="Comic Sans MS"/>
              <a:cs typeface="Comic Sans MS"/>
            </a:endParaRPr>
          </a:p>
          <a:p>
            <a:pPr marL="349274" indent="-336574">
              <a:spcBef>
                <a:spcPts val="430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latin typeface="Comic Sans MS"/>
                <a:cs typeface="Comic Sans MS"/>
              </a:rPr>
              <a:t>Exception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handler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information is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stored </a:t>
            </a:r>
            <a:r>
              <a:rPr sz="2000" dirty="0">
                <a:latin typeface="Comic Sans MS"/>
                <a:cs typeface="Comic Sans MS"/>
              </a:rPr>
              <a:t>...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the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stack</a:t>
            </a:r>
            <a:endParaRPr sz="2000" dirty="0">
              <a:latin typeface="Comic Sans MS"/>
              <a:cs typeface="Comic Sans MS"/>
            </a:endParaRPr>
          </a:p>
          <a:p>
            <a:pPr marL="349274" marR="5080" indent="-336574">
              <a:lnSpc>
                <a:spcPct val="99800"/>
              </a:lnSpc>
              <a:spcBef>
                <a:spcPts val="505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latin typeface="Comic Sans MS"/>
                <a:cs typeface="Comic Sans MS"/>
              </a:rPr>
              <a:t>Countermeasure: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register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exception handlers,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don't 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trust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exception handlers </a:t>
            </a:r>
            <a:r>
              <a:rPr sz="2000" dirty="0">
                <a:latin typeface="Comic Sans MS"/>
                <a:cs typeface="Comic Sans MS"/>
              </a:rPr>
              <a:t>that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are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not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registered </a:t>
            </a:r>
            <a:r>
              <a:rPr sz="2000" dirty="0">
                <a:latin typeface="Comic Sans MS"/>
                <a:cs typeface="Comic Sans MS"/>
              </a:rPr>
              <a:t>or </a:t>
            </a:r>
            <a:r>
              <a:rPr sz="2000" spc="-5" dirty="0">
                <a:latin typeface="Comic Sans MS"/>
                <a:cs typeface="Comic Sans MS"/>
              </a:rPr>
              <a:t>on</a:t>
            </a:r>
            <a:r>
              <a:rPr sz="2000" dirty="0">
                <a:latin typeface="Comic Sans MS"/>
                <a:cs typeface="Comic Sans MS"/>
              </a:rPr>
              <a:t> the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stack</a:t>
            </a:r>
            <a:endParaRPr sz="2000" dirty="0">
              <a:latin typeface="Comic Sans MS"/>
              <a:cs typeface="Comic Sans MS"/>
            </a:endParaRPr>
          </a:p>
          <a:p>
            <a:pPr marL="349274" marR="494698" indent="-336574">
              <a:lnSpc>
                <a:spcPts val="2390"/>
              </a:lnSpc>
              <a:spcBef>
                <a:spcPts val="600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latin typeface="Comic Sans MS"/>
                <a:cs typeface="Comic Sans MS"/>
              </a:rPr>
              <a:t>Attackers </a:t>
            </a:r>
            <a:r>
              <a:rPr sz="2000" dirty="0">
                <a:latin typeface="Comic Sans MS"/>
                <a:cs typeface="Comic Sans MS"/>
              </a:rPr>
              <a:t>may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still abuse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existing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handlers</a:t>
            </a:r>
            <a:r>
              <a:rPr sz="2000" dirty="0">
                <a:latin typeface="Comic Sans MS"/>
                <a:cs typeface="Comic Sans MS"/>
              </a:rPr>
              <a:t> or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point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to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exception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outside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5" dirty="0">
                <a:latin typeface="Comic Sans MS"/>
                <a:cs typeface="Comic Sans MS"/>
              </a:rPr>
              <a:t> loaded </a:t>
            </a:r>
            <a:r>
              <a:rPr sz="2000" dirty="0">
                <a:latin typeface="Comic Sans MS"/>
                <a:cs typeface="Comic Sans MS"/>
              </a:rPr>
              <a:t>module...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64F128C2-9D1B-6AA2-FC8F-C649AAD68F2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9528" y="2639060"/>
            <a:ext cx="3964940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10" dirty="0"/>
              <a:t>Other</a:t>
            </a:r>
            <a:r>
              <a:rPr sz="2801" spc="-55" dirty="0"/>
              <a:t> </a:t>
            </a:r>
            <a:r>
              <a:rPr sz="2801" spc="-10" dirty="0"/>
              <a:t>countermeasures</a:t>
            </a:r>
            <a:endParaRPr sz="2801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C38EC3E7-80EE-FA07-0DBC-E2241F5B10F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57F5D0DB-E363-D2A0-C8F9-6A21032BA6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144510" y="6296025"/>
            <a:ext cx="554990" cy="615553"/>
          </a:xfrm>
        </p:spPr>
        <p:txBody>
          <a:bodyPr/>
          <a:lstStyle/>
          <a:p>
            <a:pPr marL="127009">
              <a:lnSpc>
                <a:spcPts val="1630"/>
              </a:lnSpc>
            </a:pPr>
            <a:fld id="{81D60167-4931-47E6-BA6A-407CBD079E47}" type="slidenum">
              <a:rPr lang="it-IT" smtClean="0"/>
              <a:pPr marL="127009">
                <a:lnSpc>
                  <a:spcPts val="1630"/>
                </a:lnSpc>
              </a:pPr>
              <a:t>31</a:t>
            </a:fld>
            <a:endParaRPr lang="it-IT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3">
              <a:lnSpc>
                <a:spcPts val="1630"/>
              </a:lnSpc>
            </a:pPr>
            <a:fld id="{81D60167-4931-47E6-BA6A-407CBD079E47}" type="slidenum">
              <a:rPr dirty="0"/>
              <a:pPr marL="38103">
                <a:lnSpc>
                  <a:spcPts val="1630"/>
                </a:lnSpc>
              </a:pPr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350" y="955042"/>
            <a:ext cx="1764664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10" dirty="0"/>
              <a:t>Prevention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763271" y="1732281"/>
            <a:ext cx="7378065" cy="403443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49274" indent="-336574">
              <a:spcBef>
                <a:spcPts val="700"/>
              </a:spcBef>
              <a:buChar char="•"/>
              <a:tabLst>
                <a:tab pos="348638" algn="l"/>
                <a:tab pos="349274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Don’t</a:t>
            </a:r>
            <a:r>
              <a:rPr sz="24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use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 or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C++</a:t>
            </a:r>
            <a:endParaRPr sz="2400">
              <a:latin typeface="Comic Sans MS"/>
              <a:cs typeface="Comic Sans MS"/>
            </a:endParaRPr>
          </a:p>
          <a:p>
            <a:pPr marL="349274" indent="-336574">
              <a:spcBef>
                <a:spcPts val="600"/>
              </a:spcBef>
              <a:buChar char="•"/>
              <a:tabLst>
                <a:tab pos="348638" algn="l"/>
                <a:tab pos="349274" algn="l"/>
              </a:tabLst>
            </a:pP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Better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 programmer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awareness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&amp;</a:t>
            </a:r>
            <a:r>
              <a:rPr sz="24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training</a:t>
            </a:r>
            <a:endParaRPr sz="2400">
              <a:latin typeface="Comic Sans MS"/>
              <a:cs typeface="Comic Sans MS"/>
            </a:endParaRPr>
          </a:p>
          <a:p>
            <a:pPr marL="393091">
              <a:spcBef>
                <a:spcPts val="490"/>
              </a:spcBef>
            </a:pPr>
            <a:r>
              <a:rPr sz="2000" spc="-5" dirty="0">
                <a:latin typeface="Comic Sans MS"/>
                <a:cs typeface="Comic Sans MS"/>
              </a:rPr>
              <a:t>Eg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read </a:t>
            </a:r>
            <a:r>
              <a:rPr sz="2000" dirty="0">
                <a:latin typeface="Comic Sans MS"/>
                <a:cs typeface="Comic Sans MS"/>
              </a:rPr>
              <a:t>– </a:t>
            </a:r>
            <a:r>
              <a:rPr sz="2000" spc="-5" dirty="0">
                <a:latin typeface="Comic Sans MS"/>
                <a:cs typeface="Comic Sans MS"/>
              </a:rPr>
              <a:t>and make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other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people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read </a:t>
            </a:r>
            <a:r>
              <a:rPr sz="2000" dirty="0">
                <a:latin typeface="Comic Sans MS"/>
                <a:cs typeface="Comic Sans MS"/>
              </a:rPr>
              <a:t>-</a:t>
            </a:r>
            <a:endParaRPr sz="2000">
              <a:latin typeface="Comic Sans MS"/>
              <a:cs typeface="Comic Sans MS"/>
            </a:endParaRPr>
          </a:p>
          <a:p>
            <a:pPr marL="1155778" marR="426749" lvl="1" indent="-228616">
              <a:lnSpc>
                <a:spcPts val="2390"/>
              </a:lnSpc>
              <a:spcBef>
                <a:spcPts val="595"/>
              </a:spcBef>
              <a:buChar char="•"/>
              <a:tabLst>
                <a:tab pos="1155142" algn="l"/>
                <a:tab pos="1155778" algn="l"/>
              </a:tabLst>
            </a:pPr>
            <a:r>
              <a:rPr sz="2000" spc="-5" dirty="0">
                <a:latin typeface="Comic Sans MS"/>
                <a:cs typeface="Comic Sans MS"/>
              </a:rPr>
              <a:t>Building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Secure Software,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J.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Viega </a:t>
            </a:r>
            <a:r>
              <a:rPr sz="2000" dirty="0">
                <a:latin typeface="Comic Sans MS"/>
                <a:cs typeface="Comic Sans MS"/>
              </a:rPr>
              <a:t>&amp; G. </a:t>
            </a:r>
            <a:r>
              <a:rPr sz="2000" spc="-5" dirty="0">
                <a:latin typeface="Comic Sans MS"/>
                <a:cs typeface="Comic Sans MS"/>
              </a:rPr>
              <a:t>McGraw,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2002</a:t>
            </a:r>
            <a:endParaRPr sz="2000">
              <a:latin typeface="Comic Sans MS"/>
              <a:cs typeface="Comic Sans MS"/>
            </a:endParaRPr>
          </a:p>
          <a:p>
            <a:pPr marL="1155778" lvl="1" indent="-228616">
              <a:spcBef>
                <a:spcPts val="434"/>
              </a:spcBef>
              <a:buChar char="•"/>
              <a:tabLst>
                <a:tab pos="1155142" algn="l"/>
                <a:tab pos="1155778" algn="l"/>
              </a:tabLst>
            </a:pPr>
            <a:r>
              <a:rPr sz="2000" spc="-5" dirty="0">
                <a:latin typeface="Comic Sans MS"/>
                <a:cs typeface="Comic Sans MS"/>
              </a:rPr>
              <a:t>Writing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Secure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Code,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M.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Howard</a:t>
            </a:r>
            <a:r>
              <a:rPr sz="2000" dirty="0">
                <a:latin typeface="Comic Sans MS"/>
                <a:cs typeface="Comic Sans MS"/>
              </a:rPr>
              <a:t> &amp;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D.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LeBlanc, 2002</a:t>
            </a:r>
            <a:endParaRPr sz="2000">
              <a:latin typeface="Comic Sans MS"/>
              <a:cs typeface="Comic Sans MS"/>
            </a:endParaRPr>
          </a:p>
          <a:p>
            <a:pPr marL="1155778" marR="296565" lvl="1" indent="-228616">
              <a:lnSpc>
                <a:spcPts val="2390"/>
              </a:lnSpc>
              <a:spcBef>
                <a:spcPts val="585"/>
              </a:spcBef>
              <a:buChar char="•"/>
              <a:tabLst>
                <a:tab pos="1155142" algn="l"/>
                <a:tab pos="1155778" algn="l"/>
              </a:tabLst>
            </a:pPr>
            <a:r>
              <a:rPr sz="2000" spc="-5" dirty="0">
                <a:latin typeface="Comic Sans MS"/>
                <a:cs typeface="Comic Sans MS"/>
              </a:rPr>
              <a:t>19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deadly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sins </a:t>
            </a:r>
            <a:r>
              <a:rPr sz="2000" dirty="0">
                <a:latin typeface="Comic Sans MS"/>
                <a:cs typeface="Comic Sans MS"/>
              </a:rPr>
              <a:t>of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software security, M.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Howard, </a:t>
            </a:r>
            <a:r>
              <a:rPr sz="2000" dirty="0">
                <a:latin typeface="Comic Sans MS"/>
                <a:cs typeface="Comic Sans MS"/>
              </a:rPr>
              <a:t>D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LeBlanc</a:t>
            </a:r>
            <a:r>
              <a:rPr sz="2000" dirty="0">
                <a:latin typeface="Comic Sans MS"/>
                <a:cs typeface="Comic Sans MS"/>
              </a:rPr>
              <a:t> &amp; </a:t>
            </a:r>
            <a:r>
              <a:rPr sz="2000" spc="-5" dirty="0">
                <a:latin typeface="Comic Sans MS"/>
                <a:cs typeface="Comic Sans MS"/>
              </a:rPr>
              <a:t>J.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Viega,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2005</a:t>
            </a:r>
            <a:endParaRPr sz="2000">
              <a:latin typeface="Comic Sans MS"/>
              <a:cs typeface="Comic Sans MS"/>
            </a:endParaRPr>
          </a:p>
          <a:p>
            <a:pPr marL="1155778" lvl="1" indent="-228616">
              <a:lnSpc>
                <a:spcPts val="2395"/>
              </a:lnSpc>
              <a:spcBef>
                <a:spcPts val="285"/>
              </a:spcBef>
              <a:buChar char="•"/>
              <a:tabLst>
                <a:tab pos="1155142" algn="l"/>
                <a:tab pos="1155778" algn="l"/>
              </a:tabLst>
            </a:pPr>
            <a:r>
              <a:rPr sz="2000" spc="-5" dirty="0">
                <a:latin typeface="Comic Sans MS"/>
                <a:cs typeface="Comic Sans MS"/>
              </a:rPr>
              <a:t>Secure programming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for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Linux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UNIX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HOWTO,</a:t>
            </a:r>
            <a:endParaRPr sz="2000">
              <a:latin typeface="Comic Sans MS"/>
              <a:cs typeface="Comic Sans MS"/>
            </a:endParaRPr>
          </a:p>
          <a:p>
            <a:pPr marL="1689215">
              <a:lnSpc>
                <a:spcPts val="2395"/>
              </a:lnSpc>
            </a:pPr>
            <a:r>
              <a:rPr sz="2000" spc="-5" dirty="0">
                <a:latin typeface="Comic Sans MS"/>
                <a:cs typeface="Comic Sans MS"/>
              </a:rPr>
              <a:t>D.</a:t>
            </a:r>
            <a:r>
              <a:rPr sz="2000" spc="-4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Wheeler,</a:t>
            </a:r>
            <a:endParaRPr sz="2000">
              <a:latin typeface="Comic Sans MS"/>
              <a:cs typeface="Comic Sans MS"/>
            </a:endParaRPr>
          </a:p>
          <a:p>
            <a:pPr marL="1155778" lvl="1" indent="-228616">
              <a:spcBef>
                <a:spcPts val="360"/>
              </a:spcBef>
              <a:buChar char="•"/>
              <a:tabLst>
                <a:tab pos="1155142" algn="l"/>
                <a:tab pos="1155778" algn="l"/>
              </a:tabLst>
            </a:pPr>
            <a:r>
              <a:rPr sz="2000" spc="-5" dirty="0">
                <a:latin typeface="Comic Sans MS"/>
                <a:cs typeface="Comic Sans MS"/>
              </a:rPr>
              <a:t>Secure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</a:t>
            </a:r>
            <a:r>
              <a:rPr sz="2000" spc="-5" dirty="0">
                <a:latin typeface="Comic Sans MS"/>
                <a:cs typeface="Comic Sans MS"/>
              </a:rPr>
              <a:t> coding,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T.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Sirainen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0FB6FC8-C494-45DB-5ACF-D32887CB892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3">
              <a:lnSpc>
                <a:spcPts val="1630"/>
              </a:lnSpc>
            </a:pPr>
            <a:fld id="{81D60167-4931-47E6-BA6A-407CBD079E47}" type="slidenum">
              <a:rPr dirty="0"/>
              <a:pPr marL="38103">
                <a:lnSpc>
                  <a:spcPts val="1630"/>
                </a:lnSpc>
              </a:pPr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691" y="955042"/>
            <a:ext cx="6483984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10" dirty="0"/>
              <a:t>Prevention </a:t>
            </a:r>
            <a:r>
              <a:rPr sz="2801" dirty="0"/>
              <a:t>– </a:t>
            </a:r>
            <a:r>
              <a:rPr sz="2801" spc="-10" dirty="0"/>
              <a:t>use better</a:t>
            </a:r>
            <a:r>
              <a:rPr sz="2801" spc="5" dirty="0"/>
              <a:t> </a:t>
            </a:r>
            <a:r>
              <a:rPr sz="2801" spc="-10" dirty="0"/>
              <a:t>string</a:t>
            </a:r>
            <a:r>
              <a:rPr sz="2801" dirty="0"/>
              <a:t> </a:t>
            </a:r>
            <a:r>
              <a:rPr sz="2801" spc="-10" dirty="0"/>
              <a:t>libraries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763271" y="1808480"/>
            <a:ext cx="7364095" cy="1985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48638" marR="382296" indent="-336574">
              <a:lnSpc>
                <a:spcPts val="2390"/>
              </a:lnSpc>
              <a:spcBef>
                <a:spcPts val="185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latin typeface="Comic Sans MS"/>
                <a:cs typeface="Comic Sans MS"/>
              </a:rPr>
              <a:t>there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is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</a:t>
            </a:r>
            <a:r>
              <a:rPr sz="2000" spc="-5" dirty="0">
                <a:latin typeface="Comic Sans MS"/>
                <a:cs typeface="Comic Sans MS"/>
              </a:rPr>
              <a:t> choice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between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using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statically</a:t>
            </a:r>
            <a:r>
              <a:rPr sz="20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vs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dynamically </a:t>
            </a:r>
            <a:r>
              <a:rPr sz="2000" spc="-5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allocated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buffers</a:t>
            </a:r>
            <a:endParaRPr sz="2000">
              <a:latin typeface="Comic Sans MS"/>
              <a:cs typeface="Comic Sans MS"/>
            </a:endParaRPr>
          </a:p>
          <a:p>
            <a:pPr marL="749351" marR="339113" lvl="1" indent="-279419">
              <a:lnSpc>
                <a:spcPts val="2390"/>
              </a:lnSpc>
              <a:spcBef>
                <a:spcPts val="520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static</a:t>
            </a:r>
            <a:r>
              <a:rPr sz="20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approach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easy</a:t>
            </a:r>
            <a:r>
              <a:rPr sz="2000" dirty="0">
                <a:latin typeface="Comic Sans MS"/>
                <a:cs typeface="Comic Sans MS"/>
              </a:rPr>
              <a:t> to</a:t>
            </a:r>
            <a:r>
              <a:rPr sz="2000" spc="-5" dirty="0">
                <a:latin typeface="Comic Sans MS"/>
                <a:cs typeface="Comic Sans MS"/>
              </a:rPr>
              <a:t> get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wrong, and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chopping </a:t>
            </a:r>
            <a:r>
              <a:rPr sz="2000" spc="-5" dirty="0">
                <a:latin typeface="Comic Sans MS"/>
                <a:cs typeface="Comic Sans MS"/>
              </a:rPr>
              <a:t>user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input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may </a:t>
            </a:r>
            <a:r>
              <a:rPr sz="2000" spc="-5" dirty="0">
                <a:latin typeface="Comic Sans MS"/>
                <a:cs typeface="Comic Sans MS"/>
              </a:rPr>
              <a:t>still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have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unwanted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effects</a:t>
            </a:r>
            <a:endParaRPr sz="2000">
              <a:latin typeface="Comic Sans MS"/>
              <a:cs typeface="Comic Sans MS"/>
            </a:endParaRPr>
          </a:p>
          <a:p>
            <a:pPr marL="748715" marR="5080" lvl="1" indent="-279419">
              <a:spcBef>
                <a:spcPts val="434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dynamic</a:t>
            </a:r>
            <a:r>
              <a:rPr sz="20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approach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susceptible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out-of-memory </a:t>
            </a:r>
            <a:r>
              <a:rPr sz="2000" spc="-5" dirty="0">
                <a:latin typeface="Comic Sans MS"/>
                <a:cs typeface="Comic Sans MS"/>
              </a:rPr>
              <a:t>errors,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need </a:t>
            </a:r>
            <a:r>
              <a:rPr sz="2000" dirty="0">
                <a:latin typeface="Comic Sans MS"/>
                <a:cs typeface="Comic Sans MS"/>
              </a:rPr>
              <a:t>for </a:t>
            </a:r>
            <a:r>
              <a:rPr sz="2000" spc="-10" dirty="0">
                <a:latin typeface="Comic Sans MS"/>
                <a:cs typeface="Comic Sans MS"/>
              </a:rPr>
              <a:t>failing</a:t>
            </a:r>
            <a:r>
              <a:rPr sz="2000" spc="-5" dirty="0">
                <a:latin typeface="Comic Sans MS"/>
                <a:cs typeface="Comic Sans MS"/>
              </a:rPr>
              <a:t> safely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E67C3ECA-9E84-C054-8DE2-0088882A92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3">
              <a:lnSpc>
                <a:spcPts val="1630"/>
              </a:lnSpc>
            </a:pPr>
            <a:fld id="{81D60167-4931-47E6-BA6A-407CBD079E47}" type="slidenum">
              <a:rPr dirty="0"/>
              <a:pPr marL="38103">
                <a:lnSpc>
                  <a:spcPts val="1630"/>
                </a:lnSpc>
              </a:pPr>
              <a:t>34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7329" y="955041"/>
            <a:ext cx="3608704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10" dirty="0"/>
              <a:t>Detection</a:t>
            </a:r>
            <a:r>
              <a:rPr sz="2801" spc="-5" dirty="0"/>
              <a:t> </a:t>
            </a:r>
            <a:r>
              <a:rPr sz="2000" spc="-5" dirty="0"/>
              <a:t>before</a:t>
            </a:r>
            <a:r>
              <a:rPr sz="2000" spc="-15" dirty="0"/>
              <a:t> </a:t>
            </a:r>
            <a:r>
              <a:rPr sz="2000" spc="-5" dirty="0"/>
              <a:t>shipping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63271" y="1747521"/>
            <a:ext cx="7365365" cy="3481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74" indent="-336574">
              <a:spcBef>
                <a:spcPts val="100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Testing</a:t>
            </a:r>
            <a:endParaRPr sz="2000">
              <a:latin typeface="Comic Sans MS"/>
              <a:cs typeface="Comic Sans MS"/>
            </a:endParaRPr>
          </a:p>
          <a:p>
            <a:pPr marL="749351" lvl="1" indent="-280053">
              <a:lnSpc>
                <a:spcPts val="2380"/>
              </a:lnSpc>
              <a:spcBef>
                <a:spcPts val="20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spc="-5" dirty="0">
                <a:latin typeface="Comic Sans MS"/>
                <a:cs typeface="Comic Sans MS"/>
              </a:rPr>
              <a:t>Difficult!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How </a:t>
            </a:r>
            <a:r>
              <a:rPr sz="2000" dirty="0">
                <a:latin typeface="Comic Sans MS"/>
                <a:cs typeface="Comic Sans MS"/>
              </a:rPr>
              <a:t>to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hit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the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right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cases?</a:t>
            </a:r>
            <a:endParaRPr sz="2000">
              <a:latin typeface="Comic Sans MS"/>
              <a:cs typeface="Comic Sans MS"/>
            </a:endParaRPr>
          </a:p>
          <a:p>
            <a:pPr marL="748715" marR="5080" lvl="1" indent="-279419">
              <a:lnSpc>
                <a:spcPct val="80000"/>
              </a:lnSpc>
              <a:spcBef>
                <a:spcPts val="459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Fuzz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testing </a:t>
            </a:r>
            <a:r>
              <a:rPr sz="2000" dirty="0">
                <a:latin typeface="Comic Sans MS"/>
                <a:cs typeface="Comic Sans MS"/>
              </a:rPr>
              <a:t>- </a:t>
            </a:r>
            <a:r>
              <a:rPr dirty="0">
                <a:latin typeface="Comic Sans MS"/>
                <a:cs typeface="Comic Sans MS"/>
              </a:rPr>
              <a:t>test </a:t>
            </a:r>
            <a:r>
              <a:rPr spc="-5" dirty="0">
                <a:latin typeface="Comic Sans MS"/>
                <a:cs typeface="Comic Sans MS"/>
              </a:rPr>
              <a:t>for crash </a:t>
            </a:r>
            <a:r>
              <a:rPr dirty="0">
                <a:latin typeface="Comic Sans MS"/>
                <a:cs typeface="Comic Sans MS"/>
              </a:rPr>
              <a:t>on </a:t>
            </a:r>
            <a:r>
              <a:rPr spc="-5" dirty="0">
                <a:latin typeface="Comic Sans MS"/>
                <a:cs typeface="Comic Sans MS"/>
              </a:rPr>
              <a:t>long, random inputs </a:t>
            </a:r>
            <a:r>
              <a:rPr dirty="0">
                <a:latin typeface="Comic Sans MS"/>
                <a:cs typeface="Comic Sans MS"/>
              </a:rPr>
              <a:t>– can be </a:t>
            </a:r>
            <a:r>
              <a:rPr spc="-52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succesful</a:t>
            </a:r>
            <a:r>
              <a:rPr spc="-1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in</a:t>
            </a:r>
            <a:r>
              <a:rPr spc="-10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finding </a:t>
            </a:r>
            <a:r>
              <a:rPr dirty="0">
                <a:latin typeface="Comic Sans MS"/>
                <a:cs typeface="Comic Sans MS"/>
              </a:rPr>
              <a:t>some</a:t>
            </a:r>
            <a:r>
              <a:rPr spc="-5" dirty="0">
                <a:latin typeface="Comic Sans MS"/>
                <a:cs typeface="Comic Sans MS"/>
              </a:rPr>
              <a:t> weaknesses</a:t>
            </a:r>
            <a:endParaRPr>
              <a:latin typeface="Comic Sans MS"/>
              <a:cs typeface="Comic Sans MS"/>
            </a:endParaRPr>
          </a:p>
          <a:p>
            <a:pPr marL="349274" indent="-336574">
              <a:spcBef>
                <a:spcPts val="30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Code</a:t>
            </a:r>
            <a:r>
              <a:rPr sz="2000" spc="-4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reviews</a:t>
            </a:r>
            <a:endParaRPr sz="2000">
              <a:latin typeface="Comic Sans MS"/>
              <a:cs typeface="Comic Sans MS"/>
            </a:endParaRPr>
          </a:p>
          <a:p>
            <a:pPr marL="749351" lvl="1" indent="-280053">
              <a:spcBef>
                <a:spcPts val="20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spc="-5" dirty="0">
                <a:latin typeface="Comic Sans MS"/>
                <a:cs typeface="Comic Sans MS"/>
              </a:rPr>
              <a:t>Expensive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&amp;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labour</a:t>
            </a:r>
            <a:r>
              <a:rPr sz="2000" spc="-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intensive</a:t>
            </a:r>
            <a:endParaRPr sz="2000">
              <a:latin typeface="Comic Sans MS"/>
              <a:cs typeface="Comic Sans MS"/>
            </a:endParaRPr>
          </a:p>
          <a:p>
            <a:pPr marL="316887" marR="2295680" indent="-304820">
              <a:lnSpc>
                <a:spcPct val="100400"/>
              </a:lnSpc>
              <a:buClr>
                <a:srgbClr val="3333CC"/>
              </a:buClr>
              <a:buFont typeface="Comic Sans MS"/>
              <a:buChar char="•"/>
              <a:tabLst>
                <a:tab pos="348638" algn="l"/>
                <a:tab pos="349274" algn="l"/>
              </a:tabLst>
            </a:pPr>
            <a:r>
              <a:rPr dirty="0"/>
              <a:t>	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Code scanning tools (aka static analysis) </a:t>
            </a:r>
            <a:r>
              <a:rPr sz="2000" spc="-58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Eg</a:t>
            </a:r>
            <a:endParaRPr sz="2000">
              <a:latin typeface="Comic Sans MS"/>
              <a:cs typeface="Comic Sans MS"/>
            </a:endParaRPr>
          </a:p>
          <a:p>
            <a:pPr marL="749351" lvl="1" indent="-280053">
              <a:lnSpc>
                <a:spcPts val="2121"/>
              </a:lnSpc>
              <a:buChar char="–"/>
              <a:tabLst>
                <a:tab pos="748715" algn="l"/>
                <a:tab pos="749351" algn="l"/>
              </a:tabLst>
            </a:pPr>
            <a:r>
              <a:rPr spc="-5" dirty="0">
                <a:solidFill>
                  <a:srgbClr val="009900"/>
                </a:solidFill>
                <a:latin typeface="Comic Sans MS"/>
                <a:cs typeface="Comic Sans MS"/>
              </a:rPr>
              <a:t>RATS</a:t>
            </a:r>
            <a:r>
              <a:rPr spc="-2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()</a:t>
            </a:r>
            <a:r>
              <a:rPr sz="1600" spc="6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–</a:t>
            </a:r>
            <a:r>
              <a:rPr spc="-10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also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for</a:t>
            </a:r>
            <a:r>
              <a:rPr sz="1600" spc="-5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PHP, Python,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Perl</a:t>
            </a:r>
            <a:endParaRPr sz="1600">
              <a:latin typeface="Comic Sans MS"/>
              <a:cs typeface="Comic Sans MS"/>
            </a:endParaRPr>
          </a:p>
          <a:p>
            <a:pPr marL="749351" lvl="1" indent="-280053">
              <a:lnSpc>
                <a:spcPts val="2100"/>
              </a:lnSpc>
              <a:buChar char="–"/>
              <a:tabLst>
                <a:tab pos="748715" algn="l"/>
                <a:tab pos="749351" algn="l"/>
              </a:tabLst>
            </a:pPr>
            <a:r>
              <a:rPr spc="-5" dirty="0">
                <a:solidFill>
                  <a:srgbClr val="009900"/>
                </a:solidFill>
                <a:latin typeface="Comic Sans MS"/>
                <a:cs typeface="Comic Sans MS"/>
              </a:rPr>
              <a:t>Flawfinder</a:t>
            </a:r>
            <a:r>
              <a:rPr spc="-2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1600" dirty="0">
                <a:latin typeface="Comic Sans MS"/>
                <a:cs typeface="Comic Sans MS"/>
              </a:rPr>
              <a:t>,</a:t>
            </a:r>
            <a:r>
              <a:rPr sz="1600" spc="-10" dirty="0"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009900"/>
                </a:solidFill>
                <a:latin typeface="Comic Sans MS"/>
                <a:cs typeface="Comic Sans MS"/>
              </a:rPr>
              <a:t>ITS4</a:t>
            </a:r>
            <a:r>
              <a:rPr sz="1600" spc="-5" dirty="0">
                <a:latin typeface="Comic Sans MS"/>
                <a:cs typeface="Comic Sans MS"/>
              </a:rPr>
              <a:t>,</a:t>
            </a:r>
            <a:r>
              <a:rPr sz="1600" spc="-15" dirty="0"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009900"/>
                </a:solidFill>
                <a:latin typeface="Comic Sans MS"/>
                <a:cs typeface="Comic Sans MS"/>
              </a:rPr>
              <a:t>Deputy</a:t>
            </a:r>
            <a:r>
              <a:rPr sz="1600" spc="-5" dirty="0">
                <a:solidFill>
                  <a:srgbClr val="009900"/>
                </a:solidFill>
                <a:latin typeface="Comic Sans MS"/>
                <a:cs typeface="Comic Sans MS"/>
              </a:rPr>
              <a:t>,</a:t>
            </a:r>
            <a:r>
              <a:rPr sz="1600" spc="-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pc="-10" dirty="0">
                <a:solidFill>
                  <a:srgbClr val="009900"/>
                </a:solidFill>
                <a:latin typeface="Comic Sans MS"/>
                <a:cs typeface="Comic Sans MS"/>
              </a:rPr>
              <a:t>Splint</a:t>
            </a:r>
            <a:endParaRPr>
              <a:latin typeface="Comic Sans MS"/>
              <a:cs typeface="Comic Sans MS"/>
            </a:endParaRPr>
          </a:p>
          <a:p>
            <a:pPr marL="354988" marR="3439393" lvl="1" indent="114308">
              <a:lnSpc>
                <a:spcPts val="2121"/>
              </a:lnSpc>
              <a:spcBef>
                <a:spcPts val="65"/>
              </a:spcBef>
              <a:buChar char="–"/>
              <a:tabLst>
                <a:tab pos="748715" algn="l"/>
                <a:tab pos="749351" algn="l"/>
              </a:tabLst>
            </a:pPr>
            <a:r>
              <a:rPr spc="-5" dirty="0">
                <a:solidFill>
                  <a:srgbClr val="009900"/>
                </a:solidFill>
                <a:latin typeface="Comic Sans MS"/>
                <a:cs typeface="Comic Sans MS"/>
              </a:rPr>
              <a:t>PREfix</a:t>
            </a:r>
            <a:r>
              <a:rPr spc="-5" dirty="0">
                <a:latin typeface="Comic Sans MS"/>
                <a:cs typeface="Comic Sans MS"/>
              </a:rPr>
              <a:t>, </a:t>
            </a:r>
            <a:r>
              <a:rPr spc="-5" dirty="0">
                <a:solidFill>
                  <a:srgbClr val="FF0000"/>
                </a:solidFill>
                <a:latin typeface="Comic Sans MS"/>
                <a:cs typeface="Comic Sans MS"/>
              </a:rPr>
              <a:t>PREfast </a:t>
            </a:r>
            <a:r>
              <a:rPr dirty="0">
                <a:latin typeface="Comic Sans MS"/>
                <a:cs typeface="Comic Sans MS"/>
              </a:rPr>
              <a:t>by </a:t>
            </a:r>
            <a:r>
              <a:rPr spc="-5" dirty="0">
                <a:latin typeface="Comic Sans MS"/>
                <a:cs typeface="Comic Sans MS"/>
              </a:rPr>
              <a:t>Microsoft </a:t>
            </a:r>
            <a:r>
              <a:rPr spc="-52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plus</a:t>
            </a:r>
            <a:r>
              <a:rPr spc="-10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other</a:t>
            </a:r>
            <a:r>
              <a:rPr spc="-2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commercial </a:t>
            </a:r>
            <a:r>
              <a:rPr spc="-5" dirty="0">
                <a:latin typeface="Comic Sans MS"/>
                <a:cs typeface="Comic Sans MS"/>
              </a:rPr>
              <a:t>tools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470" y="5161280"/>
            <a:ext cx="139700" cy="820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lnSpc>
                <a:spcPts val="2145"/>
              </a:lnSpc>
              <a:spcBef>
                <a:spcPts val="100"/>
              </a:spcBef>
            </a:pPr>
            <a:r>
              <a:rPr dirty="0">
                <a:solidFill>
                  <a:srgbClr val="009900"/>
                </a:solidFill>
                <a:latin typeface="Times New Roman"/>
                <a:cs typeface="Times New Roman"/>
              </a:rPr>
              <a:t>–</a:t>
            </a:r>
            <a:endParaRPr>
              <a:latin typeface="Times New Roman"/>
              <a:cs typeface="Times New Roman"/>
            </a:endParaRPr>
          </a:p>
          <a:p>
            <a:pPr marL="12701">
              <a:lnSpc>
                <a:spcPts val="2125"/>
              </a:lnSpc>
            </a:pPr>
            <a:r>
              <a:rPr dirty="0">
                <a:solidFill>
                  <a:srgbClr val="009900"/>
                </a:solidFill>
                <a:latin typeface="Times New Roman"/>
                <a:cs typeface="Times New Roman"/>
              </a:rPr>
              <a:t>–</a:t>
            </a:r>
            <a:endParaRPr>
              <a:latin typeface="Times New Roman"/>
              <a:cs typeface="Times New Roman"/>
            </a:endParaRPr>
          </a:p>
          <a:p>
            <a:pPr marL="12701">
              <a:lnSpc>
                <a:spcPts val="2140"/>
              </a:lnSpc>
            </a:pPr>
            <a:r>
              <a:rPr dirty="0">
                <a:solidFill>
                  <a:srgbClr val="009900"/>
                </a:solidFill>
                <a:latin typeface="Times New Roman"/>
                <a:cs typeface="Times New Roman"/>
              </a:rPr>
              <a:t>–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9870" y="5175253"/>
            <a:ext cx="1156970" cy="831767"/>
          </a:xfrm>
          <a:prstGeom prst="rect">
            <a:avLst/>
          </a:prstGeom>
        </p:spPr>
        <p:txBody>
          <a:bodyPr vert="horz" wrap="square" lIns="0" tIns="17146" rIns="0" bIns="0" rtlCol="0">
            <a:spAutoFit/>
          </a:bodyPr>
          <a:lstStyle/>
          <a:p>
            <a:pPr marL="12701" marR="5080">
              <a:lnSpc>
                <a:spcPct val="98400"/>
              </a:lnSpc>
              <a:spcBef>
                <a:spcPts val="135"/>
              </a:spcBef>
            </a:pPr>
            <a:r>
              <a:rPr spc="-5" dirty="0">
                <a:solidFill>
                  <a:srgbClr val="009900"/>
                </a:solidFill>
                <a:latin typeface="Comic Sans MS"/>
                <a:cs typeface="Comic Sans MS"/>
              </a:rPr>
              <a:t>Coverity </a:t>
            </a:r>
            <a:r>
              <a:rPr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009900"/>
                </a:solidFill>
                <a:latin typeface="Comic Sans MS"/>
                <a:cs typeface="Comic Sans MS"/>
              </a:rPr>
              <a:t>Parasoft </a:t>
            </a:r>
            <a:r>
              <a:rPr dirty="0">
                <a:solidFill>
                  <a:srgbClr val="009900"/>
                </a:solidFill>
                <a:latin typeface="Comic Sans MS"/>
                <a:cs typeface="Comic Sans MS"/>
              </a:rPr>
              <a:t> K</a:t>
            </a:r>
            <a:r>
              <a:rPr spc="-5" dirty="0">
                <a:solidFill>
                  <a:srgbClr val="009900"/>
                </a:solidFill>
                <a:latin typeface="Comic Sans MS"/>
                <a:cs typeface="Comic Sans MS"/>
              </a:rPr>
              <a:t>l</a:t>
            </a:r>
            <a:r>
              <a:rPr dirty="0">
                <a:solidFill>
                  <a:srgbClr val="009900"/>
                </a:solidFill>
                <a:latin typeface="Comic Sans MS"/>
                <a:cs typeface="Comic Sans MS"/>
              </a:rPr>
              <a:t>o</a:t>
            </a:r>
            <a:r>
              <a:rPr spc="15" dirty="0">
                <a:solidFill>
                  <a:srgbClr val="009900"/>
                </a:solidFill>
                <a:latin typeface="Comic Sans MS"/>
                <a:cs typeface="Comic Sans MS"/>
              </a:rPr>
              <a:t>c</a:t>
            </a:r>
            <a:r>
              <a:rPr spc="-5" dirty="0">
                <a:solidFill>
                  <a:srgbClr val="009900"/>
                </a:solidFill>
                <a:latin typeface="Comic Sans MS"/>
                <a:cs typeface="Comic Sans MS"/>
              </a:rPr>
              <a:t>k</a:t>
            </a:r>
            <a:r>
              <a:rPr spc="5" dirty="0">
                <a:solidFill>
                  <a:srgbClr val="009900"/>
                </a:solidFill>
                <a:latin typeface="Comic Sans MS"/>
                <a:cs typeface="Comic Sans MS"/>
              </a:rPr>
              <a:t>w</a:t>
            </a:r>
            <a:r>
              <a:rPr spc="-10" dirty="0">
                <a:solidFill>
                  <a:srgbClr val="009900"/>
                </a:solidFill>
                <a:latin typeface="Comic Sans MS"/>
                <a:cs typeface="Comic Sans MS"/>
              </a:rPr>
              <a:t>o</a:t>
            </a:r>
            <a:r>
              <a:rPr spc="-5" dirty="0">
                <a:solidFill>
                  <a:srgbClr val="009900"/>
                </a:solidFill>
                <a:latin typeface="Comic Sans MS"/>
                <a:cs typeface="Comic Sans MS"/>
              </a:rPr>
              <a:t>rk</a:t>
            </a:r>
            <a:r>
              <a:rPr dirty="0">
                <a:solidFill>
                  <a:srgbClr val="009900"/>
                </a:solidFill>
                <a:latin typeface="Comic Sans MS"/>
                <a:cs typeface="Comic Sans MS"/>
              </a:rPr>
              <a:t>.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09C962-70EE-589D-CEA2-C9FF47C4FE8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3">
              <a:lnSpc>
                <a:spcPts val="1630"/>
              </a:lnSpc>
            </a:pPr>
            <a:fld id="{81D60167-4931-47E6-BA6A-407CBD079E47}" type="slidenum">
              <a:rPr dirty="0"/>
              <a:pPr marL="38103">
                <a:lnSpc>
                  <a:spcPts val="1630"/>
                </a:lnSpc>
              </a:pPr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8212" y="955042"/>
            <a:ext cx="4768215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5" dirty="0"/>
              <a:t>More</a:t>
            </a:r>
            <a:r>
              <a:rPr sz="2801" spc="-40" dirty="0"/>
              <a:t> </a:t>
            </a:r>
            <a:r>
              <a:rPr sz="2801" spc="-10" dirty="0"/>
              <a:t>prevention</a:t>
            </a:r>
            <a:r>
              <a:rPr sz="2801" spc="-20" dirty="0"/>
              <a:t> </a:t>
            </a:r>
            <a:r>
              <a:rPr sz="2801" dirty="0"/>
              <a:t>&amp;</a:t>
            </a:r>
            <a:r>
              <a:rPr sz="2801" spc="-15" dirty="0"/>
              <a:t> </a:t>
            </a:r>
            <a:r>
              <a:rPr sz="2801" spc="-10" dirty="0"/>
              <a:t>detection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763271" y="1733550"/>
            <a:ext cx="7045325" cy="4144853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49274" indent="-336574">
              <a:spcBef>
                <a:spcPts val="690"/>
              </a:spcBef>
              <a:buChar char="•"/>
              <a:tabLst>
                <a:tab pos="348638" algn="l"/>
                <a:tab pos="349274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Bounds</a:t>
            </a:r>
            <a:r>
              <a:rPr sz="2400" spc="-4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Checkers</a:t>
            </a:r>
            <a:endParaRPr sz="2400">
              <a:latin typeface="Comic Sans MS"/>
              <a:cs typeface="Comic Sans MS"/>
            </a:endParaRPr>
          </a:p>
          <a:p>
            <a:pPr marL="748715" marR="254652" lvl="1" indent="-279419">
              <a:spcBef>
                <a:spcPts val="590"/>
              </a:spcBef>
              <a:buChar char="–"/>
              <a:tabLst>
                <a:tab pos="748715" algn="l"/>
                <a:tab pos="749351" algn="l"/>
              </a:tabLst>
            </a:pP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add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additonal bounds info for pointers 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and </a:t>
            </a:r>
            <a:r>
              <a:rPr sz="2400" spc="-70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check</a:t>
            </a:r>
            <a:r>
              <a:rPr sz="2400" spc="-2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these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 at</a:t>
            </a: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 run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 time</a:t>
            </a:r>
            <a:endParaRPr sz="2400">
              <a:latin typeface="Comic Sans MS"/>
              <a:cs typeface="Comic Sans MS"/>
            </a:endParaRPr>
          </a:p>
          <a:p>
            <a:pPr marL="749351" lvl="1" indent="-280053">
              <a:spcBef>
                <a:spcPts val="450"/>
              </a:spcBef>
              <a:buChar char="–"/>
              <a:tabLst>
                <a:tab pos="748715" algn="l"/>
                <a:tab pos="749351" algn="l"/>
              </a:tabLst>
            </a:pPr>
            <a:r>
              <a:rPr spc="-5" dirty="0">
                <a:latin typeface="Comic Sans MS"/>
                <a:cs typeface="Comic Sans MS"/>
              </a:rPr>
              <a:t>eg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Bcc,</a:t>
            </a:r>
            <a:r>
              <a:rPr spc="-2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RTcc,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CRED,</a:t>
            </a:r>
            <a:r>
              <a:rPr spc="-20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.....</a:t>
            </a:r>
            <a:endParaRPr>
              <a:latin typeface="Comic Sans MS"/>
              <a:cs typeface="Comic Sans MS"/>
            </a:endParaRPr>
          </a:p>
          <a:p>
            <a:pPr marL="749351" lvl="1" indent="-280053">
              <a:spcBef>
                <a:spcPts val="450"/>
              </a:spcBef>
              <a:buChar char="–"/>
              <a:tabLst>
                <a:tab pos="748715" algn="l"/>
                <a:tab pos="749351" algn="l"/>
              </a:tabLst>
            </a:pPr>
            <a:r>
              <a:rPr spc="-5" dirty="0">
                <a:latin typeface="Comic Sans MS"/>
                <a:cs typeface="Comic Sans MS"/>
              </a:rPr>
              <a:t>RICH</a:t>
            </a:r>
            <a:r>
              <a:rPr spc="-20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prevents</a:t>
            </a:r>
            <a:r>
              <a:rPr spc="-2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integer</a:t>
            </a:r>
            <a:r>
              <a:rPr spc="-30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overflows</a:t>
            </a:r>
            <a:endParaRPr>
              <a:latin typeface="Comic Sans MS"/>
              <a:cs typeface="Comic Sans MS"/>
            </a:endParaRPr>
          </a:p>
          <a:p>
            <a:pPr marL="349274" indent="-336574">
              <a:spcBef>
                <a:spcPts val="600"/>
              </a:spcBef>
              <a:buChar char="•"/>
              <a:tabLst>
                <a:tab pos="348638" algn="l"/>
                <a:tab pos="349274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Safe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variants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 of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  <a:p>
            <a:pPr marL="316887" marR="50168" lvl="1" indent="152410">
              <a:lnSpc>
                <a:spcPct val="108500"/>
              </a:lnSpc>
              <a:spcBef>
                <a:spcPts val="355"/>
              </a:spcBef>
              <a:buChar char="–"/>
              <a:tabLst>
                <a:tab pos="748715" algn="l"/>
                <a:tab pos="749351" algn="l"/>
              </a:tabLst>
            </a:pP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adding</a:t>
            </a:r>
            <a:r>
              <a:rPr sz="2400" spc="1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bound</a:t>
            </a:r>
            <a:r>
              <a:rPr sz="24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checks, </a:t>
            </a: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but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also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type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 checks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r>
              <a:rPr sz="2000" dirty="0">
                <a:latin typeface="Comic Sans MS"/>
                <a:cs typeface="Comic Sans MS"/>
              </a:rPr>
              <a:t> more: </a:t>
            </a:r>
            <a:r>
              <a:rPr sz="2000" spc="-5" dirty="0">
                <a:latin typeface="Comic Sans MS"/>
                <a:cs typeface="Comic Sans MS"/>
              </a:rPr>
              <a:t>eg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garbage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collection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or region-based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memory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b="1" spc="-5" dirty="0">
                <a:latin typeface="Comic Sans MS"/>
                <a:cs typeface="Comic Sans MS"/>
              </a:rPr>
              <a:t>m</a:t>
            </a:r>
            <a:r>
              <a:rPr sz="2000" spc="-5" dirty="0">
                <a:latin typeface="Comic Sans MS"/>
                <a:cs typeface="Comic Sans MS"/>
              </a:rPr>
              <a:t>anagement)</a:t>
            </a:r>
            <a:endParaRPr sz="2000">
              <a:latin typeface="Comic Sans MS"/>
              <a:cs typeface="Comic Sans MS"/>
            </a:endParaRPr>
          </a:p>
          <a:p>
            <a:pPr marL="749351" marR="5080" lvl="1" indent="-279419">
              <a:spcBef>
                <a:spcPts val="459"/>
              </a:spcBef>
              <a:buChar char="–"/>
              <a:tabLst>
                <a:tab pos="748715" algn="l"/>
                <a:tab pos="749351" algn="l"/>
              </a:tabLst>
            </a:pPr>
            <a:r>
              <a:rPr spc="-5" dirty="0">
                <a:latin typeface="Comic Sans MS"/>
                <a:cs typeface="Comic Sans MS"/>
              </a:rPr>
              <a:t>eg </a:t>
            </a:r>
            <a:r>
              <a:rPr dirty="0">
                <a:latin typeface="Comic Sans MS"/>
                <a:cs typeface="Comic Sans MS"/>
              </a:rPr>
              <a:t>Cyclone </a:t>
            </a:r>
            <a:r>
              <a:rPr spc="-5" dirty="0">
                <a:latin typeface="Comic Sans MS"/>
                <a:cs typeface="Comic Sans MS"/>
              </a:rPr>
              <a:t>(http://cyclone.thelanguage.org), </a:t>
            </a:r>
            <a:r>
              <a:rPr dirty="0">
                <a:latin typeface="Comic Sans MS"/>
                <a:cs typeface="Comic Sans MS"/>
              </a:rPr>
              <a:t>CCured, Vault, </a:t>
            </a:r>
            <a:r>
              <a:rPr spc="-52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Control-C,</a:t>
            </a:r>
            <a:r>
              <a:rPr spc="-15" dirty="0">
                <a:latin typeface="Comic Sans MS"/>
                <a:cs typeface="Comic Sans MS"/>
              </a:rPr>
              <a:t> </a:t>
            </a:r>
            <a:r>
              <a:rPr spc="-5" dirty="0">
                <a:latin typeface="Comic Sans MS"/>
                <a:cs typeface="Comic Sans MS"/>
              </a:rPr>
              <a:t>Fail-Safe </a:t>
            </a:r>
            <a:r>
              <a:rPr dirty="0">
                <a:latin typeface="Comic Sans MS"/>
                <a:cs typeface="Comic Sans MS"/>
              </a:rPr>
              <a:t>C,</a:t>
            </a:r>
            <a:r>
              <a:rPr spc="-10" dirty="0">
                <a:latin typeface="Comic Sans MS"/>
                <a:cs typeface="Comic Sans MS"/>
              </a:rPr>
              <a:t> </a:t>
            </a:r>
            <a:r>
              <a:rPr dirty="0">
                <a:latin typeface="Comic Sans MS"/>
                <a:cs typeface="Comic Sans MS"/>
              </a:rPr>
              <a:t>…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CD7A12F-2CEB-5330-E452-2083DC3FF8E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3">
              <a:lnSpc>
                <a:spcPts val="1630"/>
              </a:lnSpc>
            </a:pPr>
            <a:fld id="{81D60167-4931-47E6-BA6A-407CBD079E47}" type="slidenum">
              <a:rPr dirty="0"/>
              <a:pPr marL="38103">
                <a:lnSpc>
                  <a:spcPts val="1630"/>
                </a:lnSpc>
              </a:pPr>
              <a:t>36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8212" y="955042"/>
            <a:ext cx="4768215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5" dirty="0"/>
              <a:t>More</a:t>
            </a:r>
            <a:r>
              <a:rPr sz="2801" spc="-40" dirty="0"/>
              <a:t> </a:t>
            </a:r>
            <a:r>
              <a:rPr sz="2801" spc="-10" dirty="0"/>
              <a:t>prevention</a:t>
            </a:r>
            <a:r>
              <a:rPr sz="2801" spc="-20" dirty="0"/>
              <a:t> </a:t>
            </a:r>
            <a:r>
              <a:rPr sz="2801" dirty="0"/>
              <a:t>&amp;</a:t>
            </a:r>
            <a:r>
              <a:rPr sz="2801" spc="-15" dirty="0"/>
              <a:t> </a:t>
            </a:r>
            <a:r>
              <a:rPr sz="2801" spc="-10" dirty="0"/>
              <a:t>detection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763271" y="1731012"/>
            <a:ext cx="7492365" cy="3144451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1">
              <a:spcBef>
                <a:spcPts val="700"/>
              </a:spcBef>
            </a:pPr>
            <a:r>
              <a:rPr sz="2400" spc="-5" dirty="0">
                <a:latin typeface="Comic Sans MS"/>
                <a:cs typeface="Comic Sans MS"/>
              </a:rPr>
              <a:t>The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most extreme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form</a:t>
            </a:r>
            <a:r>
              <a:rPr sz="2400" spc="-5" dirty="0">
                <a:latin typeface="Comic Sans MS"/>
                <a:cs typeface="Comic Sans MS"/>
              </a:rPr>
              <a:t> of</a:t>
            </a:r>
            <a:r>
              <a:rPr sz="2400" spc="-10" dirty="0">
                <a:latin typeface="Comic Sans MS"/>
                <a:cs typeface="Comic Sans MS"/>
              </a:rPr>
              <a:t> static analysis:</a:t>
            </a:r>
            <a:endParaRPr sz="2400">
              <a:latin typeface="Comic Sans MS"/>
              <a:cs typeface="Comic Sans MS"/>
            </a:endParaRPr>
          </a:p>
          <a:p>
            <a:pPr marL="349274" indent="-336574">
              <a:spcBef>
                <a:spcPts val="600"/>
              </a:spcBef>
              <a:buChar char="•"/>
              <a:tabLst>
                <a:tab pos="348638" algn="l"/>
                <a:tab pos="349274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Program</a:t>
            </a:r>
            <a:r>
              <a:rPr sz="2400" spc="-2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verification</a:t>
            </a:r>
            <a:endParaRPr sz="2400">
              <a:latin typeface="Comic Sans MS"/>
              <a:cs typeface="Comic Sans MS"/>
            </a:endParaRPr>
          </a:p>
          <a:p>
            <a:pPr marL="748715" marR="5080" lvl="1" indent="-279419">
              <a:spcBef>
                <a:spcPts val="600"/>
              </a:spcBef>
              <a:buChar char="–"/>
              <a:tabLst>
                <a:tab pos="748715" algn="l"/>
                <a:tab pos="749351" algn="l"/>
              </a:tabLst>
            </a:pP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proving</a:t>
            </a:r>
            <a:r>
              <a:rPr sz="24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by</a:t>
            </a:r>
            <a:r>
              <a:rPr sz="24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mathematical</a:t>
            </a:r>
            <a:r>
              <a:rPr sz="24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means</a:t>
            </a:r>
            <a:r>
              <a:rPr sz="2400" spc="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(eg</a:t>
            </a:r>
            <a:r>
              <a:rPr sz="2400" spc="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Hoare</a:t>
            </a:r>
            <a:r>
              <a:rPr sz="2400" spc="-1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logic) </a:t>
            </a:r>
            <a:r>
              <a:rPr sz="2400" spc="-70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that</a:t>
            </a: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memory</a:t>
            </a: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management</a:t>
            </a: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of </a:t>
            </a: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a</a:t>
            </a:r>
            <a:r>
              <a:rPr sz="24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program 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is</a:t>
            </a:r>
            <a:r>
              <a:rPr sz="24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safe</a:t>
            </a:r>
            <a:endParaRPr sz="2400">
              <a:latin typeface="Comic Sans MS"/>
              <a:cs typeface="Comic Sans MS"/>
            </a:endParaRPr>
          </a:p>
          <a:p>
            <a:pPr marL="749351" lvl="1" indent="-280053">
              <a:spcBef>
                <a:spcPts val="450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spc="-5" dirty="0">
                <a:latin typeface="Comic Sans MS"/>
                <a:cs typeface="Comic Sans MS"/>
              </a:rPr>
              <a:t>extremely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labour-intensive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pc="280" dirty="0">
                <a:latin typeface="Symbol"/>
                <a:cs typeface="Symbol"/>
              </a:rPr>
              <a:t></a:t>
            </a:r>
            <a:endParaRPr>
              <a:latin typeface="Symbol"/>
              <a:cs typeface="Symbol"/>
            </a:endParaRPr>
          </a:p>
          <a:p>
            <a:pPr marL="748715" marR="854769" lvl="1" indent="-279419">
              <a:spcBef>
                <a:spcPts val="501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spc="-5" dirty="0">
                <a:latin typeface="Comic Sans MS"/>
                <a:cs typeface="Comic Sans MS"/>
              </a:rPr>
              <a:t>eg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hypervisor verification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project</a:t>
            </a:r>
            <a:r>
              <a:rPr sz="2000" spc="-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by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Microsoft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&amp;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Verisoft:</a:t>
            </a:r>
            <a:endParaRPr sz="2000">
              <a:latin typeface="Comic Sans MS"/>
              <a:cs typeface="Comic Sans MS"/>
            </a:endParaRPr>
          </a:p>
          <a:p>
            <a:pPr marL="1155778" lvl="2" indent="-228616">
              <a:spcBef>
                <a:spcPts val="501"/>
              </a:spcBef>
              <a:buChar char="•"/>
              <a:tabLst>
                <a:tab pos="1155142" algn="l"/>
                <a:tab pos="1155778" algn="l"/>
              </a:tabLst>
            </a:pPr>
            <a:r>
              <a:rPr sz="2000" dirty="0">
                <a:latin typeface="Comic Sans MS"/>
                <a:cs typeface="Comic Sans MS"/>
                <a:hlinkClick r:id="rId2"/>
              </a:rPr>
              <a:t>http://www.microsoft.com/emic/verisoft.mspx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933A666D-1E38-226D-C29D-258E05103D8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3">
              <a:lnSpc>
                <a:spcPts val="1630"/>
              </a:lnSpc>
            </a:pPr>
            <a:fld id="{81D60167-4931-47E6-BA6A-407CBD079E47}" type="slidenum">
              <a:rPr dirty="0"/>
              <a:pPr marL="38103">
                <a:lnSpc>
                  <a:spcPts val="1630"/>
                </a:lnSpc>
              </a:pPr>
              <a:t>37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2701" y="955042"/>
            <a:ext cx="4039870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10" dirty="0"/>
              <a:t>Reducing</a:t>
            </a:r>
            <a:r>
              <a:rPr sz="2801" spc="-30" dirty="0"/>
              <a:t> </a:t>
            </a:r>
            <a:r>
              <a:rPr sz="2801" spc="-5" dirty="0"/>
              <a:t>attack</a:t>
            </a:r>
            <a:r>
              <a:rPr sz="2801" spc="-45" dirty="0"/>
              <a:t> </a:t>
            </a:r>
            <a:r>
              <a:rPr sz="2801" spc="-5" dirty="0"/>
              <a:t>surface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763269" y="1808479"/>
            <a:ext cx="7326631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48638" marR="5080" indent="-336574">
              <a:lnSpc>
                <a:spcPts val="2390"/>
              </a:lnSpc>
              <a:spcBef>
                <a:spcPts val="185"/>
              </a:spcBef>
              <a:buChar char="•"/>
              <a:tabLst>
                <a:tab pos="348638" algn="l"/>
                <a:tab pos="349274" algn="l"/>
              </a:tabLst>
            </a:pPr>
            <a:r>
              <a:rPr sz="2000" dirty="0">
                <a:latin typeface="Comic Sans MS"/>
                <a:cs typeface="Comic Sans MS"/>
              </a:rPr>
              <a:t>Not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running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or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even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installing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certain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software,</a:t>
            </a:r>
            <a:r>
              <a:rPr sz="2000" dirty="0">
                <a:latin typeface="Comic Sans MS"/>
                <a:cs typeface="Comic Sans MS"/>
              </a:rPr>
              <a:t> or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enabling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all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features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by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default, mitigates </a:t>
            </a:r>
            <a:r>
              <a:rPr sz="2000" dirty="0">
                <a:latin typeface="Comic Sans MS"/>
                <a:cs typeface="Comic Sans MS"/>
              </a:rPr>
              <a:t>the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threat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37A675CC-9DFA-482A-9E51-9E2BF0FBED6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3">
              <a:lnSpc>
                <a:spcPts val="1630"/>
              </a:lnSpc>
            </a:pPr>
            <a:fld id="{81D60167-4931-47E6-BA6A-407CBD079E47}" type="slidenum">
              <a:rPr dirty="0"/>
              <a:pPr marL="38103">
                <a:lnSpc>
                  <a:spcPts val="1630"/>
                </a:lnSpc>
              </a:pPr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9840" y="955042"/>
            <a:ext cx="1543050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5" dirty="0"/>
              <a:t>S</a:t>
            </a:r>
            <a:r>
              <a:rPr sz="2801" spc="-20" dirty="0"/>
              <a:t>u</a:t>
            </a:r>
            <a:r>
              <a:rPr sz="2801" spc="-10" dirty="0"/>
              <a:t>mm</a:t>
            </a:r>
            <a:r>
              <a:rPr sz="2801" spc="-5" dirty="0"/>
              <a:t>ar</a:t>
            </a:r>
            <a:r>
              <a:rPr sz="2801" dirty="0"/>
              <a:t>y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763269" y="1733550"/>
            <a:ext cx="7599680" cy="3079048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349274" indent="-336574">
              <a:spcBef>
                <a:spcPts val="690"/>
              </a:spcBef>
              <a:buChar char="•"/>
              <a:tabLst>
                <a:tab pos="348638" algn="l"/>
                <a:tab pos="349274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Buffer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overflows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are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the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 top</a:t>
            </a:r>
            <a:r>
              <a:rPr sz="2400" spc="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security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vulnerability</a:t>
            </a:r>
            <a:endParaRPr sz="2400">
              <a:latin typeface="Comic Sans MS"/>
              <a:cs typeface="Comic Sans MS"/>
            </a:endParaRPr>
          </a:p>
          <a:p>
            <a:pPr marL="349274" indent="-336574">
              <a:spcBef>
                <a:spcPts val="590"/>
              </a:spcBef>
              <a:buChar char="•"/>
              <a:tabLst>
                <a:tab pos="348638" algn="l"/>
                <a:tab pos="349274" algn="l"/>
              </a:tabLst>
            </a:pP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Any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 C(++)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code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acting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on untrusted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input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is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at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risk</a:t>
            </a:r>
            <a:endParaRPr sz="2400">
              <a:latin typeface="Comic Sans MS"/>
              <a:cs typeface="Comic Sans MS"/>
            </a:endParaRPr>
          </a:p>
          <a:p>
            <a:pPr marL="348638" marR="50803" indent="-336574">
              <a:spcBef>
                <a:spcPts val="600"/>
              </a:spcBef>
              <a:buChar char="•"/>
              <a:tabLst>
                <a:tab pos="348638" algn="l"/>
                <a:tab pos="349274" algn="l"/>
                <a:tab pos="665526" algn="l"/>
              </a:tabLst>
            </a:pP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Getting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rid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of</a:t>
            </a:r>
            <a:r>
              <a:rPr sz="2400" spc="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buffer overflow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weaknesses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in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C(++) </a:t>
            </a:r>
            <a:r>
              <a:rPr sz="2400" spc="-7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c	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de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is</a:t>
            </a:r>
            <a:r>
              <a:rPr sz="24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hard (and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may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prove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to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be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impossible)</a:t>
            </a:r>
            <a:endParaRPr sz="2400">
              <a:latin typeface="Comic Sans MS"/>
              <a:cs typeface="Comic Sans MS"/>
            </a:endParaRPr>
          </a:p>
          <a:p>
            <a:pPr marL="748715" marR="401347" lvl="1" indent="-279419">
              <a:spcBef>
                <a:spcPts val="501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Ongoing</a:t>
            </a:r>
            <a:r>
              <a:rPr sz="2000" spc="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arms race between</a:t>
            </a:r>
            <a:r>
              <a:rPr sz="20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countermeasures and ever </a:t>
            </a:r>
            <a:r>
              <a:rPr sz="2000" spc="-58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more</a:t>
            </a:r>
            <a:r>
              <a:rPr sz="2000" spc="-10" dirty="0">
                <a:solidFill>
                  <a:srgbClr val="009900"/>
                </a:solidFill>
                <a:latin typeface="Comic Sans MS"/>
                <a:cs typeface="Comic Sans MS"/>
              </a:rPr>
              <a:t> clever</a:t>
            </a:r>
            <a:r>
              <a:rPr sz="2000" spc="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attacks.</a:t>
            </a:r>
            <a:endParaRPr sz="2000">
              <a:latin typeface="Comic Sans MS"/>
              <a:cs typeface="Comic Sans MS"/>
            </a:endParaRPr>
          </a:p>
          <a:p>
            <a:pPr marL="748715" marR="737920" lvl="1" indent="-279419">
              <a:spcBef>
                <a:spcPts val="501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Attacks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are</a:t>
            </a:r>
            <a:r>
              <a:rPr sz="2000" spc="-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not only</a:t>
            </a:r>
            <a:r>
              <a:rPr sz="200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getting</a:t>
            </a:r>
            <a:r>
              <a:rPr sz="20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cleverer,</a:t>
            </a:r>
            <a:r>
              <a:rPr sz="2000" spc="-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using</a:t>
            </a:r>
            <a:r>
              <a:rPr sz="20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them</a:t>
            </a:r>
            <a:r>
              <a:rPr sz="20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is </a:t>
            </a:r>
            <a:r>
              <a:rPr sz="2000" spc="-58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9900"/>
                </a:solidFill>
                <a:latin typeface="Comic Sans MS"/>
                <a:cs typeface="Comic Sans MS"/>
              </a:rPr>
              <a:t>getting</a:t>
            </a:r>
            <a:r>
              <a:rPr sz="20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009900"/>
                </a:solidFill>
                <a:latin typeface="Comic Sans MS"/>
                <a:cs typeface="Comic Sans MS"/>
              </a:rPr>
              <a:t>easier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170AF44C-20C8-7933-1312-22631B9B740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5830" y="1026160"/>
            <a:ext cx="2207260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5" dirty="0"/>
              <a:t>More</a:t>
            </a:r>
            <a:r>
              <a:rPr sz="2801" spc="-80" dirty="0"/>
              <a:t> </a:t>
            </a:r>
            <a:r>
              <a:rPr sz="2801" spc="-10" dirty="0"/>
              <a:t>general</a:t>
            </a:r>
            <a:endParaRPr sz="2801"/>
          </a:p>
        </p:txBody>
      </p:sp>
      <p:sp>
        <p:nvSpPr>
          <p:cNvPr id="4" name="object 4"/>
          <p:cNvSpPr txBox="1"/>
          <p:nvPr/>
        </p:nvSpPr>
        <p:spPr>
          <a:xfrm>
            <a:off x="764541" y="1910079"/>
            <a:ext cx="7520940" cy="129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Buffer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overflow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is</a:t>
            </a:r>
            <a:r>
              <a:rPr sz="2000" spc="-5" dirty="0">
                <a:latin typeface="Comic Sans MS"/>
                <a:cs typeface="Comic Sans MS"/>
              </a:rPr>
              <a:t> an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instance</a:t>
            </a:r>
            <a:r>
              <a:rPr sz="2000" dirty="0">
                <a:latin typeface="Comic Sans MS"/>
                <a:cs typeface="Comic Sans MS"/>
              </a:rPr>
              <a:t> of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three </a:t>
            </a:r>
            <a:r>
              <a:rPr sz="2000" dirty="0">
                <a:latin typeface="Comic Sans MS"/>
                <a:cs typeface="Comic Sans MS"/>
              </a:rPr>
              <a:t>more</a:t>
            </a:r>
            <a:r>
              <a:rPr sz="2000" spc="-5" dirty="0">
                <a:latin typeface="Comic Sans MS"/>
                <a:cs typeface="Comic Sans MS"/>
              </a:rPr>
              <a:t> general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problems:</a:t>
            </a:r>
            <a:endParaRPr sz="2000">
              <a:latin typeface="Comic Sans MS"/>
              <a:cs typeface="Comic Sans MS"/>
            </a:endParaRPr>
          </a:p>
          <a:p>
            <a:pPr marL="694737" indent="-682037">
              <a:spcBef>
                <a:spcPts val="1420"/>
              </a:spcBef>
              <a:buClr>
                <a:srgbClr val="000000"/>
              </a:buClr>
              <a:buAutoNum type="arabicParenR"/>
              <a:tabLst>
                <a:tab pos="694103" algn="l"/>
                <a:tab pos="694737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lack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of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input</a:t>
            </a:r>
            <a:r>
              <a:rPr sz="20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validation</a:t>
            </a:r>
            <a:endParaRPr sz="2000">
              <a:latin typeface="Comic Sans MS"/>
              <a:cs typeface="Comic Sans MS"/>
            </a:endParaRPr>
          </a:p>
          <a:p>
            <a:pPr marL="770942" indent="-758241">
              <a:spcBef>
                <a:spcPts val="1410"/>
              </a:spcBef>
              <a:buClr>
                <a:srgbClr val="000000"/>
              </a:buClr>
              <a:buAutoNum type="arabicParenR"/>
              <a:tabLst>
                <a:tab pos="770306" algn="l"/>
                <a:tab pos="770942" algn="l"/>
              </a:tabLst>
            </a:pP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mixing</a:t>
            </a:r>
            <a:r>
              <a:rPr sz="20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data</a:t>
            </a:r>
            <a:r>
              <a:rPr sz="20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&amp;</a:t>
            </a:r>
            <a:r>
              <a:rPr sz="2000" spc="-1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3333CC"/>
                </a:solidFill>
                <a:latin typeface="Comic Sans MS"/>
                <a:cs typeface="Comic Sans MS"/>
              </a:rPr>
              <a:t>code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3289" y="3346452"/>
            <a:ext cx="152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7952" y="3362960"/>
            <a:ext cx="44430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data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return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address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on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the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stack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2" y="3846831"/>
            <a:ext cx="2330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1)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2730" y="3846831"/>
            <a:ext cx="457454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spc="-10" dirty="0">
                <a:solidFill>
                  <a:srgbClr val="008000"/>
                </a:solidFill>
                <a:latin typeface="Comic Sans MS"/>
                <a:cs typeface="Comic Sans MS"/>
              </a:rPr>
              <a:t>believing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000" spc="-10" dirty="0">
                <a:solidFill>
                  <a:srgbClr val="008000"/>
                </a:solidFill>
                <a:latin typeface="Comic Sans MS"/>
                <a:cs typeface="Comic Sans MS"/>
              </a:rPr>
              <a:t>in</a:t>
            </a:r>
            <a:r>
              <a:rPr sz="2000" spc="1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8000"/>
                </a:solidFill>
                <a:latin typeface="Comic Sans MS"/>
                <a:cs typeface="Comic Sans MS"/>
              </a:rPr>
              <a:t>&amp; </a:t>
            </a:r>
            <a:r>
              <a:rPr sz="2000" spc="-10" dirty="0">
                <a:solidFill>
                  <a:srgbClr val="008000"/>
                </a:solidFill>
                <a:latin typeface="Comic Sans MS"/>
                <a:cs typeface="Comic Sans MS"/>
              </a:rPr>
              <a:t>relying</a:t>
            </a:r>
            <a:r>
              <a:rPr sz="2000" spc="1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on</a:t>
            </a:r>
            <a:r>
              <a:rPr sz="2000" spc="1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Comic Sans MS"/>
                <a:cs typeface="Comic Sans MS"/>
              </a:rPr>
              <a:t>an abstraction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93289" y="4315460"/>
            <a:ext cx="1524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–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7950" y="4331970"/>
            <a:ext cx="36995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in</a:t>
            </a:r>
            <a:r>
              <a:rPr sz="2000" spc="-2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8000"/>
                </a:solidFill>
                <a:latin typeface="Comic Sans MS"/>
                <a:cs typeface="Comic Sans MS"/>
              </a:rPr>
              <a:t>this</a:t>
            </a:r>
            <a:r>
              <a:rPr sz="2000" spc="-1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case, </a:t>
            </a:r>
            <a:r>
              <a:rPr sz="2000" dirty="0">
                <a:solidFill>
                  <a:srgbClr val="008000"/>
                </a:solidFill>
                <a:latin typeface="Comic Sans MS"/>
                <a:cs typeface="Comic Sans MS"/>
              </a:rPr>
              <a:t>the</a:t>
            </a:r>
            <a:r>
              <a:rPr sz="2000" spc="-1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abstraction</a:t>
            </a:r>
            <a:r>
              <a:rPr sz="2000" spc="-10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8000"/>
                </a:solidFill>
                <a:latin typeface="Comic Sans MS"/>
                <a:cs typeface="Comic Sans MS"/>
              </a:rPr>
              <a:t>of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93291" y="4815841"/>
            <a:ext cx="34353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dirty="0">
                <a:solidFill>
                  <a:srgbClr val="008000"/>
                </a:solidFill>
                <a:latin typeface="Comic Sans MS"/>
                <a:cs typeface="Comic Sans MS"/>
              </a:rPr>
              <a:t>procedure</a:t>
            </a:r>
            <a:r>
              <a:rPr sz="2000" spc="-2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calls</a:t>
            </a:r>
            <a:r>
              <a:rPr sz="2000" spc="-2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008000"/>
                </a:solidFill>
                <a:latin typeface="Comic Sans MS"/>
                <a:cs typeface="Comic Sans MS"/>
              </a:rPr>
              <a:t>offered</a:t>
            </a:r>
            <a:r>
              <a:rPr sz="2000" spc="-1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8000"/>
                </a:solidFill>
                <a:latin typeface="Comic Sans MS"/>
                <a:cs typeface="Comic Sans MS"/>
              </a:rPr>
              <a:t>by</a:t>
            </a:r>
            <a:r>
              <a:rPr sz="2000" spc="-15" dirty="0">
                <a:solidFill>
                  <a:srgbClr val="008000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008000"/>
                </a:solidFill>
                <a:latin typeface="Comic Sans MS"/>
                <a:cs typeface="Comic Sans MS"/>
              </a:rPr>
              <a:t>C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4542" y="5768341"/>
            <a:ext cx="1149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•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6532" y="5679441"/>
            <a:ext cx="6657975" cy="7989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5080">
              <a:lnSpc>
                <a:spcPct val="134200"/>
              </a:lnSpc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Attacks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often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exploit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holes </a:t>
            </a:r>
            <a:r>
              <a:rPr sz="2000" spc="-10" dirty="0">
                <a:latin typeface="Comic Sans MS"/>
                <a:cs typeface="Comic Sans MS"/>
              </a:rPr>
              <a:t>in</a:t>
            </a:r>
            <a:r>
              <a:rPr sz="2000" spc="-5" dirty="0">
                <a:latin typeface="Comic Sans MS"/>
                <a:cs typeface="Comic Sans MS"/>
              </a:rPr>
              <a:t> abstractions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that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are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not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100% enforced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8" name="Segnaposto piè di pagina 17">
            <a:extLst>
              <a:ext uri="{FF2B5EF4-FFF2-40B4-BE49-F238E27FC236}">
                <a16:creationId xmlns:a16="http://schemas.microsoft.com/office/drawing/2014/main" id="{97D862B6-06C9-FE47-033F-C644E30ED58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  <p:sp>
        <p:nvSpPr>
          <p:cNvPr id="19" name="Segnaposto numero diapositiva 18">
            <a:extLst>
              <a:ext uri="{FF2B5EF4-FFF2-40B4-BE49-F238E27FC236}">
                <a16:creationId xmlns:a16="http://schemas.microsoft.com/office/drawing/2014/main" id="{57C0FCCF-CD71-2CA9-4A1A-C763CE7C86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8255110" y="6443177"/>
            <a:ext cx="416451" cy="615553"/>
          </a:xfrm>
        </p:spPr>
        <p:txBody>
          <a:bodyPr/>
          <a:lstStyle/>
          <a:p>
            <a:pPr marL="127009">
              <a:lnSpc>
                <a:spcPts val="1630"/>
              </a:lnSpc>
            </a:pPr>
            <a:fld id="{81D60167-4931-47E6-BA6A-407CBD079E47}" type="slidenum">
              <a:rPr lang="it-IT" smtClean="0"/>
              <a:pPr marL="127009">
                <a:lnSpc>
                  <a:spcPts val="1630"/>
                </a:lnSpc>
              </a:pPr>
              <a:t>39</a:t>
            </a:fld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9">
              <a:lnSpc>
                <a:spcPts val="1630"/>
              </a:lnSpc>
            </a:pPr>
            <a:r>
              <a:rPr dirty="0"/>
              <a:t>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269" y="801371"/>
            <a:ext cx="7368540" cy="1059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5080" indent="250207">
              <a:lnSpc>
                <a:spcPct val="150300"/>
              </a:lnSpc>
              <a:spcBef>
                <a:spcPts val="100"/>
              </a:spcBef>
            </a:pPr>
            <a:r>
              <a:rPr spc="-10" dirty="0">
                <a:solidFill>
                  <a:srgbClr val="3333CC"/>
                </a:solidFill>
              </a:rPr>
              <a:t>Any</a:t>
            </a:r>
            <a:r>
              <a:rPr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C(++)</a:t>
            </a:r>
            <a:r>
              <a:rPr dirty="0">
                <a:solidFill>
                  <a:srgbClr val="3333CC"/>
                </a:solidFill>
              </a:rPr>
              <a:t> code</a:t>
            </a:r>
            <a:r>
              <a:rPr spc="-5" dirty="0">
                <a:solidFill>
                  <a:srgbClr val="3333CC"/>
                </a:solidFill>
              </a:rPr>
              <a:t> </a:t>
            </a:r>
            <a:r>
              <a:rPr spc="-10" dirty="0">
                <a:solidFill>
                  <a:srgbClr val="3333CC"/>
                </a:solidFill>
              </a:rPr>
              <a:t>acting</a:t>
            </a:r>
            <a:r>
              <a:rPr spc="20"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on</a:t>
            </a:r>
            <a:r>
              <a:rPr spc="-10" dirty="0">
                <a:solidFill>
                  <a:srgbClr val="3333CC"/>
                </a:solidFill>
              </a:rPr>
              <a:t> </a:t>
            </a:r>
            <a:r>
              <a:rPr spc="-5" dirty="0"/>
              <a:t>untrusted</a:t>
            </a:r>
            <a:r>
              <a:rPr dirty="0"/>
              <a:t> </a:t>
            </a:r>
            <a:r>
              <a:rPr spc="-5" dirty="0"/>
              <a:t>input </a:t>
            </a:r>
            <a:r>
              <a:rPr spc="-10" dirty="0">
                <a:solidFill>
                  <a:srgbClr val="3333CC"/>
                </a:solidFill>
              </a:rPr>
              <a:t>is</a:t>
            </a:r>
            <a:r>
              <a:rPr spc="5"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at</a:t>
            </a:r>
            <a:r>
              <a:rPr dirty="0">
                <a:solidFill>
                  <a:srgbClr val="3333CC"/>
                </a:solidFill>
              </a:rPr>
              <a:t> </a:t>
            </a:r>
            <a:r>
              <a:rPr spc="-10" dirty="0">
                <a:solidFill>
                  <a:srgbClr val="3333CC"/>
                </a:solidFill>
              </a:rPr>
              <a:t>risk </a:t>
            </a:r>
            <a:r>
              <a:rPr spc="-705"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Eg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3271" y="1902205"/>
            <a:ext cx="7365365" cy="3832074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49274" indent="-336574">
              <a:spcBef>
                <a:spcPts val="409"/>
              </a:spcBef>
              <a:buChar char="•"/>
              <a:tabLst>
                <a:tab pos="348638" algn="l"/>
                <a:tab pos="349274" algn="l"/>
              </a:tabLst>
            </a:pPr>
            <a:r>
              <a:rPr sz="2400" dirty="0">
                <a:latin typeface="Comic Sans MS"/>
                <a:cs typeface="Comic Sans MS"/>
              </a:rPr>
              <a:t>code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taking</a:t>
            </a:r>
            <a:r>
              <a:rPr sz="2400" spc="-5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input</a:t>
            </a:r>
            <a:r>
              <a:rPr sz="2400" spc="-5" dirty="0">
                <a:latin typeface="Comic Sans MS"/>
                <a:cs typeface="Comic Sans MS"/>
              </a:rPr>
              <a:t> over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untrusted</a:t>
            </a: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network</a:t>
            </a:r>
            <a:endParaRPr sz="2400">
              <a:latin typeface="Comic Sans MS"/>
              <a:cs typeface="Comic Sans MS"/>
            </a:endParaRPr>
          </a:p>
          <a:p>
            <a:pPr marL="749351" lvl="1" indent="-280053">
              <a:spcBef>
                <a:spcPts val="260"/>
              </a:spcBef>
              <a:buChar char="–"/>
              <a:tabLst>
                <a:tab pos="748715" algn="l"/>
                <a:tab pos="749351" algn="l"/>
              </a:tabLst>
            </a:pPr>
            <a:r>
              <a:rPr sz="2000" spc="-5" dirty="0">
                <a:latin typeface="Comic Sans MS"/>
                <a:cs typeface="Comic Sans MS"/>
              </a:rPr>
              <a:t>eg.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sendmail, web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browser,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wireless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network driver,...</a:t>
            </a:r>
            <a:endParaRPr sz="2000">
              <a:latin typeface="Comic Sans MS"/>
              <a:cs typeface="Comic Sans MS"/>
            </a:endParaRPr>
          </a:p>
          <a:p>
            <a:pPr marL="349274" marR="266718" indent="-336574">
              <a:lnSpc>
                <a:spcPts val="2580"/>
              </a:lnSpc>
              <a:spcBef>
                <a:spcPts val="545"/>
              </a:spcBef>
              <a:buChar char="•"/>
              <a:tabLst>
                <a:tab pos="348638" algn="l"/>
                <a:tab pos="349274" algn="l"/>
              </a:tabLst>
            </a:pPr>
            <a:r>
              <a:rPr sz="2400" dirty="0">
                <a:latin typeface="Comic Sans MS"/>
                <a:cs typeface="Comic Sans MS"/>
              </a:rPr>
              <a:t>code</a:t>
            </a:r>
            <a:r>
              <a:rPr sz="2400" spc="-10" dirty="0">
                <a:latin typeface="Comic Sans MS"/>
                <a:cs typeface="Comic Sans MS"/>
              </a:rPr>
              <a:t> taking</a:t>
            </a:r>
            <a:r>
              <a:rPr sz="2400" dirty="0">
                <a:latin typeface="Comic Sans MS"/>
                <a:cs typeface="Comic Sans MS"/>
              </a:rPr>
              <a:t> input</a:t>
            </a:r>
            <a:r>
              <a:rPr sz="2400" spc="-5" dirty="0">
                <a:latin typeface="Comic Sans MS"/>
                <a:cs typeface="Comic Sans MS"/>
              </a:rPr>
              <a:t> from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untrusted</a:t>
            </a: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user</a:t>
            </a:r>
            <a:r>
              <a:rPr sz="2400" spc="-12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on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multi-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user</a:t>
            </a:r>
            <a:r>
              <a:rPr sz="2400" spc="-10" dirty="0">
                <a:latin typeface="Comic Sans MS"/>
                <a:cs typeface="Comic Sans MS"/>
              </a:rPr>
              <a:t> system</a:t>
            </a:r>
            <a:r>
              <a:rPr sz="2000" spc="-10" dirty="0">
                <a:latin typeface="Comic Sans MS"/>
                <a:cs typeface="Comic Sans MS"/>
              </a:rPr>
              <a:t>,</a:t>
            </a:r>
            <a:endParaRPr sz="2000">
              <a:latin typeface="Comic Sans MS"/>
              <a:cs typeface="Comic Sans MS"/>
            </a:endParaRPr>
          </a:p>
          <a:p>
            <a:pPr marL="748715" marR="292754" lvl="1" indent="-279419">
              <a:lnSpc>
                <a:spcPts val="2150"/>
              </a:lnSpc>
              <a:spcBef>
                <a:spcPts val="514"/>
              </a:spcBef>
              <a:buChar char="–"/>
              <a:tabLst>
                <a:tab pos="748715" algn="l"/>
                <a:tab pos="749351" algn="l"/>
                <a:tab pos="5716022" algn="l"/>
              </a:tabLst>
            </a:pPr>
            <a:r>
              <a:rPr sz="2000" spc="-5" dirty="0">
                <a:latin typeface="Comic Sans MS"/>
                <a:cs typeface="Comic Sans MS"/>
              </a:rPr>
              <a:t>esp.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services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running</a:t>
            </a:r>
            <a:r>
              <a:rPr sz="2000" spc="2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with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high</a:t>
            </a:r>
            <a:r>
              <a:rPr sz="2000" spc="30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privileges	</a:t>
            </a:r>
            <a:r>
              <a:rPr sz="2000" spc="-5" dirty="0">
                <a:latin typeface="Comic Sans MS"/>
                <a:cs typeface="Comic Sans MS"/>
              </a:rPr>
              <a:t>(as </a:t>
            </a:r>
            <a:r>
              <a:rPr sz="1600" spc="-5" dirty="0">
                <a:latin typeface="Comic Sans MS"/>
                <a:cs typeface="Comic Sans MS"/>
              </a:rPr>
              <a:t>ROOT </a:t>
            </a:r>
            <a:r>
              <a:rPr sz="2000" spc="-5" dirty="0">
                <a:latin typeface="Comic Sans MS"/>
                <a:cs typeface="Comic Sans MS"/>
              </a:rPr>
              <a:t>on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Unix/Linux,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as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1600" spc="-5" dirty="0">
                <a:latin typeface="Comic Sans MS"/>
                <a:cs typeface="Comic Sans MS"/>
              </a:rPr>
              <a:t>SYSTEM</a:t>
            </a:r>
            <a:r>
              <a:rPr sz="1600" spc="5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on</a:t>
            </a:r>
            <a:r>
              <a:rPr sz="2000" spc="-5" dirty="0">
                <a:latin typeface="Comic Sans MS"/>
                <a:cs typeface="Comic Sans MS"/>
              </a:rPr>
              <a:t> Windows)</a:t>
            </a:r>
            <a:endParaRPr sz="2000">
              <a:latin typeface="Comic Sans MS"/>
              <a:cs typeface="Comic Sans MS"/>
            </a:endParaRPr>
          </a:p>
          <a:p>
            <a:pPr marL="349274" indent="-336574">
              <a:spcBef>
                <a:spcPts val="280"/>
              </a:spcBef>
              <a:buChar char="•"/>
              <a:tabLst>
                <a:tab pos="348638" algn="l"/>
                <a:tab pos="349274" algn="l"/>
              </a:tabLst>
            </a:pPr>
            <a:r>
              <a:rPr sz="2400" dirty="0">
                <a:latin typeface="Comic Sans MS"/>
                <a:cs typeface="Comic Sans MS"/>
              </a:rPr>
              <a:t>code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acting</a:t>
            </a:r>
            <a:r>
              <a:rPr sz="2400" spc="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on</a:t>
            </a:r>
            <a:r>
              <a:rPr sz="2400" spc="-30" dirty="0"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untrusted</a:t>
            </a: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files</a:t>
            </a:r>
            <a:endParaRPr sz="2400">
              <a:latin typeface="Comic Sans MS"/>
              <a:cs typeface="Comic Sans MS"/>
            </a:endParaRPr>
          </a:p>
          <a:p>
            <a:pPr marL="825556" lvl="1" indent="-356260">
              <a:spcBef>
                <a:spcPts val="271"/>
              </a:spcBef>
              <a:buChar char="–"/>
              <a:tabLst>
                <a:tab pos="824922" algn="l"/>
                <a:tab pos="825556" algn="l"/>
              </a:tabLst>
            </a:pPr>
            <a:r>
              <a:rPr sz="2000" dirty="0">
                <a:latin typeface="Comic Sans MS"/>
                <a:cs typeface="Comic Sans MS"/>
              </a:rPr>
              <a:t>that </a:t>
            </a:r>
            <a:r>
              <a:rPr sz="2000" spc="-5" dirty="0">
                <a:latin typeface="Comic Sans MS"/>
                <a:cs typeface="Comic Sans MS"/>
              </a:rPr>
              <a:t>have been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downloaded or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emailed</a:t>
            </a:r>
            <a:endParaRPr sz="2000">
              <a:latin typeface="Comic Sans MS"/>
              <a:cs typeface="Comic Sans MS"/>
            </a:endParaRPr>
          </a:p>
          <a:p>
            <a:pPr marL="349274" marR="5080" indent="-336574">
              <a:lnSpc>
                <a:spcPct val="90200"/>
              </a:lnSpc>
              <a:spcBef>
                <a:spcPts val="484"/>
              </a:spcBef>
              <a:buChar char="•"/>
              <a:tabLst>
                <a:tab pos="348638" algn="l"/>
                <a:tab pos="349274" algn="l"/>
              </a:tabLst>
            </a:pPr>
            <a:r>
              <a:rPr sz="2400" spc="-5" dirty="0">
                <a:latin typeface="Comic Sans MS"/>
                <a:cs typeface="Comic Sans MS"/>
              </a:rPr>
              <a:t>also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embedded software</a:t>
            </a:r>
            <a:r>
              <a:rPr sz="2400" spc="-5" dirty="0">
                <a:latin typeface="Comic Sans MS"/>
                <a:cs typeface="Comic Sans MS"/>
              </a:rPr>
              <a:t>,</a:t>
            </a:r>
            <a:r>
              <a:rPr sz="2400" spc="-13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eg.</a:t>
            </a:r>
            <a:r>
              <a:rPr sz="2000" spc="-10" dirty="0">
                <a:latin typeface="Comic Sans MS"/>
                <a:cs typeface="Comic Sans MS"/>
              </a:rPr>
              <a:t> in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devices</a:t>
            </a:r>
            <a:r>
              <a:rPr sz="2000" spc="-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with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(wireless)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network connection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such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as mobile</a:t>
            </a:r>
            <a:r>
              <a:rPr sz="2000" spc="1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phones with</a:t>
            </a:r>
            <a:r>
              <a:rPr sz="2000" spc="15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Bluetooth, 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10" dirty="0">
                <a:latin typeface="Comic Sans MS"/>
                <a:cs typeface="Comic Sans MS"/>
              </a:rPr>
              <a:t>wireless</a:t>
            </a:r>
            <a:r>
              <a:rPr sz="2000" spc="-5" dirty="0">
                <a:latin typeface="Comic Sans MS"/>
                <a:cs typeface="Comic Sans MS"/>
              </a:rPr>
              <a:t> smartcards,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airplane</a:t>
            </a:r>
            <a:r>
              <a:rPr sz="2000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navigation systems, </a:t>
            </a:r>
            <a:r>
              <a:rPr sz="2000" dirty="0">
                <a:latin typeface="Comic Sans MS"/>
                <a:cs typeface="Comic Sans MS"/>
              </a:rPr>
              <a:t>...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368DE76-23B8-DEAF-7C0F-02DC4DEDECE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71180" y="6282692"/>
            <a:ext cx="2032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lang="it-IT" sz="1400" dirty="0">
                <a:latin typeface="Times New Roman"/>
                <a:cs typeface="Times New Roman"/>
              </a:rPr>
              <a:t>40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7521" y="955042"/>
            <a:ext cx="3108325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10" dirty="0"/>
              <a:t>Moral</a:t>
            </a:r>
            <a:r>
              <a:rPr sz="2801" spc="-20" dirty="0"/>
              <a:t> </a:t>
            </a:r>
            <a:r>
              <a:rPr sz="2801" spc="-5" dirty="0"/>
              <a:t>of</a:t>
            </a:r>
            <a:r>
              <a:rPr sz="2801" spc="-35" dirty="0"/>
              <a:t> </a:t>
            </a:r>
            <a:r>
              <a:rPr sz="2801" spc="-5" dirty="0"/>
              <a:t>the</a:t>
            </a:r>
            <a:r>
              <a:rPr sz="2801" spc="-35" dirty="0"/>
              <a:t> </a:t>
            </a:r>
            <a:r>
              <a:rPr sz="2801" spc="-5" dirty="0"/>
              <a:t>story</a:t>
            </a:r>
            <a:endParaRPr sz="2801"/>
          </a:p>
        </p:txBody>
      </p:sp>
      <p:sp>
        <p:nvSpPr>
          <p:cNvPr id="4" name="object 4"/>
          <p:cNvSpPr txBox="1"/>
          <p:nvPr/>
        </p:nvSpPr>
        <p:spPr>
          <a:xfrm>
            <a:off x="763269" y="1732281"/>
            <a:ext cx="7285990" cy="4081373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49274" indent="-336574">
              <a:spcBef>
                <a:spcPts val="409"/>
              </a:spcBef>
              <a:buChar char="•"/>
              <a:tabLst>
                <a:tab pos="348638" algn="l"/>
                <a:tab pos="349274" algn="l"/>
                <a:tab pos="2709092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Don’t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use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C(++),	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you can</a:t>
            </a:r>
            <a:r>
              <a:rPr sz="2400" spc="-2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avoid 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it</a:t>
            </a:r>
            <a:endParaRPr sz="2400">
              <a:latin typeface="Comic Sans MS"/>
              <a:cs typeface="Comic Sans MS"/>
            </a:endParaRPr>
          </a:p>
          <a:p>
            <a:pPr marL="748715" marR="743636" lvl="1" indent="-279419">
              <a:lnSpc>
                <a:spcPts val="2580"/>
              </a:lnSpc>
              <a:spcBef>
                <a:spcPts val="645"/>
              </a:spcBef>
              <a:buChar char="–"/>
              <a:tabLst>
                <a:tab pos="748715" algn="l"/>
                <a:tab pos="749351" algn="l"/>
              </a:tabLst>
            </a:pP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but </a:t>
            </a: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use a language 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that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provides memory </a:t>
            </a:r>
            <a:r>
              <a:rPr sz="2400" spc="-70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safety,</a:t>
            </a: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such</a:t>
            </a:r>
            <a:r>
              <a:rPr sz="24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as</a:t>
            </a:r>
            <a:r>
              <a:rPr sz="2400" spc="-1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Java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or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5" dirty="0">
                <a:solidFill>
                  <a:srgbClr val="009900"/>
                </a:solidFill>
                <a:latin typeface="Comic Sans MS"/>
                <a:cs typeface="Comic Sans MS"/>
              </a:rPr>
              <a:t>C#</a:t>
            </a:r>
            <a:endParaRPr sz="2400">
              <a:latin typeface="Comic Sans MS"/>
              <a:cs typeface="Comic Sans MS"/>
            </a:endParaRPr>
          </a:p>
          <a:p>
            <a:pPr lvl="1">
              <a:spcBef>
                <a:spcPts val="45"/>
              </a:spcBef>
              <a:buClr>
                <a:srgbClr val="009900"/>
              </a:buClr>
              <a:buFont typeface="Comic Sans MS"/>
              <a:buChar char="–"/>
            </a:pPr>
            <a:endParaRPr sz="2700">
              <a:latin typeface="Comic Sans MS"/>
              <a:cs typeface="Comic Sans MS"/>
            </a:endParaRPr>
          </a:p>
          <a:p>
            <a:pPr marL="348638" marR="409602" indent="-336574">
              <a:lnSpc>
                <a:spcPts val="2580"/>
              </a:lnSpc>
              <a:buChar char="•"/>
              <a:tabLst>
                <a:tab pos="348638" algn="l"/>
                <a:tab pos="349274" algn="l"/>
              </a:tabLst>
            </a:pP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If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you</a:t>
            </a:r>
            <a:r>
              <a:rPr sz="2400" spc="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do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 have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to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 use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C(++),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become or</a:t>
            </a:r>
            <a:r>
              <a:rPr sz="2400" spc="-10" dirty="0">
                <a:solidFill>
                  <a:srgbClr val="3333CC"/>
                </a:solidFill>
                <a:latin typeface="Comic Sans MS"/>
                <a:cs typeface="Comic Sans MS"/>
              </a:rPr>
              <a:t> hire</a:t>
            </a: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 an </a:t>
            </a:r>
            <a:r>
              <a:rPr sz="2400" spc="-705" dirty="0">
                <a:solidFill>
                  <a:srgbClr val="3333CC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3333CC"/>
                </a:solidFill>
                <a:latin typeface="Comic Sans MS"/>
                <a:cs typeface="Comic Sans MS"/>
              </a:rPr>
              <a:t>expert</a:t>
            </a:r>
            <a:endParaRPr sz="2400">
              <a:latin typeface="Comic Sans MS"/>
              <a:cs typeface="Comic Sans MS"/>
            </a:endParaRPr>
          </a:p>
          <a:p>
            <a:pPr>
              <a:spcBef>
                <a:spcPts val="60"/>
              </a:spcBef>
              <a:buClr>
                <a:srgbClr val="3333CC"/>
              </a:buClr>
              <a:buFont typeface="Comic Sans MS"/>
              <a:buChar char="•"/>
            </a:pPr>
            <a:endParaRPr sz="2450">
              <a:latin typeface="Comic Sans MS"/>
              <a:cs typeface="Comic Sans MS"/>
            </a:endParaRPr>
          </a:p>
          <a:p>
            <a:pPr marL="349274" indent="-336574">
              <a:buChar char="•"/>
              <a:tabLst>
                <a:tab pos="348638" algn="l"/>
                <a:tab pos="349274" algn="l"/>
              </a:tabLst>
            </a:pPr>
            <a:r>
              <a:rPr sz="2400" spc="-5" dirty="0">
                <a:solidFill>
                  <a:srgbClr val="3333CC"/>
                </a:solidFill>
                <a:latin typeface="Comic Sans MS"/>
                <a:cs typeface="Comic Sans MS"/>
              </a:rPr>
              <a:t>Reading</a:t>
            </a:r>
            <a:endParaRPr sz="2400">
              <a:latin typeface="Comic Sans MS"/>
              <a:cs typeface="Comic Sans MS"/>
            </a:endParaRPr>
          </a:p>
          <a:p>
            <a:pPr marL="748715" marR="5080" lvl="1" indent="-279419">
              <a:lnSpc>
                <a:spcPct val="89800"/>
              </a:lnSpc>
              <a:spcBef>
                <a:spcPts val="606"/>
              </a:spcBef>
              <a:buChar char="–"/>
              <a:tabLst>
                <a:tab pos="748715" algn="l"/>
                <a:tab pos="749351" algn="l"/>
              </a:tabLst>
            </a:pP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Comparison of Publicly Available Tools </a:t>
            </a: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for </a:t>
            </a:r>
            <a:r>
              <a:rPr sz="2400" spc="5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Dynamic </a:t>
            </a:r>
            <a:r>
              <a:rPr sz="2400" dirty="0">
                <a:solidFill>
                  <a:srgbClr val="009900"/>
                </a:solidFill>
                <a:latin typeface="Comic Sans MS"/>
                <a:cs typeface="Comic Sans MS"/>
              </a:rPr>
              <a:t>Buffer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Overflow </a:t>
            </a:r>
            <a:r>
              <a:rPr sz="2400" spc="-10" dirty="0">
                <a:solidFill>
                  <a:srgbClr val="009900"/>
                </a:solidFill>
                <a:latin typeface="Comic Sans MS"/>
                <a:cs typeface="Comic Sans MS"/>
              </a:rPr>
              <a:t>Prevention</a:t>
            </a:r>
            <a:r>
              <a:rPr sz="2400" spc="-10" dirty="0">
                <a:latin typeface="Comic Sans MS"/>
                <a:cs typeface="Comic Sans MS"/>
              </a:rPr>
              <a:t>, </a:t>
            </a:r>
            <a:r>
              <a:rPr sz="2400" spc="-5" dirty="0">
                <a:latin typeface="Comic Sans MS"/>
                <a:cs typeface="Comic Sans MS"/>
              </a:rPr>
              <a:t>by </a:t>
            </a:r>
            <a:r>
              <a:rPr sz="2400" spc="-10" dirty="0">
                <a:latin typeface="Comic Sans MS"/>
                <a:cs typeface="Comic Sans MS"/>
              </a:rPr>
              <a:t>John </a:t>
            </a:r>
            <a:r>
              <a:rPr sz="2400" spc="-70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Wilander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and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Mariam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Kamkar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53E1335D-FD7C-4A20-EC05-51ABF828F0D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661" y="2639060"/>
            <a:ext cx="5441315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10" dirty="0"/>
              <a:t>How</a:t>
            </a:r>
            <a:r>
              <a:rPr sz="2801" spc="5" dirty="0"/>
              <a:t> </a:t>
            </a:r>
            <a:r>
              <a:rPr sz="2801" spc="-10" dirty="0"/>
              <a:t>does</a:t>
            </a:r>
            <a:r>
              <a:rPr sz="2801" dirty="0"/>
              <a:t> </a:t>
            </a:r>
            <a:r>
              <a:rPr sz="2801" spc="-15" dirty="0"/>
              <a:t>buffer</a:t>
            </a:r>
            <a:r>
              <a:rPr sz="2801" spc="-10" dirty="0"/>
              <a:t> overflow</a:t>
            </a:r>
            <a:r>
              <a:rPr sz="2801" dirty="0"/>
              <a:t> </a:t>
            </a:r>
            <a:r>
              <a:rPr sz="2801" spc="-5" dirty="0"/>
              <a:t>work?</a:t>
            </a:r>
            <a:endParaRPr sz="2801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F5E4A32D-5A1E-9401-3561-E23907EC774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FAC07783-6CCB-74D0-5418-A8900F712D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9">
              <a:lnSpc>
                <a:spcPts val="1630"/>
              </a:lnSpc>
            </a:pPr>
            <a:fld id="{81D60167-4931-47E6-BA6A-407CBD079E47}" type="slidenum">
              <a:rPr lang="it-IT" smtClean="0"/>
              <a:pPr marL="127009">
                <a:lnSpc>
                  <a:spcPts val="1630"/>
                </a:lnSpc>
              </a:pPr>
              <a:t>5</a:t>
            </a:fld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4621" y="955042"/>
            <a:ext cx="3794760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5" dirty="0"/>
              <a:t>Process</a:t>
            </a:r>
            <a:r>
              <a:rPr sz="2801" spc="-20" dirty="0"/>
              <a:t> </a:t>
            </a:r>
            <a:r>
              <a:rPr sz="2801" spc="-10" dirty="0"/>
              <a:t>memory</a:t>
            </a:r>
            <a:r>
              <a:rPr sz="2801" dirty="0"/>
              <a:t> </a:t>
            </a:r>
            <a:r>
              <a:rPr sz="2801" spc="-10" dirty="0"/>
              <a:t>layout</a:t>
            </a:r>
            <a:endParaRPr sz="2801"/>
          </a:p>
        </p:txBody>
      </p:sp>
      <p:grpSp>
        <p:nvGrpSpPr>
          <p:cNvPr id="3" name="object 3"/>
          <p:cNvGrpSpPr/>
          <p:nvPr/>
        </p:nvGrpSpPr>
        <p:grpSpPr>
          <a:xfrm>
            <a:off x="2185671" y="4149091"/>
            <a:ext cx="4114800" cy="2134870"/>
            <a:chOff x="2185670" y="4149090"/>
            <a:chExt cx="4114800" cy="2134870"/>
          </a:xfrm>
        </p:grpSpPr>
        <p:sp>
          <p:nvSpPr>
            <p:cNvPr id="4" name="object 4"/>
            <p:cNvSpPr/>
            <p:nvPr/>
          </p:nvSpPr>
          <p:spPr>
            <a:xfrm>
              <a:off x="2185670" y="4149090"/>
              <a:ext cx="4114800" cy="2134870"/>
            </a:xfrm>
            <a:custGeom>
              <a:avLst/>
              <a:gdLst/>
              <a:ahLst/>
              <a:cxnLst/>
              <a:rect l="l" t="t" r="r" b="b"/>
              <a:pathLst>
                <a:path w="4114800" h="2134870">
                  <a:moveTo>
                    <a:pt x="0" y="0"/>
                  </a:moveTo>
                  <a:lnTo>
                    <a:pt x="4114800" y="0"/>
                  </a:lnTo>
                  <a:lnTo>
                    <a:pt x="4114800" y="2134870"/>
                  </a:lnTo>
                  <a:lnTo>
                    <a:pt x="0" y="21348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5540" y="4914900"/>
              <a:ext cx="1248410" cy="520700"/>
            </a:xfrm>
            <a:custGeom>
              <a:avLst/>
              <a:gdLst/>
              <a:ahLst/>
              <a:cxnLst/>
              <a:rect l="l" t="t" r="r" b="b"/>
              <a:pathLst>
                <a:path w="1248410" h="520700">
                  <a:moveTo>
                    <a:pt x="0" y="0"/>
                  </a:moveTo>
                  <a:lnTo>
                    <a:pt x="1248410" y="0"/>
                  </a:lnTo>
                  <a:lnTo>
                    <a:pt x="1248410" y="520700"/>
                  </a:lnTo>
                  <a:lnTo>
                    <a:pt x="0" y="520700"/>
                  </a:lnTo>
                  <a:lnTo>
                    <a:pt x="0" y="0"/>
                  </a:lnTo>
                  <a:close/>
                </a:path>
              </a:pathLst>
            </a:custGeom>
            <a:ln w="12573">
              <a:solidFill>
                <a:srgbClr val="66FF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179384" y="1892366"/>
          <a:ext cx="4114800" cy="4385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047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Arguments/</a:t>
                      </a:r>
                      <a:r>
                        <a:rPr sz="2400" spc="-3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spc="-10" dirty="0">
                          <a:latin typeface="Comic Sans MS"/>
                          <a:cs typeface="Comic Sans MS"/>
                        </a:rPr>
                        <a:t>Environment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2880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Stack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990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00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42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300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Unused</a:t>
                      </a:r>
                      <a:r>
                        <a:rPr sz="2400" spc="-3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Memory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29209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908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Heap (dynamic</a:t>
                      </a:r>
                      <a:r>
                        <a:rPr sz="2400" spc="-3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spc="-5" dirty="0">
                          <a:latin typeface="Comic Sans MS"/>
                          <a:cs typeface="Comic Sans MS"/>
                        </a:rPr>
                        <a:t>data)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  <a:spcBef>
                          <a:spcPts val="2560"/>
                        </a:spcBef>
                        <a:tabLst>
                          <a:tab pos="2860675" algn="l"/>
                        </a:tabLst>
                      </a:pPr>
                      <a:r>
                        <a:rPr sz="3600" spc="-7" baseline="2314" dirty="0">
                          <a:latin typeface="Comic Sans MS"/>
                          <a:cs typeface="Comic Sans MS"/>
                        </a:rPr>
                        <a:t>Static </a:t>
                      </a:r>
                      <a:r>
                        <a:rPr sz="3600" baseline="2314" dirty="0">
                          <a:latin typeface="Comic Sans MS"/>
                          <a:cs typeface="Comic Sans MS"/>
                        </a:rPr>
                        <a:t>Data	</a:t>
                      </a:r>
                      <a:r>
                        <a:rPr sz="2800" b="1" spc="-5" dirty="0">
                          <a:latin typeface="Courier New"/>
                          <a:cs typeface="Courier New"/>
                        </a:rPr>
                        <a:t>.data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145"/>
                        </a:spcBef>
                        <a:tabLst>
                          <a:tab pos="2769235" algn="l"/>
                        </a:tabLst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Program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 Code	</a:t>
                      </a:r>
                      <a:r>
                        <a:rPr sz="2800" b="1" spc="-5" dirty="0">
                          <a:latin typeface="Courier New"/>
                          <a:cs typeface="Courier New"/>
                        </a:rPr>
                        <a:t>.text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82319" y="5623561"/>
            <a:ext cx="122364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5080"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Low </a:t>
            </a:r>
            <a:r>
              <a:rPr sz="2000" spc="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ad</a:t>
            </a:r>
            <a:r>
              <a:rPr sz="2000" spc="5" dirty="0">
                <a:latin typeface="Comic Sans MS"/>
                <a:cs typeface="Comic Sans MS"/>
              </a:rPr>
              <a:t>d</a:t>
            </a:r>
            <a:r>
              <a:rPr sz="2000" spc="-5" dirty="0">
                <a:latin typeface="Comic Sans MS"/>
                <a:cs typeface="Comic Sans MS"/>
              </a:rPr>
              <a:t>ress</a:t>
            </a:r>
            <a:r>
              <a:rPr sz="2000" dirty="0">
                <a:latin typeface="Comic Sans MS"/>
                <a:cs typeface="Comic Sans MS"/>
              </a:rPr>
              <a:t>es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8039" y="1977391"/>
            <a:ext cx="122364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5080">
              <a:spcBef>
                <a:spcPts val="100"/>
              </a:spcBef>
            </a:pPr>
            <a:r>
              <a:rPr sz="2000" spc="-10" dirty="0">
                <a:latin typeface="Comic Sans MS"/>
                <a:cs typeface="Comic Sans MS"/>
              </a:rPr>
              <a:t>High </a:t>
            </a:r>
            <a:r>
              <a:rPr sz="2000" spc="-5" dirty="0">
                <a:latin typeface="Comic Sans MS"/>
                <a:cs typeface="Comic Sans MS"/>
              </a:rPr>
              <a:t> ad</a:t>
            </a:r>
            <a:r>
              <a:rPr sz="2000" spc="5" dirty="0">
                <a:latin typeface="Comic Sans MS"/>
                <a:cs typeface="Comic Sans MS"/>
              </a:rPr>
              <a:t>d</a:t>
            </a:r>
            <a:r>
              <a:rPr sz="2000" spc="-5" dirty="0">
                <a:latin typeface="Comic Sans MS"/>
                <a:cs typeface="Comic Sans MS"/>
              </a:rPr>
              <a:t>ress</a:t>
            </a:r>
            <a:r>
              <a:rPr sz="2000" dirty="0">
                <a:latin typeface="Comic Sans MS"/>
                <a:cs typeface="Comic Sans MS"/>
              </a:rPr>
              <a:t>es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9755" y="2208595"/>
            <a:ext cx="410083" cy="92697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899909" y="2067560"/>
            <a:ext cx="1591311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109226"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Stack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grows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down,</a:t>
            </a:r>
            <a:endParaRPr sz="2000">
              <a:latin typeface="Comic Sans MS"/>
              <a:cs typeface="Comic Sans MS"/>
            </a:endParaRPr>
          </a:p>
          <a:p>
            <a:pPr marL="12701" marR="5080"/>
            <a:r>
              <a:rPr sz="2000" dirty="0">
                <a:latin typeface="Comic Sans MS"/>
                <a:cs typeface="Comic Sans MS"/>
              </a:rPr>
              <a:t>by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procedure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calls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6574" y="4097085"/>
            <a:ext cx="408813" cy="92697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945630" y="4183379"/>
            <a:ext cx="152971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143519"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Heap</a:t>
            </a:r>
            <a:r>
              <a:rPr sz="2000" spc="-6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grows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spc="5" dirty="0">
                <a:latin typeface="Comic Sans MS"/>
                <a:cs typeface="Comic Sans MS"/>
              </a:rPr>
              <a:t>up,</a:t>
            </a:r>
            <a:endParaRPr sz="2000">
              <a:latin typeface="Comic Sans MS"/>
              <a:cs typeface="Comic Sans MS"/>
            </a:endParaRPr>
          </a:p>
          <a:p>
            <a:pPr marL="12701" marR="5080"/>
            <a:r>
              <a:rPr sz="2000" spc="-5" dirty="0">
                <a:latin typeface="Comic Sans MS"/>
                <a:cs typeface="Comic Sans MS"/>
              </a:rPr>
              <a:t>eg.</a:t>
            </a:r>
            <a:r>
              <a:rPr sz="2000" spc="-3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by</a:t>
            </a:r>
            <a:r>
              <a:rPr sz="2000" spc="-3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malloc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and</a:t>
            </a:r>
            <a:r>
              <a:rPr sz="2000" spc="-1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new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33410" y="6302050"/>
            <a:ext cx="16510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3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8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Segnaposto piè di pagina 17">
            <a:extLst>
              <a:ext uri="{FF2B5EF4-FFF2-40B4-BE49-F238E27FC236}">
                <a16:creationId xmlns:a16="http://schemas.microsoft.com/office/drawing/2014/main" id="{FA1472C6-7BC3-6D64-CA62-C05F0E64F1C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  <p:sp>
        <p:nvSpPr>
          <p:cNvPr id="19" name="Segnaposto numero diapositiva 18">
            <a:extLst>
              <a:ext uri="{FF2B5EF4-FFF2-40B4-BE49-F238E27FC236}">
                <a16:creationId xmlns:a16="http://schemas.microsoft.com/office/drawing/2014/main" id="{3BED2717-6B7F-F2F0-F918-3B9FDEDB47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9">
              <a:lnSpc>
                <a:spcPts val="1630"/>
              </a:lnSpc>
            </a:pPr>
            <a:fld id="{81D60167-4931-47E6-BA6A-407CBD079E47}" type="slidenum">
              <a:rPr lang="it-IT" smtClean="0"/>
              <a:pPr marL="127009">
                <a:lnSpc>
                  <a:spcPts val="1630"/>
                </a:lnSpc>
              </a:pPr>
              <a:t>6</a:t>
            </a:fld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081" y="955042"/>
            <a:ext cx="2529205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5" dirty="0"/>
              <a:t>Stack</a:t>
            </a:r>
            <a:r>
              <a:rPr sz="2801" spc="-75" dirty="0"/>
              <a:t> </a:t>
            </a:r>
            <a:r>
              <a:rPr sz="2801" spc="-10" dirty="0"/>
              <a:t>overflow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1037589" y="1572262"/>
            <a:ext cx="59563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The</a:t>
            </a:r>
            <a:r>
              <a:rPr sz="2400" spc="-1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stack</a:t>
            </a:r>
            <a:r>
              <a:rPr sz="2400" spc="-2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consists</a:t>
            </a:r>
            <a:r>
              <a:rPr sz="240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of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Activation</a:t>
            </a:r>
            <a:r>
              <a:rPr sz="2400" spc="-20" dirty="0">
                <a:solidFill>
                  <a:srgbClr val="0099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9900"/>
                </a:solidFill>
                <a:latin typeface="Comic Sans MS"/>
                <a:cs typeface="Comic Sans MS"/>
              </a:rPr>
              <a:t>Records</a:t>
            </a:r>
            <a:r>
              <a:rPr sz="2400" spc="-5" dirty="0">
                <a:latin typeface="Comic Sans MS"/>
                <a:cs typeface="Comic Sans MS"/>
              </a:rPr>
              <a:t>: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2232" y="2349502"/>
            <a:ext cx="2072639" cy="467359"/>
          </a:xfrm>
          <a:custGeom>
            <a:avLst/>
            <a:gdLst/>
            <a:ahLst/>
            <a:cxnLst/>
            <a:rect l="l" t="t" r="r" b="b"/>
            <a:pathLst>
              <a:path w="2072639" h="467360">
                <a:moveTo>
                  <a:pt x="0" y="0"/>
                </a:moveTo>
                <a:lnTo>
                  <a:pt x="2072640" y="0"/>
                </a:lnTo>
                <a:lnTo>
                  <a:pt x="2072640" y="467360"/>
                </a:lnTo>
                <a:lnTo>
                  <a:pt x="0" y="467360"/>
                </a:lnTo>
                <a:lnTo>
                  <a:pt x="0" y="0"/>
                </a:lnTo>
                <a:close/>
              </a:path>
            </a:pathLst>
          </a:custGeom>
          <a:ln w="12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8516" y="2355787"/>
            <a:ext cx="2060575" cy="414216"/>
          </a:xfrm>
          <a:prstGeom prst="rect">
            <a:avLst/>
          </a:prstGeom>
          <a:solidFill>
            <a:srgbClr val="00CC00"/>
          </a:solidFill>
        </p:spPr>
        <p:txBody>
          <a:bodyPr vert="horz" wrap="square" lIns="0" tIns="44450" rIns="0" bIns="0" rtlCol="0">
            <a:spAutoFit/>
          </a:bodyPr>
          <a:lstStyle/>
          <a:p>
            <a:pPr marL="227343">
              <a:spcBef>
                <a:spcPts val="350"/>
              </a:spcBef>
            </a:pPr>
            <a:r>
              <a:rPr sz="2400" spc="-5" dirty="0">
                <a:latin typeface="Arial MT"/>
                <a:cs typeface="Arial MT"/>
              </a:rPr>
              <a:t>AR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dirty="0">
                <a:latin typeface="Courier New"/>
                <a:cs typeface="Courier New"/>
              </a:rPr>
              <a:t>m</a:t>
            </a:r>
            <a:r>
              <a:rPr lang="it-IT" sz="2400" b="1" spc="-55" dirty="0">
                <a:latin typeface="Courier New"/>
                <a:cs typeface="Courier New"/>
              </a:rPr>
              <a:t>a</a:t>
            </a:r>
            <a:r>
              <a:rPr sz="2400" b="1" spc="-5" dirty="0">
                <a:latin typeface="Courier New"/>
                <a:cs typeface="Courier New"/>
              </a:rPr>
              <a:t>in()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2232" y="2835911"/>
            <a:ext cx="2072639" cy="466090"/>
          </a:xfrm>
          <a:custGeom>
            <a:avLst/>
            <a:gdLst/>
            <a:ahLst/>
            <a:cxnLst/>
            <a:rect l="l" t="t" r="r" b="b"/>
            <a:pathLst>
              <a:path w="2072639" h="466089">
                <a:moveTo>
                  <a:pt x="0" y="0"/>
                </a:moveTo>
                <a:lnTo>
                  <a:pt x="2072640" y="0"/>
                </a:lnTo>
                <a:lnTo>
                  <a:pt x="2072640" y="466089"/>
                </a:lnTo>
                <a:lnTo>
                  <a:pt x="0" y="466089"/>
                </a:lnTo>
                <a:lnTo>
                  <a:pt x="0" y="0"/>
                </a:lnTo>
                <a:close/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338516" y="2832673"/>
            <a:ext cx="2060575" cy="422552"/>
          </a:xfrm>
          <a:prstGeom prst="rect">
            <a:avLst/>
          </a:prstGeom>
          <a:solidFill>
            <a:srgbClr val="00CC00"/>
          </a:solidFill>
        </p:spPr>
        <p:txBody>
          <a:bodyPr vert="horz" wrap="square" lIns="0" tIns="52705" rIns="0" bIns="0" rtlCol="0">
            <a:spAutoFit/>
          </a:bodyPr>
          <a:lstStyle/>
          <a:p>
            <a:pPr marL="501684">
              <a:spcBef>
                <a:spcPts val="415"/>
              </a:spcBef>
            </a:pPr>
            <a:r>
              <a:rPr sz="2400" spc="-5" dirty="0">
                <a:latin typeface="Arial MT"/>
                <a:cs typeface="Arial MT"/>
              </a:rPr>
              <a:t>AR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dirty="0">
                <a:latin typeface="Courier New"/>
                <a:cs typeface="Courier New"/>
              </a:rPr>
              <a:t>f</a:t>
            </a:r>
            <a:r>
              <a:rPr lang="it-IT" sz="2400" b="1" spc="-55" dirty="0">
                <a:latin typeface="Courier New"/>
                <a:cs typeface="Courier New"/>
              </a:rPr>
              <a:t>(</a:t>
            </a:r>
            <a:r>
              <a:rPr sz="2400" b="1" spc="-5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64" y="1982534"/>
            <a:ext cx="638684" cy="176517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7470" y="3972561"/>
            <a:ext cx="14865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5080"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Stack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grows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downwards</a:t>
            </a:r>
            <a:endParaRPr sz="2000"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97567" y="1977709"/>
            <a:ext cx="4686301" cy="1743075"/>
            <a:chOff x="3397567" y="1977707"/>
            <a:chExt cx="4686300" cy="1743075"/>
          </a:xfrm>
        </p:grpSpPr>
        <p:sp>
          <p:nvSpPr>
            <p:cNvPr id="11" name="object 11"/>
            <p:cNvSpPr/>
            <p:nvPr/>
          </p:nvSpPr>
          <p:spPr>
            <a:xfrm>
              <a:off x="5923280" y="1988819"/>
              <a:ext cx="2160270" cy="1727200"/>
            </a:xfrm>
            <a:custGeom>
              <a:avLst/>
              <a:gdLst/>
              <a:ahLst/>
              <a:cxnLst/>
              <a:rect l="l" t="t" r="r" b="b"/>
              <a:pathLst>
                <a:path w="2160270" h="1727200">
                  <a:moveTo>
                    <a:pt x="2160270" y="0"/>
                  </a:moveTo>
                  <a:lnTo>
                    <a:pt x="0" y="0"/>
                  </a:lnTo>
                  <a:lnTo>
                    <a:pt x="0" y="431800"/>
                  </a:lnTo>
                  <a:lnTo>
                    <a:pt x="0" y="863600"/>
                  </a:lnTo>
                  <a:lnTo>
                    <a:pt x="0" y="1295400"/>
                  </a:lnTo>
                  <a:lnTo>
                    <a:pt x="0" y="1727200"/>
                  </a:lnTo>
                  <a:lnTo>
                    <a:pt x="1079500" y="1727200"/>
                  </a:lnTo>
                  <a:lnTo>
                    <a:pt x="2160270" y="1727200"/>
                  </a:lnTo>
                  <a:lnTo>
                    <a:pt x="2160270" y="1295400"/>
                  </a:lnTo>
                  <a:lnTo>
                    <a:pt x="2160270" y="863600"/>
                  </a:lnTo>
                  <a:lnTo>
                    <a:pt x="2160270" y="431800"/>
                  </a:lnTo>
                  <a:lnTo>
                    <a:pt x="216027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2329" y="1982470"/>
              <a:ext cx="2537460" cy="1733550"/>
            </a:xfrm>
            <a:custGeom>
              <a:avLst/>
              <a:gdLst/>
              <a:ahLst/>
              <a:cxnLst/>
              <a:rect l="l" t="t" r="r" b="b"/>
              <a:pathLst>
                <a:path w="2537460" h="1733550">
                  <a:moveTo>
                    <a:pt x="0" y="866139"/>
                  </a:moveTo>
                  <a:lnTo>
                    <a:pt x="2537460" y="0"/>
                  </a:lnTo>
                </a:path>
                <a:path w="2537460" h="1733550">
                  <a:moveTo>
                    <a:pt x="0" y="1311909"/>
                  </a:moveTo>
                  <a:lnTo>
                    <a:pt x="2537460" y="1733549"/>
                  </a:lnTo>
                </a:path>
              </a:pathLst>
            </a:custGeom>
            <a:ln w="9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31390" y="3879850"/>
            <a:ext cx="4912359" cy="970779"/>
          </a:xfrm>
          <a:prstGeom prst="rect">
            <a:avLst/>
          </a:prstGeom>
          <a:solidFill>
            <a:srgbClr val="FFCC00"/>
          </a:solidFill>
          <a:ln w="9347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997" marR="2528741" indent="-304820">
              <a:spcBef>
                <a:spcPts val="370"/>
              </a:spcBef>
            </a:pPr>
            <a:r>
              <a:rPr sz="2000" b="1" spc="-5" dirty="0">
                <a:latin typeface="Courier New"/>
                <a:cs typeface="Courier New"/>
              </a:rPr>
              <a:t>void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f(int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x)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char[8] buf;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gets(buf);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918606" y="1984146"/>
          <a:ext cx="2160270" cy="172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return</a:t>
                      </a:r>
                      <a:r>
                        <a:rPr sz="2000" spc="-4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address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buf[4..7]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buf[0..3]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7283" y="1988883"/>
            <a:ext cx="637412" cy="176517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334252" y="4019552"/>
            <a:ext cx="1604645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22" marR="5080" indent="-304820">
              <a:lnSpc>
                <a:spcPct val="100400"/>
              </a:lnSpc>
              <a:spcBef>
                <a:spcPts val="90"/>
              </a:spcBef>
            </a:pPr>
            <a:r>
              <a:rPr sz="2000" spc="-5" dirty="0">
                <a:latin typeface="Comic Sans MS"/>
                <a:cs typeface="Comic Sans MS"/>
              </a:rPr>
              <a:t>Buffer</a:t>
            </a:r>
            <a:r>
              <a:rPr sz="2000" spc="-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grows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upwards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53380" y="2693671"/>
            <a:ext cx="469900" cy="15112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3401060" y="2820670"/>
            <a:ext cx="2065020" cy="2829560"/>
          </a:xfrm>
          <a:custGeom>
            <a:avLst/>
            <a:gdLst/>
            <a:ahLst/>
            <a:cxnLst/>
            <a:rect l="l" t="t" r="r" b="b"/>
            <a:pathLst>
              <a:path w="2065020" h="2829560">
                <a:moveTo>
                  <a:pt x="2065020" y="24130"/>
                </a:moveTo>
                <a:lnTo>
                  <a:pt x="2058670" y="12700"/>
                </a:lnTo>
                <a:lnTo>
                  <a:pt x="2052320" y="0"/>
                </a:lnTo>
                <a:lnTo>
                  <a:pt x="2007704" y="25031"/>
                </a:lnTo>
                <a:lnTo>
                  <a:pt x="1963826" y="52031"/>
                </a:lnTo>
                <a:lnTo>
                  <a:pt x="1920735" y="80962"/>
                </a:lnTo>
                <a:lnTo>
                  <a:pt x="1878457" y="111747"/>
                </a:lnTo>
                <a:lnTo>
                  <a:pt x="1837055" y="144310"/>
                </a:lnTo>
                <a:lnTo>
                  <a:pt x="1796554" y="178587"/>
                </a:lnTo>
                <a:lnTo>
                  <a:pt x="1757019" y="214515"/>
                </a:lnTo>
                <a:lnTo>
                  <a:pt x="1718500" y="252018"/>
                </a:lnTo>
                <a:lnTo>
                  <a:pt x="1681022" y="291020"/>
                </a:lnTo>
                <a:lnTo>
                  <a:pt x="1644650" y="331470"/>
                </a:lnTo>
                <a:lnTo>
                  <a:pt x="1612569" y="369443"/>
                </a:lnTo>
                <a:lnTo>
                  <a:pt x="1581492" y="408495"/>
                </a:lnTo>
                <a:lnTo>
                  <a:pt x="1551482" y="448564"/>
                </a:lnTo>
                <a:lnTo>
                  <a:pt x="1522577" y="489623"/>
                </a:lnTo>
                <a:lnTo>
                  <a:pt x="1494853" y="531609"/>
                </a:lnTo>
                <a:lnTo>
                  <a:pt x="1468361" y="574471"/>
                </a:lnTo>
                <a:lnTo>
                  <a:pt x="1443151" y="618159"/>
                </a:lnTo>
                <a:lnTo>
                  <a:pt x="1419288" y="662609"/>
                </a:lnTo>
                <a:lnTo>
                  <a:pt x="1396834" y="707796"/>
                </a:lnTo>
                <a:lnTo>
                  <a:pt x="1375829" y="753643"/>
                </a:lnTo>
                <a:lnTo>
                  <a:pt x="1356360" y="800100"/>
                </a:lnTo>
                <a:lnTo>
                  <a:pt x="1338072" y="847458"/>
                </a:lnTo>
                <a:lnTo>
                  <a:pt x="1321333" y="895261"/>
                </a:lnTo>
                <a:lnTo>
                  <a:pt x="1306182" y="943483"/>
                </a:lnTo>
                <a:lnTo>
                  <a:pt x="1292669" y="992073"/>
                </a:lnTo>
                <a:lnTo>
                  <a:pt x="1280833" y="1040980"/>
                </a:lnTo>
                <a:lnTo>
                  <a:pt x="1270698" y="1090155"/>
                </a:lnTo>
                <a:lnTo>
                  <a:pt x="1262329" y="1139571"/>
                </a:lnTo>
                <a:lnTo>
                  <a:pt x="1255737" y="1189164"/>
                </a:lnTo>
                <a:lnTo>
                  <a:pt x="1250988" y="1238897"/>
                </a:lnTo>
                <a:lnTo>
                  <a:pt x="1248105" y="1288719"/>
                </a:lnTo>
                <a:lnTo>
                  <a:pt x="1247140" y="1338580"/>
                </a:lnTo>
                <a:lnTo>
                  <a:pt x="1246225" y="1387665"/>
                </a:lnTo>
                <a:lnTo>
                  <a:pt x="1243545" y="1436522"/>
                </a:lnTo>
                <a:lnTo>
                  <a:pt x="1239126" y="1485112"/>
                </a:lnTo>
                <a:lnTo>
                  <a:pt x="1233017" y="1533385"/>
                </a:lnTo>
                <a:lnTo>
                  <a:pt x="1225257" y="1581302"/>
                </a:lnTo>
                <a:lnTo>
                  <a:pt x="1215910" y="1628838"/>
                </a:lnTo>
                <a:lnTo>
                  <a:pt x="1205014" y="1675955"/>
                </a:lnTo>
                <a:lnTo>
                  <a:pt x="1192606" y="1722589"/>
                </a:lnTo>
                <a:lnTo>
                  <a:pt x="1178737" y="1768716"/>
                </a:lnTo>
                <a:lnTo>
                  <a:pt x="1163447" y="1814296"/>
                </a:lnTo>
                <a:lnTo>
                  <a:pt x="1146810" y="1859280"/>
                </a:lnTo>
                <a:lnTo>
                  <a:pt x="1126578" y="1908429"/>
                </a:lnTo>
                <a:lnTo>
                  <a:pt x="1104798" y="1956765"/>
                </a:lnTo>
                <a:lnTo>
                  <a:pt x="1081519" y="2004237"/>
                </a:lnTo>
                <a:lnTo>
                  <a:pt x="1056767" y="2050821"/>
                </a:lnTo>
                <a:lnTo>
                  <a:pt x="1030605" y="2096452"/>
                </a:lnTo>
                <a:lnTo>
                  <a:pt x="1003058" y="2141105"/>
                </a:lnTo>
                <a:lnTo>
                  <a:pt x="974191" y="2184717"/>
                </a:lnTo>
                <a:lnTo>
                  <a:pt x="944054" y="2227237"/>
                </a:lnTo>
                <a:lnTo>
                  <a:pt x="912672" y="2268639"/>
                </a:lnTo>
                <a:lnTo>
                  <a:pt x="880110" y="2308860"/>
                </a:lnTo>
                <a:lnTo>
                  <a:pt x="846734" y="2347836"/>
                </a:lnTo>
                <a:lnTo>
                  <a:pt x="812215" y="2385453"/>
                </a:lnTo>
                <a:lnTo>
                  <a:pt x="776592" y="2421674"/>
                </a:lnTo>
                <a:lnTo>
                  <a:pt x="739940" y="2456434"/>
                </a:lnTo>
                <a:lnTo>
                  <a:pt x="702297" y="2489682"/>
                </a:lnTo>
                <a:lnTo>
                  <a:pt x="663752" y="2521369"/>
                </a:lnTo>
                <a:lnTo>
                  <a:pt x="624357" y="2551442"/>
                </a:lnTo>
                <a:lnTo>
                  <a:pt x="584161" y="2579852"/>
                </a:lnTo>
                <a:lnTo>
                  <a:pt x="543242" y="2606535"/>
                </a:lnTo>
                <a:lnTo>
                  <a:pt x="501650" y="2631440"/>
                </a:lnTo>
                <a:lnTo>
                  <a:pt x="460057" y="2654909"/>
                </a:lnTo>
                <a:lnTo>
                  <a:pt x="417677" y="2676474"/>
                </a:lnTo>
                <a:lnTo>
                  <a:pt x="374637" y="2696095"/>
                </a:lnTo>
                <a:lnTo>
                  <a:pt x="331038" y="2713698"/>
                </a:lnTo>
                <a:lnTo>
                  <a:pt x="287020" y="2729230"/>
                </a:lnTo>
                <a:lnTo>
                  <a:pt x="232283" y="2745651"/>
                </a:lnTo>
                <a:lnTo>
                  <a:pt x="176834" y="2758605"/>
                </a:lnTo>
                <a:lnTo>
                  <a:pt x="120916" y="2767990"/>
                </a:lnTo>
                <a:lnTo>
                  <a:pt x="85026" y="2771635"/>
                </a:lnTo>
                <a:lnTo>
                  <a:pt x="83820" y="2744470"/>
                </a:lnTo>
                <a:lnTo>
                  <a:pt x="0" y="2791460"/>
                </a:lnTo>
                <a:lnTo>
                  <a:pt x="87630" y="2829560"/>
                </a:lnTo>
                <a:lnTo>
                  <a:pt x="86334" y="2800845"/>
                </a:lnTo>
                <a:lnTo>
                  <a:pt x="113639" y="2797886"/>
                </a:lnTo>
                <a:lnTo>
                  <a:pt x="159651" y="2790558"/>
                </a:lnTo>
                <a:lnTo>
                  <a:pt x="205384" y="2781046"/>
                </a:lnTo>
                <a:lnTo>
                  <a:pt x="250799" y="2769451"/>
                </a:lnTo>
                <a:lnTo>
                  <a:pt x="295910" y="2755900"/>
                </a:lnTo>
                <a:lnTo>
                  <a:pt x="340817" y="2739745"/>
                </a:lnTo>
                <a:lnTo>
                  <a:pt x="385495" y="2721686"/>
                </a:lnTo>
                <a:lnTo>
                  <a:pt x="429679" y="2701683"/>
                </a:lnTo>
                <a:lnTo>
                  <a:pt x="473138" y="2679662"/>
                </a:lnTo>
                <a:lnTo>
                  <a:pt x="515620" y="2655570"/>
                </a:lnTo>
                <a:lnTo>
                  <a:pt x="557974" y="2630246"/>
                </a:lnTo>
                <a:lnTo>
                  <a:pt x="599668" y="2603081"/>
                </a:lnTo>
                <a:lnTo>
                  <a:pt x="640651" y="2574125"/>
                </a:lnTo>
                <a:lnTo>
                  <a:pt x="680859" y="2543454"/>
                </a:lnTo>
                <a:lnTo>
                  <a:pt x="720242" y="2511120"/>
                </a:lnTo>
                <a:lnTo>
                  <a:pt x="758748" y="2477173"/>
                </a:lnTo>
                <a:lnTo>
                  <a:pt x="796328" y="2441702"/>
                </a:lnTo>
                <a:lnTo>
                  <a:pt x="832929" y="2404745"/>
                </a:lnTo>
                <a:lnTo>
                  <a:pt x="868489" y="2366378"/>
                </a:lnTo>
                <a:lnTo>
                  <a:pt x="902970" y="2326640"/>
                </a:lnTo>
                <a:lnTo>
                  <a:pt x="932967" y="2289746"/>
                </a:lnTo>
                <a:lnTo>
                  <a:pt x="961986" y="2251824"/>
                </a:lnTo>
                <a:lnTo>
                  <a:pt x="990003" y="2212898"/>
                </a:lnTo>
                <a:lnTo>
                  <a:pt x="1016965" y="2173033"/>
                </a:lnTo>
                <a:lnTo>
                  <a:pt x="1042835" y="2132253"/>
                </a:lnTo>
                <a:lnTo>
                  <a:pt x="1067600" y="2090610"/>
                </a:lnTo>
                <a:lnTo>
                  <a:pt x="1091222" y="2048129"/>
                </a:lnTo>
                <a:lnTo>
                  <a:pt x="1113650" y="2004860"/>
                </a:lnTo>
                <a:lnTo>
                  <a:pt x="1134846" y="1960841"/>
                </a:lnTo>
                <a:lnTo>
                  <a:pt x="1154811" y="1916112"/>
                </a:lnTo>
                <a:lnTo>
                  <a:pt x="1173480" y="1870710"/>
                </a:lnTo>
                <a:lnTo>
                  <a:pt x="1190434" y="1824405"/>
                </a:lnTo>
                <a:lnTo>
                  <a:pt x="1205979" y="1777606"/>
                </a:lnTo>
                <a:lnTo>
                  <a:pt x="1220050" y="1730349"/>
                </a:lnTo>
                <a:lnTo>
                  <a:pt x="1232623" y="1682661"/>
                </a:lnTo>
                <a:lnTo>
                  <a:pt x="1243647" y="1634566"/>
                </a:lnTo>
                <a:lnTo>
                  <a:pt x="1253083" y="1586077"/>
                </a:lnTo>
                <a:lnTo>
                  <a:pt x="1260894" y="1537220"/>
                </a:lnTo>
                <a:lnTo>
                  <a:pt x="1267040" y="1488020"/>
                </a:lnTo>
                <a:lnTo>
                  <a:pt x="1271473" y="1438503"/>
                </a:lnTo>
                <a:lnTo>
                  <a:pt x="1274165" y="1388681"/>
                </a:lnTo>
                <a:lnTo>
                  <a:pt x="1275080" y="1338580"/>
                </a:lnTo>
                <a:lnTo>
                  <a:pt x="1276045" y="1289761"/>
                </a:lnTo>
                <a:lnTo>
                  <a:pt x="1278915" y="1240967"/>
                </a:lnTo>
                <a:lnTo>
                  <a:pt x="1283652" y="1192276"/>
                </a:lnTo>
                <a:lnTo>
                  <a:pt x="1290205" y="1143723"/>
                </a:lnTo>
                <a:lnTo>
                  <a:pt x="1298524" y="1095349"/>
                </a:lnTo>
                <a:lnTo>
                  <a:pt x="1308569" y="1047216"/>
                </a:lnTo>
                <a:lnTo>
                  <a:pt x="1320279" y="999337"/>
                </a:lnTo>
                <a:lnTo>
                  <a:pt x="1333639" y="951801"/>
                </a:lnTo>
                <a:lnTo>
                  <a:pt x="1348574" y="904621"/>
                </a:lnTo>
                <a:lnTo>
                  <a:pt x="1365046" y="857846"/>
                </a:lnTo>
                <a:lnTo>
                  <a:pt x="1383030" y="811530"/>
                </a:lnTo>
                <a:lnTo>
                  <a:pt x="1402130" y="765759"/>
                </a:lnTo>
                <a:lnTo>
                  <a:pt x="1422692" y="720610"/>
                </a:lnTo>
                <a:lnTo>
                  <a:pt x="1444663" y="676122"/>
                </a:lnTo>
                <a:lnTo>
                  <a:pt x="1467993" y="632358"/>
                </a:lnTo>
                <a:lnTo>
                  <a:pt x="1492631" y="589368"/>
                </a:lnTo>
                <a:lnTo>
                  <a:pt x="1518513" y="547192"/>
                </a:lnTo>
                <a:lnTo>
                  <a:pt x="1545602" y="505904"/>
                </a:lnTo>
                <a:lnTo>
                  <a:pt x="1573847" y="465543"/>
                </a:lnTo>
                <a:lnTo>
                  <a:pt x="1603184" y="426148"/>
                </a:lnTo>
                <a:lnTo>
                  <a:pt x="1633575" y="387794"/>
                </a:lnTo>
                <a:lnTo>
                  <a:pt x="1664970" y="350520"/>
                </a:lnTo>
                <a:lnTo>
                  <a:pt x="1700923" y="310794"/>
                </a:lnTo>
                <a:lnTo>
                  <a:pt x="1737906" y="272440"/>
                </a:lnTo>
                <a:lnTo>
                  <a:pt x="1775853" y="235534"/>
                </a:lnTo>
                <a:lnTo>
                  <a:pt x="1814741" y="200152"/>
                </a:lnTo>
                <a:lnTo>
                  <a:pt x="1854504" y="166370"/>
                </a:lnTo>
                <a:lnTo>
                  <a:pt x="1895119" y="134264"/>
                </a:lnTo>
                <a:lnTo>
                  <a:pt x="1936521" y="103911"/>
                </a:lnTo>
                <a:lnTo>
                  <a:pt x="1978660" y="75387"/>
                </a:lnTo>
                <a:lnTo>
                  <a:pt x="2021509" y="48768"/>
                </a:lnTo>
                <a:lnTo>
                  <a:pt x="2065020" y="241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63470" y="4849491"/>
            <a:ext cx="1701164" cy="959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166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22" marR="5080" indent="-304820"/>
            <a:r>
              <a:rPr sz="2000" b="1" spc="-5" dirty="0">
                <a:latin typeface="Courier New"/>
                <a:cs typeface="Courier New"/>
              </a:rPr>
              <a:t>void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f(…);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…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92272" y="5154292"/>
            <a:ext cx="178435" cy="28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166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63472" y="5824849"/>
            <a:ext cx="3987165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166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1"/>
            <a:r>
              <a:rPr sz="2000" b="1" spc="-5" dirty="0">
                <a:latin typeface="Courier New"/>
                <a:cs typeface="Courier New"/>
              </a:rPr>
              <a:t>void </a:t>
            </a:r>
            <a:r>
              <a:rPr sz="2000" b="1" spc="-10" dirty="0">
                <a:latin typeface="Courier New"/>
                <a:cs typeface="Courier New"/>
              </a:rPr>
              <a:t>format_hard_disk(){…}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3">
              <a:lnSpc>
                <a:spcPts val="1630"/>
              </a:lnSpc>
            </a:pPr>
            <a:r>
              <a:rPr dirty="0"/>
              <a:t>9</a:t>
            </a:r>
          </a:p>
        </p:txBody>
      </p:sp>
      <p:sp>
        <p:nvSpPr>
          <p:cNvPr id="25" name="Segnaposto piè di pagina 24">
            <a:extLst>
              <a:ext uri="{FF2B5EF4-FFF2-40B4-BE49-F238E27FC236}">
                <a16:creationId xmlns:a16="http://schemas.microsoft.com/office/drawing/2014/main" id="{B8341553-23F1-5F7B-330C-F3E8F92F9AC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12"/>
          <p:cNvGrpSpPr/>
          <p:nvPr/>
        </p:nvGrpSpPr>
        <p:grpSpPr>
          <a:xfrm>
            <a:off x="3397656" y="1977798"/>
            <a:ext cx="4686301" cy="1743075"/>
            <a:chOff x="3397656" y="1977796"/>
            <a:chExt cx="4686300" cy="1743075"/>
          </a:xfrm>
        </p:grpSpPr>
        <p:sp>
          <p:nvSpPr>
            <p:cNvPr id="13" name="object 13"/>
            <p:cNvSpPr/>
            <p:nvPr/>
          </p:nvSpPr>
          <p:spPr>
            <a:xfrm>
              <a:off x="5923280" y="1988819"/>
              <a:ext cx="2160270" cy="431800"/>
            </a:xfrm>
            <a:custGeom>
              <a:avLst/>
              <a:gdLst/>
              <a:ahLst/>
              <a:cxnLst/>
              <a:rect l="l" t="t" r="r" b="b"/>
              <a:pathLst>
                <a:path w="2160270" h="431800">
                  <a:moveTo>
                    <a:pt x="2160270" y="0"/>
                  </a:moveTo>
                  <a:lnTo>
                    <a:pt x="0" y="0"/>
                  </a:lnTo>
                  <a:lnTo>
                    <a:pt x="0" y="431800"/>
                  </a:lnTo>
                  <a:lnTo>
                    <a:pt x="1079500" y="431800"/>
                  </a:lnTo>
                  <a:lnTo>
                    <a:pt x="2160270" y="431800"/>
                  </a:lnTo>
                  <a:lnTo>
                    <a:pt x="216027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23280" y="2420619"/>
              <a:ext cx="2160270" cy="1295400"/>
            </a:xfrm>
            <a:custGeom>
              <a:avLst/>
              <a:gdLst/>
              <a:ahLst/>
              <a:cxnLst/>
              <a:rect l="l" t="t" r="r" b="b"/>
              <a:pathLst>
                <a:path w="2160270" h="1295400">
                  <a:moveTo>
                    <a:pt x="2160270" y="0"/>
                  </a:moveTo>
                  <a:lnTo>
                    <a:pt x="0" y="0"/>
                  </a:lnTo>
                  <a:lnTo>
                    <a:pt x="0" y="431800"/>
                  </a:lnTo>
                  <a:lnTo>
                    <a:pt x="0" y="863600"/>
                  </a:lnTo>
                  <a:lnTo>
                    <a:pt x="0" y="1295400"/>
                  </a:lnTo>
                  <a:lnTo>
                    <a:pt x="1079500" y="1295400"/>
                  </a:lnTo>
                  <a:lnTo>
                    <a:pt x="2160270" y="1295400"/>
                  </a:lnTo>
                  <a:lnTo>
                    <a:pt x="2160270" y="863600"/>
                  </a:lnTo>
                  <a:lnTo>
                    <a:pt x="2160270" y="431800"/>
                  </a:lnTo>
                  <a:lnTo>
                    <a:pt x="21602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02330" y="1982469"/>
              <a:ext cx="2537460" cy="1733550"/>
            </a:xfrm>
            <a:custGeom>
              <a:avLst/>
              <a:gdLst/>
              <a:ahLst/>
              <a:cxnLst/>
              <a:rect l="l" t="t" r="r" b="b"/>
              <a:pathLst>
                <a:path w="2537460" h="1733550">
                  <a:moveTo>
                    <a:pt x="0" y="822959"/>
                  </a:moveTo>
                  <a:lnTo>
                    <a:pt x="2537460" y="0"/>
                  </a:lnTo>
                </a:path>
                <a:path w="2537460" h="1733550">
                  <a:moveTo>
                    <a:pt x="44450" y="1311909"/>
                  </a:moveTo>
                  <a:lnTo>
                    <a:pt x="2537460" y="1733549"/>
                  </a:lnTo>
                </a:path>
              </a:pathLst>
            </a:custGeom>
            <a:ln w="9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741" y="955042"/>
            <a:ext cx="2529205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5" dirty="0"/>
              <a:t>Stack</a:t>
            </a:r>
            <a:r>
              <a:rPr sz="2801" spc="-80" dirty="0"/>
              <a:t> </a:t>
            </a:r>
            <a:r>
              <a:rPr sz="2801" spc="-10" dirty="0"/>
              <a:t>overflow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1052831" y="1572262"/>
            <a:ext cx="59093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What </a:t>
            </a:r>
            <a:r>
              <a:rPr sz="2400" spc="-10" dirty="0">
                <a:latin typeface="Comic Sans MS"/>
                <a:cs typeface="Comic Sans MS"/>
              </a:rPr>
              <a:t>if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gets()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reads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more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than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8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bytes </a:t>
            </a:r>
            <a:r>
              <a:rPr sz="2400" dirty="0">
                <a:latin typeface="Comic Sans MS"/>
                <a:cs typeface="Comic Sans MS"/>
              </a:rPr>
              <a:t>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2232" y="2349502"/>
            <a:ext cx="2072639" cy="467359"/>
          </a:xfrm>
          <a:custGeom>
            <a:avLst/>
            <a:gdLst/>
            <a:ahLst/>
            <a:cxnLst/>
            <a:rect l="l" t="t" r="r" b="b"/>
            <a:pathLst>
              <a:path w="2072639" h="467360">
                <a:moveTo>
                  <a:pt x="0" y="0"/>
                </a:moveTo>
                <a:lnTo>
                  <a:pt x="2072640" y="0"/>
                </a:lnTo>
                <a:lnTo>
                  <a:pt x="2072640" y="467360"/>
                </a:lnTo>
                <a:lnTo>
                  <a:pt x="0" y="467360"/>
                </a:lnTo>
                <a:lnTo>
                  <a:pt x="0" y="0"/>
                </a:lnTo>
                <a:close/>
              </a:path>
            </a:pathLst>
          </a:custGeom>
          <a:ln w="12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8516" y="2355787"/>
            <a:ext cx="2060575" cy="414216"/>
          </a:xfrm>
          <a:prstGeom prst="rect">
            <a:avLst/>
          </a:prstGeom>
          <a:solidFill>
            <a:srgbClr val="00CC00"/>
          </a:solidFill>
        </p:spPr>
        <p:txBody>
          <a:bodyPr vert="horz" wrap="square" lIns="0" tIns="44450" rIns="0" bIns="0" rtlCol="0">
            <a:spAutoFit/>
          </a:bodyPr>
          <a:lstStyle/>
          <a:p>
            <a:pPr marL="227343">
              <a:spcBef>
                <a:spcPts val="350"/>
              </a:spcBef>
            </a:pPr>
            <a:r>
              <a:rPr sz="2400" spc="-5" dirty="0">
                <a:latin typeface="Arial MT"/>
                <a:cs typeface="Arial MT"/>
              </a:rPr>
              <a:t>AR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dirty="0">
                <a:latin typeface="Courier New"/>
                <a:cs typeface="Courier New"/>
              </a:rPr>
              <a:t>m</a:t>
            </a:r>
            <a:r>
              <a:rPr lang="it-IT" sz="2400" b="1" dirty="0">
                <a:latin typeface="Courier New"/>
                <a:cs typeface="Courier New"/>
              </a:rPr>
              <a:t>a</a:t>
            </a:r>
            <a:r>
              <a:rPr sz="2400" b="1" spc="-5" dirty="0">
                <a:latin typeface="Courier New"/>
                <a:cs typeface="Courier New"/>
              </a:rPr>
              <a:t>in()</a:t>
            </a:r>
            <a:endParaRPr sz="2400" dirty="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25882" y="2829561"/>
            <a:ext cx="2085339" cy="478790"/>
            <a:chOff x="1325880" y="2829560"/>
            <a:chExt cx="2085339" cy="478790"/>
          </a:xfrm>
        </p:grpSpPr>
        <p:sp>
          <p:nvSpPr>
            <p:cNvPr id="7" name="object 7"/>
            <p:cNvSpPr/>
            <p:nvPr/>
          </p:nvSpPr>
          <p:spPr>
            <a:xfrm>
              <a:off x="1332230" y="2835910"/>
              <a:ext cx="2072639" cy="466090"/>
            </a:xfrm>
            <a:custGeom>
              <a:avLst/>
              <a:gdLst/>
              <a:ahLst/>
              <a:cxnLst/>
              <a:rect l="l" t="t" r="r" b="b"/>
              <a:pathLst>
                <a:path w="2072639" h="466089">
                  <a:moveTo>
                    <a:pt x="0" y="0"/>
                  </a:moveTo>
                  <a:lnTo>
                    <a:pt x="2072640" y="0"/>
                  </a:lnTo>
                  <a:lnTo>
                    <a:pt x="2072640" y="466089"/>
                  </a:lnTo>
                  <a:lnTo>
                    <a:pt x="0" y="466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2230" y="2835910"/>
              <a:ext cx="2072639" cy="466090"/>
            </a:xfrm>
            <a:custGeom>
              <a:avLst/>
              <a:gdLst/>
              <a:ahLst/>
              <a:cxnLst/>
              <a:rect l="l" t="t" r="r" b="b"/>
              <a:pathLst>
                <a:path w="2072639" h="466089">
                  <a:moveTo>
                    <a:pt x="0" y="0"/>
                  </a:moveTo>
                  <a:lnTo>
                    <a:pt x="2072640" y="0"/>
                  </a:lnTo>
                  <a:lnTo>
                    <a:pt x="2072640" y="466089"/>
                  </a:lnTo>
                  <a:lnTo>
                    <a:pt x="0" y="466089"/>
                  </a:lnTo>
                  <a:lnTo>
                    <a:pt x="0" y="0"/>
                  </a:lnTo>
                  <a:close/>
                </a:path>
              </a:pathLst>
            </a:custGeom>
            <a:ln w="12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8516" y="2872742"/>
            <a:ext cx="20605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84"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AR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dirty="0">
                <a:latin typeface="Courier New"/>
                <a:cs typeface="Courier New"/>
              </a:rPr>
              <a:t>f</a:t>
            </a:r>
            <a:r>
              <a:rPr lang="it-IT" sz="2400" b="1" spc="-55" dirty="0">
                <a:latin typeface="Courier New"/>
                <a:cs typeface="Courier New"/>
              </a:rPr>
              <a:t>(</a:t>
            </a:r>
            <a:r>
              <a:rPr sz="2400" b="1" spc="-5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0" y="3858259"/>
            <a:ext cx="4839970" cy="970779"/>
          </a:xfrm>
          <a:prstGeom prst="rect">
            <a:avLst/>
          </a:prstGeom>
          <a:solidFill>
            <a:srgbClr val="FFCC00"/>
          </a:solidFill>
          <a:ln w="9347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394361" marR="2455712" indent="-304820">
              <a:spcBef>
                <a:spcPts val="370"/>
              </a:spcBef>
            </a:pPr>
            <a:r>
              <a:rPr sz="2000" b="1" spc="-5" dirty="0">
                <a:latin typeface="Courier New"/>
                <a:cs typeface="Courier New"/>
              </a:rPr>
              <a:t>void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f(int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x)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char[8] buf;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gets(buf);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918606" y="1984146"/>
          <a:ext cx="2160270" cy="172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x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return</a:t>
                      </a:r>
                      <a:r>
                        <a:rPr sz="2000" spc="-4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address</a:t>
                      </a:r>
                      <a:endParaRPr sz="2000">
                        <a:latin typeface="Comic Sans MS"/>
                        <a:cs typeface="Comic Sans MS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buf[4..7]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buf[0..3]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37283" y="1988883"/>
            <a:ext cx="637412" cy="176517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334252" y="4019552"/>
            <a:ext cx="1604645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7522" marR="5080" indent="-304820">
              <a:lnSpc>
                <a:spcPct val="100400"/>
              </a:lnSpc>
              <a:spcBef>
                <a:spcPts val="90"/>
              </a:spcBef>
            </a:pPr>
            <a:r>
              <a:rPr sz="2000" spc="-5" dirty="0">
                <a:latin typeface="Comic Sans MS"/>
                <a:cs typeface="Comic Sans MS"/>
              </a:rPr>
              <a:t>Buffer</a:t>
            </a:r>
            <a:r>
              <a:rPr sz="2000" spc="-7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grows </a:t>
            </a:r>
            <a:r>
              <a:rPr sz="2000" spc="-58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upwards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389381" y="2633980"/>
            <a:ext cx="4523448" cy="1216661"/>
          </a:xfrm>
          <a:custGeom>
            <a:avLst/>
            <a:gdLst/>
            <a:ahLst/>
            <a:cxnLst/>
            <a:rect l="l" t="t" r="r" b="b"/>
            <a:pathLst>
              <a:path w="4613910" h="1153160">
                <a:moveTo>
                  <a:pt x="4613910" y="27940"/>
                </a:moveTo>
                <a:lnTo>
                  <a:pt x="4611370" y="13970"/>
                </a:lnTo>
                <a:lnTo>
                  <a:pt x="4607560" y="0"/>
                </a:lnTo>
                <a:lnTo>
                  <a:pt x="4512767" y="18821"/>
                </a:lnTo>
                <a:lnTo>
                  <a:pt x="4461713" y="28536"/>
                </a:lnTo>
                <a:lnTo>
                  <a:pt x="4408221" y="38366"/>
                </a:lnTo>
                <a:lnTo>
                  <a:pt x="4352290" y="48260"/>
                </a:lnTo>
                <a:lnTo>
                  <a:pt x="4262463" y="63017"/>
                </a:lnTo>
                <a:lnTo>
                  <a:pt x="4118876" y="85534"/>
                </a:lnTo>
                <a:lnTo>
                  <a:pt x="3965498" y="108623"/>
                </a:lnTo>
                <a:lnTo>
                  <a:pt x="3690620" y="148590"/>
                </a:lnTo>
                <a:lnTo>
                  <a:pt x="3219170" y="217906"/>
                </a:lnTo>
                <a:lnTo>
                  <a:pt x="2920542" y="263398"/>
                </a:lnTo>
                <a:lnTo>
                  <a:pt x="2717254" y="295630"/>
                </a:lnTo>
                <a:lnTo>
                  <a:pt x="2563406" y="320916"/>
                </a:lnTo>
                <a:lnTo>
                  <a:pt x="2408885" y="347192"/>
                </a:lnTo>
                <a:lnTo>
                  <a:pt x="2254199" y="374548"/>
                </a:lnTo>
                <a:lnTo>
                  <a:pt x="2151215" y="393395"/>
                </a:lnTo>
                <a:lnTo>
                  <a:pt x="2048510" y="412750"/>
                </a:lnTo>
                <a:lnTo>
                  <a:pt x="1939620" y="434441"/>
                </a:lnTo>
                <a:lnTo>
                  <a:pt x="1831352" y="456768"/>
                </a:lnTo>
                <a:lnTo>
                  <a:pt x="1723885" y="479755"/>
                </a:lnTo>
                <a:lnTo>
                  <a:pt x="1617408" y="503428"/>
                </a:lnTo>
                <a:lnTo>
                  <a:pt x="1512074" y="527812"/>
                </a:lnTo>
                <a:lnTo>
                  <a:pt x="1459903" y="540283"/>
                </a:lnTo>
                <a:lnTo>
                  <a:pt x="1408074" y="552945"/>
                </a:lnTo>
                <a:lnTo>
                  <a:pt x="1356639" y="565797"/>
                </a:lnTo>
                <a:lnTo>
                  <a:pt x="1305598" y="578853"/>
                </a:lnTo>
                <a:lnTo>
                  <a:pt x="1254975" y="592112"/>
                </a:lnTo>
                <a:lnTo>
                  <a:pt x="1204798" y="605561"/>
                </a:lnTo>
                <a:lnTo>
                  <a:pt x="1155090" y="619226"/>
                </a:lnTo>
                <a:lnTo>
                  <a:pt x="1105877" y="633107"/>
                </a:lnTo>
                <a:lnTo>
                  <a:pt x="1057173" y="647204"/>
                </a:lnTo>
                <a:lnTo>
                  <a:pt x="1008989" y="661517"/>
                </a:lnTo>
                <a:lnTo>
                  <a:pt x="961377" y="676046"/>
                </a:lnTo>
                <a:lnTo>
                  <a:pt x="914336" y="690803"/>
                </a:lnTo>
                <a:lnTo>
                  <a:pt x="867905" y="705789"/>
                </a:lnTo>
                <a:lnTo>
                  <a:pt x="822083" y="721017"/>
                </a:lnTo>
                <a:lnTo>
                  <a:pt x="776922" y="736473"/>
                </a:lnTo>
                <a:lnTo>
                  <a:pt x="732421" y="752170"/>
                </a:lnTo>
                <a:lnTo>
                  <a:pt x="688606" y="768121"/>
                </a:lnTo>
                <a:lnTo>
                  <a:pt x="645502" y="784301"/>
                </a:lnTo>
                <a:lnTo>
                  <a:pt x="603135" y="800747"/>
                </a:lnTo>
                <a:lnTo>
                  <a:pt x="561530" y="817448"/>
                </a:lnTo>
                <a:lnTo>
                  <a:pt x="520700" y="834402"/>
                </a:lnTo>
                <a:lnTo>
                  <a:pt x="468947" y="856538"/>
                </a:lnTo>
                <a:lnTo>
                  <a:pt x="418541" y="879157"/>
                </a:lnTo>
                <a:lnTo>
                  <a:pt x="369506" y="902258"/>
                </a:lnTo>
                <a:lnTo>
                  <a:pt x="321919" y="925830"/>
                </a:lnTo>
                <a:lnTo>
                  <a:pt x="275831" y="949883"/>
                </a:lnTo>
                <a:lnTo>
                  <a:pt x="231292" y="974407"/>
                </a:lnTo>
                <a:lnTo>
                  <a:pt x="188379" y="999413"/>
                </a:lnTo>
                <a:lnTo>
                  <a:pt x="147129" y="1024890"/>
                </a:lnTo>
                <a:lnTo>
                  <a:pt x="107607" y="1050848"/>
                </a:lnTo>
                <a:lnTo>
                  <a:pt x="69875" y="1077277"/>
                </a:lnTo>
                <a:lnTo>
                  <a:pt x="33985" y="1104188"/>
                </a:lnTo>
                <a:lnTo>
                  <a:pt x="0" y="1131570"/>
                </a:lnTo>
                <a:lnTo>
                  <a:pt x="8890" y="1143000"/>
                </a:lnTo>
                <a:lnTo>
                  <a:pt x="17780" y="1153160"/>
                </a:lnTo>
                <a:lnTo>
                  <a:pt x="51422" y="1126121"/>
                </a:lnTo>
                <a:lnTo>
                  <a:pt x="86918" y="1099591"/>
                </a:lnTo>
                <a:lnTo>
                  <a:pt x="124218" y="1073569"/>
                </a:lnTo>
                <a:lnTo>
                  <a:pt x="163258" y="1048042"/>
                </a:lnTo>
                <a:lnTo>
                  <a:pt x="204000" y="1022985"/>
                </a:lnTo>
                <a:lnTo>
                  <a:pt x="246367" y="998385"/>
                </a:lnTo>
                <a:lnTo>
                  <a:pt x="290334" y="974242"/>
                </a:lnTo>
                <a:lnTo>
                  <a:pt x="335838" y="950531"/>
                </a:lnTo>
                <a:lnTo>
                  <a:pt x="382816" y="927239"/>
                </a:lnTo>
                <a:lnTo>
                  <a:pt x="431228" y="904367"/>
                </a:lnTo>
                <a:lnTo>
                  <a:pt x="481012" y="881888"/>
                </a:lnTo>
                <a:lnTo>
                  <a:pt x="532130" y="859802"/>
                </a:lnTo>
                <a:lnTo>
                  <a:pt x="572833" y="842962"/>
                </a:lnTo>
                <a:lnTo>
                  <a:pt x="614299" y="826376"/>
                </a:lnTo>
                <a:lnTo>
                  <a:pt x="656526" y="810044"/>
                </a:lnTo>
                <a:lnTo>
                  <a:pt x="699477" y="793953"/>
                </a:lnTo>
                <a:lnTo>
                  <a:pt x="743140" y="778103"/>
                </a:lnTo>
                <a:lnTo>
                  <a:pt x="787488" y="762495"/>
                </a:lnTo>
                <a:lnTo>
                  <a:pt x="832497" y="747128"/>
                </a:lnTo>
                <a:lnTo>
                  <a:pt x="878141" y="731989"/>
                </a:lnTo>
                <a:lnTo>
                  <a:pt x="924407" y="717080"/>
                </a:lnTo>
                <a:lnTo>
                  <a:pt x="971270" y="702411"/>
                </a:lnTo>
                <a:lnTo>
                  <a:pt x="1018705" y="687959"/>
                </a:lnTo>
                <a:lnTo>
                  <a:pt x="1066698" y="673722"/>
                </a:lnTo>
                <a:lnTo>
                  <a:pt x="1115225" y="659714"/>
                </a:lnTo>
                <a:lnTo>
                  <a:pt x="1164259" y="645922"/>
                </a:lnTo>
                <a:lnTo>
                  <a:pt x="1213777" y="632345"/>
                </a:lnTo>
                <a:lnTo>
                  <a:pt x="1263777" y="618985"/>
                </a:lnTo>
                <a:lnTo>
                  <a:pt x="1314208" y="605828"/>
                </a:lnTo>
                <a:lnTo>
                  <a:pt x="1365059" y="592874"/>
                </a:lnTo>
                <a:lnTo>
                  <a:pt x="1416329" y="580123"/>
                </a:lnTo>
                <a:lnTo>
                  <a:pt x="1467967" y="567575"/>
                </a:lnTo>
                <a:lnTo>
                  <a:pt x="1519961" y="555231"/>
                </a:lnTo>
                <a:lnTo>
                  <a:pt x="1572298" y="543077"/>
                </a:lnTo>
                <a:lnTo>
                  <a:pt x="1624939" y="531114"/>
                </a:lnTo>
                <a:lnTo>
                  <a:pt x="1731098" y="507746"/>
                </a:lnTo>
                <a:lnTo>
                  <a:pt x="1838248" y="485114"/>
                </a:lnTo>
                <a:lnTo>
                  <a:pt x="1946224" y="463194"/>
                </a:lnTo>
                <a:lnTo>
                  <a:pt x="2054860" y="441960"/>
                </a:lnTo>
                <a:lnTo>
                  <a:pt x="2106053" y="432104"/>
                </a:lnTo>
                <a:lnTo>
                  <a:pt x="2208720" y="412800"/>
                </a:lnTo>
                <a:lnTo>
                  <a:pt x="2311603" y="394017"/>
                </a:lnTo>
                <a:lnTo>
                  <a:pt x="2466048" y="366814"/>
                </a:lnTo>
                <a:lnTo>
                  <a:pt x="2620187" y="340690"/>
                </a:lnTo>
                <a:lnTo>
                  <a:pt x="2773540" y="315607"/>
                </a:lnTo>
                <a:lnTo>
                  <a:pt x="2975902" y="283641"/>
                </a:lnTo>
                <a:lnTo>
                  <a:pt x="3223857" y="245884"/>
                </a:lnTo>
                <a:lnTo>
                  <a:pt x="3694430" y="176530"/>
                </a:lnTo>
                <a:lnTo>
                  <a:pt x="3916197" y="144399"/>
                </a:lnTo>
                <a:lnTo>
                  <a:pt x="4122991" y="113474"/>
                </a:lnTo>
                <a:lnTo>
                  <a:pt x="4267047" y="90957"/>
                </a:lnTo>
                <a:lnTo>
                  <a:pt x="4357370" y="76200"/>
                </a:lnTo>
                <a:lnTo>
                  <a:pt x="4412818" y="66306"/>
                </a:lnTo>
                <a:lnTo>
                  <a:pt x="4466323" y="56476"/>
                </a:lnTo>
                <a:lnTo>
                  <a:pt x="4517745" y="46761"/>
                </a:lnTo>
                <a:lnTo>
                  <a:pt x="4613910" y="279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6650" y="3829051"/>
            <a:ext cx="270509" cy="38100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104901" y="4204970"/>
            <a:ext cx="1174750" cy="2014220"/>
          </a:xfrm>
          <a:custGeom>
            <a:avLst/>
            <a:gdLst/>
            <a:ahLst/>
            <a:cxnLst/>
            <a:rect l="l" t="t" r="r" b="b"/>
            <a:pathLst>
              <a:path w="1174750" h="2014220">
                <a:moveTo>
                  <a:pt x="1174750" y="2014220"/>
                </a:moveTo>
                <a:lnTo>
                  <a:pt x="1163320" y="1920240"/>
                </a:lnTo>
                <a:lnTo>
                  <a:pt x="1139278" y="1936127"/>
                </a:lnTo>
                <a:lnTo>
                  <a:pt x="1129779" y="1923516"/>
                </a:lnTo>
                <a:lnTo>
                  <a:pt x="1103833" y="1892236"/>
                </a:lnTo>
                <a:lnTo>
                  <a:pt x="1075474" y="1860638"/>
                </a:lnTo>
                <a:lnTo>
                  <a:pt x="1044905" y="1828660"/>
                </a:lnTo>
                <a:lnTo>
                  <a:pt x="1012317" y="1796262"/>
                </a:lnTo>
                <a:lnTo>
                  <a:pt x="977900" y="1763382"/>
                </a:lnTo>
                <a:lnTo>
                  <a:pt x="941819" y="1729968"/>
                </a:lnTo>
                <a:lnTo>
                  <a:pt x="904290" y="1695970"/>
                </a:lnTo>
                <a:lnTo>
                  <a:pt x="865492" y="1661325"/>
                </a:lnTo>
                <a:lnTo>
                  <a:pt x="743369" y="1553032"/>
                </a:lnTo>
                <a:lnTo>
                  <a:pt x="701370" y="1515287"/>
                </a:lnTo>
                <a:lnTo>
                  <a:pt x="659041" y="1476641"/>
                </a:lnTo>
                <a:lnTo>
                  <a:pt x="616572" y="1437043"/>
                </a:lnTo>
                <a:lnTo>
                  <a:pt x="574154" y="1396415"/>
                </a:lnTo>
                <a:lnTo>
                  <a:pt x="531977" y="1354734"/>
                </a:lnTo>
                <a:lnTo>
                  <a:pt x="490220" y="1311910"/>
                </a:lnTo>
                <a:lnTo>
                  <a:pt x="456539" y="1276553"/>
                </a:lnTo>
                <a:lnTo>
                  <a:pt x="423443" y="1240383"/>
                </a:lnTo>
                <a:lnTo>
                  <a:pt x="391033" y="1203388"/>
                </a:lnTo>
                <a:lnTo>
                  <a:pt x="359384" y="1165517"/>
                </a:lnTo>
                <a:lnTo>
                  <a:pt x="328587" y="1126718"/>
                </a:lnTo>
                <a:lnTo>
                  <a:pt x="298716" y="1086980"/>
                </a:lnTo>
                <a:lnTo>
                  <a:pt x="269862" y="1046226"/>
                </a:lnTo>
                <a:lnTo>
                  <a:pt x="242112" y="1004455"/>
                </a:lnTo>
                <a:lnTo>
                  <a:pt x="215557" y="961593"/>
                </a:lnTo>
                <a:lnTo>
                  <a:pt x="190284" y="917625"/>
                </a:lnTo>
                <a:lnTo>
                  <a:pt x="166370" y="872490"/>
                </a:lnTo>
                <a:lnTo>
                  <a:pt x="146050" y="830694"/>
                </a:lnTo>
                <a:lnTo>
                  <a:pt x="127088" y="787882"/>
                </a:lnTo>
                <a:lnTo>
                  <a:pt x="109537" y="744067"/>
                </a:lnTo>
                <a:lnTo>
                  <a:pt x="93459" y="699300"/>
                </a:lnTo>
                <a:lnTo>
                  <a:pt x="78930" y="653630"/>
                </a:lnTo>
                <a:lnTo>
                  <a:pt x="66040" y="607060"/>
                </a:lnTo>
                <a:lnTo>
                  <a:pt x="54927" y="558914"/>
                </a:lnTo>
                <a:lnTo>
                  <a:pt x="45758" y="509701"/>
                </a:lnTo>
                <a:lnTo>
                  <a:pt x="38569" y="459422"/>
                </a:lnTo>
                <a:lnTo>
                  <a:pt x="33388" y="408101"/>
                </a:lnTo>
                <a:lnTo>
                  <a:pt x="30251" y="355714"/>
                </a:lnTo>
                <a:lnTo>
                  <a:pt x="29210" y="302260"/>
                </a:lnTo>
                <a:lnTo>
                  <a:pt x="30060" y="254939"/>
                </a:lnTo>
                <a:lnTo>
                  <a:pt x="32639" y="206870"/>
                </a:lnTo>
                <a:lnTo>
                  <a:pt x="36982" y="157962"/>
                </a:lnTo>
                <a:lnTo>
                  <a:pt x="43129" y="108102"/>
                </a:lnTo>
                <a:lnTo>
                  <a:pt x="51104" y="57175"/>
                </a:lnTo>
                <a:lnTo>
                  <a:pt x="60960" y="5080"/>
                </a:lnTo>
                <a:lnTo>
                  <a:pt x="31750" y="0"/>
                </a:lnTo>
                <a:lnTo>
                  <a:pt x="21894" y="52819"/>
                </a:lnTo>
                <a:lnTo>
                  <a:pt x="13919" y="104622"/>
                </a:lnTo>
                <a:lnTo>
                  <a:pt x="7772" y="155422"/>
                </a:lnTo>
                <a:lnTo>
                  <a:pt x="3429" y="205270"/>
                </a:lnTo>
                <a:lnTo>
                  <a:pt x="850" y="254215"/>
                </a:lnTo>
                <a:lnTo>
                  <a:pt x="0" y="302260"/>
                </a:lnTo>
                <a:lnTo>
                  <a:pt x="1143" y="356971"/>
                </a:lnTo>
                <a:lnTo>
                  <a:pt x="4508" y="410591"/>
                </a:lnTo>
                <a:lnTo>
                  <a:pt x="9994" y="463080"/>
                </a:lnTo>
                <a:lnTo>
                  <a:pt x="17487" y="514400"/>
                </a:lnTo>
                <a:lnTo>
                  <a:pt x="26898" y="564527"/>
                </a:lnTo>
                <a:lnTo>
                  <a:pt x="38100" y="613410"/>
                </a:lnTo>
                <a:lnTo>
                  <a:pt x="51536" y="661238"/>
                </a:lnTo>
                <a:lnTo>
                  <a:pt x="66459" y="708152"/>
                </a:lnTo>
                <a:lnTo>
                  <a:pt x="82867" y="754062"/>
                </a:lnTo>
                <a:lnTo>
                  <a:pt x="100749" y="798931"/>
                </a:lnTo>
                <a:lnTo>
                  <a:pt x="120116" y="842657"/>
                </a:lnTo>
                <a:lnTo>
                  <a:pt x="140970" y="885190"/>
                </a:lnTo>
                <a:lnTo>
                  <a:pt x="165252" y="931011"/>
                </a:lnTo>
                <a:lnTo>
                  <a:pt x="190957" y="975677"/>
                </a:lnTo>
                <a:lnTo>
                  <a:pt x="217982" y="1019225"/>
                </a:lnTo>
                <a:lnTo>
                  <a:pt x="246227" y="1061707"/>
                </a:lnTo>
                <a:lnTo>
                  <a:pt x="275590" y="1103134"/>
                </a:lnTo>
                <a:lnTo>
                  <a:pt x="305981" y="1143584"/>
                </a:lnTo>
                <a:lnTo>
                  <a:pt x="337299" y="1183055"/>
                </a:lnTo>
                <a:lnTo>
                  <a:pt x="369443" y="1221625"/>
                </a:lnTo>
                <a:lnTo>
                  <a:pt x="402323" y="1259319"/>
                </a:lnTo>
                <a:lnTo>
                  <a:pt x="435838" y="1296174"/>
                </a:lnTo>
                <a:lnTo>
                  <a:pt x="469900" y="1332230"/>
                </a:lnTo>
                <a:lnTo>
                  <a:pt x="511454" y="1374838"/>
                </a:lnTo>
                <a:lnTo>
                  <a:pt x="553453" y="1416316"/>
                </a:lnTo>
                <a:lnTo>
                  <a:pt x="595718" y="1456728"/>
                </a:lnTo>
                <a:lnTo>
                  <a:pt x="638035" y="1496123"/>
                </a:lnTo>
                <a:lnTo>
                  <a:pt x="680237" y="1534553"/>
                </a:lnTo>
                <a:lnTo>
                  <a:pt x="722109" y="1572082"/>
                </a:lnTo>
                <a:lnTo>
                  <a:pt x="882599" y="1714169"/>
                </a:lnTo>
                <a:lnTo>
                  <a:pt x="920013" y="1747951"/>
                </a:lnTo>
                <a:lnTo>
                  <a:pt x="955979" y="1781162"/>
                </a:lnTo>
                <a:lnTo>
                  <a:pt x="990269" y="1813826"/>
                </a:lnTo>
                <a:lnTo>
                  <a:pt x="1022731" y="1846021"/>
                </a:lnTo>
                <a:lnTo>
                  <a:pt x="1053147" y="1877783"/>
                </a:lnTo>
                <a:lnTo>
                  <a:pt x="1081341" y="1909165"/>
                </a:lnTo>
                <a:lnTo>
                  <a:pt x="1107122" y="1940242"/>
                </a:lnTo>
                <a:lnTo>
                  <a:pt x="1115720" y="1951685"/>
                </a:lnTo>
                <a:lnTo>
                  <a:pt x="1092200" y="1967230"/>
                </a:lnTo>
                <a:lnTo>
                  <a:pt x="1174750" y="201422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63470" y="4849491"/>
            <a:ext cx="1701164" cy="959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166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317522" marR="5080" indent="-304820"/>
            <a:r>
              <a:rPr sz="2000" b="1" spc="-5" dirty="0">
                <a:latin typeface="Courier New"/>
                <a:cs typeface="Courier New"/>
              </a:rPr>
              <a:t>void</a:t>
            </a:r>
            <a:r>
              <a:rPr sz="2000" b="1" spc="-7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main()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f(…);</a:t>
            </a:r>
            <a:r>
              <a:rPr sz="2000" b="1" spc="-40" dirty="0"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…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92272" y="5154292"/>
            <a:ext cx="178435" cy="28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166"/>
              </a:lnSpc>
            </a:pP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63472" y="5824849"/>
            <a:ext cx="3987165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166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 dirty="0">
              <a:latin typeface="Courier New"/>
              <a:cs typeface="Courier New"/>
            </a:endParaRPr>
          </a:p>
          <a:p>
            <a:pPr marL="12701"/>
            <a:r>
              <a:rPr sz="2000" b="1" spc="-5" dirty="0">
                <a:latin typeface="Courier New"/>
                <a:cs typeface="Courier New"/>
              </a:rPr>
              <a:t>void </a:t>
            </a:r>
            <a:r>
              <a:rPr sz="2000" b="1" spc="-10" dirty="0">
                <a:latin typeface="Courier New"/>
                <a:cs typeface="Courier New"/>
              </a:rPr>
              <a:t>format_hard_disk(){…}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3">
              <a:lnSpc>
                <a:spcPts val="1630"/>
              </a:lnSpc>
            </a:pPr>
            <a:r>
              <a:rPr dirty="0"/>
              <a:t>10</a:t>
            </a:r>
          </a:p>
        </p:txBody>
      </p:sp>
      <p:pic>
        <p:nvPicPr>
          <p:cNvPr id="27" name="object 10">
            <a:extLst>
              <a:ext uri="{FF2B5EF4-FFF2-40B4-BE49-F238E27FC236}">
                <a16:creationId xmlns:a16="http://schemas.microsoft.com/office/drawing/2014/main" id="{D7A05DDE-7DDF-EBC3-7887-CB5ACF032EC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64" y="1982534"/>
            <a:ext cx="638684" cy="1765173"/>
          </a:xfrm>
          <a:prstGeom prst="rect">
            <a:avLst/>
          </a:prstGeom>
        </p:spPr>
      </p:pic>
      <p:sp>
        <p:nvSpPr>
          <p:cNvPr id="28" name="object 11">
            <a:extLst>
              <a:ext uri="{FF2B5EF4-FFF2-40B4-BE49-F238E27FC236}">
                <a16:creationId xmlns:a16="http://schemas.microsoft.com/office/drawing/2014/main" id="{52A6A964-E5DE-8872-193A-B4FD192E1ECE}"/>
              </a:ext>
            </a:extLst>
          </p:cNvPr>
          <p:cNvSpPr txBox="1"/>
          <p:nvPr/>
        </p:nvSpPr>
        <p:spPr>
          <a:xfrm>
            <a:off x="77470" y="3972561"/>
            <a:ext cx="14865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5080"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Stack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grows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downwards</a:t>
            </a:r>
            <a:endParaRPr sz="2000" dirty="0">
              <a:latin typeface="Comic Sans MS"/>
              <a:cs typeface="Comic Sans MS"/>
            </a:endParaRPr>
          </a:p>
        </p:txBody>
      </p:sp>
      <p:sp>
        <p:nvSpPr>
          <p:cNvPr id="31" name="Segnaposto piè di pagina 30">
            <a:extLst>
              <a:ext uri="{FF2B5EF4-FFF2-40B4-BE49-F238E27FC236}">
                <a16:creationId xmlns:a16="http://schemas.microsoft.com/office/drawing/2014/main" id="{B3B7E218-415B-6F52-FAF9-4EA1A6A6CB3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081" y="955042"/>
            <a:ext cx="2529205" cy="443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801" spc="-5" dirty="0"/>
              <a:t>Stack</a:t>
            </a:r>
            <a:r>
              <a:rPr sz="2801" spc="-75" dirty="0"/>
              <a:t> </a:t>
            </a:r>
            <a:r>
              <a:rPr sz="2801" spc="-10" dirty="0"/>
              <a:t>overflow</a:t>
            </a:r>
            <a:endParaRPr sz="2801"/>
          </a:p>
        </p:txBody>
      </p:sp>
      <p:sp>
        <p:nvSpPr>
          <p:cNvPr id="3" name="object 3"/>
          <p:cNvSpPr txBox="1"/>
          <p:nvPr/>
        </p:nvSpPr>
        <p:spPr>
          <a:xfrm>
            <a:off x="1052831" y="1572262"/>
            <a:ext cx="59093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What </a:t>
            </a:r>
            <a:r>
              <a:rPr sz="2400" spc="-10" dirty="0">
                <a:latin typeface="Comic Sans MS"/>
                <a:cs typeface="Comic Sans MS"/>
              </a:rPr>
              <a:t>if</a:t>
            </a:r>
            <a:r>
              <a:rPr sz="2400" spc="5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gets()</a:t>
            </a:r>
            <a:r>
              <a:rPr sz="2400" spc="-10" dirty="0">
                <a:latin typeface="Comic Sans MS"/>
                <a:cs typeface="Comic Sans MS"/>
              </a:rPr>
              <a:t> </a:t>
            </a:r>
            <a:r>
              <a:rPr sz="2400" spc="-5" dirty="0">
                <a:latin typeface="Comic Sans MS"/>
                <a:cs typeface="Comic Sans MS"/>
              </a:rPr>
              <a:t>reads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more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than </a:t>
            </a:r>
            <a:r>
              <a:rPr sz="2400" dirty="0">
                <a:solidFill>
                  <a:srgbClr val="FF0000"/>
                </a:solidFill>
                <a:latin typeface="Comic Sans MS"/>
                <a:cs typeface="Comic Sans MS"/>
              </a:rPr>
              <a:t>8</a:t>
            </a:r>
            <a:r>
              <a:rPr sz="2400" spc="-10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mic Sans MS"/>
                <a:cs typeface="Comic Sans MS"/>
              </a:rPr>
              <a:t>bytes </a:t>
            </a:r>
            <a:r>
              <a:rPr sz="2400" dirty="0">
                <a:latin typeface="Comic Sans MS"/>
                <a:cs typeface="Comic Sans MS"/>
              </a:rPr>
              <a:t>?</a:t>
            </a:r>
          </a:p>
        </p:txBody>
      </p:sp>
      <p:sp>
        <p:nvSpPr>
          <p:cNvPr id="4" name="object 4"/>
          <p:cNvSpPr/>
          <p:nvPr/>
        </p:nvSpPr>
        <p:spPr>
          <a:xfrm>
            <a:off x="1332232" y="2349502"/>
            <a:ext cx="2072639" cy="467359"/>
          </a:xfrm>
          <a:custGeom>
            <a:avLst/>
            <a:gdLst/>
            <a:ahLst/>
            <a:cxnLst/>
            <a:rect l="l" t="t" r="r" b="b"/>
            <a:pathLst>
              <a:path w="2072639" h="467360">
                <a:moveTo>
                  <a:pt x="0" y="0"/>
                </a:moveTo>
                <a:lnTo>
                  <a:pt x="2072640" y="0"/>
                </a:lnTo>
                <a:lnTo>
                  <a:pt x="2072640" y="467360"/>
                </a:lnTo>
                <a:lnTo>
                  <a:pt x="0" y="467360"/>
                </a:lnTo>
                <a:lnTo>
                  <a:pt x="0" y="0"/>
                </a:lnTo>
                <a:close/>
              </a:path>
            </a:pathLst>
          </a:custGeom>
          <a:ln w="125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8516" y="2355787"/>
            <a:ext cx="2060575" cy="414216"/>
          </a:xfrm>
          <a:prstGeom prst="rect">
            <a:avLst/>
          </a:prstGeom>
          <a:solidFill>
            <a:srgbClr val="00CC00"/>
          </a:solidFill>
        </p:spPr>
        <p:txBody>
          <a:bodyPr vert="horz" wrap="square" lIns="0" tIns="44450" rIns="0" bIns="0" rtlCol="0">
            <a:spAutoFit/>
          </a:bodyPr>
          <a:lstStyle/>
          <a:p>
            <a:pPr marL="227343">
              <a:spcBef>
                <a:spcPts val="350"/>
              </a:spcBef>
            </a:pPr>
            <a:r>
              <a:rPr sz="2400" spc="-5" dirty="0">
                <a:latin typeface="Arial MT"/>
                <a:cs typeface="Arial MT"/>
              </a:rPr>
              <a:t>AR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dirty="0">
                <a:latin typeface="Courier New"/>
                <a:cs typeface="Courier New"/>
              </a:rPr>
              <a:t>m</a:t>
            </a:r>
            <a:r>
              <a:rPr lang="it-IT" sz="2400" b="1" spc="-55" dirty="0">
                <a:latin typeface="Courier New"/>
                <a:cs typeface="Courier New"/>
              </a:rPr>
              <a:t>a</a:t>
            </a:r>
            <a:r>
              <a:rPr sz="2400" b="1" spc="-5" dirty="0">
                <a:latin typeface="Courier New"/>
                <a:cs typeface="Courier New"/>
              </a:rPr>
              <a:t>in()</a:t>
            </a:r>
            <a:endParaRPr sz="2400" dirty="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25882" y="2829561"/>
            <a:ext cx="2085339" cy="478790"/>
            <a:chOff x="1325880" y="2829560"/>
            <a:chExt cx="2085339" cy="478790"/>
          </a:xfrm>
        </p:grpSpPr>
        <p:sp>
          <p:nvSpPr>
            <p:cNvPr id="7" name="object 7"/>
            <p:cNvSpPr/>
            <p:nvPr/>
          </p:nvSpPr>
          <p:spPr>
            <a:xfrm>
              <a:off x="1332230" y="2835910"/>
              <a:ext cx="2072639" cy="466090"/>
            </a:xfrm>
            <a:custGeom>
              <a:avLst/>
              <a:gdLst/>
              <a:ahLst/>
              <a:cxnLst/>
              <a:rect l="l" t="t" r="r" b="b"/>
              <a:pathLst>
                <a:path w="2072639" h="466089">
                  <a:moveTo>
                    <a:pt x="0" y="0"/>
                  </a:moveTo>
                  <a:lnTo>
                    <a:pt x="2072640" y="0"/>
                  </a:lnTo>
                  <a:lnTo>
                    <a:pt x="2072640" y="466089"/>
                  </a:lnTo>
                  <a:lnTo>
                    <a:pt x="0" y="466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32230" y="2835910"/>
              <a:ext cx="2072639" cy="466090"/>
            </a:xfrm>
            <a:custGeom>
              <a:avLst/>
              <a:gdLst/>
              <a:ahLst/>
              <a:cxnLst/>
              <a:rect l="l" t="t" r="r" b="b"/>
              <a:pathLst>
                <a:path w="2072639" h="466089">
                  <a:moveTo>
                    <a:pt x="0" y="0"/>
                  </a:moveTo>
                  <a:lnTo>
                    <a:pt x="2072640" y="0"/>
                  </a:lnTo>
                  <a:lnTo>
                    <a:pt x="2072640" y="466089"/>
                  </a:lnTo>
                  <a:lnTo>
                    <a:pt x="0" y="466089"/>
                  </a:lnTo>
                  <a:lnTo>
                    <a:pt x="0" y="0"/>
                  </a:lnTo>
                  <a:close/>
                </a:path>
              </a:pathLst>
            </a:custGeom>
            <a:ln w="12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38516" y="2872742"/>
            <a:ext cx="20605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84"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AR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dirty="0">
                <a:latin typeface="Courier New"/>
                <a:cs typeface="Courier New"/>
              </a:rPr>
              <a:t>f</a:t>
            </a:r>
            <a:r>
              <a:rPr lang="it-IT" sz="2400" b="1" spc="-55" dirty="0">
                <a:latin typeface="Courier New"/>
                <a:cs typeface="Courier New"/>
              </a:rPr>
              <a:t>(</a:t>
            </a:r>
            <a:r>
              <a:rPr sz="2400" b="1" spc="-5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64" y="1982534"/>
            <a:ext cx="638684" cy="176517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7470" y="3972561"/>
            <a:ext cx="14865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 marR="5080">
              <a:spcBef>
                <a:spcPts val="100"/>
              </a:spcBef>
            </a:pPr>
            <a:r>
              <a:rPr sz="2000" dirty="0">
                <a:latin typeface="Comic Sans MS"/>
                <a:cs typeface="Comic Sans MS"/>
              </a:rPr>
              <a:t>Stack</a:t>
            </a:r>
            <a:r>
              <a:rPr sz="2000" spc="-9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grows </a:t>
            </a:r>
            <a:r>
              <a:rPr sz="2000" spc="-585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downwards</a:t>
            </a:r>
            <a:endParaRPr sz="2000" dirty="0">
              <a:latin typeface="Comic Sans MS"/>
              <a:cs typeface="Comic Sans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81239" y="1977709"/>
            <a:ext cx="5349875" cy="4539615"/>
            <a:chOff x="2281237" y="1977707"/>
            <a:chExt cx="5349875" cy="4539615"/>
          </a:xfrm>
        </p:grpSpPr>
        <p:sp>
          <p:nvSpPr>
            <p:cNvPr id="13" name="object 13"/>
            <p:cNvSpPr/>
            <p:nvPr/>
          </p:nvSpPr>
          <p:spPr>
            <a:xfrm>
              <a:off x="2286000" y="3856990"/>
              <a:ext cx="5340350" cy="2655570"/>
            </a:xfrm>
            <a:custGeom>
              <a:avLst/>
              <a:gdLst/>
              <a:ahLst/>
              <a:cxnLst/>
              <a:rect l="l" t="t" r="r" b="b"/>
              <a:pathLst>
                <a:path w="5340350" h="2655570">
                  <a:moveTo>
                    <a:pt x="0" y="0"/>
                  </a:moveTo>
                  <a:lnTo>
                    <a:pt x="5340350" y="0"/>
                  </a:lnTo>
                  <a:lnTo>
                    <a:pt x="5340350" y="2655570"/>
                  </a:lnTo>
                  <a:lnTo>
                    <a:pt x="0" y="26555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86000" y="1982470"/>
              <a:ext cx="5340350" cy="4530090"/>
            </a:xfrm>
            <a:custGeom>
              <a:avLst/>
              <a:gdLst/>
              <a:ahLst/>
              <a:cxnLst/>
              <a:rect l="l" t="t" r="r" b="b"/>
              <a:pathLst>
                <a:path w="5340350" h="4530090">
                  <a:moveTo>
                    <a:pt x="0" y="1874519"/>
                  </a:moveTo>
                  <a:lnTo>
                    <a:pt x="5340350" y="1874519"/>
                  </a:lnTo>
                  <a:lnTo>
                    <a:pt x="5340350" y="4530090"/>
                  </a:lnTo>
                  <a:lnTo>
                    <a:pt x="0" y="4530090"/>
                  </a:lnTo>
                  <a:lnTo>
                    <a:pt x="0" y="1874519"/>
                  </a:lnTo>
                  <a:close/>
                </a:path>
                <a:path w="5340350" h="4530090">
                  <a:moveTo>
                    <a:pt x="1116329" y="822959"/>
                  </a:moveTo>
                  <a:lnTo>
                    <a:pt x="3653790" y="0"/>
                  </a:lnTo>
                </a:path>
                <a:path w="5340350" h="4530090">
                  <a:moveTo>
                    <a:pt x="1160779" y="1311909"/>
                  </a:moveTo>
                  <a:lnTo>
                    <a:pt x="3653790" y="1733549"/>
                  </a:lnTo>
                </a:path>
              </a:pathLst>
            </a:custGeom>
            <a:ln w="93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63470" y="3891281"/>
            <a:ext cx="23114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22" marR="5080" indent="-304820">
              <a:spcBef>
                <a:spcPts val="100"/>
              </a:spcBef>
            </a:pPr>
            <a:r>
              <a:rPr sz="2000" b="1" spc="-5" dirty="0">
                <a:latin typeface="Courier New"/>
                <a:cs typeface="Courier New"/>
              </a:rPr>
              <a:t>void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f(int</a:t>
            </a:r>
            <a:r>
              <a:rPr sz="2000" b="1" spc="-3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x)</a:t>
            </a:r>
            <a:r>
              <a:rPr sz="2000" b="1" spc="-30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 </a:t>
            </a:r>
            <a:r>
              <a:rPr sz="2000" b="1" spc="-1185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char[8] buf; </a:t>
            </a:r>
            <a:r>
              <a:rPr sz="2000" b="1" spc="-1190" dirty="0">
                <a:latin typeface="Courier New"/>
                <a:cs typeface="Courier New"/>
              </a:rPr>
              <a:t> </a:t>
            </a:r>
            <a:r>
              <a:rPr sz="2400" b="1" i="1" spc="-5" dirty="0">
                <a:solidFill>
                  <a:srgbClr val="FF0000"/>
                </a:solidFill>
                <a:latin typeface="Courier New"/>
                <a:cs typeface="Courier New"/>
              </a:rPr>
              <a:t>gets</a:t>
            </a:r>
            <a:r>
              <a:rPr sz="2000" b="1" spc="-5" dirty="0">
                <a:latin typeface="Courier New"/>
                <a:cs typeface="Courier New"/>
              </a:rPr>
              <a:t>(buf);</a:t>
            </a:r>
            <a:endParaRPr sz="2000">
              <a:latin typeface="Courier New"/>
              <a:cs typeface="Courier New"/>
            </a:endParaRPr>
          </a:p>
          <a:p>
            <a:pPr marL="12701"/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23280" y="1988820"/>
            <a:ext cx="2160270" cy="1727200"/>
            <a:chOff x="5923279" y="1988820"/>
            <a:chExt cx="2160270" cy="1727200"/>
          </a:xfrm>
        </p:grpSpPr>
        <p:sp>
          <p:nvSpPr>
            <p:cNvPr id="17" name="object 17"/>
            <p:cNvSpPr/>
            <p:nvPr/>
          </p:nvSpPr>
          <p:spPr>
            <a:xfrm>
              <a:off x="5923279" y="1988820"/>
              <a:ext cx="2160270" cy="431800"/>
            </a:xfrm>
            <a:custGeom>
              <a:avLst/>
              <a:gdLst/>
              <a:ahLst/>
              <a:cxnLst/>
              <a:rect l="l" t="t" r="r" b="b"/>
              <a:pathLst>
                <a:path w="2160270" h="431800">
                  <a:moveTo>
                    <a:pt x="2160270" y="0"/>
                  </a:moveTo>
                  <a:lnTo>
                    <a:pt x="0" y="0"/>
                  </a:lnTo>
                  <a:lnTo>
                    <a:pt x="0" y="431800"/>
                  </a:lnTo>
                  <a:lnTo>
                    <a:pt x="1079500" y="431800"/>
                  </a:lnTo>
                  <a:lnTo>
                    <a:pt x="2160270" y="431800"/>
                  </a:lnTo>
                  <a:lnTo>
                    <a:pt x="2160270" y="0"/>
                  </a:lnTo>
                  <a:close/>
                </a:path>
              </a:pathLst>
            </a:custGeom>
            <a:solidFill>
              <a:srgbClr val="00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23280" y="2420619"/>
              <a:ext cx="2160270" cy="1295400"/>
            </a:xfrm>
            <a:custGeom>
              <a:avLst/>
              <a:gdLst/>
              <a:ahLst/>
              <a:cxnLst/>
              <a:rect l="l" t="t" r="r" b="b"/>
              <a:pathLst>
                <a:path w="2160270" h="1295400">
                  <a:moveTo>
                    <a:pt x="2160270" y="0"/>
                  </a:moveTo>
                  <a:lnTo>
                    <a:pt x="0" y="0"/>
                  </a:lnTo>
                  <a:lnTo>
                    <a:pt x="0" y="431800"/>
                  </a:lnTo>
                  <a:lnTo>
                    <a:pt x="0" y="863600"/>
                  </a:lnTo>
                  <a:lnTo>
                    <a:pt x="0" y="1295400"/>
                  </a:lnTo>
                  <a:lnTo>
                    <a:pt x="1079500" y="1295400"/>
                  </a:lnTo>
                  <a:lnTo>
                    <a:pt x="2160270" y="1295400"/>
                  </a:lnTo>
                  <a:lnTo>
                    <a:pt x="2160270" y="863600"/>
                  </a:lnTo>
                  <a:lnTo>
                    <a:pt x="2160270" y="431800"/>
                  </a:lnTo>
                  <a:lnTo>
                    <a:pt x="21602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918606" y="1984146"/>
          <a:ext cx="2160270" cy="172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x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787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dirty="0">
                          <a:latin typeface="Comic Sans MS"/>
                          <a:cs typeface="Comic Sans MS"/>
                        </a:rPr>
                        <a:t>return</a:t>
                      </a:r>
                      <a:r>
                        <a:rPr sz="2000" spc="-45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000" spc="-5" dirty="0">
                          <a:latin typeface="Comic Sans MS"/>
                          <a:cs typeface="Comic Sans MS"/>
                        </a:rPr>
                        <a:t>address</a:t>
                      </a:r>
                      <a:endParaRPr sz="2000" dirty="0">
                        <a:latin typeface="Comic Sans MS"/>
                        <a:cs typeface="Comic Sans MS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buf[4..7]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buf[0..3]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635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37283" y="1988883"/>
            <a:ext cx="637412" cy="176517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334252" y="4019550"/>
            <a:ext cx="160464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spc="-5" dirty="0">
                <a:latin typeface="Comic Sans MS"/>
                <a:cs typeface="Comic Sans MS"/>
              </a:rPr>
              <a:t>Buffer</a:t>
            </a:r>
            <a:r>
              <a:rPr sz="2000" spc="-60" dirty="0">
                <a:latin typeface="Comic Sans MS"/>
                <a:cs typeface="Comic Sans MS"/>
              </a:rPr>
              <a:t> </a:t>
            </a:r>
            <a:r>
              <a:rPr sz="2000" dirty="0">
                <a:latin typeface="Comic Sans MS"/>
                <a:cs typeface="Comic Sans MS"/>
              </a:rPr>
              <a:t>grows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39051" y="4325620"/>
            <a:ext cx="99377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1">
              <a:spcBef>
                <a:spcPts val="100"/>
              </a:spcBef>
            </a:pPr>
            <a:r>
              <a:rPr sz="2000" spc="10" dirty="0">
                <a:latin typeface="Comic Sans MS"/>
                <a:cs typeface="Comic Sans MS"/>
              </a:rPr>
              <a:t>up</a:t>
            </a:r>
            <a:r>
              <a:rPr sz="2000" dirty="0">
                <a:latin typeface="Comic Sans MS"/>
                <a:cs typeface="Comic Sans MS"/>
              </a:rPr>
              <a:t>w</a:t>
            </a:r>
            <a:r>
              <a:rPr sz="2000" spc="-5" dirty="0">
                <a:latin typeface="Comic Sans MS"/>
                <a:cs typeface="Comic Sans MS"/>
              </a:rPr>
              <a:t>a</a:t>
            </a:r>
            <a:r>
              <a:rPr sz="2000" spc="-15" dirty="0">
                <a:latin typeface="Comic Sans MS"/>
                <a:cs typeface="Comic Sans MS"/>
              </a:rPr>
              <a:t>r</a:t>
            </a:r>
            <a:r>
              <a:rPr sz="2000" spc="5" dirty="0">
                <a:latin typeface="Comic Sans MS"/>
                <a:cs typeface="Comic Sans MS"/>
              </a:rPr>
              <a:t>d</a:t>
            </a:r>
            <a:r>
              <a:rPr sz="2000" dirty="0">
                <a:latin typeface="Comic Sans MS"/>
                <a:cs typeface="Comic Sans MS"/>
              </a:rPr>
              <a:t>s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971103" y="3016253"/>
            <a:ext cx="1534160" cy="447040"/>
          </a:xfrm>
          <a:custGeom>
            <a:avLst/>
            <a:gdLst/>
            <a:ahLst/>
            <a:cxnLst/>
            <a:rect l="l" t="t" r="r" b="b"/>
            <a:pathLst>
              <a:path w="1534160" h="447039">
                <a:moveTo>
                  <a:pt x="1527809" y="0"/>
                </a:moveTo>
                <a:lnTo>
                  <a:pt x="1418923" y="21691"/>
                </a:lnTo>
                <a:lnTo>
                  <a:pt x="1310659" y="44013"/>
                </a:lnTo>
                <a:lnTo>
                  <a:pt x="1203195" y="66996"/>
                </a:lnTo>
                <a:lnTo>
                  <a:pt x="1096708" y="90667"/>
                </a:lnTo>
                <a:lnTo>
                  <a:pt x="991378" y="115055"/>
                </a:lnTo>
                <a:lnTo>
                  <a:pt x="939203" y="127527"/>
                </a:lnTo>
                <a:lnTo>
                  <a:pt x="887383" y="140189"/>
                </a:lnTo>
                <a:lnTo>
                  <a:pt x="835941" y="153045"/>
                </a:lnTo>
                <a:lnTo>
                  <a:pt x="784899" y="166098"/>
                </a:lnTo>
                <a:lnTo>
                  <a:pt x="734280" y="179351"/>
                </a:lnTo>
                <a:lnTo>
                  <a:pt x="684106" y="192809"/>
                </a:lnTo>
                <a:lnTo>
                  <a:pt x="634398" y="206475"/>
                </a:lnTo>
                <a:lnTo>
                  <a:pt x="585180" y="220353"/>
                </a:lnTo>
                <a:lnTo>
                  <a:pt x="536474" y="234445"/>
                </a:lnTo>
                <a:lnTo>
                  <a:pt x="488301" y="248757"/>
                </a:lnTo>
                <a:lnTo>
                  <a:pt x="440685" y="263290"/>
                </a:lnTo>
                <a:lnTo>
                  <a:pt x="393647" y="278050"/>
                </a:lnTo>
                <a:lnTo>
                  <a:pt x="347209" y="293039"/>
                </a:lnTo>
                <a:lnTo>
                  <a:pt x="301394" y="308261"/>
                </a:lnTo>
                <a:lnTo>
                  <a:pt x="256225" y="323719"/>
                </a:lnTo>
                <a:lnTo>
                  <a:pt x="211722" y="339418"/>
                </a:lnTo>
                <a:lnTo>
                  <a:pt x="167910" y="355360"/>
                </a:lnTo>
                <a:lnTo>
                  <a:pt x="124809" y="371550"/>
                </a:lnTo>
                <a:lnTo>
                  <a:pt x="82442" y="387991"/>
                </a:lnTo>
                <a:lnTo>
                  <a:pt x="40831" y="404686"/>
                </a:lnTo>
                <a:lnTo>
                  <a:pt x="0" y="421640"/>
                </a:lnTo>
                <a:lnTo>
                  <a:pt x="5080" y="434340"/>
                </a:lnTo>
                <a:lnTo>
                  <a:pt x="11430" y="447040"/>
                </a:lnTo>
                <a:lnTo>
                  <a:pt x="52135" y="430205"/>
                </a:lnTo>
                <a:lnTo>
                  <a:pt x="93611" y="413622"/>
                </a:lnTo>
                <a:lnTo>
                  <a:pt x="135837" y="397287"/>
                </a:lnTo>
                <a:lnTo>
                  <a:pt x="178790" y="381197"/>
                </a:lnTo>
                <a:lnTo>
                  <a:pt x="222449" y="365349"/>
                </a:lnTo>
                <a:lnTo>
                  <a:pt x="266793" y="349742"/>
                </a:lnTo>
                <a:lnTo>
                  <a:pt x="311799" y="334371"/>
                </a:lnTo>
                <a:lnTo>
                  <a:pt x="357446" y="319234"/>
                </a:lnTo>
                <a:lnTo>
                  <a:pt x="403712" y="304328"/>
                </a:lnTo>
                <a:lnTo>
                  <a:pt x="450575" y="289651"/>
                </a:lnTo>
                <a:lnTo>
                  <a:pt x="498013" y="275199"/>
                </a:lnTo>
                <a:lnTo>
                  <a:pt x="546006" y="260970"/>
                </a:lnTo>
                <a:lnTo>
                  <a:pt x="594530" y="246962"/>
                </a:lnTo>
                <a:lnTo>
                  <a:pt x="643565" y="233170"/>
                </a:lnTo>
                <a:lnTo>
                  <a:pt x="693088" y="219592"/>
                </a:lnTo>
                <a:lnTo>
                  <a:pt x="743078" y="206227"/>
                </a:lnTo>
                <a:lnTo>
                  <a:pt x="793513" y="193069"/>
                </a:lnTo>
                <a:lnTo>
                  <a:pt x="844371" y="180118"/>
                </a:lnTo>
                <a:lnTo>
                  <a:pt x="895631" y="167370"/>
                </a:lnTo>
                <a:lnTo>
                  <a:pt x="947271" y="154822"/>
                </a:lnTo>
                <a:lnTo>
                  <a:pt x="999269" y="142472"/>
                </a:lnTo>
                <a:lnTo>
                  <a:pt x="1051603" y="130316"/>
                </a:lnTo>
                <a:lnTo>
                  <a:pt x="1104252" y="118352"/>
                </a:lnTo>
                <a:lnTo>
                  <a:pt x="1210406" y="94989"/>
                </a:lnTo>
                <a:lnTo>
                  <a:pt x="1317558" y="72359"/>
                </a:lnTo>
                <a:lnTo>
                  <a:pt x="1425534" y="50440"/>
                </a:lnTo>
                <a:lnTo>
                  <a:pt x="1534159" y="29210"/>
                </a:lnTo>
                <a:lnTo>
                  <a:pt x="1531620" y="13970"/>
                </a:lnTo>
                <a:lnTo>
                  <a:pt x="152780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1104901" y="2627352"/>
            <a:ext cx="6991350" cy="3591839"/>
            <a:chOff x="1104900" y="2745739"/>
            <a:chExt cx="6751320" cy="3473450"/>
          </a:xfrm>
        </p:grpSpPr>
        <p:sp>
          <p:nvSpPr>
            <p:cNvPr id="27" name="object 27"/>
            <p:cNvSpPr/>
            <p:nvPr/>
          </p:nvSpPr>
          <p:spPr>
            <a:xfrm>
              <a:off x="1389380" y="2745739"/>
              <a:ext cx="4357370" cy="1104900"/>
            </a:xfrm>
            <a:custGeom>
              <a:avLst/>
              <a:gdLst/>
              <a:ahLst/>
              <a:cxnLst/>
              <a:rect l="l" t="t" r="r" b="b"/>
              <a:pathLst>
                <a:path w="4357370" h="1104900">
                  <a:moveTo>
                    <a:pt x="532130" y="811542"/>
                  </a:moveTo>
                  <a:lnTo>
                    <a:pt x="525780" y="798842"/>
                  </a:lnTo>
                  <a:lnTo>
                    <a:pt x="520700" y="786142"/>
                  </a:lnTo>
                  <a:lnTo>
                    <a:pt x="468947" y="808278"/>
                  </a:lnTo>
                  <a:lnTo>
                    <a:pt x="418541" y="830897"/>
                  </a:lnTo>
                  <a:lnTo>
                    <a:pt x="369506" y="853998"/>
                  </a:lnTo>
                  <a:lnTo>
                    <a:pt x="321919" y="877570"/>
                  </a:lnTo>
                  <a:lnTo>
                    <a:pt x="275831" y="901623"/>
                  </a:lnTo>
                  <a:lnTo>
                    <a:pt x="231292" y="926147"/>
                  </a:lnTo>
                  <a:lnTo>
                    <a:pt x="188379" y="951153"/>
                  </a:lnTo>
                  <a:lnTo>
                    <a:pt x="147129" y="976630"/>
                  </a:lnTo>
                  <a:lnTo>
                    <a:pt x="107607" y="1002588"/>
                  </a:lnTo>
                  <a:lnTo>
                    <a:pt x="69875" y="1029017"/>
                  </a:lnTo>
                  <a:lnTo>
                    <a:pt x="33985" y="1055928"/>
                  </a:lnTo>
                  <a:lnTo>
                    <a:pt x="0" y="1083310"/>
                  </a:lnTo>
                  <a:lnTo>
                    <a:pt x="8890" y="1094740"/>
                  </a:lnTo>
                  <a:lnTo>
                    <a:pt x="17780" y="1104900"/>
                  </a:lnTo>
                  <a:lnTo>
                    <a:pt x="51422" y="1077861"/>
                  </a:lnTo>
                  <a:lnTo>
                    <a:pt x="86918" y="1051331"/>
                  </a:lnTo>
                  <a:lnTo>
                    <a:pt x="124218" y="1025309"/>
                  </a:lnTo>
                  <a:lnTo>
                    <a:pt x="163258" y="999782"/>
                  </a:lnTo>
                  <a:lnTo>
                    <a:pt x="204000" y="974725"/>
                  </a:lnTo>
                  <a:lnTo>
                    <a:pt x="246367" y="950125"/>
                  </a:lnTo>
                  <a:lnTo>
                    <a:pt x="290334" y="925982"/>
                  </a:lnTo>
                  <a:lnTo>
                    <a:pt x="335838" y="902271"/>
                  </a:lnTo>
                  <a:lnTo>
                    <a:pt x="382816" y="878979"/>
                  </a:lnTo>
                  <a:lnTo>
                    <a:pt x="431228" y="856107"/>
                  </a:lnTo>
                  <a:lnTo>
                    <a:pt x="481012" y="833628"/>
                  </a:lnTo>
                  <a:lnTo>
                    <a:pt x="532130" y="811542"/>
                  </a:lnTo>
                  <a:close/>
                </a:path>
                <a:path w="4357370" h="1104900">
                  <a:moveTo>
                    <a:pt x="4357370" y="27940"/>
                  </a:moveTo>
                  <a:lnTo>
                    <a:pt x="4352290" y="0"/>
                  </a:lnTo>
                  <a:lnTo>
                    <a:pt x="4262463" y="14757"/>
                  </a:lnTo>
                  <a:lnTo>
                    <a:pt x="4118876" y="37274"/>
                  </a:lnTo>
                  <a:lnTo>
                    <a:pt x="3965498" y="60363"/>
                  </a:lnTo>
                  <a:lnTo>
                    <a:pt x="3690620" y="100330"/>
                  </a:lnTo>
                  <a:lnTo>
                    <a:pt x="3219170" y="169646"/>
                  </a:lnTo>
                  <a:lnTo>
                    <a:pt x="2920542" y="215138"/>
                  </a:lnTo>
                  <a:lnTo>
                    <a:pt x="2717254" y="247370"/>
                  </a:lnTo>
                  <a:lnTo>
                    <a:pt x="2563406" y="272656"/>
                  </a:lnTo>
                  <a:lnTo>
                    <a:pt x="2408885" y="298932"/>
                  </a:lnTo>
                  <a:lnTo>
                    <a:pt x="2254199" y="326288"/>
                  </a:lnTo>
                  <a:lnTo>
                    <a:pt x="2151215" y="345135"/>
                  </a:lnTo>
                  <a:lnTo>
                    <a:pt x="2048510" y="364490"/>
                  </a:lnTo>
                  <a:lnTo>
                    <a:pt x="2052320" y="378460"/>
                  </a:lnTo>
                  <a:lnTo>
                    <a:pt x="2054860" y="393700"/>
                  </a:lnTo>
                  <a:lnTo>
                    <a:pt x="2106053" y="383844"/>
                  </a:lnTo>
                  <a:lnTo>
                    <a:pt x="2208720" y="364540"/>
                  </a:lnTo>
                  <a:lnTo>
                    <a:pt x="2311603" y="345757"/>
                  </a:lnTo>
                  <a:lnTo>
                    <a:pt x="2466048" y="318554"/>
                  </a:lnTo>
                  <a:lnTo>
                    <a:pt x="2620187" y="292430"/>
                  </a:lnTo>
                  <a:lnTo>
                    <a:pt x="2773540" y="267347"/>
                  </a:lnTo>
                  <a:lnTo>
                    <a:pt x="2975902" y="235381"/>
                  </a:lnTo>
                  <a:lnTo>
                    <a:pt x="3223857" y="197624"/>
                  </a:lnTo>
                  <a:lnTo>
                    <a:pt x="3694430" y="128270"/>
                  </a:lnTo>
                  <a:lnTo>
                    <a:pt x="3916197" y="96139"/>
                  </a:lnTo>
                  <a:lnTo>
                    <a:pt x="4122991" y="65214"/>
                  </a:lnTo>
                  <a:lnTo>
                    <a:pt x="4267047" y="42697"/>
                  </a:lnTo>
                  <a:lnTo>
                    <a:pt x="4357370" y="279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6650" y="3829050"/>
              <a:ext cx="270509" cy="3810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104900" y="4204969"/>
              <a:ext cx="6751320" cy="2014220"/>
            </a:xfrm>
            <a:custGeom>
              <a:avLst/>
              <a:gdLst/>
              <a:ahLst/>
              <a:cxnLst/>
              <a:rect l="l" t="t" r="r" b="b"/>
              <a:pathLst>
                <a:path w="6751320" h="2014220">
                  <a:moveTo>
                    <a:pt x="1174750" y="2014220"/>
                  </a:moveTo>
                  <a:lnTo>
                    <a:pt x="1163320" y="1920240"/>
                  </a:lnTo>
                  <a:lnTo>
                    <a:pt x="1139278" y="1936127"/>
                  </a:lnTo>
                  <a:lnTo>
                    <a:pt x="1129779" y="1923516"/>
                  </a:lnTo>
                  <a:lnTo>
                    <a:pt x="1103833" y="1892236"/>
                  </a:lnTo>
                  <a:lnTo>
                    <a:pt x="1075474" y="1860638"/>
                  </a:lnTo>
                  <a:lnTo>
                    <a:pt x="1044905" y="1828660"/>
                  </a:lnTo>
                  <a:lnTo>
                    <a:pt x="1012317" y="1796262"/>
                  </a:lnTo>
                  <a:lnTo>
                    <a:pt x="977900" y="1763382"/>
                  </a:lnTo>
                  <a:lnTo>
                    <a:pt x="941819" y="1729968"/>
                  </a:lnTo>
                  <a:lnTo>
                    <a:pt x="904290" y="1695970"/>
                  </a:lnTo>
                  <a:lnTo>
                    <a:pt x="865492" y="1661325"/>
                  </a:lnTo>
                  <a:lnTo>
                    <a:pt x="743369" y="1553032"/>
                  </a:lnTo>
                  <a:lnTo>
                    <a:pt x="701370" y="1515287"/>
                  </a:lnTo>
                  <a:lnTo>
                    <a:pt x="659041" y="1476641"/>
                  </a:lnTo>
                  <a:lnTo>
                    <a:pt x="616572" y="1437043"/>
                  </a:lnTo>
                  <a:lnTo>
                    <a:pt x="574154" y="1396415"/>
                  </a:lnTo>
                  <a:lnTo>
                    <a:pt x="531977" y="1354734"/>
                  </a:lnTo>
                  <a:lnTo>
                    <a:pt x="490220" y="1311910"/>
                  </a:lnTo>
                  <a:lnTo>
                    <a:pt x="456539" y="1276553"/>
                  </a:lnTo>
                  <a:lnTo>
                    <a:pt x="423443" y="1240383"/>
                  </a:lnTo>
                  <a:lnTo>
                    <a:pt x="391033" y="1203388"/>
                  </a:lnTo>
                  <a:lnTo>
                    <a:pt x="359384" y="1165517"/>
                  </a:lnTo>
                  <a:lnTo>
                    <a:pt x="328587" y="1126718"/>
                  </a:lnTo>
                  <a:lnTo>
                    <a:pt x="298716" y="1086980"/>
                  </a:lnTo>
                  <a:lnTo>
                    <a:pt x="269862" y="1046226"/>
                  </a:lnTo>
                  <a:lnTo>
                    <a:pt x="242112" y="1004455"/>
                  </a:lnTo>
                  <a:lnTo>
                    <a:pt x="215557" y="961593"/>
                  </a:lnTo>
                  <a:lnTo>
                    <a:pt x="190284" y="917625"/>
                  </a:lnTo>
                  <a:lnTo>
                    <a:pt x="166370" y="872490"/>
                  </a:lnTo>
                  <a:lnTo>
                    <a:pt x="146050" y="830694"/>
                  </a:lnTo>
                  <a:lnTo>
                    <a:pt x="127088" y="787882"/>
                  </a:lnTo>
                  <a:lnTo>
                    <a:pt x="109537" y="744067"/>
                  </a:lnTo>
                  <a:lnTo>
                    <a:pt x="93459" y="699300"/>
                  </a:lnTo>
                  <a:lnTo>
                    <a:pt x="78930" y="653630"/>
                  </a:lnTo>
                  <a:lnTo>
                    <a:pt x="66040" y="607060"/>
                  </a:lnTo>
                  <a:lnTo>
                    <a:pt x="54927" y="558914"/>
                  </a:lnTo>
                  <a:lnTo>
                    <a:pt x="45758" y="509701"/>
                  </a:lnTo>
                  <a:lnTo>
                    <a:pt x="38569" y="459422"/>
                  </a:lnTo>
                  <a:lnTo>
                    <a:pt x="33388" y="408101"/>
                  </a:lnTo>
                  <a:lnTo>
                    <a:pt x="30251" y="355714"/>
                  </a:lnTo>
                  <a:lnTo>
                    <a:pt x="29210" y="302260"/>
                  </a:lnTo>
                  <a:lnTo>
                    <a:pt x="30060" y="254939"/>
                  </a:lnTo>
                  <a:lnTo>
                    <a:pt x="32639" y="206870"/>
                  </a:lnTo>
                  <a:lnTo>
                    <a:pt x="36982" y="157962"/>
                  </a:lnTo>
                  <a:lnTo>
                    <a:pt x="43129" y="108102"/>
                  </a:lnTo>
                  <a:lnTo>
                    <a:pt x="51104" y="57175"/>
                  </a:lnTo>
                  <a:lnTo>
                    <a:pt x="60960" y="5080"/>
                  </a:lnTo>
                  <a:lnTo>
                    <a:pt x="31750" y="0"/>
                  </a:lnTo>
                  <a:lnTo>
                    <a:pt x="21894" y="52819"/>
                  </a:lnTo>
                  <a:lnTo>
                    <a:pt x="13919" y="104622"/>
                  </a:lnTo>
                  <a:lnTo>
                    <a:pt x="7772" y="155422"/>
                  </a:lnTo>
                  <a:lnTo>
                    <a:pt x="3429" y="205270"/>
                  </a:lnTo>
                  <a:lnTo>
                    <a:pt x="850" y="254215"/>
                  </a:lnTo>
                  <a:lnTo>
                    <a:pt x="0" y="302260"/>
                  </a:lnTo>
                  <a:lnTo>
                    <a:pt x="1143" y="356971"/>
                  </a:lnTo>
                  <a:lnTo>
                    <a:pt x="4508" y="410591"/>
                  </a:lnTo>
                  <a:lnTo>
                    <a:pt x="9994" y="463080"/>
                  </a:lnTo>
                  <a:lnTo>
                    <a:pt x="17487" y="514400"/>
                  </a:lnTo>
                  <a:lnTo>
                    <a:pt x="26898" y="564527"/>
                  </a:lnTo>
                  <a:lnTo>
                    <a:pt x="38100" y="613410"/>
                  </a:lnTo>
                  <a:lnTo>
                    <a:pt x="51536" y="661238"/>
                  </a:lnTo>
                  <a:lnTo>
                    <a:pt x="66459" y="708152"/>
                  </a:lnTo>
                  <a:lnTo>
                    <a:pt x="82867" y="754062"/>
                  </a:lnTo>
                  <a:lnTo>
                    <a:pt x="100749" y="798931"/>
                  </a:lnTo>
                  <a:lnTo>
                    <a:pt x="120116" y="842657"/>
                  </a:lnTo>
                  <a:lnTo>
                    <a:pt x="140970" y="885190"/>
                  </a:lnTo>
                  <a:lnTo>
                    <a:pt x="165252" y="931011"/>
                  </a:lnTo>
                  <a:lnTo>
                    <a:pt x="190957" y="975677"/>
                  </a:lnTo>
                  <a:lnTo>
                    <a:pt x="217982" y="1019225"/>
                  </a:lnTo>
                  <a:lnTo>
                    <a:pt x="246227" y="1061707"/>
                  </a:lnTo>
                  <a:lnTo>
                    <a:pt x="275590" y="1103134"/>
                  </a:lnTo>
                  <a:lnTo>
                    <a:pt x="305981" y="1143584"/>
                  </a:lnTo>
                  <a:lnTo>
                    <a:pt x="337299" y="1183055"/>
                  </a:lnTo>
                  <a:lnTo>
                    <a:pt x="369443" y="1221625"/>
                  </a:lnTo>
                  <a:lnTo>
                    <a:pt x="402323" y="1259319"/>
                  </a:lnTo>
                  <a:lnTo>
                    <a:pt x="435838" y="1296174"/>
                  </a:lnTo>
                  <a:lnTo>
                    <a:pt x="469900" y="1332230"/>
                  </a:lnTo>
                  <a:lnTo>
                    <a:pt x="511454" y="1374838"/>
                  </a:lnTo>
                  <a:lnTo>
                    <a:pt x="553453" y="1416316"/>
                  </a:lnTo>
                  <a:lnTo>
                    <a:pt x="595718" y="1456728"/>
                  </a:lnTo>
                  <a:lnTo>
                    <a:pt x="638035" y="1496123"/>
                  </a:lnTo>
                  <a:lnTo>
                    <a:pt x="680237" y="1534553"/>
                  </a:lnTo>
                  <a:lnTo>
                    <a:pt x="722109" y="1572082"/>
                  </a:lnTo>
                  <a:lnTo>
                    <a:pt x="882599" y="1714169"/>
                  </a:lnTo>
                  <a:lnTo>
                    <a:pt x="920013" y="1747951"/>
                  </a:lnTo>
                  <a:lnTo>
                    <a:pt x="955979" y="1781162"/>
                  </a:lnTo>
                  <a:lnTo>
                    <a:pt x="990269" y="1813826"/>
                  </a:lnTo>
                  <a:lnTo>
                    <a:pt x="1022731" y="1846021"/>
                  </a:lnTo>
                  <a:lnTo>
                    <a:pt x="1053147" y="1877783"/>
                  </a:lnTo>
                  <a:lnTo>
                    <a:pt x="1081341" y="1909165"/>
                  </a:lnTo>
                  <a:lnTo>
                    <a:pt x="1107122" y="1940242"/>
                  </a:lnTo>
                  <a:lnTo>
                    <a:pt x="1115720" y="1951685"/>
                  </a:lnTo>
                  <a:lnTo>
                    <a:pt x="1092200" y="1967230"/>
                  </a:lnTo>
                  <a:lnTo>
                    <a:pt x="1174750" y="2014220"/>
                  </a:lnTo>
                  <a:close/>
                </a:path>
                <a:path w="6751320" h="2014220">
                  <a:moveTo>
                    <a:pt x="6751320" y="1008380"/>
                  </a:moveTo>
                  <a:lnTo>
                    <a:pt x="6750050" y="963930"/>
                  </a:lnTo>
                  <a:lnTo>
                    <a:pt x="6744970" y="920750"/>
                  </a:lnTo>
                  <a:lnTo>
                    <a:pt x="6736080" y="877570"/>
                  </a:lnTo>
                  <a:lnTo>
                    <a:pt x="6723380" y="834390"/>
                  </a:lnTo>
                  <a:lnTo>
                    <a:pt x="6706870" y="791210"/>
                  </a:lnTo>
                  <a:lnTo>
                    <a:pt x="6686550" y="749300"/>
                  </a:lnTo>
                  <a:lnTo>
                    <a:pt x="6662420" y="707390"/>
                  </a:lnTo>
                  <a:lnTo>
                    <a:pt x="6634480" y="666750"/>
                  </a:lnTo>
                  <a:lnTo>
                    <a:pt x="6604000" y="627380"/>
                  </a:lnTo>
                  <a:lnTo>
                    <a:pt x="6568440" y="588010"/>
                  </a:lnTo>
                  <a:lnTo>
                    <a:pt x="6530340" y="549910"/>
                  </a:lnTo>
                  <a:lnTo>
                    <a:pt x="6488430" y="513080"/>
                  </a:lnTo>
                  <a:lnTo>
                    <a:pt x="6443980" y="477520"/>
                  </a:lnTo>
                  <a:lnTo>
                    <a:pt x="6396990" y="443230"/>
                  </a:lnTo>
                  <a:lnTo>
                    <a:pt x="6346190" y="408940"/>
                  </a:lnTo>
                  <a:lnTo>
                    <a:pt x="6292850" y="378460"/>
                  </a:lnTo>
                  <a:lnTo>
                    <a:pt x="6235700" y="347980"/>
                  </a:lnTo>
                  <a:lnTo>
                    <a:pt x="6177280" y="320040"/>
                  </a:lnTo>
                  <a:lnTo>
                    <a:pt x="6115050" y="293370"/>
                  </a:lnTo>
                  <a:lnTo>
                    <a:pt x="6052820" y="267970"/>
                  </a:lnTo>
                  <a:lnTo>
                    <a:pt x="5986780" y="245110"/>
                  </a:lnTo>
                  <a:lnTo>
                    <a:pt x="5918200" y="223520"/>
                  </a:lnTo>
                  <a:lnTo>
                    <a:pt x="5849620" y="204470"/>
                  </a:lnTo>
                  <a:lnTo>
                    <a:pt x="5778500" y="186690"/>
                  </a:lnTo>
                  <a:lnTo>
                    <a:pt x="5706110" y="171450"/>
                  </a:lnTo>
                  <a:lnTo>
                    <a:pt x="5631180" y="158750"/>
                  </a:lnTo>
                  <a:lnTo>
                    <a:pt x="5557520" y="147320"/>
                  </a:lnTo>
                  <a:lnTo>
                    <a:pt x="5481320" y="138430"/>
                  </a:lnTo>
                  <a:lnTo>
                    <a:pt x="5405120" y="130810"/>
                  </a:lnTo>
                  <a:lnTo>
                    <a:pt x="5327650" y="127000"/>
                  </a:lnTo>
                  <a:lnTo>
                    <a:pt x="5250180" y="124460"/>
                  </a:lnTo>
                  <a:lnTo>
                    <a:pt x="5172710" y="123190"/>
                  </a:lnTo>
                  <a:lnTo>
                    <a:pt x="5095240" y="125730"/>
                  </a:lnTo>
                  <a:lnTo>
                    <a:pt x="5019040" y="129540"/>
                  </a:lnTo>
                  <a:lnTo>
                    <a:pt x="4941570" y="135890"/>
                  </a:lnTo>
                  <a:lnTo>
                    <a:pt x="4866640" y="144780"/>
                  </a:lnTo>
                  <a:lnTo>
                    <a:pt x="4790440" y="154940"/>
                  </a:lnTo>
                  <a:lnTo>
                    <a:pt x="4716780" y="167640"/>
                  </a:lnTo>
                  <a:lnTo>
                    <a:pt x="4644390" y="181610"/>
                  </a:lnTo>
                  <a:lnTo>
                    <a:pt x="4572000" y="198120"/>
                  </a:lnTo>
                  <a:lnTo>
                    <a:pt x="4502150" y="217170"/>
                  </a:lnTo>
                  <a:lnTo>
                    <a:pt x="4433570" y="237490"/>
                  </a:lnTo>
                  <a:lnTo>
                    <a:pt x="4367530" y="260350"/>
                  </a:lnTo>
                  <a:lnTo>
                    <a:pt x="4302760" y="284480"/>
                  </a:lnTo>
                  <a:lnTo>
                    <a:pt x="4240530" y="309880"/>
                  </a:lnTo>
                  <a:lnTo>
                    <a:pt x="4180840" y="339090"/>
                  </a:lnTo>
                  <a:lnTo>
                    <a:pt x="4123690" y="368300"/>
                  </a:lnTo>
                  <a:lnTo>
                    <a:pt x="4070350" y="398780"/>
                  </a:lnTo>
                  <a:lnTo>
                    <a:pt x="4018280" y="431800"/>
                  </a:lnTo>
                  <a:lnTo>
                    <a:pt x="3968750" y="464820"/>
                  </a:lnTo>
                  <a:lnTo>
                    <a:pt x="3923030" y="500380"/>
                  </a:lnTo>
                  <a:lnTo>
                    <a:pt x="3881120" y="537210"/>
                  </a:lnTo>
                  <a:lnTo>
                    <a:pt x="2998470" y="501650"/>
                  </a:lnTo>
                  <a:lnTo>
                    <a:pt x="3680460" y="820420"/>
                  </a:lnTo>
                  <a:lnTo>
                    <a:pt x="3665220" y="863600"/>
                  </a:lnTo>
                  <a:lnTo>
                    <a:pt x="3655060" y="906780"/>
                  </a:lnTo>
                  <a:lnTo>
                    <a:pt x="3648710" y="949960"/>
                  </a:lnTo>
                  <a:lnTo>
                    <a:pt x="3646170" y="994410"/>
                  </a:lnTo>
                  <a:lnTo>
                    <a:pt x="3647440" y="1037590"/>
                  </a:lnTo>
                  <a:lnTo>
                    <a:pt x="3652520" y="1080770"/>
                  </a:lnTo>
                  <a:lnTo>
                    <a:pt x="3661410" y="1125220"/>
                  </a:lnTo>
                  <a:lnTo>
                    <a:pt x="3675380" y="1168400"/>
                  </a:lnTo>
                  <a:lnTo>
                    <a:pt x="3691890" y="1210310"/>
                  </a:lnTo>
                  <a:lnTo>
                    <a:pt x="3710940" y="1252220"/>
                  </a:lnTo>
                  <a:lnTo>
                    <a:pt x="3735070" y="1294130"/>
                  </a:lnTo>
                  <a:lnTo>
                    <a:pt x="3763010" y="1334770"/>
                  </a:lnTo>
                  <a:lnTo>
                    <a:pt x="3794760" y="1375410"/>
                  </a:lnTo>
                  <a:lnTo>
                    <a:pt x="3829050" y="1414780"/>
                  </a:lnTo>
                  <a:lnTo>
                    <a:pt x="3867150" y="1452880"/>
                  </a:lnTo>
                  <a:lnTo>
                    <a:pt x="3909060" y="1489710"/>
                  </a:lnTo>
                  <a:lnTo>
                    <a:pt x="3953510" y="1525270"/>
                  </a:lnTo>
                  <a:lnTo>
                    <a:pt x="4001770" y="1559560"/>
                  </a:lnTo>
                  <a:lnTo>
                    <a:pt x="4052570" y="1592580"/>
                  </a:lnTo>
                  <a:lnTo>
                    <a:pt x="4105910" y="1624330"/>
                  </a:lnTo>
                  <a:lnTo>
                    <a:pt x="4161790" y="1653540"/>
                  </a:lnTo>
                  <a:lnTo>
                    <a:pt x="4221480" y="1682750"/>
                  </a:lnTo>
                  <a:lnTo>
                    <a:pt x="4282440" y="1709420"/>
                  </a:lnTo>
                  <a:lnTo>
                    <a:pt x="4345940" y="1733550"/>
                  </a:lnTo>
                  <a:lnTo>
                    <a:pt x="4411980" y="1757680"/>
                  </a:lnTo>
                  <a:lnTo>
                    <a:pt x="4479290" y="1778000"/>
                  </a:lnTo>
                  <a:lnTo>
                    <a:pt x="4549140" y="1797050"/>
                  </a:lnTo>
                  <a:lnTo>
                    <a:pt x="4620260" y="1814830"/>
                  </a:lnTo>
                  <a:lnTo>
                    <a:pt x="4692650" y="1830070"/>
                  </a:lnTo>
                  <a:lnTo>
                    <a:pt x="4766310" y="1842770"/>
                  </a:lnTo>
                  <a:lnTo>
                    <a:pt x="4841240" y="1854200"/>
                  </a:lnTo>
                  <a:lnTo>
                    <a:pt x="4917440" y="1863090"/>
                  </a:lnTo>
                  <a:lnTo>
                    <a:pt x="4993640" y="1870710"/>
                  </a:lnTo>
                  <a:lnTo>
                    <a:pt x="5071110" y="1875790"/>
                  </a:lnTo>
                  <a:lnTo>
                    <a:pt x="5147310" y="1878330"/>
                  </a:lnTo>
                  <a:lnTo>
                    <a:pt x="5224780" y="1878330"/>
                  </a:lnTo>
                  <a:lnTo>
                    <a:pt x="5302250" y="1877060"/>
                  </a:lnTo>
                  <a:lnTo>
                    <a:pt x="5379720" y="1871980"/>
                  </a:lnTo>
                  <a:lnTo>
                    <a:pt x="5455920" y="1865630"/>
                  </a:lnTo>
                  <a:lnTo>
                    <a:pt x="5532120" y="1858010"/>
                  </a:lnTo>
                  <a:lnTo>
                    <a:pt x="5607050" y="1847850"/>
                  </a:lnTo>
                  <a:lnTo>
                    <a:pt x="5681980" y="1835150"/>
                  </a:lnTo>
                  <a:lnTo>
                    <a:pt x="5754370" y="1819910"/>
                  </a:lnTo>
                  <a:lnTo>
                    <a:pt x="5826760" y="1803400"/>
                  </a:lnTo>
                  <a:lnTo>
                    <a:pt x="5896610" y="1785620"/>
                  </a:lnTo>
                  <a:lnTo>
                    <a:pt x="6031230" y="1742440"/>
                  </a:lnTo>
                  <a:lnTo>
                    <a:pt x="6094730" y="1717040"/>
                  </a:lnTo>
                  <a:lnTo>
                    <a:pt x="6156960" y="1691640"/>
                  </a:lnTo>
                  <a:lnTo>
                    <a:pt x="6216650" y="1663700"/>
                  </a:lnTo>
                  <a:lnTo>
                    <a:pt x="6273800" y="1634490"/>
                  </a:lnTo>
                  <a:lnTo>
                    <a:pt x="6328410" y="1602740"/>
                  </a:lnTo>
                  <a:lnTo>
                    <a:pt x="6380480" y="1570990"/>
                  </a:lnTo>
                  <a:lnTo>
                    <a:pt x="6428740" y="1536700"/>
                  </a:lnTo>
                  <a:lnTo>
                    <a:pt x="6474460" y="1501140"/>
                  </a:lnTo>
                  <a:lnTo>
                    <a:pt x="6517640" y="1464310"/>
                  </a:lnTo>
                  <a:lnTo>
                    <a:pt x="6557010" y="1427480"/>
                  </a:lnTo>
                  <a:lnTo>
                    <a:pt x="6592570" y="1388110"/>
                  </a:lnTo>
                  <a:lnTo>
                    <a:pt x="6624320" y="1348740"/>
                  </a:lnTo>
                  <a:lnTo>
                    <a:pt x="6653530" y="1308100"/>
                  </a:lnTo>
                  <a:lnTo>
                    <a:pt x="6678930" y="1266190"/>
                  </a:lnTo>
                  <a:lnTo>
                    <a:pt x="6700520" y="1224280"/>
                  </a:lnTo>
                  <a:lnTo>
                    <a:pt x="6718300" y="1181100"/>
                  </a:lnTo>
                  <a:lnTo>
                    <a:pt x="6732270" y="1139190"/>
                  </a:lnTo>
                  <a:lnTo>
                    <a:pt x="6742430" y="1094740"/>
                  </a:lnTo>
                  <a:lnTo>
                    <a:pt x="6748780" y="1051560"/>
                  </a:lnTo>
                  <a:lnTo>
                    <a:pt x="6751320" y="10083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561377" y="4675516"/>
            <a:ext cx="1899920" cy="5219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1">
              <a:spcBef>
                <a:spcPts val="110"/>
              </a:spcBef>
            </a:pPr>
            <a:r>
              <a:rPr sz="3300" b="1" i="1" spc="-55" dirty="0">
                <a:latin typeface="Comic Sans MS"/>
                <a:cs typeface="Comic Sans MS"/>
              </a:rPr>
              <a:t>never</a:t>
            </a:r>
            <a:r>
              <a:rPr sz="3300" b="1" i="1" spc="-125" dirty="0">
                <a:latin typeface="Comic Sans MS"/>
                <a:cs typeface="Comic Sans MS"/>
              </a:rPr>
              <a:t> </a:t>
            </a:r>
            <a:r>
              <a:rPr sz="3201" b="1" dirty="0">
                <a:latin typeface="Comic Sans MS"/>
                <a:cs typeface="Comic Sans MS"/>
              </a:rPr>
              <a:t>use</a:t>
            </a:r>
            <a:endParaRPr sz="3201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363470" y="5215251"/>
            <a:ext cx="2006601" cy="651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166"/>
              </a:lnSpc>
            </a:pPr>
            <a:r>
              <a:rPr sz="2000" b="1" spc="-5" dirty="0">
                <a:latin typeface="Courier New"/>
                <a:cs typeface="Courier New"/>
              </a:rPr>
              <a:t>void</a:t>
            </a:r>
            <a:r>
              <a:rPr sz="2000" b="1" spc="-5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main()</a:t>
            </a:r>
            <a:r>
              <a:rPr sz="2000" b="1" spc="-4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317522"/>
            <a:r>
              <a:rPr sz="2000" b="1" spc="-5" dirty="0">
                <a:latin typeface="Courier New"/>
                <a:cs typeface="Courier New"/>
              </a:rPr>
              <a:t>f(…);</a:t>
            </a:r>
            <a:r>
              <a:rPr sz="2000" b="1" spc="-65" dirty="0">
                <a:latin typeface="Courier New"/>
                <a:cs typeface="Courier New"/>
              </a:rPr>
              <a:t> </a:t>
            </a:r>
            <a:r>
              <a:rPr sz="2400" dirty="0">
                <a:latin typeface="Comic Sans MS"/>
                <a:cs typeface="Comic Sans MS"/>
              </a:rPr>
              <a:t>…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56910" y="5196840"/>
            <a:ext cx="1732280" cy="450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3404"/>
              </a:lnSpc>
            </a:pPr>
            <a:r>
              <a:rPr sz="3201" b="1" spc="-5" dirty="0">
                <a:latin typeface="Courier New"/>
                <a:cs typeface="Courier New"/>
              </a:rPr>
              <a:t>gets()!</a:t>
            </a:r>
            <a:endParaRPr sz="3201" dirty="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363470" y="5885810"/>
            <a:ext cx="3987800" cy="5899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1">
              <a:lnSpc>
                <a:spcPts val="2166"/>
              </a:lnSpc>
            </a:pPr>
            <a:r>
              <a:rPr sz="2000" b="1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1"/>
            <a:r>
              <a:rPr sz="2000" b="1" spc="-5" dirty="0">
                <a:latin typeface="Courier New"/>
                <a:cs typeface="Courier New"/>
              </a:rPr>
              <a:t>void</a:t>
            </a:r>
            <a:r>
              <a:rPr sz="2000" b="1" spc="-90" dirty="0">
                <a:latin typeface="Courier New"/>
                <a:cs typeface="Courier New"/>
              </a:rPr>
              <a:t> </a:t>
            </a:r>
            <a:r>
              <a:rPr sz="2000" b="1" spc="-5" dirty="0">
                <a:latin typeface="Courier New"/>
                <a:cs typeface="Courier New"/>
              </a:rPr>
              <a:t>format_hard_disk(){…}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7680216" y="6302051"/>
            <a:ext cx="241915" cy="204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3">
              <a:lnSpc>
                <a:spcPts val="1630"/>
              </a:lnSpc>
            </a:pPr>
            <a:r>
              <a:rPr dirty="0"/>
              <a:t>11</a:t>
            </a:r>
          </a:p>
        </p:txBody>
      </p:sp>
      <p:sp>
        <p:nvSpPr>
          <p:cNvPr id="37" name="Segnaposto piè di pagina 36">
            <a:extLst>
              <a:ext uri="{FF2B5EF4-FFF2-40B4-BE49-F238E27FC236}">
                <a16:creationId xmlns:a16="http://schemas.microsoft.com/office/drawing/2014/main" id="{033C77EB-CDDE-6853-4ABD-6B19CA3BEA7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it-IT"/>
              <a:t>Security in Software Applications 22/23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</TotalTime>
  <Words>2762</Words>
  <Application>Microsoft Macintosh PowerPoint</Application>
  <PresentationFormat>Personalizzato</PresentationFormat>
  <Paragraphs>422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7" baseType="lpstr">
      <vt:lpstr>Arial MT</vt:lpstr>
      <vt:lpstr>Calibri</vt:lpstr>
      <vt:lpstr>Comic Sans MS</vt:lpstr>
      <vt:lpstr>Courier New</vt:lpstr>
      <vt:lpstr>Symbol</vt:lpstr>
      <vt:lpstr>Times New Roman</vt:lpstr>
      <vt:lpstr>Office Theme</vt:lpstr>
      <vt:lpstr>Essence of the problem</vt:lpstr>
      <vt:lpstr>Solution to this problem</vt:lpstr>
      <vt:lpstr>Problems caused by buffer overflows</vt:lpstr>
      <vt:lpstr>Any C(++) code acting on untrusted input is at risk  Eg</vt:lpstr>
      <vt:lpstr>How does buffer overflow work?</vt:lpstr>
      <vt:lpstr>Process memory layout</vt:lpstr>
      <vt:lpstr>Stack overflow</vt:lpstr>
      <vt:lpstr>Stack overflow</vt:lpstr>
      <vt:lpstr>Stack overflow</vt:lpstr>
      <vt:lpstr>Variants &amp; causes</vt:lpstr>
      <vt:lpstr>What causes buffer overflows?</vt:lpstr>
      <vt:lpstr>Example: gets</vt:lpstr>
      <vt:lpstr>Example: strcpy</vt:lpstr>
      <vt:lpstr>Spot the defect! (2)</vt:lpstr>
      <vt:lpstr>Spot the defect! (2)</vt:lpstr>
      <vt:lpstr>Spot the defect! (2)</vt:lpstr>
      <vt:lpstr>Example: strcpy and strncpy</vt:lpstr>
      <vt:lpstr>Spot the defect! (3)</vt:lpstr>
      <vt:lpstr>Absence of language-level security</vt:lpstr>
      <vt:lpstr>Spot the defect! (5)</vt:lpstr>
      <vt:lpstr>Spot the defect! (5)</vt:lpstr>
      <vt:lpstr>Spot the defect! (8)</vt:lpstr>
      <vt:lpstr>Format string attacks</vt:lpstr>
      <vt:lpstr>Format string attacks</vt:lpstr>
      <vt:lpstr>Dynamic countermeasures  incl. stack canaries</vt:lpstr>
      <vt:lpstr>Dynamic countermeasures</vt:lpstr>
      <vt:lpstr>Dynamic countermeasure: stack canaries</vt:lpstr>
      <vt:lpstr>Further improvements</vt:lpstr>
      <vt:lpstr>Dynamic countermeasures</vt:lpstr>
      <vt:lpstr>Windows 2003 Stack Protection</vt:lpstr>
      <vt:lpstr>Other countermeasures</vt:lpstr>
      <vt:lpstr>Prevention</vt:lpstr>
      <vt:lpstr>Prevention – use better string libraries</vt:lpstr>
      <vt:lpstr>Detection before shipping</vt:lpstr>
      <vt:lpstr>More prevention &amp; detection</vt:lpstr>
      <vt:lpstr>More prevention &amp; detection</vt:lpstr>
      <vt:lpstr>Reducing attack surface</vt:lpstr>
      <vt:lpstr>Summary</vt:lpstr>
      <vt:lpstr>More general</vt:lpstr>
      <vt:lpstr>Moral of the 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Essence of the problem</dc:title>
  <dc:creator>fpp</dc:creator>
  <cp:lastModifiedBy>Daniele Friolo</cp:lastModifiedBy>
  <cp:revision>13</cp:revision>
  <dcterms:created xsi:type="dcterms:W3CDTF">2022-10-13T15:48:36Z</dcterms:created>
  <dcterms:modified xsi:type="dcterms:W3CDTF">2022-10-18T14:57:58Z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2011-02-11T00:00:00Z</vt:filetime>
  </property>
  <property fmtid="{D5CDD505-2E9C-101B-9397-08002B2CF9AE}" pid="3" name="Creator">
    <vt:lpwstr>Impress</vt:lpwstr>
  </property>
  <property fmtid="{D5CDD505-2E9C-101B-9397-08002B2CF9AE}" pid="4" name="LastSaved">
    <vt:filetime>2022-10-13T00:00:00Z</vt:filetime>
  </property>
</Properties>
</file>