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1pPr>
    <a:lvl2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2pPr>
    <a:lvl3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3pPr>
    <a:lvl4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4pPr>
    <a:lvl5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5pPr>
    <a:lvl6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6pPr>
    <a:lvl7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7pPr>
    <a:lvl8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8pPr>
    <a:lvl9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381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381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381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381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381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381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0000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0000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381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381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0000">
              <a:alpha val="20000"/>
            </a:srgbClr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508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1841500"/>
            <a:ext cx="10464800" cy="629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7447"/>
            <a:ext cx="11099800" cy="29188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47417"/>
            <a:ext cx="5334000" cy="6373266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buBlip>
                <a:blip r:embed="rId2"/>
              </a:buBlip>
              <a:defRPr sz="2800"/>
            </a:lvl1pPr>
            <a:lvl2pPr marL="762000" indent="-381000">
              <a:spcBef>
                <a:spcPts val="3800"/>
              </a:spcBef>
              <a:buBlip>
                <a:blip r:embed="rId2"/>
              </a:buBlip>
              <a:defRPr sz="2800"/>
            </a:lvl2pPr>
            <a:lvl3pPr marL="1143000" indent="-381000">
              <a:spcBef>
                <a:spcPts val="3800"/>
              </a:spcBef>
              <a:buBlip>
                <a:blip r:embed="rId2"/>
              </a:buBlip>
              <a:defRPr sz="2800"/>
            </a:lvl3pPr>
            <a:lvl4pPr marL="1524000" indent="-381000">
              <a:spcBef>
                <a:spcPts val="3800"/>
              </a:spcBef>
              <a:buBlip>
                <a:blip r:embed="rId2"/>
              </a:buBlip>
              <a:defRPr sz="2800"/>
            </a:lvl4pPr>
            <a:lvl5pPr marL="1905000" indent="-381000">
              <a:spcBef>
                <a:spcPts val="3800"/>
              </a:spcBef>
              <a:buBlip>
                <a:blip r:embed="rId2"/>
              </a:buBlip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386281"/>
            <a:ext cx="11099800" cy="216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47417"/>
            <a:ext cx="11099800" cy="6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Blip>
          <a:blip r:embed="rId3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Gioco del 15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Gruppo:Genta, Massimino, Levrone</a:t>
            </a:r>
            <a:r>
              <a:rPr sz="3200">
                <a:solidFill>
                  <a:srgbClr val="FFFFFF"/>
                </a:solidFill>
              </a:rPr>
              <a:t> e</a:t>
            </a:r>
            <a:r>
              <a:rPr sz="3200">
                <a:solidFill>
                  <a:srgbClr val="FFFFFF"/>
                </a:solidFill>
              </a:rPr>
              <a:t> Nikolov.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" grpId="2"/>
      <p:bldP build="whole" bldLvl="1" animBg="1" rev="0" advAuto="0"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 defTabSz="531622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Animazione vittoria e inizio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Vittoria (id=testo celle)</a:t>
            </a:r>
          </a:p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Animazione=rotazione di 360 gradi con cambio di testo in complimenti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 risolvibilità matrice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2037644" indent="-2037644">
              <a:buClr>
                <a:srgbClr val="FFFFFF"/>
              </a:buCl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Non tutte le matrici sono risolvibili (formula matematica), se non è risolvibile viene generata una nuova partita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952500" y="46799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Come abbiamo lavorato?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4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Lavoro di gruppo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Per condividere, aggiornare e scambiare materiale abbiamo fatto affidamento su GitHub</a:t>
            </a:r>
          </a:p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Abbiamo seguito una tabella di marcia realizzando prima il codice HTML poi gli script e infine gli stili CSS.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Ruoli nel gruppo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 sotto-team</a:t>
            </a:r>
          </a:p>
          <a:p>
            <a:pPr lvl="1" marL="2494844" indent="-2037644">
              <a:spcBef>
                <a:spcPts val="600"/>
              </a:spcBef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Genta e Massimino: sviluppo codice, implementazione grafica e documentazione.</a:t>
            </a:r>
          </a:p>
          <a:p>
            <a:pPr lvl="1" marL="2494844" indent="-2037644">
              <a:spcBef>
                <a:spcPts val="600"/>
              </a:spcBef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Levrone e Nikolov: debugger e ottimizzazione codice e stili.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952500" y="46799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FINE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Cenni stile e html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1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180473" indent="-180473"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/>
              <a:t> </a:t>
            </a:r>
            <a:r>
              <a:rPr sz="3800">
                <a:solidFill>
                  <a:srgbClr val="FFFFFF"/>
                </a:solidFill>
              </a:rPr>
              <a:t>Tabelle</a:t>
            </a:r>
            <a:endParaRPr sz="3800">
              <a:solidFill>
                <a:srgbClr val="FFFFFF"/>
              </a:solidFill>
            </a:endParaRPr>
          </a:p>
          <a:p>
            <a:pPr lvl="1" marL="815473" indent="-307473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EFE"/>
                </a:solidFill>
              </a:rPr>
              <a:t> contenitore delle celle (div)</a:t>
            </a:r>
            <a:endParaRPr sz="2300">
              <a:solidFill>
                <a:srgbClr val="FFFEFE"/>
              </a:solidFill>
            </a:endParaRPr>
          </a:p>
          <a:p>
            <a:pPr lvl="1" marL="815473" indent="-307473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EFE"/>
                </a:solidFill>
              </a:rPr>
              <a:t>contenitore timer, contatore mosse e nome</a:t>
            </a:r>
            <a:endParaRPr sz="3800">
              <a:solidFill>
                <a:srgbClr val="FFFEFE"/>
              </a:solidFill>
            </a:endParaRPr>
          </a:p>
          <a:p>
            <a:pPr lvl="0" marL="180473" indent="-180473"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/>
              <a:t>  </a:t>
            </a:r>
            <a:r>
              <a:rPr sz="3800">
                <a:solidFill>
                  <a:srgbClr val="FFFFFF"/>
                </a:solidFill>
              </a:rPr>
              <a:t>M</a:t>
            </a:r>
            <a:r>
              <a:rPr sz="3800">
                <a:solidFill>
                  <a:srgbClr val="FFFFFF"/>
                </a:solidFill>
              </a:rPr>
              <a:t>enù</a:t>
            </a:r>
            <a:r>
              <a:rPr sz="3800">
                <a:solidFill>
                  <a:srgbClr val="FFFFFF"/>
                </a:solidFill>
              </a:rPr>
              <a:t>:</a:t>
            </a:r>
            <a:endParaRPr sz="3800">
              <a:solidFill>
                <a:srgbClr val="FFFFFF"/>
              </a:solidFill>
            </a:endParaRPr>
          </a:p>
          <a:p>
            <a:pPr lvl="1" marL="815473" indent="-307473"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DFFFF"/>
                </a:solidFill>
              </a:rPr>
              <a:t>Top-menù: grafica</a:t>
            </a:r>
            <a:endParaRPr sz="2300">
              <a:solidFill>
                <a:srgbClr val="FDFFFF"/>
              </a:solidFill>
            </a:endParaRPr>
          </a:p>
          <a:p>
            <a:pPr lvl="1" marL="815473" indent="-307473"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BFB"/>
                </a:solidFill>
              </a:rPr>
              <a:t>Middle-menù: azioni partita</a:t>
            </a:r>
            <a:endParaRPr sz="2300">
              <a:solidFill>
                <a:srgbClr val="FFFBFB"/>
              </a:solidFill>
            </a:endParaRPr>
          </a:p>
          <a:p>
            <a:pPr lvl="1" marL="815473" indent="-307473"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BFCFF"/>
                </a:solidFill>
              </a:rPr>
              <a:t>Bottom-menù: informazioni e manuale</a:t>
            </a:r>
          </a:p>
        </p:txBody>
      </p:sp>
      <p:sp>
        <p:nvSpPr>
          <p:cNvPr id="39" name="Shape 39"/>
          <p:cNvSpPr/>
          <p:nvPr/>
        </p:nvSpPr>
        <p:spPr>
          <a:xfrm>
            <a:off x="6959072" y="3077373"/>
            <a:ext cx="1763961" cy="1399252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100"/>
              <a:t>Padre</a:t>
            </a:r>
          </a:p>
        </p:txBody>
      </p:sp>
      <p:sp>
        <p:nvSpPr>
          <p:cNvPr id="40" name="Shape 40"/>
          <p:cNvSpPr/>
          <p:nvPr/>
        </p:nvSpPr>
        <p:spPr>
          <a:xfrm>
            <a:off x="6971772" y="3090073"/>
            <a:ext cx="505670" cy="505613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7492472" y="3090073"/>
            <a:ext cx="505670" cy="505613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Stile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100%CSS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L’intera grafica è stata realizzata utilizzando CSS (senza utilizzo di immagini o altri media)</a:t>
            </a:r>
          </a:p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 possibili colorazioni (chiara, dark, vintage)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Ragionamenti jQuery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(parte 2)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66040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Ragionamento inserimento tabella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2037644" indent="-2037644">
              <a:buClr>
                <a:srgbClr val="FFFFFF"/>
              </a:buCl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Tabella creata dinamicamente utlilizzando script jQuery e appendendo 16 div al div contenitore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Ragionamento mescolamento</a:t>
            </a:r>
            <a:br>
              <a:rPr sz="5400">
                <a:solidFill>
                  <a:srgbClr val="FFFFFF"/>
                </a:solidFill>
              </a:rPr>
            </a:br>
            <a:r>
              <a:rPr sz="5400">
                <a:solidFill>
                  <a:srgbClr val="FFFFFF"/>
                </a:solidFill>
              </a:rPr>
              <a:t>(Massimino)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Ragionamento click su cella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Non si modificano gli ID ma si lavora sui testi</a:t>
            </a:r>
          </a:p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Utilizzo un vettore di appoggio</a:t>
            </a:r>
          </a:p>
          <a:p>
            <a:pPr lvl="0" marL="2037644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Controlli sul testo delle celle limitrofe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Varie ed eventuali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3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