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71" r:id="rId11"/>
    <p:sldId id="265" r:id="rId12"/>
    <p:sldId id="273" r:id="rId13"/>
    <p:sldId id="266" r:id="rId14"/>
    <p:sldId id="267" r:id="rId15"/>
    <p:sldId id="268" r:id="rId16"/>
    <p:sldId id="269" r:id="rId17"/>
    <p:sldId id="270" r:id="rId18"/>
  </p:sldIdLst>
  <p:sldSz cx="13004800" cy="9753600"/>
  <p:notesSz cx="6858000" cy="9144000"/>
  <p:defaultTextStyle>
    <a:lvl1pPr algn="ctr" defTabSz="584200">
      <a:defRPr sz="3800">
        <a:latin typeface="+mj-lt"/>
        <a:ea typeface="+mj-ea"/>
        <a:cs typeface="+mj-cs"/>
        <a:sym typeface="Helvetica Neue"/>
      </a:defRPr>
    </a:lvl1pPr>
    <a:lvl2pPr algn="ctr" defTabSz="584200">
      <a:defRPr sz="3800">
        <a:latin typeface="+mj-lt"/>
        <a:ea typeface="+mj-ea"/>
        <a:cs typeface="+mj-cs"/>
        <a:sym typeface="Helvetica Neue"/>
      </a:defRPr>
    </a:lvl2pPr>
    <a:lvl3pPr algn="ctr" defTabSz="584200">
      <a:defRPr sz="3800">
        <a:latin typeface="+mj-lt"/>
        <a:ea typeface="+mj-ea"/>
        <a:cs typeface="+mj-cs"/>
        <a:sym typeface="Helvetica Neue"/>
      </a:defRPr>
    </a:lvl3pPr>
    <a:lvl4pPr algn="ctr" defTabSz="584200">
      <a:defRPr sz="3800">
        <a:latin typeface="+mj-lt"/>
        <a:ea typeface="+mj-ea"/>
        <a:cs typeface="+mj-cs"/>
        <a:sym typeface="Helvetica Neue"/>
      </a:defRPr>
    </a:lvl4pPr>
    <a:lvl5pPr algn="ctr" defTabSz="584200">
      <a:defRPr sz="3800">
        <a:latin typeface="+mj-lt"/>
        <a:ea typeface="+mj-ea"/>
        <a:cs typeface="+mj-cs"/>
        <a:sym typeface="Helvetica Neue"/>
      </a:defRPr>
    </a:lvl5pPr>
    <a:lvl6pPr algn="ctr" defTabSz="584200">
      <a:defRPr sz="3800">
        <a:latin typeface="+mj-lt"/>
        <a:ea typeface="+mj-ea"/>
        <a:cs typeface="+mj-cs"/>
        <a:sym typeface="Helvetica Neue"/>
      </a:defRPr>
    </a:lvl6pPr>
    <a:lvl7pPr algn="ctr" defTabSz="584200">
      <a:defRPr sz="3800">
        <a:latin typeface="+mj-lt"/>
        <a:ea typeface="+mj-ea"/>
        <a:cs typeface="+mj-cs"/>
        <a:sym typeface="Helvetica Neue"/>
      </a:defRPr>
    </a:lvl7pPr>
    <a:lvl8pPr algn="ctr" defTabSz="584200">
      <a:defRPr sz="3800">
        <a:latin typeface="+mj-lt"/>
        <a:ea typeface="+mj-ea"/>
        <a:cs typeface="+mj-cs"/>
        <a:sym typeface="Helvetica Neue"/>
      </a:defRPr>
    </a:lvl8pPr>
    <a:lvl9pPr algn="ctr" defTabSz="584200">
      <a:defRPr sz="38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0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231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1313"/>
            <a:ext cx="11099800" cy="293107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47416"/>
            <a:ext cx="5334000" cy="6373268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buBlip>
                <a:blip r:embed="rId2"/>
              </a:buBlip>
              <a:defRPr sz="2800"/>
            </a:lvl1pPr>
            <a:lvl2pPr marL="762000" indent="-381000">
              <a:spcBef>
                <a:spcPts val="3800"/>
              </a:spcBef>
              <a:buBlip>
                <a:blip r:embed="rId2"/>
              </a:buBlip>
              <a:defRPr sz="2800"/>
            </a:lvl2pPr>
            <a:lvl3pPr marL="1143000" indent="-381000">
              <a:spcBef>
                <a:spcPts val="3800"/>
              </a:spcBef>
              <a:buBlip>
                <a:blip r:embed="rId2"/>
              </a:buBlip>
              <a:defRPr sz="2800"/>
            </a:lvl3pPr>
            <a:lvl4pPr marL="1524000" indent="-381000">
              <a:spcBef>
                <a:spcPts val="3800"/>
              </a:spcBef>
              <a:buBlip>
                <a:blip r:embed="rId2"/>
              </a:buBlip>
              <a:defRPr sz="2800"/>
            </a:lvl4pPr>
            <a:lvl5pPr marL="1905000" indent="-381000">
              <a:spcBef>
                <a:spcPts val="3800"/>
              </a:spcBef>
              <a:buBlip>
                <a:blip r:embed="rId2"/>
              </a:buBlip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386281"/>
            <a:ext cx="11099800" cy="216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47416"/>
            <a:ext cx="11099800" cy="6373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Gioco del 15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Gruppo:Genta, Massimino, Levrone e Nikolov.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 advAuto="0"/>
      <p:bldP spid="33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Cronometro e pausa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All’inizio di ogni partita viene avviato un cronometro, aggiornato ogni secondo che viene interrotto nei casi di:</a:t>
            </a:r>
          </a:p>
          <a:p>
            <a:pPr marL="742950" indent="-742950">
              <a:buFont typeface="+mj-lt"/>
              <a:buAutoNum type="arabicPeriod"/>
            </a:pPr>
            <a:r>
              <a:rPr lang="it-IT" dirty="0" smtClean="0"/>
              <a:t>Vittoria</a:t>
            </a:r>
          </a:p>
          <a:p>
            <a:pPr marL="742950" indent="-742950">
              <a:buFont typeface="+mj-lt"/>
              <a:buAutoNum type="arabicPeriod"/>
            </a:pPr>
            <a:r>
              <a:rPr lang="it-IT" dirty="0" smtClean="0"/>
              <a:t>Pausa</a:t>
            </a:r>
          </a:p>
          <a:p>
            <a:pPr marL="0" indent="0">
              <a:buNone/>
            </a:pPr>
            <a:r>
              <a:rPr lang="it-IT" i="1" dirty="0" smtClean="0"/>
              <a:t>L’evento pausa causa l’impossibilità effettuare spostamenti di celle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5F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26150" y="4533633"/>
            <a:ext cx="2210680" cy="22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01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>
            <a:normAutofit/>
          </a:bodyPr>
          <a:lstStyle>
            <a:lvl1pPr defTabSz="531622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>
                <a:solidFill>
                  <a:schemeClr val="bg1"/>
                </a:solidFill>
              </a:rPr>
              <a:t>V</a:t>
            </a:r>
            <a:r>
              <a:rPr sz="6000" dirty="0" smtClean="0">
                <a:solidFill>
                  <a:srgbClr val="FFFFFF"/>
                </a:solidFill>
              </a:rPr>
              <a:t>ittori</a:t>
            </a:r>
            <a:r>
              <a:rPr lang="it-IT" sz="6000" dirty="0" smtClean="0">
                <a:solidFill>
                  <a:srgbClr val="FFFFFF"/>
                </a:solidFill>
              </a:rPr>
              <a:t>a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952500" y="1972159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Quando si verifica una </a:t>
            </a:r>
            <a:r>
              <a:rPr lang="it-IT" sz="3600" dirty="0">
                <a:solidFill>
                  <a:schemeClr val="bg1"/>
                </a:solidFill>
              </a:rPr>
              <a:t>vittoria vengono mostrati all’utente </a:t>
            </a:r>
            <a:r>
              <a:rPr lang="it-IT" dirty="0"/>
              <a:t>: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i </a:t>
            </a:r>
            <a:r>
              <a:rPr lang="it-IT" sz="3800" dirty="0" smtClean="0">
                <a:solidFill>
                  <a:srgbClr val="FFFFFF"/>
                </a:solidFill>
              </a:rPr>
              <a:t>dettagli relativi alla partita appena </a:t>
            </a:r>
            <a:r>
              <a:rPr lang="it-IT" sz="3800" dirty="0" smtClean="0">
                <a:solidFill>
                  <a:srgbClr val="FFFFFF"/>
                </a:solidFill>
              </a:rPr>
              <a:t>conclusa</a:t>
            </a:r>
          </a:p>
          <a:p>
            <a:pPr lvl="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una animazione (ogni cella ruota di</a:t>
            </a:r>
            <a:r>
              <a:rPr lang="it-IT" sz="3600" dirty="0" smtClean="0">
                <a:solidFill>
                  <a:schemeClr val="bg1"/>
                </a:solidFill>
              </a:rPr>
              <a:t> </a:t>
            </a:r>
            <a:r>
              <a:rPr lang="it-IT" sz="3600" dirty="0" smtClean="0">
                <a:solidFill>
                  <a:schemeClr val="bg1"/>
                </a:solidFill>
              </a:rPr>
              <a:t>360 gradi e cambia il suo testo con uno dei caratteri di ‘Complimenti!!’)</a:t>
            </a:r>
            <a:endParaRPr lang="it-IT" sz="3600" dirty="0" smtClean="0">
              <a:solidFill>
                <a:schemeClr val="bg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734139" y="7455307"/>
            <a:ext cx="1587565" cy="111825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</a:t>
            </a:r>
            <a:endParaRPr kumimoji="0" lang="it-IT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Freccia circolare in su 2"/>
          <p:cNvSpPr/>
          <p:nvPr/>
        </p:nvSpPr>
        <p:spPr>
          <a:xfrm rot="19000378">
            <a:off x="5380081" y="7538093"/>
            <a:ext cx="1781600" cy="1058256"/>
          </a:xfrm>
          <a:prstGeom prst="curvedUpArrow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Freccia circolare in su 5"/>
          <p:cNvSpPr/>
          <p:nvPr/>
        </p:nvSpPr>
        <p:spPr>
          <a:xfrm rot="7386938">
            <a:off x="4773978" y="6694345"/>
            <a:ext cx="1781600" cy="1058256"/>
          </a:xfrm>
          <a:prstGeom prst="curvedUpArrow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949106" y="7455307"/>
            <a:ext cx="1587565" cy="1118255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600" dirty="0">
                <a:solidFill>
                  <a:srgbClr val="FF0000"/>
                </a:solidFill>
              </a:rPr>
              <a:t>C</a:t>
            </a:r>
            <a:endParaRPr kumimoji="0" lang="it-IT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Nuova partita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4000" dirty="0" smtClean="0">
              <a:solidFill>
                <a:schemeClr val="bg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4000" dirty="0" smtClean="0">
                <a:solidFill>
                  <a:schemeClr val="bg1"/>
                </a:solidFill>
              </a:rPr>
              <a:t>Se </a:t>
            </a:r>
            <a:r>
              <a:rPr lang="it-IT" sz="4000" dirty="0">
                <a:solidFill>
                  <a:schemeClr val="bg1"/>
                </a:solidFill>
              </a:rPr>
              <a:t>l’utente decide di iniziare una nuova partita vengono: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 err="1">
                <a:solidFill>
                  <a:schemeClr val="bg1"/>
                </a:solidFill>
              </a:rPr>
              <a:t>eleborata</a:t>
            </a:r>
            <a:r>
              <a:rPr lang="it-IT" sz="4000" dirty="0">
                <a:solidFill>
                  <a:schemeClr val="bg1"/>
                </a:solidFill>
              </a:rPr>
              <a:t> una nuova combinazione di celle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 err="1">
                <a:solidFill>
                  <a:schemeClr val="bg1"/>
                </a:solidFill>
              </a:rPr>
              <a:t>azzarato</a:t>
            </a:r>
            <a:r>
              <a:rPr lang="it-IT" sz="4000" dirty="0">
                <a:solidFill>
                  <a:schemeClr val="bg1"/>
                </a:solidFill>
              </a:rPr>
              <a:t> contatore di mosse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>
                <a:solidFill>
                  <a:schemeClr val="bg1"/>
                </a:solidFill>
              </a:rPr>
              <a:t>azzerato cronometro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>
                <a:solidFill>
                  <a:schemeClr val="bg1"/>
                </a:solidFill>
              </a:rPr>
              <a:t>richiesto nuovamente il nome del giocatore</a:t>
            </a:r>
            <a:endParaRPr lang="it-IT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i="1" dirty="0">
                <a:solidFill>
                  <a:schemeClr val="bg1"/>
                </a:solidFill>
              </a:rPr>
              <a:t>La vittoria viene controllata mediante il confronto fra il testo e gli ID di ogni cella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2703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 risolvibilità matrice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301692" indent="-4301692">
              <a:buBlip>
                <a:blip r:embed="rId2"/>
              </a:buBlip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Non tutte le </a:t>
            </a:r>
            <a:r>
              <a:rPr sz="3800" dirty="0" smtClean="0">
                <a:solidFill>
                  <a:srgbClr val="FFFFFF"/>
                </a:solidFill>
              </a:rPr>
              <a:t>matrici</a:t>
            </a:r>
            <a:r>
              <a:rPr lang="it-IT" sz="3800" dirty="0" smtClean="0">
                <a:solidFill>
                  <a:srgbClr val="FFFFFF"/>
                </a:solidFill>
              </a:rPr>
              <a:t> generate casualmente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sono </a:t>
            </a:r>
            <a:r>
              <a:rPr sz="3800" dirty="0" smtClean="0">
                <a:solidFill>
                  <a:srgbClr val="FFFFFF"/>
                </a:solidFill>
              </a:rPr>
              <a:t>risolvibili</a:t>
            </a:r>
            <a:r>
              <a:rPr lang="it-IT" sz="3800" dirty="0" smtClean="0">
                <a:solidFill>
                  <a:srgbClr val="FFFFFF"/>
                </a:solidFill>
              </a:rPr>
              <a:t>, in quanto occorre che rispettino alcune formule matematiche.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i="1" dirty="0" smtClean="0">
                <a:solidFill>
                  <a:schemeClr val="bg1"/>
                </a:solidFill>
              </a:rPr>
              <a:t>Se la matrice creata risulta irrisolvibile, il programma ne genera una nuova.</a:t>
            </a:r>
            <a:endParaRPr sz="3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952500" y="3815707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Come abbiamo lavorato</a:t>
            </a:r>
            <a:r>
              <a:rPr sz="6600" dirty="0" smtClean="0">
                <a:solidFill>
                  <a:srgbClr val="FFFFFF"/>
                </a:solidFill>
              </a:rPr>
              <a:t>?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Lavoro di gruppo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Per</a:t>
            </a:r>
            <a:r>
              <a:rPr lang="it-IT" sz="3800" dirty="0" smtClean="0">
                <a:solidFill>
                  <a:srgbClr val="FFFFFF"/>
                </a:solidFill>
              </a:rPr>
              <a:t> la</a:t>
            </a:r>
            <a:r>
              <a:rPr sz="3800" dirty="0" smtClean="0">
                <a:solidFill>
                  <a:srgbClr val="FFFFFF"/>
                </a:solidFill>
              </a:rPr>
              <a:t> cond</a:t>
            </a:r>
            <a:r>
              <a:rPr lang="it-IT" sz="3800" dirty="0" err="1" smtClean="0">
                <a:solidFill>
                  <a:srgbClr val="FFFFFF"/>
                </a:solidFill>
              </a:rPr>
              <a:t>ivisione</a:t>
            </a:r>
            <a:r>
              <a:rPr sz="3800" dirty="0" smtClean="0">
                <a:solidFill>
                  <a:srgbClr val="FFFFFF"/>
                </a:solidFill>
              </a:rPr>
              <a:t>, </a:t>
            </a:r>
            <a:r>
              <a:rPr lang="it-IT" sz="3800" dirty="0" smtClean="0">
                <a:solidFill>
                  <a:srgbClr val="FFFFFF"/>
                </a:solidFill>
              </a:rPr>
              <a:t>l’aggiornamento 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lang="it-IT" sz="3800" dirty="0" smtClean="0">
                <a:solidFill>
                  <a:srgbClr val="FFFFFF"/>
                </a:solidFill>
              </a:rPr>
              <a:t> lo </a:t>
            </a:r>
            <a:r>
              <a:rPr sz="3800" dirty="0" smtClean="0">
                <a:solidFill>
                  <a:srgbClr val="FFFFFF"/>
                </a:solidFill>
              </a:rPr>
              <a:t>scambi</a:t>
            </a:r>
            <a:r>
              <a:rPr lang="it-IT" sz="3800" dirty="0" smtClean="0">
                <a:solidFill>
                  <a:srgbClr val="FFFFFF"/>
                </a:solidFill>
              </a:rPr>
              <a:t>o del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materiale abbiamo fatto affidamento su GitHub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Abbiamo seguito una tabella di marcia realizzando prima il codice HTML poi gli script e infine gli stili CSS.</a:t>
            </a:r>
          </a:p>
        </p:txBody>
      </p:sp>
      <p:pic>
        <p:nvPicPr>
          <p:cNvPr id="2" name="Immagine 1" descr="GitHu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17" y="7760550"/>
            <a:ext cx="2197625" cy="972449"/>
          </a:xfrm>
          <a:prstGeom prst="rect">
            <a:avLst/>
          </a:prstGeom>
        </p:spPr>
      </p:pic>
      <p:pic>
        <p:nvPicPr>
          <p:cNvPr id="4" name="Immagine 3" descr="google_hangou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92" y="7497214"/>
            <a:ext cx="3610840" cy="15035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Ruoli nel gruppo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Genta </a:t>
            </a:r>
            <a:r>
              <a:rPr sz="3800" dirty="0">
                <a:solidFill>
                  <a:srgbClr val="FFFFFF"/>
                </a:solidFill>
              </a:rPr>
              <a:t>e Massimino: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sviluppo codice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implementazione </a:t>
            </a:r>
            <a:r>
              <a:rPr sz="3800" dirty="0" smtClean="0">
                <a:solidFill>
                  <a:srgbClr val="FFFFFF"/>
                </a:solidFill>
              </a:rPr>
              <a:t>grafica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 documentazione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Levrone e Nikolov: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D</a:t>
            </a:r>
            <a:r>
              <a:rPr sz="3800" dirty="0" smtClean="0">
                <a:solidFill>
                  <a:srgbClr val="FFFFFF"/>
                </a:solidFill>
              </a:rPr>
              <a:t>ebugger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ottimizzazione </a:t>
            </a:r>
            <a:r>
              <a:rPr sz="3800" dirty="0">
                <a:solidFill>
                  <a:srgbClr val="FFFFFF"/>
                </a:solidFill>
              </a:rPr>
              <a:t>codice e </a:t>
            </a:r>
            <a:r>
              <a:rPr sz="3800" dirty="0" smtClean="0">
                <a:solidFill>
                  <a:srgbClr val="FFFFFF"/>
                </a:solidFill>
              </a:rPr>
              <a:t>stili</a:t>
            </a:r>
            <a:endParaRPr sz="3800" dirty="0">
              <a:solidFill>
                <a:srgbClr val="FFFFFF"/>
              </a:solidFill>
            </a:endParaRPr>
          </a:p>
        </p:txBody>
      </p:sp>
      <p:pic>
        <p:nvPicPr>
          <p:cNvPr id="2" name="Immagine 1" descr="ppp_prd_060_3d_people-teamwork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88" y="4321215"/>
            <a:ext cx="4491712" cy="33687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952500" y="3590207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FINE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Cenni stile e </a:t>
            </a:r>
            <a:r>
              <a:rPr sz="6600" dirty="0" smtClean="0">
                <a:solidFill>
                  <a:srgbClr val="FFFFFF"/>
                </a:solidFill>
              </a:rPr>
              <a:t>html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60000"/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</a:t>
            </a:r>
            <a:r>
              <a:rPr sz="3800" dirty="0">
                <a:solidFill>
                  <a:srgbClr val="FFFFFF"/>
                </a:solidFill>
              </a:rPr>
              <a:t>Tabelle</a:t>
            </a:r>
          </a:p>
          <a:p>
            <a:pPr marL="900882" lvl="1" indent="-392882">
              <a:buClr>
                <a:srgbClr val="FFFEFE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EFE"/>
                </a:solidFill>
              </a:rPr>
              <a:t> contenitore delle celle (div)</a:t>
            </a:r>
          </a:p>
          <a:p>
            <a:pPr marL="900882" lvl="1" indent="-392882">
              <a:buClr>
                <a:srgbClr val="FFFEFE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EFE"/>
                </a:solidFill>
              </a:rPr>
              <a:t>contenitore timer, contatore mosse e nome</a:t>
            </a:r>
            <a:endParaRPr dirty="0">
              <a:solidFill>
                <a:srgbClr val="FFFEFE"/>
              </a:solidFill>
            </a:endParaRPr>
          </a:p>
          <a:p>
            <a:pPr marL="0" lvl="0" indent="0">
              <a:buSzPct val="60000"/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Menù</a:t>
            </a:r>
            <a:r>
              <a:rPr sz="3800" dirty="0">
                <a:solidFill>
                  <a:srgbClr val="FFFFFF"/>
                </a:solidFill>
              </a:rPr>
              <a:t>:</a:t>
            </a:r>
          </a:p>
          <a:p>
            <a:pPr marL="900882" lvl="1" indent="-392882">
              <a:buClr>
                <a:srgbClr val="FDFFFF"/>
              </a:buClr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DFFFF"/>
                </a:solidFill>
              </a:rPr>
              <a:t>Top-menù: grafica</a:t>
            </a:r>
          </a:p>
          <a:p>
            <a:pPr marL="900882" lvl="1" indent="-392882">
              <a:buClr>
                <a:srgbClr val="FFFBFB"/>
              </a:buClr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BFB"/>
                </a:solidFill>
              </a:rPr>
              <a:t>Middle-menù: azioni partita</a:t>
            </a:r>
          </a:p>
          <a:p>
            <a:pPr marL="900882" lvl="1" indent="-392882">
              <a:buClr>
                <a:srgbClr val="FBFCFF"/>
              </a:buClr>
              <a:buSzPct val="100000"/>
              <a:buAutoNum type="arabicPeriod" startAt="5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BFCFF"/>
                </a:solidFill>
              </a:rPr>
              <a:t>Bottom-menù: informazioni e manuale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6959072" y="3077373"/>
            <a:ext cx="1763961" cy="1399253"/>
            <a:chOff x="0" y="0"/>
            <a:chExt cx="1763959" cy="1399251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1763960" cy="13992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65C1"/>
              </a:solidFill>
              <a:prstDash val="solid"/>
              <a:bevel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464675"/>
              <a:ext cx="176396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1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sz="3100"/>
                <a:t>Padre</a:t>
              </a:r>
            </a:p>
          </p:txBody>
        </p:sp>
      </p:grpSp>
      <p:sp>
        <p:nvSpPr>
          <p:cNvPr id="42" name="Shape 42"/>
          <p:cNvSpPr/>
          <p:nvPr/>
        </p:nvSpPr>
        <p:spPr>
          <a:xfrm>
            <a:off x="6971772" y="3090073"/>
            <a:ext cx="505671" cy="505614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492472" y="3090073"/>
            <a:ext cx="505671" cy="505614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Stile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La </a:t>
            </a:r>
            <a:r>
              <a:rPr sz="3800" dirty="0">
                <a:solidFill>
                  <a:srgbClr val="FFFFFF"/>
                </a:solidFill>
              </a:rPr>
              <a:t>grafica è stata realizzata utilizzando solo </a:t>
            </a:r>
            <a:r>
              <a:rPr sz="3800" dirty="0" smtClean="0">
                <a:solidFill>
                  <a:srgbClr val="FFFFFF"/>
                </a:solidFill>
              </a:rPr>
              <a:t>CSS:</a:t>
            </a:r>
            <a:endParaRPr lang="it-IT" sz="3800" dirty="0" smtClean="0">
              <a:solidFill>
                <a:srgbClr val="FFFFFF"/>
              </a:solidFill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No immagini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rgbClr val="FFFFFF"/>
                </a:solidFill>
              </a:rPr>
              <a:t>No altri media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Possibili </a:t>
            </a:r>
            <a:r>
              <a:rPr sz="3800" dirty="0">
                <a:solidFill>
                  <a:srgbClr val="FFFFFF"/>
                </a:solidFill>
              </a:rPr>
              <a:t>grafiche</a:t>
            </a:r>
            <a:r>
              <a:rPr sz="3800" dirty="0" smtClean="0">
                <a:solidFill>
                  <a:srgbClr val="FFFFFF"/>
                </a:solidFill>
              </a:rPr>
              <a:t>:</a:t>
            </a:r>
            <a:endParaRPr lang="it-IT" sz="3800" dirty="0" smtClean="0">
              <a:solidFill>
                <a:srgbClr val="FFFFFF"/>
              </a:solidFill>
            </a:endParaRPr>
          </a:p>
          <a:p>
            <a:pPr marL="342900" lvl="0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  </a:t>
            </a:r>
            <a:r>
              <a:rPr lang="it-IT" sz="3600" dirty="0" err="1" smtClean="0">
                <a:solidFill>
                  <a:schemeClr val="bg1"/>
                </a:solidFill>
              </a:rPr>
              <a:t>Bright</a:t>
            </a:r>
            <a:r>
              <a:rPr lang="it-IT" sz="3600" dirty="0" smtClean="0">
                <a:solidFill>
                  <a:schemeClr val="bg1"/>
                </a:solidFill>
              </a:rPr>
              <a:t> (Colore dominante: bianco)</a:t>
            </a:r>
          </a:p>
          <a:p>
            <a:pPr marL="342900" lvl="0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  Dark (Colore dominante: nero)</a:t>
            </a:r>
            <a:endParaRPr lang="it-IT" sz="3600" dirty="0">
              <a:solidFill>
                <a:schemeClr val="bg1"/>
              </a:solidFill>
            </a:endParaRPr>
          </a:p>
          <a:p>
            <a:pPr marL="1016000" lvl="2" indent="0">
              <a:buSzPct val="100000"/>
              <a:buNone/>
              <a:defRPr sz="1800">
                <a:solidFill>
                  <a:srgbClr val="000000"/>
                </a:solidFill>
              </a:defRPr>
            </a:pPr>
            <a:endParaRPr lang="it-IT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4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2367" y="3790204"/>
            <a:ext cx="1536356" cy="1536356"/>
          </a:xfrm>
          <a:prstGeom prst="rect">
            <a:avLst/>
          </a:prstGeom>
        </p:spPr>
      </p:pic>
      <p:sp>
        <p:nvSpPr>
          <p:cNvPr id="3" name="Per 2"/>
          <p:cNvSpPr/>
          <p:nvPr/>
        </p:nvSpPr>
        <p:spPr>
          <a:xfrm>
            <a:off x="8337654" y="3974342"/>
            <a:ext cx="1422928" cy="1211116"/>
          </a:xfrm>
          <a:prstGeom prst="mathMultiply">
            <a:avLst/>
          </a:prstGeom>
          <a:solidFill>
            <a:srgbClr val="FF0000">
              <a:alpha val="43000"/>
            </a:srgb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 smtClean="0">
                <a:solidFill>
                  <a:srgbClr val="FFFFFF"/>
                </a:solidFill>
              </a:rPr>
              <a:t>Ragionamenti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952500" y="660400"/>
            <a:ext cx="11099800" cy="2120900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 smtClean="0">
                <a:solidFill>
                  <a:schemeClr val="bg1"/>
                </a:solidFill>
              </a:rPr>
              <a:t>Inserimento celle in tabella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301692" indent="-4301692">
              <a:buBlip>
                <a:blip r:embed="rId2"/>
              </a:buBlip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rgbClr val="FFFFFF"/>
                </a:solidFill>
              </a:rPr>
              <a:t>A inizio partita vengono appesi al div </a:t>
            </a:r>
            <a:r>
              <a:rPr lang="it-IT" sz="3600" dirty="0" smtClean="0">
                <a:solidFill>
                  <a:schemeClr val="bg1"/>
                </a:solidFill>
              </a:rPr>
              <a:t>contenitore</a:t>
            </a:r>
            <a:r>
              <a:rPr lang="it-IT" sz="3600" dirty="0" smtClean="0"/>
              <a:t> </a:t>
            </a:r>
            <a:r>
              <a:rPr lang="it-IT" sz="3600" dirty="0" smtClean="0">
                <a:solidFill>
                  <a:srgbClr val="FFFFFF"/>
                </a:solidFill>
              </a:rPr>
              <a:t>sedici div </a:t>
            </a:r>
            <a:r>
              <a:rPr lang="it-IT" sz="3600" dirty="0" smtClean="0">
                <a:solidFill>
                  <a:schemeClr val="bg1"/>
                </a:solidFill>
              </a:rPr>
              <a:t>celle</a:t>
            </a:r>
            <a:r>
              <a:rPr lang="it-IT" sz="3600" dirty="0" smtClean="0">
                <a:solidFill>
                  <a:srgbClr val="FFFFFF"/>
                </a:solidFill>
              </a:rPr>
              <a:t>, alle quali vengono assegnati: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>
                <a:solidFill>
                  <a:schemeClr val="bg1"/>
                </a:solidFill>
              </a:rPr>
              <a:t>E</a:t>
            </a:r>
            <a:r>
              <a:rPr lang="it-IT" sz="3600" dirty="0" smtClean="0">
                <a:solidFill>
                  <a:schemeClr val="bg1"/>
                </a:solidFill>
              </a:rPr>
              <a:t>vento (click)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Attributi (id, classe)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Testo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420395" y="5385351"/>
            <a:ext cx="3139850" cy="23634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420395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184777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9795863" y="7043286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16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8949159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rgbClr val="000000"/>
                </a:solidFill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5400" dirty="0" smtClean="0">
                <a:solidFill>
                  <a:srgbClr val="FFFFFF"/>
                </a:solidFill>
              </a:rPr>
              <a:t>Mescolamento</a:t>
            </a:r>
            <a:r>
              <a:rPr sz="5400">
                <a:solidFill>
                  <a:srgbClr val="FFFFFF"/>
                </a:solidFill>
              </a:rPr>
              <a:t/>
            </a:r>
            <a:br>
              <a:rPr sz="5400">
                <a:solidFill>
                  <a:srgbClr val="FFFFFF"/>
                </a:solidFill>
              </a:rPr>
            </a:br>
            <a:endParaRPr sz="540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787360" y="1519214"/>
            <a:ext cx="11715832" cy="72152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2"/>
              </a:buBlip>
            </a:pPr>
            <a:r>
              <a:rPr lang="it-IT" sz="2800" dirty="0" smtClean="0"/>
              <a:t>Utilizzo di un vettore di appoggio contenente i 15 numeri utili per gioco e una variabile per l’estrazione casuale.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Casualmente si seleziona una cella del vettore, il numero contenuto al suo interno viene prima inserito nella griglia di gioco e poi sostituito con il valore dell’ ultima cella.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In fine, la variabile per l’estrazione causale che ha valore di partenza 14 viene decrementata in modo da non poter più selezionare l’ultima cella e quindi il numero già selezionato</a:t>
            </a:r>
          </a:p>
          <a:p>
            <a:pPr lvl="0"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001674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787492" y="7948634"/>
            <a:ext cx="785818" cy="687368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573310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35912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7350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930236" y="8663014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001674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14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Freccia a destra 12"/>
          <p:cNvSpPr/>
          <p:nvPr/>
        </p:nvSpPr>
        <p:spPr>
          <a:xfrm>
            <a:off x="5145078" y="8091510"/>
            <a:ext cx="857256" cy="357190"/>
          </a:xfrm>
          <a:prstGeom prst="rightArrow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216648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002466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788284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8574102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288482" y="7948634"/>
            <a:ext cx="776294" cy="687368"/>
          </a:xfrm>
          <a:prstGeom prst="rect">
            <a:avLst/>
          </a:prstGeom>
          <a:solidFill>
            <a:srgbClr val="7030A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216648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13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4216384" y="7805758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14-1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10074300" y="8020072"/>
            <a:ext cx="25717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Non può essere più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5155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>
                <a:solidFill>
                  <a:schemeClr val="bg1"/>
                </a:solidFill>
              </a:rPr>
              <a:t>C</a:t>
            </a:r>
            <a:r>
              <a:rPr sz="6800" dirty="0" smtClean="0">
                <a:solidFill>
                  <a:srgbClr val="FFFFFF"/>
                </a:solidFill>
              </a:rPr>
              <a:t>lick </a:t>
            </a:r>
            <a:r>
              <a:rPr sz="6800" dirty="0">
                <a:solidFill>
                  <a:srgbClr val="FFFFFF"/>
                </a:solidFill>
              </a:rPr>
              <a:t>su cella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52500" y="2541688"/>
            <a:ext cx="11099800" cy="6286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Quando viene intercettato l’evento click su una cella della griglia: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Si </a:t>
            </a:r>
            <a:r>
              <a:rPr lang="it-IT" sz="3600" dirty="0" err="1" smtClean="0">
                <a:solidFill>
                  <a:schemeClr val="bg1"/>
                </a:solidFill>
              </a:rPr>
              <a:t>recupara</a:t>
            </a:r>
            <a:r>
              <a:rPr lang="it-IT" sz="3600" dirty="0" smtClean="0">
                <a:solidFill>
                  <a:schemeClr val="bg1"/>
                </a:solidFill>
              </a:rPr>
              <a:t> il numero di mosse </a:t>
            </a:r>
            <a:r>
              <a:rPr lang="it-IT" sz="3600" dirty="0" err="1" smtClean="0">
                <a:solidFill>
                  <a:schemeClr val="bg1"/>
                </a:solidFill>
              </a:rPr>
              <a:t>corrent</a:t>
            </a:r>
            <a:endParaRPr lang="it-IT" sz="3600" dirty="0" smtClean="0">
              <a:solidFill>
                <a:schemeClr val="bg1"/>
              </a:solidFill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Utilizzando un vettore di appoggio:</a:t>
            </a:r>
          </a:p>
          <a:p>
            <a:pPr lvl="1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Si verifica se le celle limitrofe sono vuote </a:t>
            </a:r>
          </a:p>
          <a:p>
            <a:pPr lvl="1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si esegue eventualmente uno scambio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Se è avvenuto uno spostamento: aumento mosse e verifico vittoria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b="1" i="1" dirty="0" smtClean="0">
                <a:solidFill>
                  <a:schemeClr val="bg1"/>
                </a:solidFill>
              </a:rPr>
              <a:t>Ogni controllo viene effettuato sui testi, gli id rimangono ordinati per tutta la partita.</a:t>
            </a:r>
            <a:endParaRPr sz="3800" b="1" i="1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832971" y="4608429"/>
            <a:ext cx="1173184" cy="107650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10655409" y="4922915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Freccia destra 5"/>
          <p:cNvSpPr/>
          <p:nvPr/>
        </p:nvSpPr>
        <p:spPr>
          <a:xfrm rot="10800000">
            <a:off x="9349185" y="4922915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Freccia destra 6"/>
          <p:cNvSpPr/>
          <p:nvPr/>
        </p:nvSpPr>
        <p:spPr>
          <a:xfrm rot="5400000">
            <a:off x="10106317" y="5740573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Freccia destra 7"/>
          <p:cNvSpPr/>
          <p:nvPr/>
        </p:nvSpPr>
        <p:spPr>
          <a:xfrm rot="16200000">
            <a:off x="10106317" y="4247971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 smtClean="0">
                <a:solidFill>
                  <a:srgbClr val="FFFFFF"/>
                </a:solidFill>
              </a:rPr>
              <a:t>Varie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532</Words>
  <Application>Microsoft Macintosh PowerPoint</Application>
  <PresentationFormat>Personalizzato</PresentationFormat>
  <Paragraphs>95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Default</vt:lpstr>
      <vt:lpstr>Gioco del 15</vt:lpstr>
      <vt:lpstr>Cenni stile e html</vt:lpstr>
      <vt:lpstr>HTML</vt:lpstr>
      <vt:lpstr>Stile</vt:lpstr>
      <vt:lpstr>Ragionamenti</vt:lpstr>
      <vt:lpstr>Inserimento celle in tabella</vt:lpstr>
      <vt:lpstr>Mescolamento </vt:lpstr>
      <vt:lpstr>Click su cella</vt:lpstr>
      <vt:lpstr>Varie</vt:lpstr>
      <vt:lpstr>Cronometro e pausa</vt:lpstr>
      <vt:lpstr>Vittoria</vt:lpstr>
      <vt:lpstr>Nuova partita</vt:lpstr>
      <vt:lpstr>Test risolvibilità matrice</vt:lpstr>
      <vt:lpstr>Come abbiamo lavorato?</vt:lpstr>
      <vt:lpstr>Lavoro di gruppo</vt:lpstr>
      <vt:lpstr>Ruoli nel gruppo</vt:lpstr>
      <vt:lpstr>FINE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Gioco del 15</dc:title>
  <cp:lastModifiedBy>Daniele Genta</cp:lastModifiedBy>
  <cp:revision>16</cp:revision>
  <dcterms:modified xsi:type="dcterms:W3CDTF">2015-01-11T17:55:40Z</dcterms:modified>
</cp:coreProperties>
</file>