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75" r:id="rId8"/>
    <p:sldId id="263" r:id="rId9"/>
    <p:sldId id="280" r:id="rId10"/>
    <p:sldId id="265" r:id="rId11"/>
    <p:sldId id="278" r:id="rId12"/>
    <p:sldId id="279" r:id="rId13"/>
    <p:sldId id="276" r:id="rId14"/>
    <p:sldId id="267" r:id="rId15"/>
    <p:sldId id="270" r:id="rId16"/>
    <p:sldId id="277" r:id="rId17"/>
    <p:sldId id="271" r:id="rId18"/>
    <p:sldId id="273" r:id="rId19"/>
    <p:sldId id="274" r:id="rId20"/>
    <p:sldId id="272" r:id="rId21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 autoAdjust="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196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DD3-9558-6845-996D-01ADEA6C61DB}" type="datetimeFigureOut">
              <a:rPr lang="it-IT" smtClean="0"/>
              <a:t>18/02/15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19F5-F141-4D43-B513-3A77A01F27FA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DD3-9558-6845-996D-01ADEA6C61DB}" type="datetimeFigureOut">
              <a:rPr lang="it-IT" smtClean="0"/>
              <a:t>18/02/15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19F5-F141-4D43-B513-3A77A01F27FA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DD3-9558-6845-996D-01ADEA6C61DB}" type="datetimeFigureOut">
              <a:rPr lang="it-IT" smtClean="0"/>
              <a:t>18/02/15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19F5-F141-4D43-B513-3A77A01F27FA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DD3-9558-6845-996D-01ADEA6C61DB}" type="datetimeFigureOut">
              <a:rPr lang="it-IT" smtClean="0"/>
              <a:t>18/02/15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19F5-F141-4D43-B513-3A77A01F27FA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DD3-9558-6845-996D-01ADEA6C61DB}" type="datetimeFigureOut">
              <a:rPr lang="it-IT" smtClean="0"/>
              <a:t>18/02/15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19F5-F141-4D43-B513-3A77A01F27FA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DD3-9558-6845-996D-01ADEA6C61DB}" type="datetimeFigureOut">
              <a:rPr lang="it-IT" smtClean="0"/>
              <a:t>18/02/15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19F5-F141-4D43-B513-3A77A01F27FA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DD3-9558-6845-996D-01ADEA6C61DB}" type="datetimeFigureOut">
              <a:rPr lang="it-IT" smtClean="0"/>
              <a:t>18/02/15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19F5-F141-4D43-B513-3A77A01F27FA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DD3-9558-6845-996D-01ADEA6C61DB}" type="datetimeFigureOut">
              <a:rPr lang="it-IT" smtClean="0"/>
              <a:t>18/02/15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19F5-F141-4D43-B513-3A77A01F27FA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DD3-9558-6845-996D-01ADEA6C61DB}" type="datetimeFigureOut">
              <a:rPr lang="it-IT" smtClean="0"/>
              <a:t>18/02/15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19F5-F141-4D43-B513-3A77A01F27FA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DD3-9558-6845-996D-01ADEA6C61DB}" type="datetimeFigureOut">
              <a:rPr lang="it-IT" smtClean="0"/>
              <a:t>18/02/15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19F5-F141-4D43-B513-3A77A01F27FA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DD3-9558-6845-996D-01ADEA6C61DB}" type="datetimeFigureOut">
              <a:rPr lang="it-IT" smtClean="0"/>
              <a:t>18/02/15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19F5-F141-4D43-B513-3A77A01F27FA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51DD3-9558-6845-996D-01ADEA6C61DB}" type="datetimeFigureOut">
              <a:rPr lang="it-IT" smtClean="0"/>
              <a:t>18/02/15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319F5-F141-4D43-B513-3A77A01F27FA}" type="slidenum">
              <a:rPr lang="it-IT" smtClean="0"/>
              <a:t>‹n.›</a:t>
            </a:fld>
            <a:endParaRPr lang="it-I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smtClean="0"/>
              <a:t>Spider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Gruppo: Genta, Massimino, </a:t>
            </a:r>
            <a:r>
              <a:rPr lang="it-IT" dirty="0" err="1" smtClean="0"/>
              <a:t>Nikolov</a:t>
            </a:r>
            <a:r>
              <a:rPr lang="it-IT" dirty="0" smtClean="0"/>
              <a:t>, </a:t>
            </a:r>
            <a:r>
              <a:rPr lang="it-IT" dirty="0" err="1" smtClean="0"/>
              <a:t>Levrone</a:t>
            </a:r>
            <a:r>
              <a:rPr lang="it-IT" dirty="0" smtClean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09292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Spostamento </a:t>
            </a:r>
            <a:r>
              <a:rPr lang="it-IT" dirty="0" smtClean="0"/>
              <a:t>multiplo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it-IT" dirty="0" smtClean="0"/>
              <a:t>Ad </a:t>
            </a:r>
            <a:r>
              <a:rPr lang="it-IT" dirty="0" smtClean="0"/>
              <a:t>ogni spostamento:</a:t>
            </a:r>
          </a:p>
          <a:p>
            <a:r>
              <a:rPr lang="it-IT" dirty="0" smtClean="0"/>
              <a:t> Tutte la carte vengono rese non </a:t>
            </a:r>
            <a:r>
              <a:rPr lang="it-IT" dirty="0" err="1" smtClean="0"/>
              <a:t>draggabil</a:t>
            </a:r>
            <a:endParaRPr lang="it-IT" dirty="0" smtClean="0"/>
          </a:p>
          <a:p>
            <a:r>
              <a:rPr lang="it-IT" dirty="0"/>
              <a:t>O</a:t>
            </a:r>
            <a:r>
              <a:rPr lang="it-IT" dirty="0" smtClean="0"/>
              <a:t>gni colonna viene passata dall’ultima riga alla prima</a:t>
            </a:r>
          </a:p>
          <a:p>
            <a:r>
              <a:rPr lang="it-IT" dirty="0" smtClean="0"/>
              <a:t>Ogni cella viene resa </a:t>
            </a:r>
            <a:r>
              <a:rPr lang="it-IT" dirty="0" err="1" smtClean="0"/>
              <a:t>draggabile</a:t>
            </a:r>
            <a:r>
              <a:rPr lang="it-IT" dirty="0" smtClean="0"/>
              <a:t> fino a che:</a:t>
            </a:r>
          </a:p>
          <a:p>
            <a:pPr lvl="1"/>
            <a:r>
              <a:rPr lang="it-IT" dirty="0" smtClean="0"/>
              <a:t> non si interrompe la scala </a:t>
            </a:r>
          </a:p>
          <a:p>
            <a:pPr lvl="1"/>
            <a:r>
              <a:rPr lang="it-IT" dirty="0" smtClean="0"/>
              <a:t>si incontra una carta coperta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1803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Scala effettuata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82905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2400" dirty="0" smtClean="0"/>
          </a:p>
          <a:p>
            <a:pPr marL="0" indent="0"/>
            <a:endParaRPr lang="it-IT" sz="2400" dirty="0" smtClean="0"/>
          </a:p>
          <a:p>
            <a:pPr marL="0" indent="0"/>
            <a:r>
              <a:rPr lang="it-IT" sz="2400" dirty="0" smtClean="0"/>
              <a:t>Integrato </a:t>
            </a:r>
            <a:r>
              <a:rPr lang="it-IT" sz="2400" dirty="0"/>
              <a:t>con lo spostamento delle </a:t>
            </a:r>
            <a:r>
              <a:rPr lang="it-IT" sz="2400" dirty="0" smtClean="0"/>
              <a:t>carte</a:t>
            </a:r>
            <a:endParaRPr lang="it-IT" sz="2400" dirty="0"/>
          </a:p>
          <a:p>
            <a:pPr marL="0" indent="0"/>
            <a:r>
              <a:rPr lang="it-IT" sz="2400" dirty="0" smtClean="0"/>
              <a:t>Al </a:t>
            </a:r>
            <a:r>
              <a:rPr lang="it-IT" sz="2400" dirty="0" smtClean="0"/>
              <a:t>controllo </a:t>
            </a:r>
            <a:r>
              <a:rPr lang="it-IT" sz="2400" dirty="0" smtClean="0"/>
              <a:t>della  presenza </a:t>
            </a:r>
            <a:r>
              <a:rPr lang="it-IT" sz="2400" dirty="0" smtClean="0"/>
              <a:t>di una </a:t>
            </a:r>
            <a:r>
              <a:rPr lang="it-IT" sz="2400" dirty="0" smtClean="0"/>
              <a:t>scala (multi-drag), se essa è completa (formata da 13 carte):</a:t>
            </a:r>
          </a:p>
          <a:p>
            <a:pPr marL="400050" lvl="1" indent="0"/>
            <a:r>
              <a:rPr lang="it-IT" sz="2000" dirty="0" smtClean="0"/>
              <a:t> La scala viene </a:t>
            </a:r>
            <a:r>
              <a:rPr lang="it-IT" sz="2000" dirty="0" smtClean="0"/>
              <a:t>spostata </a:t>
            </a:r>
            <a:r>
              <a:rPr lang="it-IT" sz="2000" dirty="0" smtClean="0"/>
              <a:t>nella riga delle </a:t>
            </a:r>
            <a:r>
              <a:rPr lang="it-IT" sz="2000" dirty="0" smtClean="0"/>
              <a:t>scale </a:t>
            </a:r>
            <a:r>
              <a:rPr lang="it-IT" sz="2000" dirty="0" smtClean="0"/>
              <a:t>effettuate</a:t>
            </a:r>
          </a:p>
          <a:p>
            <a:pPr marL="400050" lvl="1" indent="0"/>
            <a:r>
              <a:rPr lang="it-IT" sz="2000" dirty="0" smtClean="0"/>
              <a:t> Viene rimossa dalle righe di gioco effettive</a:t>
            </a:r>
            <a:endParaRPr lang="it-IT" sz="2000" dirty="0" smtClean="0"/>
          </a:p>
          <a:p>
            <a:pPr marL="0" indent="0">
              <a:buNone/>
            </a:pPr>
            <a:endParaRPr lang="it-IT" sz="2800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i="1" dirty="0" smtClean="0"/>
          </a:p>
        </p:txBody>
      </p:sp>
      <p:sp>
        <p:nvSpPr>
          <p:cNvPr id="4" name="Rettangolo 3"/>
          <p:cNvSpPr/>
          <p:nvPr/>
        </p:nvSpPr>
        <p:spPr>
          <a:xfrm>
            <a:off x="1287535" y="5181703"/>
            <a:ext cx="617404" cy="7138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1287535" y="5406043"/>
            <a:ext cx="617404" cy="713813"/>
          </a:xfrm>
          <a:prstGeom prst="rect">
            <a:avLst/>
          </a:prstGeom>
          <a:solidFill>
            <a:srgbClr val="3366F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 dirty="0"/>
          </a:p>
        </p:txBody>
      </p:sp>
      <p:sp>
        <p:nvSpPr>
          <p:cNvPr id="6" name="Rettangolo 5"/>
          <p:cNvSpPr/>
          <p:nvPr/>
        </p:nvSpPr>
        <p:spPr>
          <a:xfrm>
            <a:off x="1287535" y="5610108"/>
            <a:ext cx="617404" cy="713813"/>
          </a:xfrm>
          <a:prstGeom prst="rect">
            <a:avLst/>
          </a:prstGeom>
          <a:solidFill>
            <a:srgbClr val="3366F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 dirty="0"/>
          </a:p>
        </p:txBody>
      </p:sp>
      <p:sp>
        <p:nvSpPr>
          <p:cNvPr id="7" name="Rettangolo 6"/>
          <p:cNvSpPr/>
          <p:nvPr/>
        </p:nvSpPr>
        <p:spPr>
          <a:xfrm>
            <a:off x="1287535" y="5954178"/>
            <a:ext cx="617404" cy="713813"/>
          </a:xfrm>
          <a:prstGeom prst="rect">
            <a:avLst/>
          </a:prstGeom>
          <a:solidFill>
            <a:srgbClr val="3366F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 dirty="0"/>
          </a:p>
        </p:txBody>
      </p:sp>
      <p:sp>
        <p:nvSpPr>
          <p:cNvPr id="8" name="Ovale 7"/>
          <p:cNvSpPr/>
          <p:nvPr/>
        </p:nvSpPr>
        <p:spPr>
          <a:xfrm>
            <a:off x="870157" y="5406043"/>
            <a:ext cx="1481619" cy="1096270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/>
          <p:cNvSpPr/>
          <p:nvPr/>
        </p:nvSpPr>
        <p:spPr>
          <a:xfrm>
            <a:off x="4297343" y="5597271"/>
            <a:ext cx="617404" cy="713813"/>
          </a:xfrm>
          <a:prstGeom prst="rect">
            <a:avLst/>
          </a:prstGeom>
          <a:pattFill prst="ltDnDiag">
            <a:fgClr>
              <a:prstClr val="black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/>
          <p:cNvSpPr txBox="1"/>
          <p:nvPr/>
        </p:nvSpPr>
        <p:spPr>
          <a:xfrm>
            <a:off x="4209679" y="5162819"/>
            <a:ext cx="2642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Riga delle scale effettuate</a:t>
            </a:r>
            <a:endParaRPr lang="it-IT" dirty="0"/>
          </a:p>
        </p:txBody>
      </p:sp>
      <p:sp>
        <p:nvSpPr>
          <p:cNvPr id="14" name="Rettangolo 13"/>
          <p:cNvSpPr/>
          <p:nvPr/>
        </p:nvSpPr>
        <p:spPr>
          <a:xfrm>
            <a:off x="5225829" y="5597271"/>
            <a:ext cx="617404" cy="7138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/>
          <p:cNvSpPr/>
          <p:nvPr/>
        </p:nvSpPr>
        <p:spPr>
          <a:xfrm>
            <a:off x="6139605" y="5597271"/>
            <a:ext cx="617404" cy="7138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Connettore 2 9"/>
          <p:cNvCxnSpPr>
            <a:stCxn id="8" idx="6"/>
          </p:cNvCxnSpPr>
          <p:nvPr/>
        </p:nvCxnSpPr>
        <p:spPr>
          <a:xfrm>
            <a:off x="2351776" y="5954178"/>
            <a:ext cx="2057804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69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Vittoria e sconfitta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it-IT" i="1" dirty="0" smtClean="0"/>
          </a:p>
          <a:p>
            <a:pPr marL="0" indent="0"/>
            <a:r>
              <a:rPr lang="it-IT" sz="4500" dirty="0" smtClean="0"/>
              <a:t>      Controllo integrato </a:t>
            </a:r>
            <a:r>
              <a:rPr lang="it-IT" sz="4500" dirty="0" smtClean="0"/>
              <a:t>con il controllo delle </a:t>
            </a:r>
            <a:r>
              <a:rPr lang="it-IT" sz="4500" dirty="0" smtClean="0"/>
              <a:t>scale</a:t>
            </a:r>
            <a:endParaRPr lang="it-IT" sz="4500" dirty="0" smtClean="0"/>
          </a:p>
          <a:p>
            <a:pPr marL="0" indent="0"/>
            <a:r>
              <a:rPr lang="it-IT" sz="4500" dirty="0" smtClean="0"/>
              <a:t>      Viene </a:t>
            </a:r>
            <a:r>
              <a:rPr lang="it-IT" sz="4500" dirty="0" smtClean="0"/>
              <a:t>utilizzata </a:t>
            </a:r>
            <a:r>
              <a:rPr lang="it-IT" sz="4500" dirty="0" smtClean="0"/>
              <a:t>variabile contatore </a:t>
            </a:r>
            <a:r>
              <a:rPr lang="it-IT" sz="4500" dirty="0" smtClean="0"/>
              <a:t>che </a:t>
            </a:r>
            <a:r>
              <a:rPr lang="it-IT" sz="4500" dirty="0" smtClean="0"/>
              <a:t>incrementa </a:t>
            </a:r>
            <a:r>
              <a:rPr lang="it-IT" sz="4500" dirty="0" smtClean="0"/>
              <a:t>ogni volta che una </a:t>
            </a:r>
            <a:r>
              <a:rPr lang="it-IT" sz="4500" dirty="0" smtClean="0"/>
              <a:t>     scala </a:t>
            </a:r>
            <a:r>
              <a:rPr lang="it-IT" sz="4500" dirty="0" smtClean="0"/>
              <a:t>viene effettuata, </a:t>
            </a:r>
            <a:r>
              <a:rPr lang="it-IT" sz="4500" dirty="0" smtClean="0"/>
              <a:t>quando </a:t>
            </a:r>
            <a:r>
              <a:rPr lang="it-IT" sz="4500" dirty="0" smtClean="0"/>
              <a:t>il suo valore </a:t>
            </a:r>
            <a:r>
              <a:rPr lang="it-IT" sz="4500" dirty="0" smtClean="0"/>
              <a:t>sarà uguale a  </a:t>
            </a:r>
            <a:r>
              <a:rPr lang="it-IT" sz="4500" dirty="0" smtClean="0"/>
              <a:t>otto </a:t>
            </a:r>
            <a:r>
              <a:rPr lang="it-IT" sz="4500" dirty="0" smtClean="0"/>
              <a:t>si </a:t>
            </a:r>
            <a:r>
              <a:rPr lang="it-IT" sz="4500" dirty="0" smtClean="0"/>
              <a:t>raggiungerà la </a:t>
            </a:r>
            <a:r>
              <a:rPr lang="it-IT" sz="4500" dirty="0" smtClean="0"/>
              <a:t>vittoria</a:t>
            </a:r>
          </a:p>
          <a:p>
            <a:r>
              <a:rPr lang="it-IT" sz="4500" dirty="0" smtClean="0"/>
              <a:t>La partita è considerata persa se, allo scadere del timer, non sono state completate le otto scale.</a:t>
            </a:r>
            <a:endParaRPr lang="it-IT" sz="4500" dirty="0"/>
          </a:p>
          <a:p>
            <a:pPr marL="0" indent="0">
              <a:buNone/>
            </a:pPr>
            <a:endParaRPr lang="it-IT" i="1" dirty="0" smtClean="0"/>
          </a:p>
          <a:p>
            <a:pPr marL="0" indent="0">
              <a:buNone/>
            </a:pPr>
            <a:endParaRPr lang="it-IT" i="1" dirty="0"/>
          </a:p>
          <a:p>
            <a:pPr marL="0" indent="0">
              <a:buNone/>
            </a:pPr>
            <a:r>
              <a:rPr lang="it-IT" i="1" dirty="0" smtClean="0"/>
              <a:t>Il </a:t>
            </a:r>
            <a:r>
              <a:rPr lang="it-IT" i="1" dirty="0" err="1"/>
              <a:t>tab</a:t>
            </a:r>
            <a:r>
              <a:rPr lang="it-IT" i="1" dirty="0"/>
              <a:t> vittoria presenta una </a:t>
            </a:r>
            <a:r>
              <a:rPr lang="it-IT" i="1" dirty="0" smtClean="0"/>
              <a:t>animazione di </a:t>
            </a:r>
            <a:r>
              <a:rPr lang="it-IT" i="1" dirty="0" err="1" smtClean="0"/>
              <a:t>flip</a:t>
            </a:r>
            <a:r>
              <a:rPr lang="it-IT" i="1" dirty="0" smtClean="0"/>
              <a:t> </a:t>
            </a:r>
            <a:r>
              <a:rPr lang="it-IT" i="1" dirty="0"/>
              <a:t>realizzata con l’ausilio di un </a:t>
            </a:r>
            <a:r>
              <a:rPr lang="it-IT" i="1" dirty="0" err="1" smtClean="0"/>
              <a:t>plugin</a:t>
            </a:r>
            <a:endParaRPr lang="it-IT" i="1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3" descr="045362-green-jelly-icon-sports-hobbies-ribbon1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444" y="4049901"/>
            <a:ext cx="2808099" cy="280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541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3361488"/>
            <a:ext cx="8229600" cy="1143000"/>
          </a:xfrm>
        </p:spPr>
        <p:txBody>
          <a:bodyPr/>
          <a:lstStyle/>
          <a:p>
            <a:r>
              <a:rPr lang="it-IT" dirty="0" smtClean="0"/>
              <a:t>Varie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39240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Aiuti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dirty="0" smtClean="0"/>
              <a:t>Abbiamo pensato tre tipologie di aiuti:</a:t>
            </a:r>
          </a:p>
          <a:p>
            <a:r>
              <a:rPr lang="it-IT" smtClean="0"/>
              <a:t>Annullamento dell’ultima </a:t>
            </a:r>
            <a:r>
              <a:rPr lang="it-IT" dirty="0" smtClean="0"/>
              <a:t>mossa</a:t>
            </a:r>
          </a:p>
          <a:p>
            <a:r>
              <a:rPr lang="it-IT" dirty="0" smtClean="0"/>
              <a:t>Pausa del timer</a:t>
            </a:r>
          </a:p>
          <a:p>
            <a:r>
              <a:rPr lang="it-IT" dirty="0" smtClean="0"/>
              <a:t>Suggerimento mossa</a:t>
            </a:r>
          </a:p>
          <a:p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i="1" dirty="0" smtClean="0"/>
              <a:t>Ogni aiuto, tranne la pausa, influisce sul punteggio.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3708207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Altre funzioni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Contamosse</a:t>
            </a:r>
            <a:r>
              <a:rPr lang="it-IT" dirty="0" smtClean="0"/>
              <a:t> </a:t>
            </a:r>
          </a:p>
          <a:p>
            <a:r>
              <a:rPr lang="it-IT" dirty="0" smtClean="0"/>
              <a:t>Punteggio dinamico</a:t>
            </a:r>
          </a:p>
          <a:p>
            <a:r>
              <a:rPr lang="it-IT" dirty="0" smtClean="0"/>
              <a:t>Timer e pausa</a:t>
            </a:r>
          </a:p>
        </p:txBody>
      </p:sp>
      <p:pic>
        <p:nvPicPr>
          <p:cNvPr id="4" name="Immagine 3" descr="183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425" y="3001315"/>
            <a:ext cx="2048920" cy="204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48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Cross </a:t>
            </a:r>
            <a:r>
              <a:rPr lang="it-IT" dirty="0" err="1" smtClean="0"/>
              <a:t>browsing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 smtClean="0"/>
              <a:t>Il progetto è stato testato su:</a:t>
            </a:r>
          </a:p>
          <a:p>
            <a:r>
              <a:rPr lang="it-IT" dirty="0" smtClean="0"/>
              <a:t>Internet </a:t>
            </a:r>
            <a:r>
              <a:rPr lang="it-IT" dirty="0" err="1" smtClean="0"/>
              <a:t>explorer</a:t>
            </a:r>
            <a:endParaRPr lang="it-IT" dirty="0" smtClean="0"/>
          </a:p>
          <a:p>
            <a:r>
              <a:rPr lang="it-IT" dirty="0" smtClean="0"/>
              <a:t>Safari</a:t>
            </a:r>
          </a:p>
          <a:p>
            <a:r>
              <a:rPr lang="it-IT" dirty="0" smtClean="0"/>
              <a:t>Google </a:t>
            </a:r>
            <a:r>
              <a:rPr lang="it-IT" dirty="0" err="1" smtClean="0"/>
              <a:t>chrome</a:t>
            </a:r>
            <a:endParaRPr lang="it-IT" dirty="0" smtClean="0"/>
          </a:p>
          <a:p>
            <a:r>
              <a:rPr lang="it-IT" dirty="0" smtClean="0"/>
              <a:t>Opera</a:t>
            </a:r>
          </a:p>
          <a:p>
            <a:r>
              <a:rPr lang="it-IT" dirty="0" err="1" smtClean="0"/>
              <a:t>Mozilla</a:t>
            </a:r>
            <a:r>
              <a:rPr lang="it-IT" dirty="0" smtClean="0"/>
              <a:t> </a:t>
            </a:r>
            <a:r>
              <a:rPr lang="it-IT" dirty="0" err="1" smtClean="0"/>
              <a:t>firefox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357" y="3140784"/>
            <a:ext cx="3427896" cy="172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26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3421195"/>
            <a:ext cx="8229600" cy="1143000"/>
          </a:xfrm>
        </p:spPr>
        <p:txBody>
          <a:bodyPr/>
          <a:lstStyle/>
          <a:p>
            <a:r>
              <a:rPr lang="it-IT" dirty="0"/>
              <a:t>L</a:t>
            </a:r>
            <a:r>
              <a:rPr lang="it-IT" dirty="0" smtClean="0"/>
              <a:t>avoro di gruppo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74476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Come abbiamo lavorato?</a:t>
            </a:r>
            <a:endParaRPr lang="it-IT" dirty="0"/>
          </a:p>
        </p:txBody>
      </p:sp>
      <p:sp>
        <p:nvSpPr>
          <p:cNvPr id="4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it-IT" dirty="0" smtClean="0"/>
              <a:t>Per comunicare e scambiare il materiale aggiornato abbiamo utilizzato</a:t>
            </a:r>
          </a:p>
          <a:p>
            <a:r>
              <a:rPr lang="it-IT" dirty="0" err="1" smtClean="0"/>
              <a:t>GitHub</a:t>
            </a:r>
            <a:endParaRPr lang="it-IT" dirty="0" smtClean="0"/>
          </a:p>
          <a:p>
            <a:r>
              <a:rPr lang="it-IT" dirty="0" smtClean="0"/>
              <a:t>Google </a:t>
            </a:r>
            <a:r>
              <a:rPr lang="it-IT" dirty="0" err="1" smtClean="0"/>
              <a:t>Hangouts</a:t>
            </a: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i="1" dirty="0" smtClean="0"/>
              <a:t>Abbiamo realizzato prima il layout html, in seguito i ragionamenti </a:t>
            </a:r>
            <a:r>
              <a:rPr lang="it-IT" i="1" dirty="0" err="1"/>
              <a:t>J</a:t>
            </a:r>
            <a:r>
              <a:rPr lang="it-IT" i="1" dirty="0" err="1" smtClean="0"/>
              <a:t>avascript</a:t>
            </a:r>
            <a:r>
              <a:rPr lang="it-IT" i="1" dirty="0" smtClean="0"/>
              <a:t>/</a:t>
            </a:r>
            <a:r>
              <a:rPr lang="it-IT" i="1" dirty="0" err="1" smtClean="0"/>
              <a:t>jQuery</a:t>
            </a:r>
            <a:r>
              <a:rPr lang="it-IT" i="1" dirty="0" smtClean="0"/>
              <a:t> ed infine la grafica in CSS.</a:t>
            </a:r>
            <a:endParaRPr lang="it-IT" i="1" dirty="0"/>
          </a:p>
        </p:txBody>
      </p:sp>
      <p:pic>
        <p:nvPicPr>
          <p:cNvPr id="7" name="Immagine 6" descr="GitHub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484" y="3133586"/>
            <a:ext cx="1929852" cy="853959"/>
          </a:xfrm>
          <a:prstGeom prst="rect">
            <a:avLst/>
          </a:prstGeom>
        </p:spPr>
      </p:pic>
      <p:pic>
        <p:nvPicPr>
          <p:cNvPr id="8" name="Immagine 7" descr="Hangouts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367" y="3654632"/>
            <a:ext cx="1202233" cy="120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532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Ruoli nel gruppo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457200" lvl="1" indent="0">
              <a:spcBef>
                <a:spcPts val="600"/>
              </a:spcBef>
              <a:buNone/>
              <a:defRPr sz="1800">
                <a:solidFill>
                  <a:srgbClr val="000000"/>
                </a:solidFill>
              </a:defRPr>
            </a:pPr>
            <a:endParaRPr lang="it-IT" sz="3800" dirty="0" smtClean="0">
              <a:solidFill>
                <a:srgbClr val="FFFFFF"/>
              </a:solidFill>
            </a:endParaRPr>
          </a:p>
          <a:p>
            <a:pPr marL="457200" lvl="1" indent="0">
              <a:spcBef>
                <a:spcPts val="60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it-IT" sz="3800" dirty="0" smtClean="0">
                <a:solidFill>
                  <a:srgbClr val="FFFFFF"/>
                </a:solidFill>
              </a:rPr>
              <a:t>Genta </a:t>
            </a:r>
            <a:r>
              <a:rPr lang="it-IT" sz="3800" dirty="0">
                <a:solidFill>
                  <a:srgbClr val="FFFFFF"/>
                </a:solidFill>
              </a:rPr>
              <a:t>e Massimino: </a:t>
            </a:r>
          </a:p>
          <a:p>
            <a:pPr lvl="1">
              <a:spcBef>
                <a:spcPts val="600"/>
              </a:spcBef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it-IT" sz="3800" dirty="0">
                <a:solidFill>
                  <a:srgbClr val="FFFFFF"/>
                </a:solidFill>
              </a:rPr>
              <a:t>sviluppo codice</a:t>
            </a:r>
          </a:p>
          <a:p>
            <a:pPr lvl="1">
              <a:spcBef>
                <a:spcPts val="600"/>
              </a:spcBef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it-IT" sz="3800" dirty="0">
                <a:solidFill>
                  <a:srgbClr val="FFFFFF"/>
                </a:solidFill>
              </a:rPr>
              <a:t>implementazione grafica</a:t>
            </a:r>
          </a:p>
          <a:p>
            <a:pPr lvl="1">
              <a:spcBef>
                <a:spcPts val="600"/>
              </a:spcBef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it-IT" sz="3800" dirty="0">
                <a:solidFill>
                  <a:srgbClr val="FFFFFF"/>
                </a:solidFill>
              </a:rPr>
              <a:t>documentazione</a:t>
            </a:r>
            <a:endParaRPr lang="it-IT" dirty="0"/>
          </a:p>
          <a:p>
            <a:pPr marL="457200" lvl="1" indent="0">
              <a:spcBef>
                <a:spcPts val="600"/>
              </a:spcBef>
              <a:buNone/>
              <a:defRPr sz="1800">
                <a:solidFill>
                  <a:srgbClr val="000000"/>
                </a:solidFill>
              </a:defRPr>
            </a:pPr>
            <a:endParaRPr lang="it-IT" sz="3800" dirty="0">
              <a:solidFill>
                <a:srgbClr val="FFFFFF"/>
              </a:solidFill>
            </a:endParaRPr>
          </a:p>
          <a:p>
            <a:pPr marL="457200" lvl="1" indent="0">
              <a:spcBef>
                <a:spcPts val="60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it-IT" sz="3800" dirty="0" err="1">
                <a:solidFill>
                  <a:srgbClr val="FFFFFF"/>
                </a:solidFill>
              </a:rPr>
              <a:t>Levrone</a:t>
            </a:r>
            <a:r>
              <a:rPr lang="it-IT" sz="3800" dirty="0">
                <a:solidFill>
                  <a:srgbClr val="FFFFFF"/>
                </a:solidFill>
              </a:rPr>
              <a:t> e </a:t>
            </a:r>
            <a:r>
              <a:rPr lang="it-IT" sz="3800" dirty="0" err="1">
                <a:solidFill>
                  <a:srgbClr val="FFFFFF"/>
                </a:solidFill>
              </a:rPr>
              <a:t>Nikolov</a:t>
            </a:r>
            <a:r>
              <a:rPr lang="it-IT" sz="3800" dirty="0">
                <a:solidFill>
                  <a:srgbClr val="FFFFFF"/>
                </a:solidFill>
              </a:rPr>
              <a:t>: </a:t>
            </a:r>
          </a:p>
          <a:p>
            <a:pPr lvl="1">
              <a:spcBef>
                <a:spcPts val="600"/>
              </a:spcBef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it-IT" sz="3800" dirty="0" err="1">
                <a:solidFill>
                  <a:srgbClr val="FFFFFF"/>
                </a:solidFill>
              </a:rPr>
              <a:t>debugger</a:t>
            </a:r>
            <a:r>
              <a:rPr lang="it-IT" sz="3800" dirty="0">
                <a:solidFill>
                  <a:srgbClr val="FFFFFF"/>
                </a:solidFill>
              </a:rPr>
              <a:t> </a:t>
            </a:r>
          </a:p>
          <a:p>
            <a:pPr lvl="1">
              <a:spcBef>
                <a:spcPts val="600"/>
              </a:spcBef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it-IT" sz="3800" dirty="0">
                <a:solidFill>
                  <a:srgbClr val="FFFFFF"/>
                </a:solidFill>
              </a:rPr>
              <a:t>ottimizzazione codice e </a:t>
            </a:r>
            <a:r>
              <a:rPr lang="it-IT" sz="3800" dirty="0" smtClean="0">
                <a:solidFill>
                  <a:srgbClr val="FFFFFF"/>
                </a:solidFill>
              </a:rPr>
              <a:t>grafica</a:t>
            </a:r>
          </a:p>
          <a:p>
            <a:pPr lvl="1">
              <a:spcBef>
                <a:spcPts val="600"/>
              </a:spcBef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it-IT" sz="3800" dirty="0">
                <a:solidFill>
                  <a:srgbClr val="FFFFFF"/>
                </a:solidFill>
              </a:rPr>
              <a:t>d</a:t>
            </a:r>
            <a:r>
              <a:rPr lang="it-IT" sz="3800" dirty="0" smtClean="0">
                <a:solidFill>
                  <a:srgbClr val="FFFFFF"/>
                </a:solidFill>
              </a:rPr>
              <a:t>ocumentazione  e ricerca </a:t>
            </a:r>
            <a:r>
              <a:rPr lang="it-IT" sz="3800" smtClean="0">
                <a:solidFill>
                  <a:srgbClr val="FFFFFF"/>
                </a:solidFill>
              </a:rPr>
              <a:t>di stili</a:t>
            </a:r>
            <a:endParaRPr lang="it-IT" sz="38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3" descr="ppp_prd_060_3d_people-teamwork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535" y="2660822"/>
            <a:ext cx="3456265" cy="259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299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3091964"/>
            <a:ext cx="8229600" cy="1143000"/>
          </a:xfrm>
        </p:spPr>
        <p:txBody>
          <a:bodyPr/>
          <a:lstStyle/>
          <a:p>
            <a:r>
              <a:rPr lang="it-IT" dirty="0"/>
              <a:t>L</a:t>
            </a:r>
            <a:r>
              <a:rPr lang="it-IT" dirty="0" smtClean="0"/>
              <a:t>ayout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94903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826179"/>
            <a:ext cx="8229600" cy="1143000"/>
          </a:xfrm>
        </p:spPr>
        <p:txBody>
          <a:bodyPr/>
          <a:lstStyle/>
          <a:p>
            <a:r>
              <a:rPr lang="it-IT" dirty="0" smtClean="0"/>
              <a:t>FINE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79449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Interfaccia a </a:t>
            </a:r>
            <a:r>
              <a:rPr lang="it-IT" dirty="0" err="1" smtClean="0"/>
              <a:t>tab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dirty="0" smtClean="0"/>
              <a:t>Il progetto è suddiviso in 5 </a:t>
            </a:r>
            <a:r>
              <a:rPr lang="it-IT" dirty="0" err="1" smtClean="0"/>
              <a:t>tab</a:t>
            </a:r>
            <a:r>
              <a:rPr lang="it-IT" dirty="0" smtClean="0"/>
              <a:t> principali:</a:t>
            </a:r>
          </a:p>
          <a:p>
            <a:r>
              <a:rPr lang="it-IT" dirty="0" smtClean="0"/>
              <a:t>Schermata iniziale</a:t>
            </a:r>
          </a:p>
          <a:p>
            <a:r>
              <a:rPr lang="it-IT" dirty="0" smtClean="0"/>
              <a:t>Gioco</a:t>
            </a:r>
          </a:p>
          <a:p>
            <a:r>
              <a:rPr lang="it-IT" dirty="0" smtClean="0"/>
              <a:t>Statistiche</a:t>
            </a:r>
          </a:p>
          <a:p>
            <a:r>
              <a:rPr lang="it-IT" dirty="0" smtClean="0"/>
              <a:t>Informazioni</a:t>
            </a:r>
          </a:p>
          <a:p>
            <a:r>
              <a:rPr lang="it-IT" dirty="0" smtClean="0"/>
              <a:t>Schermata vittoria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i="1" dirty="0" smtClean="0"/>
              <a:t>I </a:t>
            </a:r>
            <a:r>
              <a:rPr lang="it-IT" i="1" dirty="0" err="1" smtClean="0"/>
              <a:t>Tab</a:t>
            </a:r>
            <a:r>
              <a:rPr lang="it-IT" i="1" dirty="0" smtClean="0"/>
              <a:t> consentono una visualizzazione più pulita ed ordinata del progetto.</a:t>
            </a:r>
            <a:endParaRPr lang="it-IT" i="1" dirty="0"/>
          </a:p>
        </p:txBody>
      </p:sp>
      <p:sp>
        <p:nvSpPr>
          <p:cNvPr id="4" name="Documento multiplo 3"/>
          <p:cNvSpPr/>
          <p:nvPr/>
        </p:nvSpPr>
        <p:spPr>
          <a:xfrm>
            <a:off x="6773115" y="2727915"/>
            <a:ext cx="1446343" cy="1399231"/>
          </a:xfrm>
          <a:prstGeom prst="flowChartMultidocument">
            <a:avLst/>
          </a:prstGeom>
          <a:solidFill>
            <a:srgbClr val="3366F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557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Schermata di gioco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847123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La schermata di gioco è ordinata mediante la seguente disposizione:</a:t>
            </a:r>
          </a:p>
          <a:p>
            <a:r>
              <a:rPr lang="it-IT" dirty="0" smtClean="0"/>
              <a:t>Menù selezione </a:t>
            </a:r>
            <a:r>
              <a:rPr lang="it-IT" dirty="0" err="1" smtClean="0"/>
              <a:t>tab</a:t>
            </a:r>
            <a:endParaRPr lang="it-IT" dirty="0" smtClean="0"/>
          </a:p>
          <a:p>
            <a:r>
              <a:rPr lang="it-IT" dirty="0" smtClean="0"/>
              <a:t>Menù interazione con la partita</a:t>
            </a:r>
          </a:p>
          <a:p>
            <a:r>
              <a:rPr lang="it-IT" dirty="0" smtClean="0"/>
              <a:t>Riga dei mazzi completati</a:t>
            </a:r>
          </a:p>
          <a:p>
            <a:r>
              <a:rPr lang="it-IT" dirty="0" smtClean="0"/>
              <a:t>Riga dei mazzi in uso</a:t>
            </a:r>
          </a:p>
          <a:p>
            <a:pPr marL="0" indent="0">
              <a:buNone/>
            </a:pP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7213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Stile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 smtClean="0"/>
              <a:t>Nella realizzazione della grafica ci siamo posti come obiettivi:</a:t>
            </a:r>
          </a:p>
          <a:p>
            <a:r>
              <a:rPr lang="it-IT" dirty="0" smtClean="0"/>
              <a:t>Semplicità</a:t>
            </a:r>
          </a:p>
          <a:p>
            <a:r>
              <a:rPr lang="it-IT" dirty="0" smtClean="0"/>
              <a:t>Chiarezza</a:t>
            </a:r>
          </a:p>
          <a:p>
            <a:r>
              <a:rPr lang="it-IT" dirty="0" smtClean="0"/>
              <a:t>Continuità (di colori, font e stili)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i="1" dirty="0" smtClean="0"/>
              <a:t>La grafica è interamente realizzata in CSS (ad eccezione delle foto delle carte).</a:t>
            </a:r>
            <a:endParaRPr lang="it-IT" i="1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846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36086" y="3167263"/>
            <a:ext cx="1189201" cy="1189201"/>
          </a:xfrm>
          <a:prstGeom prst="rect">
            <a:avLst/>
          </a:prstGeom>
        </p:spPr>
      </p:pic>
      <p:sp>
        <p:nvSpPr>
          <p:cNvPr id="6" name="Per 5"/>
          <p:cNvSpPr/>
          <p:nvPr/>
        </p:nvSpPr>
        <p:spPr>
          <a:xfrm>
            <a:off x="7136086" y="3362860"/>
            <a:ext cx="1330308" cy="993604"/>
          </a:xfrm>
          <a:prstGeom prst="mathMultiply">
            <a:avLst/>
          </a:prstGeom>
          <a:solidFill>
            <a:srgbClr val="FF0000">
              <a:alpha val="67000"/>
            </a:srgbClr>
          </a:solidFill>
          <a:ln>
            <a:solidFill>
              <a:srgbClr val="8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1054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3209547"/>
            <a:ext cx="8229600" cy="1143000"/>
          </a:xfrm>
        </p:spPr>
        <p:txBody>
          <a:bodyPr/>
          <a:lstStyle/>
          <a:p>
            <a:r>
              <a:rPr lang="it-IT" dirty="0" smtClean="0"/>
              <a:t>Ragionamenti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9702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Logica generale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776574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Vi sono 10 div madre che ospitano un numero variabile di div figli (annidati fra loro).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Ogni div figlio è dotato di:</a:t>
            </a:r>
          </a:p>
          <a:p>
            <a:r>
              <a:rPr lang="it-IT" dirty="0" smtClean="0"/>
              <a:t>Id (dipendente da div padre)</a:t>
            </a:r>
          </a:p>
          <a:p>
            <a:r>
              <a:rPr lang="it-IT" dirty="0" smtClean="0"/>
              <a:t>Valore (Identifica valore carta, generato ‘casualmente’)</a:t>
            </a:r>
          </a:p>
          <a:p>
            <a:r>
              <a:rPr lang="it-IT" dirty="0" smtClean="0"/>
              <a:t>Classe generica</a:t>
            </a:r>
          </a:p>
          <a:p>
            <a:endParaRPr lang="it-IT" dirty="0" smtClean="0"/>
          </a:p>
          <a:p>
            <a:endParaRPr lang="it-IT" dirty="0" smtClean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10" name="Rettangolo 9"/>
          <p:cNvSpPr/>
          <p:nvPr/>
        </p:nvSpPr>
        <p:spPr>
          <a:xfrm>
            <a:off x="5295696" y="2282541"/>
            <a:ext cx="664037" cy="8217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/>
              <a:t>MADRE</a:t>
            </a:r>
          </a:p>
          <a:p>
            <a:pPr algn="ctr"/>
            <a:r>
              <a:rPr lang="it-IT" sz="1000" dirty="0"/>
              <a:t>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6112133" y="2282541"/>
            <a:ext cx="664037" cy="8217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 dirty="0"/>
          </a:p>
        </p:txBody>
      </p:sp>
      <p:sp>
        <p:nvSpPr>
          <p:cNvPr id="12" name="Rettangolo 11"/>
          <p:cNvSpPr/>
          <p:nvPr/>
        </p:nvSpPr>
        <p:spPr>
          <a:xfrm>
            <a:off x="7385096" y="2282541"/>
            <a:ext cx="664037" cy="8217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/>
              <a:t>MADRE</a:t>
            </a:r>
          </a:p>
          <a:p>
            <a:pPr algn="ctr"/>
            <a:r>
              <a:rPr lang="it-IT" sz="1000" dirty="0" smtClean="0"/>
              <a:t>10</a:t>
            </a:r>
            <a:endParaRPr lang="it-IT" sz="10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6922587" y="2656049"/>
            <a:ext cx="398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…</a:t>
            </a:r>
            <a:endParaRPr lang="it-IT" dirty="0"/>
          </a:p>
        </p:txBody>
      </p:sp>
      <p:sp>
        <p:nvSpPr>
          <p:cNvPr id="14" name="Rettangolo 13"/>
          <p:cNvSpPr/>
          <p:nvPr/>
        </p:nvSpPr>
        <p:spPr>
          <a:xfrm>
            <a:off x="6112133" y="2469293"/>
            <a:ext cx="664037" cy="821715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/>
              <a:t>FIGLIO 1</a:t>
            </a:r>
            <a:endParaRPr lang="it-IT" sz="1000" dirty="0"/>
          </a:p>
        </p:txBody>
      </p:sp>
      <p:sp>
        <p:nvSpPr>
          <p:cNvPr id="15" name="Rettangolo 14"/>
          <p:cNvSpPr/>
          <p:nvPr/>
        </p:nvSpPr>
        <p:spPr>
          <a:xfrm>
            <a:off x="6115123" y="2972106"/>
            <a:ext cx="664037" cy="821715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/>
              <a:t>FIGLIO 2</a:t>
            </a:r>
            <a:endParaRPr lang="it-IT" sz="1000" dirty="0"/>
          </a:p>
        </p:txBody>
      </p:sp>
    </p:spTree>
    <p:extLst>
      <p:ext uri="{BB962C8B-B14F-4D97-AF65-F5344CB8AC3E}">
        <p14:creationId xmlns:p14="http://schemas.microsoft.com/office/powerpoint/2010/main" val="2136291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Distribuzione carte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441"/>
            <a:ext cx="8229600" cy="452596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it-IT" sz="4900" dirty="0" smtClean="0"/>
              <a:t>Iniziata la partita vengono distribuite le prime 54 carte coperte , l’ultima carta di ogni colonna viene poi:</a:t>
            </a:r>
          </a:p>
          <a:p>
            <a:r>
              <a:rPr lang="it-IT" sz="4900" dirty="0" smtClean="0"/>
              <a:t>Rivelata </a:t>
            </a:r>
          </a:p>
          <a:p>
            <a:r>
              <a:rPr lang="it-IT" sz="4900" dirty="0"/>
              <a:t>R</a:t>
            </a:r>
            <a:r>
              <a:rPr lang="it-IT" sz="4900" dirty="0" smtClean="0"/>
              <a:t>esa ‘</a:t>
            </a:r>
            <a:r>
              <a:rPr lang="it-IT" sz="4900" dirty="0" err="1" smtClean="0"/>
              <a:t>draggabile</a:t>
            </a:r>
            <a:r>
              <a:rPr lang="it-IT" sz="4900" dirty="0" smtClean="0"/>
              <a:t>’</a:t>
            </a:r>
          </a:p>
          <a:p>
            <a:pPr marL="0" indent="0">
              <a:buNone/>
            </a:pPr>
            <a:endParaRPr lang="it-IT" sz="4900" dirty="0"/>
          </a:p>
          <a:p>
            <a:pPr marL="0" indent="0">
              <a:buNone/>
            </a:pPr>
            <a:r>
              <a:rPr lang="it-IT" sz="4900" dirty="0" smtClean="0"/>
              <a:t>Ogni carta, all’avvio </a:t>
            </a:r>
            <a:r>
              <a:rPr lang="it-IT" sz="4900" dirty="0" smtClean="0"/>
              <a:t>del gioco, è resa ‘</a:t>
            </a:r>
            <a:r>
              <a:rPr lang="it-IT" sz="4900" dirty="0" err="1" smtClean="0"/>
              <a:t>droppabble</a:t>
            </a:r>
            <a:r>
              <a:rPr lang="it-IT" sz="4900" dirty="0" smtClean="0"/>
              <a:t>’</a:t>
            </a:r>
            <a:endParaRPr lang="it-IT" sz="4900" dirty="0" smtClean="0"/>
          </a:p>
          <a:p>
            <a:pPr marL="0" indent="0">
              <a:buNone/>
            </a:pPr>
            <a:endParaRPr lang="it-IT" sz="4900" dirty="0" smtClean="0"/>
          </a:p>
          <a:p>
            <a:pPr marL="0" indent="0">
              <a:buNone/>
            </a:pPr>
            <a:endParaRPr lang="it-IT" sz="4900" dirty="0"/>
          </a:p>
          <a:p>
            <a:pPr marL="0" indent="0">
              <a:buNone/>
            </a:pPr>
            <a:endParaRPr lang="it-IT" sz="4900" i="1" dirty="0" smtClean="0"/>
          </a:p>
          <a:p>
            <a:pPr marL="0" indent="0">
              <a:buNone/>
            </a:pPr>
            <a:endParaRPr lang="it-IT" sz="4900" i="1" dirty="0"/>
          </a:p>
          <a:p>
            <a:pPr marL="0" indent="0">
              <a:buNone/>
            </a:pPr>
            <a:r>
              <a:rPr lang="it-IT" sz="4900" i="1" dirty="0" smtClean="0"/>
              <a:t>Ad ogni click su il mazzo inferiore vengono appese 10 nuove carte all’ultima carta di ogni colonna.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7520221" y="4191576"/>
            <a:ext cx="506329" cy="647412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2 5"/>
          <p:cNvCxnSpPr/>
          <p:nvPr/>
        </p:nvCxnSpPr>
        <p:spPr>
          <a:xfrm flipH="1" flipV="1">
            <a:off x="6838424" y="3779566"/>
            <a:ext cx="925503" cy="824023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/>
          <p:cNvCxnSpPr/>
          <p:nvPr/>
        </p:nvCxnSpPr>
        <p:spPr>
          <a:xfrm flipV="1">
            <a:off x="7763927" y="3779566"/>
            <a:ext cx="0" cy="840623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/>
          <p:cNvCxnSpPr/>
          <p:nvPr/>
        </p:nvCxnSpPr>
        <p:spPr>
          <a:xfrm flipV="1">
            <a:off x="7763927" y="3779566"/>
            <a:ext cx="638976" cy="840623"/>
          </a:xfrm>
          <a:prstGeom prst="straightConnector1">
            <a:avLst/>
          </a:prstGeom>
          <a:ln>
            <a:solidFill>
              <a:srgbClr val="008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/>
        </p:nvSpPr>
        <p:spPr>
          <a:xfrm>
            <a:off x="6332095" y="2606248"/>
            <a:ext cx="506329" cy="7138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/>
          <p:cNvSpPr/>
          <p:nvPr/>
        </p:nvSpPr>
        <p:spPr>
          <a:xfrm>
            <a:off x="7478718" y="2634146"/>
            <a:ext cx="506329" cy="7138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/>
          <p:cNvSpPr/>
          <p:nvPr/>
        </p:nvSpPr>
        <p:spPr>
          <a:xfrm>
            <a:off x="8402903" y="2634743"/>
            <a:ext cx="506329" cy="7138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/>
          <p:cNvSpPr/>
          <p:nvPr/>
        </p:nvSpPr>
        <p:spPr>
          <a:xfrm>
            <a:off x="6332095" y="3065753"/>
            <a:ext cx="506329" cy="713813"/>
          </a:xfrm>
          <a:prstGeom prst="rect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NEW</a:t>
            </a:r>
            <a:endParaRPr lang="it-IT" sz="1200" dirty="0"/>
          </a:p>
        </p:txBody>
      </p:sp>
      <p:sp>
        <p:nvSpPr>
          <p:cNvPr id="18" name="Rettangolo 17"/>
          <p:cNvSpPr/>
          <p:nvPr/>
        </p:nvSpPr>
        <p:spPr>
          <a:xfrm>
            <a:off x="7478718" y="2991052"/>
            <a:ext cx="506329" cy="713813"/>
          </a:xfrm>
          <a:prstGeom prst="rect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NEW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111156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Spostamento singolo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 smtClean="0"/>
              <a:t>Quando </a:t>
            </a:r>
            <a:r>
              <a:rPr lang="it-IT" dirty="0"/>
              <a:t>avviene lo spostamento di una carta su una colonna:</a:t>
            </a:r>
          </a:p>
          <a:p>
            <a:pPr marL="0" indent="0"/>
            <a:r>
              <a:rPr lang="it-IT" dirty="0"/>
              <a:t>R</a:t>
            </a:r>
            <a:r>
              <a:rPr lang="it-IT" dirty="0" smtClean="0"/>
              <a:t>icavo </a:t>
            </a:r>
            <a:r>
              <a:rPr lang="it-IT" dirty="0"/>
              <a:t>il valore dell’ ultima carta della colonna e controllo che sia uguale al valore della carta spostata </a:t>
            </a:r>
            <a:r>
              <a:rPr lang="it-IT" dirty="0" smtClean="0"/>
              <a:t>aumentato di uno</a:t>
            </a:r>
            <a:endParaRPr lang="it-IT" dirty="0"/>
          </a:p>
          <a:p>
            <a:pPr marL="400050" lvl="1" indent="0">
              <a:buFont typeface="Corbel" pitchFamily="34" charset="0"/>
              <a:buChar char="–"/>
            </a:pPr>
            <a:r>
              <a:rPr lang="it-IT" dirty="0"/>
              <a:t>se il valore non </a:t>
            </a:r>
            <a:r>
              <a:rPr lang="it-IT" dirty="0" smtClean="0"/>
              <a:t>coincide allora, </a:t>
            </a:r>
            <a:r>
              <a:rPr lang="it-IT" dirty="0"/>
              <a:t>tramite la proprietà </a:t>
            </a:r>
            <a:r>
              <a:rPr lang="it-IT" dirty="0" err="1" smtClean="0"/>
              <a:t>revert</a:t>
            </a:r>
            <a:r>
              <a:rPr lang="it-IT" dirty="0" smtClean="0"/>
              <a:t>, </a:t>
            </a:r>
            <a:r>
              <a:rPr lang="it-IT" dirty="0"/>
              <a:t>la si fa tornare </a:t>
            </a:r>
            <a:r>
              <a:rPr lang="it-IT" dirty="0" smtClean="0"/>
              <a:t>nella sua </a:t>
            </a:r>
            <a:r>
              <a:rPr lang="it-IT" dirty="0"/>
              <a:t>posizione</a:t>
            </a:r>
          </a:p>
          <a:p>
            <a:pPr marL="400050" lvl="1" indent="0">
              <a:buFont typeface="Corbel" pitchFamily="34" charset="0"/>
              <a:buChar char="–"/>
            </a:pPr>
            <a:r>
              <a:rPr lang="it-IT" dirty="0"/>
              <a:t>Se il valore è esatto </a:t>
            </a:r>
            <a:r>
              <a:rPr lang="it-IT" dirty="0" smtClean="0"/>
              <a:t>rimuovo la </a:t>
            </a:r>
            <a:r>
              <a:rPr lang="it-IT" dirty="0"/>
              <a:t>carta spostata dalla vecchia colonna e </a:t>
            </a:r>
            <a:r>
              <a:rPr lang="it-IT" dirty="0" smtClean="0"/>
              <a:t>la appendo alla </a:t>
            </a:r>
            <a:r>
              <a:rPr lang="it-IT" dirty="0"/>
              <a:t>nuova colonna </a:t>
            </a:r>
            <a:r>
              <a:rPr lang="it-IT" dirty="0" smtClean="0"/>
              <a:t>aggiornandone l’ID 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15303999"/>
      </p:ext>
    </p:extLst>
  </p:cSld>
  <p:clrMapOvr>
    <a:masterClrMapping/>
  </p:clrMapOvr>
</p:sld>
</file>

<file path=ppt/theme/theme1.xml><?xml version="1.0" encoding="utf-8"?>
<a:theme xmlns:a="http://schemas.openxmlformats.org/drawingml/2006/main" name="Crepuscolo">
  <a:themeElements>
    <a:clrScheme name="Crepuscolo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Crepuscolo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repusco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Crepuscolo.thmx</Template>
  <TotalTime>127</TotalTime>
  <Words>590</Words>
  <Application>Microsoft Macintosh PowerPoint</Application>
  <PresentationFormat>Presentazione su schermo (4:3)</PresentationFormat>
  <Paragraphs>126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1" baseType="lpstr">
      <vt:lpstr>Crepuscolo</vt:lpstr>
      <vt:lpstr>Spider</vt:lpstr>
      <vt:lpstr>Layout </vt:lpstr>
      <vt:lpstr>Interfaccia a tab</vt:lpstr>
      <vt:lpstr>Schermata di gioco</vt:lpstr>
      <vt:lpstr>Stile</vt:lpstr>
      <vt:lpstr>Ragionamenti</vt:lpstr>
      <vt:lpstr>Logica generale</vt:lpstr>
      <vt:lpstr>Distribuzione carte</vt:lpstr>
      <vt:lpstr>Spostamento singolo</vt:lpstr>
      <vt:lpstr>Spostamento multiplo</vt:lpstr>
      <vt:lpstr>Scala effettuata </vt:lpstr>
      <vt:lpstr>Vittoria e sconfitta</vt:lpstr>
      <vt:lpstr>Varie</vt:lpstr>
      <vt:lpstr>Aiuti</vt:lpstr>
      <vt:lpstr>Altre funzioni</vt:lpstr>
      <vt:lpstr>Cross browsing</vt:lpstr>
      <vt:lpstr>Lavoro di gruppo</vt:lpstr>
      <vt:lpstr>Come abbiamo lavorato?</vt:lpstr>
      <vt:lpstr>Ruoli nel gruppo</vt:lpstr>
      <vt:lpstr>FINE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Spider</dc:title>
  <dc:creator>Daniele Genta</dc:creator>
  <cp:lastModifiedBy>Daniele Genta</cp:lastModifiedBy>
  <cp:revision>34</cp:revision>
  <dcterms:created xsi:type="dcterms:W3CDTF">2015-01-27T19:34:54Z</dcterms:created>
  <dcterms:modified xsi:type="dcterms:W3CDTF">2015-02-18T17:45:31Z</dcterms:modified>
</cp:coreProperties>
</file>