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5" r:id="rId8"/>
    <p:sldId id="263" r:id="rId9"/>
    <p:sldId id="280" r:id="rId10"/>
    <p:sldId id="265" r:id="rId11"/>
    <p:sldId id="278" r:id="rId12"/>
    <p:sldId id="279" r:id="rId13"/>
    <p:sldId id="276" r:id="rId14"/>
    <p:sldId id="270" r:id="rId15"/>
    <p:sldId id="267" r:id="rId16"/>
    <p:sldId id="277" r:id="rId17"/>
    <p:sldId id="271" r:id="rId18"/>
    <p:sldId id="273" r:id="rId19"/>
    <p:sldId id="274" r:id="rId20"/>
    <p:sldId id="272" r:id="rId2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9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5.png"/><Relationship Id="rId5" Type="http://schemas.microsoft.com/office/2007/relationships/hdphoto" Target="../media/hdphoto4.wdp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Spider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Gruppo: Genta, Massimino, </a:t>
            </a:r>
            <a:r>
              <a:rPr lang="it-IT" dirty="0" err="1" smtClean="0"/>
              <a:t>Nikolov</a:t>
            </a:r>
            <a:r>
              <a:rPr lang="it-IT" dirty="0"/>
              <a:t> </a:t>
            </a:r>
            <a:r>
              <a:rPr lang="it-IT" dirty="0" smtClean="0"/>
              <a:t>e </a:t>
            </a:r>
            <a:r>
              <a:rPr lang="it-IT" dirty="0" err="1" smtClean="0"/>
              <a:t>Levrone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29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Spostamento multiplo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smtClean="0"/>
              <a:t>Ad ogni spostamento:</a:t>
            </a:r>
          </a:p>
          <a:p>
            <a:r>
              <a:rPr lang="it-IT" dirty="0" smtClean="0"/>
              <a:t> Tutte la carte vengono rese non ‘</a:t>
            </a:r>
            <a:r>
              <a:rPr lang="it-IT" dirty="0" err="1" smtClean="0"/>
              <a:t>draggabili</a:t>
            </a:r>
            <a:r>
              <a:rPr lang="it-IT" dirty="0" smtClean="0"/>
              <a:t>’</a:t>
            </a:r>
          </a:p>
          <a:p>
            <a:r>
              <a:rPr lang="it-IT" dirty="0"/>
              <a:t>O</a:t>
            </a:r>
            <a:r>
              <a:rPr lang="it-IT" dirty="0" smtClean="0"/>
              <a:t>gni colonna viene passata dall’ultima riga alla prima e viene resa ‘</a:t>
            </a:r>
            <a:r>
              <a:rPr lang="it-IT" dirty="0" err="1" smtClean="0"/>
              <a:t>draggabile</a:t>
            </a:r>
            <a:r>
              <a:rPr lang="it-IT" dirty="0" smtClean="0"/>
              <a:t>’ fino a che:</a:t>
            </a:r>
          </a:p>
          <a:p>
            <a:pPr lvl="1"/>
            <a:r>
              <a:rPr lang="it-IT" dirty="0" smtClean="0"/>
              <a:t> non si interrompe la scala </a:t>
            </a:r>
          </a:p>
          <a:p>
            <a:pPr lvl="1"/>
            <a:r>
              <a:rPr lang="it-IT" dirty="0" smtClean="0"/>
              <a:t>si incontra una carta coperta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r>
              <a:rPr lang="it-IT" i="1" dirty="0" smtClean="0"/>
              <a:t>Per le proprietà dei div annidati sarà possibile spostare a blocchi tutte le carte ‘</a:t>
            </a:r>
            <a:r>
              <a:rPr lang="it-IT" i="1" dirty="0" err="1" smtClean="0"/>
              <a:t>draggabili</a:t>
            </a:r>
            <a:r>
              <a:rPr lang="it-IT" i="1" dirty="0" smtClean="0"/>
              <a:t>’.</a:t>
            </a:r>
            <a:endParaRPr lang="it-IT" i="1" dirty="0"/>
          </a:p>
        </p:txBody>
      </p:sp>
      <p:sp>
        <p:nvSpPr>
          <p:cNvPr id="4" name="Rettangolo 3"/>
          <p:cNvSpPr/>
          <p:nvPr/>
        </p:nvSpPr>
        <p:spPr>
          <a:xfrm>
            <a:off x="6315186" y="3566310"/>
            <a:ext cx="664037" cy="821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5" name="Rettangolo 4"/>
          <p:cNvSpPr/>
          <p:nvPr/>
        </p:nvSpPr>
        <p:spPr>
          <a:xfrm>
            <a:off x="8022763" y="3566311"/>
            <a:ext cx="664037" cy="821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6" name="Rettangolo 5"/>
          <p:cNvSpPr/>
          <p:nvPr/>
        </p:nvSpPr>
        <p:spPr>
          <a:xfrm>
            <a:off x="6315186" y="3847051"/>
            <a:ext cx="664037" cy="821715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7</a:t>
            </a:r>
            <a:endParaRPr lang="it-IT" sz="1000" dirty="0"/>
          </a:p>
        </p:txBody>
      </p:sp>
      <p:sp>
        <p:nvSpPr>
          <p:cNvPr id="7" name="Freccia destra 6"/>
          <p:cNvSpPr/>
          <p:nvPr/>
        </p:nvSpPr>
        <p:spPr>
          <a:xfrm rot="21015901">
            <a:off x="6887173" y="3996400"/>
            <a:ext cx="1316995" cy="282312"/>
          </a:xfrm>
          <a:prstGeom prst="rightArrow">
            <a:avLst/>
          </a:prstGeom>
          <a:pattFill prst="ltDnDiag">
            <a:fgClr>
              <a:schemeClr val="accent3"/>
            </a:fgClr>
            <a:bgClr>
              <a:prstClr val="white"/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6315186" y="4388025"/>
            <a:ext cx="664037" cy="821715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6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232180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Scala effettuata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2905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400" dirty="0" smtClean="0"/>
          </a:p>
          <a:p>
            <a:pPr marL="0" indent="0"/>
            <a:endParaRPr lang="it-IT" sz="2400" dirty="0" smtClean="0"/>
          </a:p>
          <a:p>
            <a:pPr marL="0" indent="0"/>
            <a:r>
              <a:rPr lang="it-IT" sz="2400" dirty="0" smtClean="0"/>
              <a:t>Controllo integrato nello </a:t>
            </a:r>
            <a:r>
              <a:rPr lang="it-IT" sz="2400" dirty="0"/>
              <a:t>spostamento delle </a:t>
            </a:r>
            <a:r>
              <a:rPr lang="it-IT" sz="2400" dirty="0" smtClean="0"/>
              <a:t>carte</a:t>
            </a:r>
            <a:endParaRPr lang="it-IT" sz="2400" dirty="0"/>
          </a:p>
          <a:p>
            <a:pPr marL="0" indent="0"/>
            <a:r>
              <a:rPr lang="it-IT" sz="2400" dirty="0" smtClean="0"/>
              <a:t>Al controllo della  presenza di una scala (multi-drag), se essa è completa (formata da 13 carte):</a:t>
            </a:r>
          </a:p>
          <a:p>
            <a:pPr marL="400050" lvl="1" indent="0"/>
            <a:r>
              <a:rPr lang="it-IT" sz="2000" dirty="0" smtClean="0"/>
              <a:t> La scala viene spostata nella riga delle scale effettuate</a:t>
            </a:r>
          </a:p>
          <a:p>
            <a:pPr marL="400050" lvl="1" indent="0"/>
            <a:r>
              <a:rPr lang="it-IT" sz="2000" dirty="0" smtClean="0"/>
              <a:t> Viene rimossa dalla sezione di gioco effettiva</a:t>
            </a:r>
          </a:p>
          <a:p>
            <a:pPr marL="0" indent="0">
              <a:buNone/>
            </a:pPr>
            <a:endParaRPr lang="it-IT" sz="2800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i="1" dirty="0" smtClean="0"/>
          </a:p>
        </p:txBody>
      </p:sp>
      <p:sp>
        <p:nvSpPr>
          <p:cNvPr id="4" name="Rettangolo 3"/>
          <p:cNvSpPr/>
          <p:nvPr/>
        </p:nvSpPr>
        <p:spPr>
          <a:xfrm>
            <a:off x="1287535" y="5181703"/>
            <a:ext cx="617404" cy="713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287535" y="5406043"/>
            <a:ext cx="617404" cy="713813"/>
          </a:xfrm>
          <a:prstGeom prst="rect">
            <a:avLst/>
          </a:prstGeom>
          <a:solidFill>
            <a:srgbClr val="33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6" name="Rettangolo 5"/>
          <p:cNvSpPr/>
          <p:nvPr/>
        </p:nvSpPr>
        <p:spPr>
          <a:xfrm>
            <a:off x="1287535" y="5610108"/>
            <a:ext cx="617404" cy="713813"/>
          </a:xfrm>
          <a:prstGeom prst="rect">
            <a:avLst/>
          </a:prstGeom>
          <a:solidFill>
            <a:srgbClr val="33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7" name="Rettangolo 6"/>
          <p:cNvSpPr/>
          <p:nvPr/>
        </p:nvSpPr>
        <p:spPr>
          <a:xfrm>
            <a:off x="1287535" y="5954178"/>
            <a:ext cx="617404" cy="713813"/>
          </a:xfrm>
          <a:prstGeom prst="rect">
            <a:avLst/>
          </a:prstGeom>
          <a:solidFill>
            <a:srgbClr val="33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8" name="Ovale 7"/>
          <p:cNvSpPr/>
          <p:nvPr/>
        </p:nvSpPr>
        <p:spPr>
          <a:xfrm>
            <a:off x="870157" y="5406043"/>
            <a:ext cx="1481619" cy="109627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4297343" y="5597271"/>
            <a:ext cx="617404" cy="713813"/>
          </a:xfrm>
          <a:prstGeom prst="rect">
            <a:avLst/>
          </a:prstGeom>
          <a:pattFill prst="ltDnDiag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4209679" y="5162819"/>
            <a:ext cx="264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Riga delle scale effettuate</a:t>
            </a:r>
            <a:endParaRPr lang="it-IT" dirty="0"/>
          </a:p>
        </p:txBody>
      </p:sp>
      <p:sp>
        <p:nvSpPr>
          <p:cNvPr id="14" name="Rettangolo 13"/>
          <p:cNvSpPr/>
          <p:nvPr/>
        </p:nvSpPr>
        <p:spPr>
          <a:xfrm>
            <a:off x="5225829" y="5597271"/>
            <a:ext cx="617404" cy="713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6139605" y="5597271"/>
            <a:ext cx="617404" cy="713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/>
          <p:cNvCxnSpPr>
            <a:stCxn id="8" idx="6"/>
          </p:cNvCxnSpPr>
          <p:nvPr/>
        </p:nvCxnSpPr>
        <p:spPr>
          <a:xfrm>
            <a:off x="2351776" y="5954178"/>
            <a:ext cx="2057804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Vittoria e sconfitta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it-IT" i="1" dirty="0" smtClean="0"/>
          </a:p>
          <a:p>
            <a:pPr marL="0" indent="0"/>
            <a:r>
              <a:rPr lang="it-IT" sz="4500" dirty="0" smtClean="0"/>
              <a:t>      Controllo integrato con il controllo delle scale</a:t>
            </a:r>
          </a:p>
          <a:p>
            <a:pPr marL="0" indent="0"/>
            <a:r>
              <a:rPr lang="it-IT" sz="4500" dirty="0" smtClean="0"/>
              <a:t>      Viene utilizzata una  variabile contatore che incrementa ogni volta che una scala viene effettuata, quando il suo valore sarà uguale a  otto si raggiungerà la vittoria</a:t>
            </a:r>
          </a:p>
          <a:p>
            <a:r>
              <a:rPr lang="it-IT" sz="4500" dirty="0" smtClean="0"/>
              <a:t>La partita è considerata persa se, allo scadere del timer, non sono state completate le otto scale.</a:t>
            </a:r>
            <a:endParaRPr lang="it-IT" sz="4500" dirty="0"/>
          </a:p>
          <a:p>
            <a:pPr marL="0" indent="0">
              <a:buNone/>
            </a:pPr>
            <a:endParaRPr lang="it-IT" i="1" dirty="0" smtClean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i="1" dirty="0" smtClean="0"/>
              <a:t>Il </a:t>
            </a:r>
            <a:r>
              <a:rPr lang="it-IT" i="1" dirty="0" err="1"/>
              <a:t>tab</a:t>
            </a:r>
            <a:r>
              <a:rPr lang="it-IT" i="1" dirty="0"/>
              <a:t> vittoria presenta una </a:t>
            </a:r>
            <a:r>
              <a:rPr lang="it-IT" i="1" dirty="0" smtClean="0"/>
              <a:t>animazione di </a:t>
            </a:r>
            <a:r>
              <a:rPr lang="it-IT" i="1" dirty="0" err="1" smtClean="0"/>
              <a:t>flip</a:t>
            </a:r>
            <a:r>
              <a:rPr lang="it-IT" i="1" dirty="0" smtClean="0"/>
              <a:t> </a:t>
            </a:r>
            <a:r>
              <a:rPr lang="it-IT" i="1" dirty="0"/>
              <a:t>realizzata con l’ausilio di un </a:t>
            </a:r>
            <a:r>
              <a:rPr lang="it-IT" i="1" dirty="0" err="1" smtClean="0"/>
              <a:t>plugin</a:t>
            </a:r>
            <a:endParaRPr lang="it-IT" i="1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 descr="045362-green-jelly-icon-sports-hobbies-ribbon1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444" y="4049901"/>
            <a:ext cx="2808099" cy="28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4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361488"/>
            <a:ext cx="8229600" cy="1143000"/>
          </a:xfrm>
        </p:spPr>
        <p:txBody>
          <a:bodyPr/>
          <a:lstStyle/>
          <a:p>
            <a:r>
              <a:rPr lang="it-IT" dirty="0" smtClean="0"/>
              <a:t>Varie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924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Altre funzioni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Contamosse</a:t>
            </a:r>
            <a:r>
              <a:rPr lang="it-IT" dirty="0" smtClean="0"/>
              <a:t> </a:t>
            </a:r>
          </a:p>
          <a:p>
            <a:r>
              <a:rPr lang="it-IT" dirty="0" smtClean="0"/>
              <a:t>Punteggio dinamico</a:t>
            </a:r>
          </a:p>
          <a:p>
            <a:r>
              <a:rPr lang="it-IT" dirty="0" smtClean="0"/>
              <a:t>Timer e pausa</a:t>
            </a:r>
          </a:p>
          <a:p>
            <a:r>
              <a:rPr lang="it-IT" dirty="0" smtClean="0"/>
              <a:t>Aiuti</a:t>
            </a:r>
          </a:p>
        </p:txBody>
      </p:sp>
      <p:pic>
        <p:nvPicPr>
          <p:cNvPr id="4" name="Immagine 3" descr="183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425" y="3001315"/>
            <a:ext cx="2048920" cy="20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4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ausa-simbolo_318-9300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049" y1="36741" x2="62049" y2="367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62" y="3692209"/>
            <a:ext cx="1216953" cy="144556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Aiuti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Abbiamo pensato tre tipologie di aiuti:</a:t>
            </a:r>
          </a:p>
          <a:p>
            <a:r>
              <a:rPr lang="it-IT" smtClean="0"/>
              <a:t>Annullamento dell’ultima </a:t>
            </a:r>
            <a:r>
              <a:rPr lang="it-IT" dirty="0" smtClean="0"/>
              <a:t>mossa</a:t>
            </a:r>
          </a:p>
          <a:p>
            <a:r>
              <a:rPr lang="it-IT" dirty="0" smtClean="0"/>
              <a:t>Pausa del timer</a:t>
            </a:r>
          </a:p>
          <a:p>
            <a:r>
              <a:rPr lang="it-IT" dirty="0" smtClean="0"/>
              <a:t>Suggerimento mossa</a:t>
            </a:r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 smtClean="0"/>
              <a:t>Ogni aiuto, tranne la pausa, influisce sul punteggio.</a:t>
            </a:r>
            <a:endParaRPr lang="it-IT" i="1" dirty="0"/>
          </a:p>
        </p:txBody>
      </p:sp>
      <p:pic>
        <p:nvPicPr>
          <p:cNvPr id="4" name="Immagine 3" descr="Actions-help-hint-icon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26" y="3174727"/>
            <a:ext cx="1472743" cy="1472743"/>
          </a:xfrm>
          <a:prstGeom prst="rect">
            <a:avLst/>
          </a:prstGeom>
        </p:spPr>
      </p:pic>
      <p:pic>
        <p:nvPicPr>
          <p:cNvPr id="5" name="Immagine 4" descr="undo-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62" y="3630457"/>
            <a:ext cx="1017013" cy="101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07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Cross </a:t>
            </a:r>
            <a:r>
              <a:rPr lang="it-IT" dirty="0" err="1" smtClean="0"/>
              <a:t>browsing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Il progetto è stato testato su</a:t>
            </a:r>
            <a:r>
              <a:rPr lang="it-IT" dirty="0" smtClean="0"/>
              <a:t>:</a:t>
            </a:r>
            <a:endParaRPr lang="it-IT" dirty="0" smtClean="0"/>
          </a:p>
          <a:p>
            <a:r>
              <a:rPr lang="it-IT" dirty="0" smtClean="0"/>
              <a:t>Safari</a:t>
            </a:r>
          </a:p>
          <a:p>
            <a:r>
              <a:rPr lang="it-IT" dirty="0" smtClean="0"/>
              <a:t>Google </a:t>
            </a:r>
            <a:r>
              <a:rPr lang="it-IT" dirty="0" err="1" smtClean="0"/>
              <a:t>chrome</a:t>
            </a:r>
            <a:endParaRPr lang="it-IT" dirty="0" smtClean="0"/>
          </a:p>
          <a:p>
            <a:r>
              <a:rPr lang="it-IT" dirty="0" smtClean="0"/>
              <a:t>Opera</a:t>
            </a:r>
          </a:p>
          <a:p>
            <a:r>
              <a:rPr lang="it-IT" dirty="0" err="1" smtClean="0"/>
              <a:t>Mozilla</a:t>
            </a:r>
            <a:r>
              <a:rPr lang="it-IT" dirty="0" smtClean="0"/>
              <a:t> </a:t>
            </a:r>
            <a:r>
              <a:rPr lang="it-IT" dirty="0" err="1" smtClean="0"/>
              <a:t>firefox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357" y="3140784"/>
            <a:ext cx="3427896" cy="172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2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421195"/>
            <a:ext cx="8229600" cy="1143000"/>
          </a:xfrm>
        </p:spPr>
        <p:txBody>
          <a:bodyPr/>
          <a:lstStyle/>
          <a:p>
            <a:r>
              <a:rPr lang="it-IT" dirty="0"/>
              <a:t>L</a:t>
            </a:r>
            <a:r>
              <a:rPr lang="it-IT" dirty="0" smtClean="0"/>
              <a:t>avoro di gruppo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4476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abbiamo lavorato?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 smtClean="0"/>
              <a:t>Per comunicare e scambiare il materiale aggiornato abbiamo utilizzato</a:t>
            </a:r>
          </a:p>
          <a:p>
            <a:r>
              <a:rPr lang="it-IT" dirty="0" err="1" smtClean="0"/>
              <a:t>GitHub</a:t>
            </a:r>
            <a:endParaRPr lang="it-IT" dirty="0" smtClean="0"/>
          </a:p>
          <a:p>
            <a:r>
              <a:rPr lang="it-IT" dirty="0" smtClean="0"/>
              <a:t>Google </a:t>
            </a:r>
            <a:r>
              <a:rPr lang="it-IT" dirty="0" err="1" smtClean="0"/>
              <a:t>Hangouts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 smtClean="0"/>
              <a:t>Abbiamo realizzato prima il layout html, in seguito i ragionamenti </a:t>
            </a:r>
            <a:r>
              <a:rPr lang="it-IT" i="1" dirty="0" err="1"/>
              <a:t>J</a:t>
            </a:r>
            <a:r>
              <a:rPr lang="it-IT" i="1" dirty="0" err="1" smtClean="0"/>
              <a:t>avascript</a:t>
            </a:r>
            <a:r>
              <a:rPr lang="it-IT" i="1" dirty="0" smtClean="0"/>
              <a:t>/</a:t>
            </a:r>
            <a:r>
              <a:rPr lang="it-IT" i="1" dirty="0" err="1" smtClean="0"/>
              <a:t>jQuery</a:t>
            </a:r>
            <a:r>
              <a:rPr lang="it-IT" i="1" dirty="0" smtClean="0"/>
              <a:t> ed infine la grafica in CSS.</a:t>
            </a:r>
            <a:endParaRPr lang="it-IT" i="1" dirty="0"/>
          </a:p>
        </p:txBody>
      </p:sp>
      <p:pic>
        <p:nvPicPr>
          <p:cNvPr id="7" name="Immagine 6" descr="GitHu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84" y="3133586"/>
            <a:ext cx="1929852" cy="853959"/>
          </a:xfrm>
          <a:prstGeom prst="rect">
            <a:avLst/>
          </a:prstGeom>
        </p:spPr>
      </p:pic>
      <p:pic>
        <p:nvPicPr>
          <p:cNvPr id="8" name="Immagine 7" descr="Hangout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67" y="3654632"/>
            <a:ext cx="1202233" cy="120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3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Ruoli nel gruppo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endParaRPr lang="it-IT" sz="3800" dirty="0" smtClean="0">
              <a:solidFill>
                <a:srgbClr val="FFFFFF"/>
              </a:solidFill>
            </a:endParaRPr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it-IT" sz="3800" dirty="0" smtClean="0">
                <a:solidFill>
                  <a:srgbClr val="FFFFFF"/>
                </a:solidFill>
              </a:rPr>
              <a:t>Genta </a:t>
            </a:r>
            <a:r>
              <a:rPr lang="it-IT" sz="3800" dirty="0">
                <a:solidFill>
                  <a:srgbClr val="FFFFFF"/>
                </a:solidFill>
              </a:rPr>
              <a:t>e Massimino: 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>
                <a:solidFill>
                  <a:srgbClr val="FFFFFF"/>
                </a:solidFill>
              </a:rPr>
              <a:t>sviluppo codice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>
                <a:solidFill>
                  <a:srgbClr val="FFFFFF"/>
                </a:solidFill>
              </a:rPr>
              <a:t>implementazione grafica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>
                <a:solidFill>
                  <a:srgbClr val="FFFFFF"/>
                </a:solidFill>
              </a:rPr>
              <a:t>documentazione</a:t>
            </a:r>
            <a:endParaRPr lang="it-IT" dirty="0"/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endParaRPr lang="it-IT" sz="3800" dirty="0">
              <a:solidFill>
                <a:srgbClr val="FFFFFF"/>
              </a:solidFill>
            </a:endParaRPr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it-IT" sz="3800" dirty="0" err="1">
                <a:solidFill>
                  <a:srgbClr val="FFFFFF"/>
                </a:solidFill>
              </a:rPr>
              <a:t>Levrone</a:t>
            </a:r>
            <a:r>
              <a:rPr lang="it-IT" sz="3800" dirty="0">
                <a:solidFill>
                  <a:srgbClr val="FFFFFF"/>
                </a:solidFill>
              </a:rPr>
              <a:t> e </a:t>
            </a:r>
            <a:r>
              <a:rPr lang="it-IT" sz="3800" dirty="0" err="1">
                <a:solidFill>
                  <a:srgbClr val="FFFFFF"/>
                </a:solidFill>
              </a:rPr>
              <a:t>Nikolov</a:t>
            </a:r>
            <a:r>
              <a:rPr lang="it-IT" sz="3800" dirty="0">
                <a:solidFill>
                  <a:srgbClr val="FFFFFF"/>
                </a:solidFill>
              </a:rPr>
              <a:t>: 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 err="1">
                <a:solidFill>
                  <a:srgbClr val="FFFFFF"/>
                </a:solidFill>
              </a:rPr>
              <a:t>debugger</a:t>
            </a:r>
            <a:r>
              <a:rPr lang="it-IT" sz="3800" dirty="0">
                <a:solidFill>
                  <a:srgbClr val="FFFFFF"/>
                </a:solidFill>
              </a:rPr>
              <a:t> 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>
                <a:solidFill>
                  <a:srgbClr val="FFFFFF"/>
                </a:solidFill>
              </a:rPr>
              <a:t>ottimizzazione codice e </a:t>
            </a:r>
            <a:r>
              <a:rPr lang="it-IT" sz="3800" dirty="0" smtClean="0">
                <a:solidFill>
                  <a:srgbClr val="FFFFFF"/>
                </a:solidFill>
              </a:rPr>
              <a:t>grafica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>
                <a:solidFill>
                  <a:srgbClr val="FFFFFF"/>
                </a:solidFill>
              </a:rPr>
              <a:t>d</a:t>
            </a:r>
            <a:r>
              <a:rPr lang="it-IT" sz="3800" dirty="0" smtClean="0">
                <a:solidFill>
                  <a:srgbClr val="FFFFFF"/>
                </a:solidFill>
              </a:rPr>
              <a:t>ocumentazione  e ricerca </a:t>
            </a:r>
            <a:r>
              <a:rPr lang="it-IT" sz="3800" smtClean="0">
                <a:solidFill>
                  <a:srgbClr val="FFFFFF"/>
                </a:solidFill>
              </a:rPr>
              <a:t>di stili</a:t>
            </a:r>
            <a:endParaRPr lang="it-IT" sz="3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 descr="ppp_prd_060_3d_people-teamwork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535" y="2660822"/>
            <a:ext cx="3456265" cy="259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9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091964"/>
            <a:ext cx="8229600" cy="1143000"/>
          </a:xfrm>
        </p:spPr>
        <p:txBody>
          <a:bodyPr/>
          <a:lstStyle/>
          <a:p>
            <a:r>
              <a:rPr lang="it-IT" dirty="0"/>
              <a:t>L</a:t>
            </a:r>
            <a:r>
              <a:rPr lang="it-IT" dirty="0" smtClean="0"/>
              <a:t>ayout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490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826179"/>
            <a:ext cx="8229600" cy="1143000"/>
          </a:xfrm>
        </p:spPr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944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 a </a:t>
            </a:r>
            <a:r>
              <a:rPr lang="it-IT" dirty="0" err="1" smtClean="0"/>
              <a:t>tab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smtClean="0"/>
              <a:t>Il progetto è suddiviso in 5 </a:t>
            </a:r>
            <a:r>
              <a:rPr lang="it-IT" dirty="0" err="1" smtClean="0"/>
              <a:t>tab</a:t>
            </a:r>
            <a:r>
              <a:rPr lang="it-IT" dirty="0" smtClean="0"/>
              <a:t> principali:</a:t>
            </a:r>
          </a:p>
          <a:p>
            <a:r>
              <a:rPr lang="it-IT" dirty="0" smtClean="0"/>
              <a:t>Schermata iniziale</a:t>
            </a:r>
          </a:p>
          <a:p>
            <a:r>
              <a:rPr lang="it-IT" dirty="0" smtClean="0"/>
              <a:t>Gioco</a:t>
            </a:r>
          </a:p>
          <a:p>
            <a:r>
              <a:rPr lang="it-IT" dirty="0" smtClean="0"/>
              <a:t>Statistiche partita</a:t>
            </a:r>
          </a:p>
          <a:p>
            <a:r>
              <a:rPr lang="it-IT" dirty="0" smtClean="0"/>
              <a:t>Informazioni</a:t>
            </a:r>
          </a:p>
          <a:p>
            <a:r>
              <a:rPr lang="it-IT" dirty="0" smtClean="0"/>
              <a:t>Schermata vittoria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i="1" dirty="0" smtClean="0"/>
              <a:t>I </a:t>
            </a:r>
            <a:r>
              <a:rPr lang="it-IT" i="1" dirty="0" err="1" smtClean="0"/>
              <a:t>Tab</a:t>
            </a:r>
            <a:r>
              <a:rPr lang="it-IT" i="1" dirty="0" smtClean="0"/>
              <a:t> consentono una visualizzazione più pulita ed ordinata del progetto.</a:t>
            </a:r>
            <a:endParaRPr lang="it-IT" i="1" dirty="0"/>
          </a:p>
        </p:txBody>
      </p:sp>
      <p:sp>
        <p:nvSpPr>
          <p:cNvPr id="4" name="Documento multiplo 3"/>
          <p:cNvSpPr/>
          <p:nvPr/>
        </p:nvSpPr>
        <p:spPr>
          <a:xfrm>
            <a:off x="6773115" y="2727915"/>
            <a:ext cx="1446343" cy="1399231"/>
          </a:xfrm>
          <a:prstGeom prst="flowChartMultidocument">
            <a:avLst/>
          </a:prstGeom>
          <a:solidFill>
            <a:srgbClr val="33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57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Schermata di gioco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4712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La schermata di gioco è ordinata mediante la seguente disposizione:</a:t>
            </a:r>
          </a:p>
          <a:p>
            <a:r>
              <a:rPr lang="it-IT" dirty="0" smtClean="0"/>
              <a:t>Menù selezione </a:t>
            </a:r>
            <a:r>
              <a:rPr lang="it-IT" dirty="0" err="1" smtClean="0"/>
              <a:t>tab</a:t>
            </a:r>
            <a:endParaRPr lang="it-IT" dirty="0" smtClean="0"/>
          </a:p>
          <a:p>
            <a:r>
              <a:rPr lang="it-IT" dirty="0" smtClean="0"/>
              <a:t>Menù interazione con la partita</a:t>
            </a:r>
          </a:p>
          <a:p>
            <a:r>
              <a:rPr lang="it-IT" dirty="0" smtClean="0"/>
              <a:t>Riga dei mazzi completati</a:t>
            </a:r>
          </a:p>
          <a:p>
            <a:r>
              <a:rPr lang="it-IT" dirty="0" smtClean="0"/>
              <a:t>Riga dei mazzi in uso</a:t>
            </a:r>
          </a:p>
          <a:p>
            <a:pPr marL="0" indent="0">
              <a:buNone/>
            </a:pP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21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 smtClean="0"/>
              <a:t>Nella realizzazione della grafica ci siamo posti come obiettivi:</a:t>
            </a:r>
          </a:p>
          <a:p>
            <a:r>
              <a:rPr lang="it-IT" dirty="0" smtClean="0"/>
              <a:t>Semplicità</a:t>
            </a:r>
          </a:p>
          <a:p>
            <a:r>
              <a:rPr lang="it-IT" dirty="0" smtClean="0"/>
              <a:t>Chiarezza</a:t>
            </a:r>
          </a:p>
          <a:p>
            <a:r>
              <a:rPr lang="it-IT" dirty="0" smtClean="0"/>
              <a:t>Continuità (di colori, font e stili)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i="1" dirty="0" smtClean="0"/>
              <a:t>La grafica è interamente realizzata in CSS (ad eccezione delle foto delle carte).</a:t>
            </a:r>
            <a:endParaRPr lang="it-IT" i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46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6086" y="3167263"/>
            <a:ext cx="1189201" cy="1189201"/>
          </a:xfrm>
          <a:prstGeom prst="rect">
            <a:avLst/>
          </a:prstGeom>
        </p:spPr>
      </p:pic>
      <p:sp>
        <p:nvSpPr>
          <p:cNvPr id="6" name="Per 5"/>
          <p:cNvSpPr/>
          <p:nvPr/>
        </p:nvSpPr>
        <p:spPr>
          <a:xfrm>
            <a:off x="7136086" y="3362860"/>
            <a:ext cx="1330308" cy="993604"/>
          </a:xfrm>
          <a:prstGeom prst="mathMultiply">
            <a:avLst/>
          </a:prstGeom>
          <a:solidFill>
            <a:srgbClr val="FF0000">
              <a:alpha val="67000"/>
            </a:srgbClr>
          </a:solidFill>
          <a:ln>
            <a:solidFill>
              <a:srgbClr val="8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05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9547"/>
            <a:ext cx="8229600" cy="1143000"/>
          </a:xfrm>
        </p:spPr>
        <p:txBody>
          <a:bodyPr/>
          <a:lstStyle/>
          <a:p>
            <a:r>
              <a:rPr lang="it-IT" dirty="0" smtClean="0"/>
              <a:t>Ragionamenti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970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Logica generale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76574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Vi sono 10 div madre che ospitano un numero variabile di div figli (annidati fra loro).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Ogni div figlio è dotato di:</a:t>
            </a:r>
          </a:p>
          <a:p>
            <a:r>
              <a:rPr lang="it-IT" dirty="0" smtClean="0"/>
              <a:t>Id (dipendente da div padre)</a:t>
            </a:r>
          </a:p>
          <a:p>
            <a:r>
              <a:rPr lang="it-IT" dirty="0" smtClean="0"/>
              <a:t>Valore (Identifica valore carta, generato ‘casualmente’)</a:t>
            </a:r>
          </a:p>
          <a:p>
            <a:r>
              <a:rPr lang="it-IT" dirty="0" smtClean="0"/>
              <a:t>Classe generica</a:t>
            </a:r>
          </a:p>
          <a:p>
            <a:endParaRPr lang="it-IT" dirty="0" smtClean="0"/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5295696" y="2282541"/>
            <a:ext cx="664037" cy="821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MADRE</a:t>
            </a:r>
          </a:p>
          <a:p>
            <a:pPr algn="ctr"/>
            <a:r>
              <a:rPr lang="it-IT" sz="1000" dirty="0"/>
              <a:t>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6112133" y="2282541"/>
            <a:ext cx="664037" cy="821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12" name="Rettangolo 11"/>
          <p:cNvSpPr/>
          <p:nvPr/>
        </p:nvSpPr>
        <p:spPr>
          <a:xfrm>
            <a:off x="7385096" y="2282541"/>
            <a:ext cx="664037" cy="821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MADRE</a:t>
            </a:r>
          </a:p>
          <a:p>
            <a:pPr algn="ctr"/>
            <a:r>
              <a:rPr lang="it-IT" sz="1000" dirty="0" smtClean="0"/>
              <a:t>10</a:t>
            </a:r>
            <a:endParaRPr lang="it-IT" sz="10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922587" y="2656049"/>
            <a:ext cx="3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14" name="Rettangolo 13"/>
          <p:cNvSpPr/>
          <p:nvPr/>
        </p:nvSpPr>
        <p:spPr>
          <a:xfrm>
            <a:off x="6112133" y="2469293"/>
            <a:ext cx="664037" cy="821715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FIGLIO 1</a:t>
            </a:r>
            <a:endParaRPr lang="it-IT" sz="1000" dirty="0"/>
          </a:p>
        </p:txBody>
      </p:sp>
      <p:sp>
        <p:nvSpPr>
          <p:cNvPr id="15" name="Rettangolo 14"/>
          <p:cNvSpPr/>
          <p:nvPr/>
        </p:nvSpPr>
        <p:spPr>
          <a:xfrm>
            <a:off x="6115123" y="2972106"/>
            <a:ext cx="664037" cy="821715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FIGLIO 2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213629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Distribuzione carte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441"/>
            <a:ext cx="8229600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sz="4900" dirty="0" smtClean="0"/>
              <a:t>Iniziata la partita vengono distribuite le prime 54 carte coperte ,  l’ultima carta di ogni colonna viene poi:</a:t>
            </a:r>
          </a:p>
          <a:p>
            <a:r>
              <a:rPr lang="it-IT" sz="4900" dirty="0" smtClean="0"/>
              <a:t>Rivelata </a:t>
            </a:r>
          </a:p>
          <a:p>
            <a:r>
              <a:rPr lang="it-IT" sz="4900" dirty="0"/>
              <a:t>R</a:t>
            </a:r>
            <a:r>
              <a:rPr lang="it-IT" sz="4900" dirty="0" smtClean="0"/>
              <a:t>esa ‘</a:t>
            </a:r>
            <a:r>
              <a:rPr lang="it-IT" sz="4900" dirty="0" err="1" smtClean="0"/>
              <a:t>draggabile</a:t>
            </a:r>
            <a:r>
              <a:rPr lang="it-IT" sz="4900" dirty="0" smtClean="0"/>
              <a:t>’</a:t>
            </a:r>
          </a:p>
          <a:p>
            <a:pPr marL="0" indent="0">
              <a:buNone/>
            </a:pPr>
            <a:endParaRPr lang="it-IT" sz="4900" dirty="0"/>
          </a:p>
          <a:p>
            <a:pPr marL="0" indent="0">
              <a:buNone/>
            </a:pPr>
            <a:r>
              <a:rPr lang="it-IT" sz="4900" dirty="0" smtClean="0"/>
              <a:t>Ogni carta, all’avvio del gioco, è resa ‘</a:t>
            </a:r>
            <a:r>
              <a:rPr lang="it-IT" sz="4900" dirty="0" err="1" smtClean="0"/>
              <a:t>droppabble</a:t>
            </a:r>
            <a:r>
              <a:rPr lang="it-IT" sz="4900" dirty="0" smtClean="0"/>
              <a:t>’.</a:t>
            </a:r>
          </a:p>
          <a:p>
            <a:pPr marL="0" indent="0">
              <a:buNone/>
            </a:pPr>
            <a:endParaRPr lang="it-IT" sz="4900" dirty="0" smtClean="0"/>
          </a:p>
          <a:p>
            <a:pPr marL="0" indent="0">
              <a:buNone/>
            </a:pPr>
            <a:endParaRPr lang="it-IT" sz="4900" dirty="0"/>
          </a:p>
          <a:p>
            <a:pPr marL="0" indent="0">
              <a:buNone/>
            </a:pPr>
            <a:endParaRPr lang="it-IT" sz="4900" i="1" dirty="0" smtClean="0"/>
          </a:p>
          <a:p>
            <a:pPr marL="0" indent="0">
              <a:buNone/>
            </a:pPr>
            <a:endParaRPr lang="it-IT" sz="4900" i="1" dirty="0"/>
          </a:p>
          <a:p>
            <a:pPr marL="0" indent="0">
              <a:buNone/>
            </a:pPr>
            <a:r>
              <a:rPr lang="it-IT" sz="4900" i="1" dirty="0" smtClean="0"/>
              <a:t>Ad ogni click su il mazzo inferiore vengono appese 10 nuove carte all’ultima carta di ogni colonna.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7520221" y="4191576"/>
            <a:ext cx="506329" cy="64741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/>
          <p:cNvCxnSpPr/>
          <p:nvPr/>
        </p:nvCxnSpPr>
        <p:spPr>
          <a:xfrm flipH="1" flipV="1">
            <a:off x="6838424" y="3779566"/>
            <a:ext cx="925503" cy="82402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V="1">
            <a:off x="7763927" y="3779566"/>
            <a:ext cx="0" cy="84062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V="1">
            <a:off x="7763927" y="3779566"/>
            <a:ext cx="638976" cy="84062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6332095" y="2606248"/>
            <a:ext cx="506329" cy="713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7478718" y="2634146"/>
            <a:ext cx="506329" cy="713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8402903" y="2634743"/>
            <a:ext cx="506329" cy="713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6332095" y="2991649"/>
            <a:ext cx="506329" cy="713813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NEW</a:t>
            </a:r>
            <a:endParaRPr lang="it-IT" sz="1200" dirty="0"/>
          </a:p>
        </p:txBody>
      </p:sp>
      <p:sp>
        <p:nvSpPr>
          <p:cNvPr id="18" name="Rettangolo 17"/>
          <p:cNvSpPr/>
          <p:nvPr/>
        </p:nvSpPr>
        <p:spPr>
          <a:xfrm>
            <a:off x="7478718" y="2991052"/>
            <a:ext cx="506329" cy="713813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NEW</a:t>
            </a:r>
            <a:endParaRPr lang="it-IT" sz="1200" dirty="0"/>
          </a:p>
        </p:txBody>
      </p:sp>
      <p:sp>
        <p:nvSpPr>
          <p:cNvPr id="13" name="Rettangolo 12"/>
          <p:cNvSpPr/>
          <p:nvPr/>
        </p:nvSpPr>
        <p:spPr>
          <a:xfrm>
            <a:off x="8402903" y="2963154"/>
            <a:ext cx="506329" cy="713813"/>
          </a:xfrm>
          <a:prstGeom prst="rect">
            <a:avLst/>
          </a:prstGeom>
          <a:pattFill prst="ltUpDiag">
            <a:fgClr>
              <a:srgbClr val="3366FF"/>
            </a:fgClr>
            <a:bgClr>
              <a:prstClr val="white"/>
            </a:bgClr>
          </a:patt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bg1"/>
                </a:solidFill>
              </a:rPr>
              <a:t>NEW</a:t>
            </a:r>
            <a:endParaRPr lang="it-I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Spostamento singolo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Quando </a:t>
            </a:r>
            <a:r>
              <a:rPr lang="it-IT" dirty="0"/>
              <a:t>avviene lo spostamento di una </a:t>
            </a:r>
            <a:r>
              <a:rPr lang="it-IT" dirty="0" smtClean="0"/>
              <a:t>carta:</a:t>
            </a:r>
            <a:endParaRPr lang="it-IT" dirty="0"/>
          </a:p>
          <a:p>
            <a:pPr marL="0" indent="0"/>
            <a:r>
              <a:rPr lang="it-IT" dirty="0"/>
              <a:t>R</a:t>
            </a:r>
            <a:r>
              <a:rPr lang="it-IT" dirty="0" smtClean="0"/>
              <a:t>icavo </a:t>
            </a:r>
            <a:r>
              <a:rPr lang="it-IT" dirty="0"/>
              <a:t>il valore dell’ ultima carta della colonna e controllo che sia uguale al valore della carta spostata </a:t>
            </a:r>
            <a:r>
              <a:rPr lang="it-IT" dirty="0" smtClean="0"/>
              <a:t>aumentato di uno (o che la colonna sia vuota):</a:t>
            </a:r>
            <a:endParaRPr lang="it-IT" dirty="0"/>
          </a:p>
          <a:p>
            <a:pPr marL="400050" lvl="1" indent="0">
              <a:buFont typeface="Corbel" pitchFamily="34" charset="0"/>
              <a:buChar char="–"/>
            </a:pPr>
            <a:r>
              <a:rPr lang="it-IT" dirty="0"/>
              <a:t>se il valore non </a:t>
            </a:r>
            <a:r>
              <a:rPr lang="it-IT" dirty="0" smtClean="0"/>
              <a:t>coincide allora, </a:t>
            </a:r>
            <a:r>
              <a:rPr lang="it-IT" dirty="0"/>
              <a:t>tramite la proprietà </a:t>
            </a:r>
            <a:r>
              <a:rPr lang="it-IT" dirty="0" err="1" smtClean="0"/>
              <a:t>revert</a:t>
            </a:r>
            <a:r>
              <a:rPr lang="it-IT" dirty="0" smtClean="0"/>
              <a:t>, </a:t>
            </a:r>
            <a:r>
              <a:rPr lang="it-IT" dirty="0"/>
              <a:t>la si fa tornare </a:t>
            </a:r>
            <a:r>
              <a:rPr lang="it-IT" dirty="0" smtClean="0"/>
              <a:t>nella sua </a:t>
            </a:r>
            <a:r>
              <a:rPr lang="it-IT" dirty="0"/>
              <a:t>posizione</a:t>
            </a:r>
          </a:p>
          <a:p>
            <a:pPr marL="400050" lvl="1" indent="0">
              <a:buFont typeface="Corbel" pitchFamily="34" charset="0"/>
              <a:buChar char="–"/>
            </a:pPr>
            <a:r>
              <a:rPr lang="it-IT" dirty="0"/>
              <a:t>s</a:t>
            </a:r>
            <a:r>
              <a:rPr lang="it-IT" dirty="0" smtClean="0"/>
              <a:t>e </a:t>
            </a:r>
            <a:r>
              <a:rPr lang="it-IT" dirty="0"/>
              <a:t>il valore </a:t>
            </a:r>
            <a:r>
              <a:rPr lang="it-IT" dirty="0" smtClean="0"/>
              <a:t>coincide rimuovo la </a:t>
            </a:r>
            <a:r>
              <a:rPr lang="it-IT" dirty="0"/>
              <a:t>carta spostata dalla vecchia colonna e </a:t>
            </a:r>
            <a:r>
              <a:rPr lang="it-IT" dirty="0" smtClean="0"/>
              <a:t>la appendo alla </a:t>
            </a:r>
            <a:r>
              <a:rPr lang="it-IT" dirty="0"/>
              <a:t>nuova </a:t>
            </a:r>
            <a:r>
              <a:rPr lang="it-IT" dirty="0" smtClean="0"/>
              <a:t>aggiornandone l’ID </a:t>
            </a:r>
          </a:p>
          <a:p>
            <a:pPr marL="400050" lvl="1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3214373" y="5504963"/>
            <a:ext cx="664037" cy="821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5" name="Rettangolo 4"/>
          <p:cNvSpPr/>
          <p:nvPr/>
        </p:nvSpPr>
        <p:spPr>
          <a:xfrm>
            <a:off x="4921950" y="5504963"/>
            <a:ext cx="664037" cy="821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6" name="Rettangolo 5"/>
          <p:cNvSpPr/>
          <p:nvPr/>
        </p:nvSpPr>
        <p:spPr>
          <a:xfrm>
            <a:off x="3214373" y="5774077"/>
            <a:ext cx="664037" cy="821715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7</a:t>
            </a:r>
            <a:endParaRPr lang="it-IT" sz="1000" dirty="0"/>
          </a:p>
        </p:txBody>
      </p:sp>
      <p:sp>
        <p:nvSpPr>
          <p:cNvPr id="7" name="Freccia destra 6"/>
          <p:cNvSpPr/>
          <p:nvPr/>
        </p:nvSpPr>
        <p:spPr>
          <a:xfrm rot="21015901">
            <a:off x="3786360" y="5876281"/>
            <a:ext cx="1316995" cy="282312"/>
          </a:xfrm>
          <a:prstGeom prst="rightArrow">
            <a:avLst/>
          </a:prstGeom>
          <a:pattFill prst="ltDnDiag">
            <a:fgClr>
              <a:schemeClr val="accent3"/>
            </a:fgClr>
            <a:bgClr>
              <a:prstClr val="white"/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5303999"/>
      </p:ext>
    </p:extLst>
  </p:cSld>
  <p:clrMapOvr>
    <a:masterClrMapping/>
  </p:clrMapOvr>
</p:sld>
</file>

<file path=ppt/theme/theme1.xml><?xml version="1.0" encoding="utf-8"?>
<a:theme xmlns:a="http://schemas.openxmlformats.org/drawingml/2006/main" name="Crepuscolo">
  <a:themeElements>
    <a:clrScheme name="Crepuscolo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Crepuscolo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epusco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Crepuscolo.thmx</Template>
  <TotalTime>146</TotalTime>
  <Words>621</Words>
  <Application>Microsoft Macintosh PowerPoint</Application>
  <PresentationFormat>Presentazione su schermo (4:3)</PresentationFormat>
  <Paragraphs>132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Crepuscolo</vt:lpstr>
      <vt:lpstr>Spider</vt:lpstr>
      <vt:lpstr>Layout </vt:lpstr>
      <vt:lpstr>Interfaccia a tab</vt:lpstr>
      <vt:lpstr>Schermata di gioco</vt:lpstr>
      <vt:lpstr>Stile</vt:lpstr>
      <vt:lpstr>Ragionamenti</vt:lpstr>
      <vt:lpstr>Logica generale</vt:lpstr>
      <vt:lpstr>Distribuzione carte</vt:lpstr>
      <vt:lpstr>Spostamento singolo</vt:lpstr>
      <vt:lpstr>Spostamento multiplo</vt:lpstr>
      <vt:lpstr>Scala effettuata </vt:lpstr>
      <vt:lpstr>Vittoria e sconfitta</vt:lpstr>
      <vt:lpstr>Varie</vt:lpstr>
      <vt:lpstr>Altre funzioni</vt:lpstr>
      <vt:lpstr>Aiuti</vt:lpstr>
      <vt:lpstr>Cross browsing</vt:lpstr>
      <vt:lpstr>Lavoro di gruppo</vt:lpstr>
      <vt:lpstr>Come abbiamo lavorato?</vt:lpstr>
      <vt:lpstr>Ruoli nel gruppo</vt:lpstr>
      <vt:lpstr>FINE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Spider</dc:title>
  <dc:creator>Daniele Genta</dc:creator>
  <cp:lastModifiedBy>Daniele Genta</cp:lastModifiedBy>
  <cp:revision>44</cp:revision>
  <dcterms:created xsi:type="dcterms:W3CDTF">2015-01-27T19:34:54Z</dcterms:created>
  <dcterms:modified xsi:type="dcterms:W3CDTF">2015-02-18T19:42:59Z</dcterms:modified>
</cp:coreProperties>
</file>