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4"/>
  </p:notesMasterIdLst>
  <p:sldIdLst>
    <p:sldId id="370" r:id="rId2"/>
    <p:sldId id="371" r:id="rId3"/>
  </p:sldIdLst>
  <p:sldSz cx="12192000" cy="6858000"/>
  <p:notesSz cx="6886575" cy="100171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B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A7445F-C475-32EB-37DC-9A05D413CDE3}" v="1234" dt="2025-02-22T12:03:31.790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94660"/>
  </p:normalViewPr>
  <p:slideViewPr>
    <p:cSldViewPr snapToGrid="0">
      <p:cViewPr>
        <p:scale>
          <a:sx n="66" d="100"/>
          <a:sy n="66" d="100"/>
        </p:scale>
        <p:origin x="8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183" cy="50259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0798" y="1"/>
            <a:ext cx="2984183" cy="50259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4FE7B2D-E371-4EAB-930C-3A87D1D0F943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7100" cy="337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658" y="4820742"/>
            <a:ext cx="5509260" cy="394424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4531"/>
            <a:ext cx="2984183" cy="50259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0798" y="9514531"/>
            <a:ext cx="2984183" cy="50259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60FFF0-83AB-4B5E-8B06-81169C653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77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B2308-5686-627C-5570-052767DA8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11BC0A-D50B-3714-60DC-11877E8B3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99" indent="0" algn="ctr">
              <a:buNone/>
              <a:defRPr sz="2000"/>
            </a:lvl2pPr>
            <a:lvl3pPr marL="914398" indent="0" algn="ctr">
              <a:buNone/>
              <a:defRPr sz="1800"/>
            </a:lvl3pPr>
            <a:lvl4pPr marL="1371597" indent="0" algn="ctr">
              <a:buNone/>
              <a:defRPr sz="1600"/>
            </a:lvl4pPr>
            <a:lvl5pPr marL="1828796" indent="0" algn="ctr">
              <a:buNone/>
              <a:defRPr sz="1600"/>
            </a:lvl5pPr>
            <a:lvl6pPr marL="2285996" indent="0" algn="ctr">
              <a:buNone/>
              <a:defRPr sz="1600"/>
            </a:lvl6pPr>
            <a:lvl7pPr marL="2743194" indent="0" algn="ctr">
              <a:buNone/>
              <a:defRPr sz="1600"/>
            </a:lvl7pPr>
            <a:lvl8pPr marL="3200394" indent="0" algn="ctr">
              <a:buNone/>
              <a:defRPr sz="1600"/>
            </a:lvl8pPr>
            <a:lvl9pPr marL="3657592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86BF1C-BAA1-3030-3FEA-77C60501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D1DDB8-9965-ECAE-AAA3-3BF671A8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56375C-9CE8-4427-D7BF-9F175972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29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9A5DD-96CC-0E69-1AC3-0895E556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A21E66-9726-2734-8568-45FA48525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6463A-CE06-D704-4310-49B75752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AD2815-56BB-1824-B496-CACE34F2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6A0532-94D2-806C-7173-BB37865D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76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4E8D43-D8DD-0615-7633-1517C5492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E64695-103B-63D0-9E71-CC156A827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E5F7CC-4030-F3F9-CA04-A9C1623A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CCD70D-9D2A-ADBE-5B48-13570D0E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0F530F-1C10-A07E-D95C-35FE4107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82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60555-F0E1-3818-2D3E-0647447E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01E1AB-5B76-407F-5ED2-5B8E2D6BB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6BA423-4CB2-9AA0-9867-E877F37A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95113C-F4B4-7C34-E4B6-45825810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946566-5213-C99A-6A3F-EDD7AD16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41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85F0B-8BAB-AE4C-BA07-C3245D44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9CED47-FE94-A1E6-96C6-EF7BB02F7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9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9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9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83FCA5-F41B-62F1-7006-543F2A82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14803A-474E-3C27-B5DD-E9FC2A87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2C57CE-371B-C80B-3C22-FC090B0D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55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2ED1D-3E12-D056-3A70-724FCAD4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04F380-C42A-EC10-B92E-D43AA4B7F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706D59-A11B-E031-04F5-3BBA523C9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100942-B646-091B-9D5A-1E688D5E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A2079B-4A3A-6FC3-FA67-5CA60336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71636F-1D74-F8D1-33DA-CB293A5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24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8AF1D-A8D7-E10B-020A-4C61C0F7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FB02BE-E046-EC80-63DC-4FF41EAB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4"/>
            <a:ext cx="515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7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6" indent="0">
              <a:buNone/>
              <a:defRPr sz="1600" b="1"/>
            </a:lvl6pPr>
            <a:lvl7pPr marL="2743194" indent="0">
              <a:buNone/>
              <a:defRPr sz="1600" b="1"/>
            </a:lvl7pPr>
            <a:lvl8pPr marL="3200394" indent="0">
              <a:buNone/>
              <a:defRPr sz="1600" b="1"/>
            </a:lvl8pPr>
            <a:lvl9pPr marL="3657592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D02E35-D32C-D159-E48B-E0FFA96EF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6"/>
            <a:ext cx="515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F33604-D82D-6CFB-1096-D3D1ADA8E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9" indent="0">
              <a:buNone/>
              <a:defRPr sz="2000" b="1"/>
            </a:lvl2pPr>
            <a:lvl3pPr marL="914398" indent="0">
              <a:buNone/>
              <a:defRPr sz="1800" b="1"/>
            </a:lvl3pPr>
            <a:lvl4pPr marL="1371597" indent="0">
              <a:buNone/>
              <a:defRPr sz="1600" b="1"/>
            </a:lvl4pPr>
            <a:lvl5pPr marL="1828796" indent="0">
              <a:buNone/>
              <a:defRPr sz="1600" b="1"/>
            </a:lvl5pPr>
            <a:lvl6pPr marL="2285996" indent="0">
              <a:buNone/>
              <a:defRPr sz="1600" b="1"/>
            </a:lvl6pPr>
            <a:lvl7pPr marL="2743194" indent="0">
              <a:buNone/>
              <a:defRPr sz="1600" b="1"/>
            </a:lvl7pPr>
            <a:lvl8pPr marL="3200394" indent="0">
              <a:buNone/>
              <a:defRPr sz="1600" b="1"/>
            </a:lvl8pPr>
            <a:lvl9pPr marL="3657592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4DA50F-503B-1289-F0D3-50B197860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21B5D4-32A1-7F55-CC3C-D3257341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7F27C8-D87D-78B5-359B-554401CE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611D6C-522A-48E3-8E4F-E060F095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46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47728-47BF-BF63-C9DF-EF2E8C29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C8B006-7FEB-6BAB-7E2C-F58219C7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247057-F644-F7F2-7EE3-C45873E3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902687-B9C3-2AE3-F738-6C51F2AF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16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CF4F41-51A3-A026-26C8-21FB4FE1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2B30E1-12DF-371A-82CE-0B3CAC7A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CAC6BD-B529-1853-45FA-AD682013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1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34308-810B-9344-A5EA-B95B732D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E48830-9291-8BEA-0BEE-0D1027546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E4FBF1-53A1-7E7A-F2C5-7E89EDBF9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8" indent="0">
              <a:buNone/>
              <a:defRPr sz="1200"/>
            </a:lvl3pPr>
            <a:lvl4pPr marL="1371597" indent="0">
              <a:buNone/>
              <a:defRPr sz="1000"/>
            </a:lvl4pPr>
            <a:lvl5pPr marL="1828796" indent="0">
              <a:buNone/>
              <a:defRPr sz="1000"/>
            </a:lvl5pPr>
            <a:lvl6pPr marL="2285996" indent="0">
              <a:buNone/>
              <a:defRPr sz="1000"/>
            </a:lvl6pPr>
            <a:lvl7pPr marL="2743194" indent="0">
              <a:buNone/>
              <a:defRPr sz="1000"/>
            </a:lvl7pPr>
            <a:lvl8pPr marL="3200394" indent="0">
              <a:buNone/>
              <a:defRPr sz="1000"/>
            </a:lvl8pPr>
            <a:lvl9pPr marL="3657592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6F1A48-1EF7-E4DA-B64A-698820BB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5040F6-214D-3415-6F22-6C5510BC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0A79E0-F7B7-9719-A2C4-B0813628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65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ACB1F-94B5-A997-1502-9088827C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DDFF7F-626B-F155-09A9-D2A715840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8" indent="0">
              <a:buNone/>
              <a:defRPr sz="2400"/>
            </a:lvl3pPr>
            <a:lvl4pPr marL="1371597" indent="0">
              <a:buNone/>
              <a:defRPr sz="2000"/>
            </a:lvl4pPr>
            <a:lvl5pPr marL="1828796" indent="0">
              <a:buNone/>
              <a:defRPr sz="2000"/>
            </a:lvl5pPr>
            <a:lvl6pPr marL="2285996" indent="0">
              <a:buNone/>
              <a:defRPr sz="2000"/>
            </a:lvl6pPr>
            <a:lvl7pPr marL="2743194" indent="0">
              <a:buNone/>
              <a:defRPr sz="2000"/>
            </a:lvl7pPr>
            <a:lvl8pPr marL="3200394" indent="0">
              <a:buNone/>
              <a:defRPr sz="2000"/>
            </a:lvl8pPr>
            <a:lvl9pPr marL="3657592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82D298-7093-3895-5770-BEE6CD954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99" indent="0">
              <a:buNone/>
              <a:defRPr sz="1400"/>
            </a:lvl2pPr>
            <a:lvl3pPr marL="914398" indent="0">
              <a:buNone/>
              <a:defRPr sz="1200"/>
            </a:lvl3pPr>
            <a:lvl4pPr marL="1371597" indent="0">
              <a:buNone/>
              <a:defRPr sz="1000"/>
            </a:lvl4pPr>
            <a:lvl5pPr marL="1828796" indent="0">
              <a:buNone/>
              <a:defRPr sz="1000"/>
            </a:lvl5pPr>
            <a:lvl6pPr marL="2285996" indent="0">
              <a:buNone/>
              <a:defRPr sz="1000"/>
            </a:lvl6pPr>
            <a:lvl7pPr marL="2743194" indent="0">
              <a:buNone/>
              <a:defRPr sz="1000"/>
            </a:lvl7pPr>
            <a:lvl8pPr marL="3200394" indent="0">
              <a:buNone/>
              <a:defRPr sz="1000"/>
            </a:lvl8pPr>
            <a:lvl9pPr marL="3657592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B9B5D0-EB88-11CE-79B2-A3DF3F49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2EA8B-6613-AE27-0579-B9EFB2C9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CD62D5-9F45-1812-67B0-CA3AB150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38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D03AC2-3A2D-D227-653F-F046C190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A86BB3-17FA-546B-A5CC-9B3395FA5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FEAE58-FFBA-5C6C-DAF1-43A57A3EC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4885D-3562-4B0E-A4FF-3324C1F82F60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4C0082-6D31-893D-7B5F-9A27F5A1B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6A7B2-51B0-30A5-D6B4-4E3BFEA90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39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39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9" indent="-228599" algn="l" defTabSz="91439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9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97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97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96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95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4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3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92" indent="-228599" algn="l" defTabSz="91439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9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8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7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6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94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92" algn="l" defTabSz="91439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Gráfico, Gráfico de mapa de árvore&#10;&#10;O conteúdo gerado por IA pode estar incorreto.">
            <a:extLst>
              <a:ext uri="{FF2B5EF4-FFF2-40B4-BE49-F238E27FC236}">
                <a16:creationId xmlns:a16="http://schemas.microsoft.com/office/drawing/2014/main" id="{E5720FC5-0E0C-A81C-E78C-335589168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4" t="6477" r="10857" b="1510"/>
          <a:stretch/>
        </p:blipFill>
        <p:spPr>
          <a:xfrm>
            <a:off x="0" y="-2"/>
            <a:ext cx="15312105" cy="102058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F443707-DF57-9EE7-A2E6-8A9543DB80ED}"/>
              </a:ext>
            </a:extLst>
          </p:cNvPr>
          <p:cNvSpPr txBox="1"/>
          <p:nvPr/>
        </p:nvSpPr>
        <p:spPr>
          <a:xfrm>
            <a:off x="-34005" y="587670"/>
            <a:ext cx="2914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9" indent="-171449">
              <a:buFont typeface="Arial" panose="020B0604020202020204" pitchFamily="34" charset="0"/>
              <a:buChar char="•"/>
            </a:pPr>
            <a:r>
              <a:rPr lang="pt-BR" dirty="0"/>
              <a:t>Custos elevados para o atendimento nutricional.</a:t>
            </a:r>
          </a:p>
          <a:p>
            <a:pPr marL="171449" indent="-171449">
              <a:buFont typeface="Arial" panose="020B0604020202020204" pitchFamily="34" charset="0"/>
              <a:buChar char="•"/>
            </a:pPr>
            <a:r>
              <a:rPr lang="pt-BR" dirty="0"/>
              <a:t>Dificuldade do acompanhamento diário de um nutricionista.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B8202C5-CC68-A7E4-1EA8-C908F66E9920}"/>
              </a:ext>
            </a:extLst>
          </p:cNvPr>
          <p:cNvSpPr txBox="1"/>
          <p:nvPr/>
        </p:nvSpPr>
        <p:spPr>
          <a:xfrm>
            <a:off x="-2" y="3493032"/>
            <a:ext cx="29146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Desenvolver, em 4 meses, um aplicativo integrado a uma IA para gerar planos personalizados de dieta e exercícios, com suporte a 1.000 usuários simultâneos e meta de 80% de satisfação.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178713-F4A5-6884-7E86-39ACA9981323}"/>
              </a:ext>
            </a:extLst>
          </p:cNvPr>
          <p:cNvSpPr txBox="1"/>
          <p:nvPr/>
        </p:nvSpPr>
        <p:spPr>
          <a:xfrm>
            <a:off x="-34005" y="5988643"/>
            <a:ext cx="291465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9" indent="-171449">
              <a:buFont typeface="Arial" panose="020B0604020202020204" pitchFamily="34" charset="0"/>
              <a:buChar char="•"/>
            </a:pPr>
            <a:r>
              <a:rPr lang="pt-BR" sz="1900" dirty="0"/>
              <a:t>Acompanhamento diário das dietas e treinos.</a:t>
            </a:r>
          </a:p>
          <a:p>
            <a:pPr marL="171449" indent="-171449">
              <a:buFont typeface="Arial" panose="020B0604020202020204" pitchFamily="34" charset="0"/>
              <a:buChar char="•"/>
            </a:pPr>
            <a:r>
              <a:rPr lang="pt-BR" sz="1900" dirty="0"/>
              <a:t>Facilitando o acesso a saúde do público C/D.</a:t>
            </a:r>
          </a:p>
          <a:p>
            <a:pPr marL="171449" indent="-171449">
              <a:buFont typeface="Arial" panose="020B0604020202020204" pitchFamily="34" charset="0"/>
              <a:buChar char="•"/>
            </a:pPr>
            <a:r>
              <a:rPr lang="pt-BR" sz="1900" dirty="0"/>
              <a:t>Plano personalizado, com métricas estabelecidas para o seu dia a dia.</a:t>
            </a:r>
          </a:p>
          <a:p>
            <a:pPr marL="171449" indent="-171449">
              <a:buFont typeface="Arial" panose="020B0604020202020204" pitchFamily="34" charset="0"/>
              <a:buChar char="•"/>
            </a:pPr>
            <a:r>
              <a:rPr lang="pt-BR" sz="1900" dirty="0"/>
              <a:t>Projeção de resultados com base nos inputs do usuário e de acordo com a dieta e treino fornecido pelo app.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C2341BF-E020-6EB9-CA8A-485408C7490B}"/>
              </a:ext>
            </a:extLst>
          </p:cNvPr>
          <p:cNvSpPr txBox="1"/>
          <p:nvPr/>
        </p:nvSpPr>
        <p:spPr>
          <a:xfrm>
            <a:off x="3086100" y="587671"/>
            <a:ext cx="29146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É um aplicativo de integração com IA para acompanhamento de dietas e treinos.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AE39230-F217-F36C-7757-28DF2DE6BD8E}"/>
              </a:ext>
            </a:extLst>
          </p:cNvPr>
          <p:cNvSpPr txBox="1"/>
          <p:nvPr/>
        </p:nvSpPr>
        <p:spPr>
          <a:xfrm>
            <a:off x="3086100" y="3614029"/>
            <a:ext cx="2914650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49" indent="-171449">
              <a:buFont typeface="Arial" panose="020B0604020202020204" pitchFamily="34" charset="0"/>
              <a:buChar char="•"/>
            </a:pPr>
            <a:r>
              <a:rPr lang="pt-BR" sz="2000" dirty="0"/>
              <a:t>Inserção de dados pessoais (peso, altura, saúde, objetivos).</a:t>
            </a:r>
          </a:p>
          <a:p>
            <a:pPr marL="171449" indent="-171449">
              <a:buFont typeface="Arial" panose="020B0604020202020204" pitchFamily="34" charset="0"/>
              <a:buChar char="•"/>
            </a:pPr>
            <a:r>
              <a:rPr lang="pt-BR" sz="2000" dirty="0"/>
              <a:t>Sugestão de planos personalizados de dieta e exercício.</a:t>
            </a:r>
          </a:p>
          <a:p>
            <a:pPr marL="171449" indent="-171449">
              <a:buFont typeface="Arial" panose="020B0604020202020204" pitchFamily="34" charset="0"/>
              <a:buChar char="•"/>
            </a:pPr>
            <a:r>
              <a:rPr lang="pt-BR" sz="2000" dirty="0"/>
              <a:t>Monitoramento de progresso e ajustes conforme desempenho.</a:t>
            </a:r>
          </a:p>
          <a:p>
            <a:pPr marL="171449" indent="-171449">
              <a:buFont typeface="Arial" panose="020B0604020202020204" pitchFamily="34" charset="0"/>
              <a:buChar char="•"/>
            </a:pPr>
            <a:r>
              <a:rPr lang="pt-BR" sz="2000" dirty="0"/>
              <a:t>Segurança: Proteção dos dados dos usuários.</a:t>
            </a:r>
          </a:p>
          <a:p>
            <a:pPr marL="171449" indent="-171449">
              <a:buFont typeface="Arial" panose="020B0604020202020204" pitchFamily="34" charset="0"/>
              <a:buChar char="•"/>
            </a:pPr>
            <a:r>
              <a:rPr lang="pt-BR" sz="2000" dirty="0"/>
              <a:t>Integração com o Chat GPT para gerar os planos personalizados.</a:t>
            </a:r>
          </a:p>
          <a:p>
            <a:pPr marL="171449" indent="-171449">
              <a:buFont typeface="Arial" panose="020B0604020202020204" pitchFamily="34" charset="0"/>
              <a:buChar char="•"/>
            </a:pPr>
            <a:r>
              <a:rPr lang="pt-BR" sz="2000" dirty="0"/>
              <a:t>Desempenho: Resposta rápida e eficiente, com planos em tempo real.</a:t>
            </a:r>
            <a:br>
              <a:rPr lang="pt-BR" sz="1400" dirty="0"/>
            </a:br>
            <a:br>
              <a:rPr lang="pt-BR" sz="1100" dirty="0"/>
            </a:br>
            <a:br>
              <a:rPr lang="pt-BR" sz="1100" dirty="0"/>
            </a:br>
            <a:endParaRPr lang="pt-BR" sz="11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9B3BF16-3D5B-2840-CD45-26ED76B83E2F}"/>
              </a:ext>
            </a:extLst>
          </p:cNvPr>
          <p:cNvSpPr txBox="1"/>
          <p:nvPr/>
        </p:nvSpPr>
        <p:spPr>
          <a:xfrm>
            <a:off x="6172198" y="661540"/>
            <a:ext cx="29146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49" indent="-171449">
              <a:buFont typeface="Arial" panose="020B0604020202020204" pitchFamily="34" charset="0"/>
              <a:buChar char="•"/>
            </a:pPr>
            <a:r>
              <a:rPr lang="pt-BR" dirty="0"/>
              <a:t>Usuário final: Clientes que utilizarão o aplicativo para atingir seus objetivos pessoais.</a:t>
            </a:r>
          </a:p>
          <a:p>
            <a:pPr marL="171449" indent="-171449">
              <a:buFont typeface="Arial" panose="020B0604020202020204" pitchFamily="34" charset="0"/>
              <a:buChar char="•"/>
            </a:pPr>
            <a:r>
              <a:rPr lang="pt-BR" dirty="0"/>
              <a:t>Profissionais da saúde: Nutricionistas, treinadores e médicos especialistas para validar o plano gerado.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8BBAAF1-F627-D227-41A5-FD134C5303FB}"/>
              </a:ext>
            </a:extLst>
          </p:cNvPr>
          <p:cNvSpPr txBox="1"/>
          <p:nvPr/>
        </p:nvSpPr>
        <p:spPr>
          <a:xfrm>
            <a:off x="6191253" y="4834482"/>
            <a:ext cx="29146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49" indent="-171449">
              <a:buFont typeface="Arial" panose="020B0604020202020204" pitchFamily="34" charset="0"/>
              <a:buChar char="•"/>
            </a:pPr>
            <a:r>
              <a:rPr lang="pt-BR" dirty="0"/>
              <a:t>Desenvolvedor - Pedro</a:t>
            </a:r>
          </a:p>
          <a:p>
            <a:pPr marL="171449" indent="-171449">
              <a:buFont typeface="Arial" panose="020B0604020202020204" pitchFamily="34" charset="0"/>
              <a:buChar char="•"/>
            </a:pPr>
            <a:endParaRPr lang="pt-BR" dirty="0"/>
          </a:p>
          <a:p>
            <a:pPr marL="171449" indent="-171449">
              <a:buFont typeface="Arial" panose="020B0604020202020204" pitchFamily="34" charset="0"/>
              <a:buChar char="•"/>
            </a:pPr>
            <a:r>
              <a:rPr lang="pt-BR" dirty="0"/>
              <a:t>Designer de UI/UX - Daniel</a:t>
            </a:r>
          </a:p>
          <a:p>
            <a:pPr marL="171449" indent="-171449">
              <a:buFont typeface="Arial" panose="020B0604020202020204" pitchFamily="34" charset="0"/>
              <a:buChar char="•"/>
            </a:pPr>
            <a:endParaRPr lang="pt-BR" dirty="0"/>
          </a:p>
          <a:p>
            <a:pPr marL="171449" indent="-171449">
              <a:buFont typeface="Arial" panose="020B0604020202020204" pitchFamily="34" charset="0"/>
              <a:buChar char="•"/>
            </a:pPr>
            <a:r>
              <a:rPr lang="pt-BR" dirty="0"/>
              <a:t>Especialista em IA - Yuri</a:t>
            </a:r>
          </a:p>
          <a:p>
            <a:endParaRPr lang="pt-BR" dirty="0"/>
          </a:p>
          <a:p>
            <a:pPr marL="171449" indent="-171449">
              <a:buFont typeface="Arial" panose="020B0604020202020204" pitchFamily="34" charset="0"/>
              <a:buChar char="•"/>
            </a:pPr>
            <a:r>
              <a:rPr lang="pt-BR" dirty="0"/>
              <a:t>Gerente de Produto - Arthur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80A21F-11C7-9DEE-0988-48849EED753A}"/>
              </a:ext>
            </a:extLst>
          </p:cNvPr>
          <p:cNvSpPr txBox="1"/>
          <p:nvPr/>
        </p:nvSpPr>
        <p:spPr>
          <a:xfrm>
            <a:off x="9266018" y="369152"/>
            <a:ext cx="2925982" cy="33239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71449" indent="-171449">
              <a:buFont typeface="Arial" panose="020B0604020202020204" pitchFamily="34" charset="0"/>
              <a:buChar char="•"/>
            </a:pPr>
            <a:r>
              <a:rPr lang="pt-BR" sz="1500" dirty="0"/>
              <a:t>A API do ChatGPT deve estar disponível para integração.</a:t>
            </a:r>
          </a:p>
          <a:p>
            <a:pPr marL="171449" indent="-171449">
              <a:buFont typeface="Arial" panose="020B0604020202020204" pitchFamily="34" charset="0"/>
              <a:buChar char="•"/>
            </a:pPr>
            <a:r>
              <a:rPr lang="pt-BR" sz="1500" dirty="0"/>
              <a:t>Os funcionários estarem disponíveis para realização do projeto.</a:t>
            </a:r>
            <a:endParaRPr lang="pt-BR" sz="1500" dirty="0">
              <a:ea typeface="+mn-lt"/>
              <a:cs typeface="+mn-lt"/>
            </a:endParaRPr>
          </a:p>
          <a:p>
            <a:pPr marL="171449" indent="-171449">
              <a:buFont typeface="Arial" panose="020B0604020202020204" pitchFamily="34" charset="0"/>
              <a:buChar char="•"/>
            </a:pPr>
            <a:r>
              <a:rPr lang="pt-BR" sz="1500" dirty="0">
                <a:ea typeface="+mn-lt"/>
                <a:cs typeface="+mn-lt"/>
              </a:rPr>
              <a:t>O app será acessível para os usuários de Android e IOS.</a:t>
            </a:r>
          </a:p>
          <a:p>
            <a:pPr marL="171449" indent="-171449">
              <a:buFont typeface="Arial" panose="020B0604020202020204" pitchFamily="34" charset="0"/>
              <a:buChar char="•"/>
            </a:pPr>
            <a:r>
              <a:rPr lang="pt-BR" sz="1500" dirty="0">
                <a:ea typeface="+mn-lt"/>
                <a:cs typeface="+mn-lt"/>
              </a:rPr>
              <a:t>O app fará monitoramento constante para melhorar os resultados e incentivar o uso contínuo.</a:t>
            </a:r>
            <a:endParaRPr lang="pt-BR" sz="1500" dirty="0">
              <a:ea typeface="Calibri" panose="020F0502020204030204"/>
              <a:cs typeface="Calibri" panose="020F0502020204030204"/>
            </a:endParaRPr>
          </a:p>
          <a:p>
            <a:pPr marL="171449" indent="-171449">
              <a:buFont typeface="Arial" panose="020B0604020202020204" pitchFamily="34" charset="0"/>
              <a:buChar char="•"/>
            </a:pPr>
            <a:r>
              <a:rPr lang="pt-BR" sz="1500" dirty="0">
                <a:ea typeface="Calibri" panose="020F0502020204030204"/>
                <a:cs typeface="Calibri" panose="020F0502020204030204"/>
              </a:rPr>
              <a:t>O servidor no qual o aplicativo estará hospedado deve suportar até 800 requisições por minuto.</a:t>
            </a: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3558A385-E509-9201-31C2-0077A32F7C36}"/>
              </a:ext>
            </a:extLst>
          </p:cNvPr>
          <p:cNvSpPr txBox="1"/>
          <p:nvPr/>
        </p:nvSpPr>
        <p:spPr>
          <a:xfrm>
            <a:off x="9258298" y="4834482"/>
            <a:ext cx="293370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49" indent="-285749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 Canvas</a:t>
            </a:r>
            <a:endParaRPr lang="en-US" sz="2400" dirty="0"/>
          </a:p>
          <a:p>
            <a:pPr marL="285749" indent="-285749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Modelo de Negócios requisitos</a:t>
            </a:r>
          </a:p>
          <a:p>
            <a:pPr marL="285749" indent="-285749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Lista de Serviços </a:t>
            </a:r>
          </a:p>
          <a:p>
            <a:pPr marL="285749" indent="-285749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Contrato de Serviço</a:t>
            </a:r>
          </a:p>
          <a:p>
            <a:pPr marL="285749" indent="-285749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Componentes de serviços </a:t>
            </a:r>
          </a:p>
          <a:p>
            <a:pPr marL="285749" indent="-285749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Estratégia de teste </a:t>
            </a:r>
          </a:p>
          <a:p>
            <a:pPr marL="285749" indent="-285749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Plano de Gerenciamento </a:t>
            </a:r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E740B183-0CDC-1C41-5BFE-E67FC455C060}"/>
              </a:ext>
            </a:extLst>
          </p:cNvPr>
          <p:cNvSpPr txBox="1"/>
          <p:nvPr/>
        </p:nvSpPr>
        <p:spPr>
          <a:xfrm>
            <a:off x="12334032" y="430707"/>
            <a:ext cx="2925015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49" indent="-171449">
              <a:buFont typeface="Arial" panose="020B0604020202020204" pitchFamily="34" charset="0"/>
              <a:buChar char="•"/>
            </a:pPr>
            <a:r>
              <a:rPr lang="pt-BR" sz="1200" dirty="0">
                <a:ea typeface="Calibri"/>
                <a:cs typeface="Calibri"/>
              </a:rPr>
              <a:t>Indisponibilidade da API, limitações de uso e custo inesperado.</a:t>
            </a:r>
          </a:p>
          <a:p>
            <a:pPr marL="171449" indent="-171449">
              <a:buFont typeface="Arial" panose="020B0604020202020204" pitchFamily="34" charset="0"/>
              <a:buChar char="•"/>
            </a:pPr>
            <a:r>
              <a:rPr lang="pt-BR" sz="1200" dirty="0">
                <a:ea typeface="Calibri"/>
                <a:cs typeface="Calibri"/>
              </a:rPr>
              <a:t>Falta de disponibilidade da equipe e rotatividade de funcionários.</a:t>
            </a:r>
          </a:p>
          <a:p>
            <a:pPr marL="171449" indent="-171449">
              <a:buFont typeface="Arial" panose="020B0604020202020204" pitchFamily="34" charset="0"/>
              <a:buChar char="•"/>
            </a:pPr>
            <a:r>
              <a:rPr lang="pt-BR" sz="1200" dirty="0"/>
              <a:t>Desafios técnicos no desenvolvimento e manutenção do aplicativo para garantir compatibilidade e funcionalidade nos sistemas (Android e iOS).</a:t>
            </a:r>
            <a:endParaRPr lang="pt-BR" sz="1200" dirty="0">
              <a:ea typeface="Calibri"/>
              <a:cs typeface="Calibri"/>
            </a:endParaRPr>
          </a:p>
          <a:p>
            <a:pPr marL="171449" indent="-171449">
              <a:buFont typeface="Arial" panose="020B0604020202020204" pitchFamily="34" charset="0"/>
              <a:buChar char="•"/>
            </a:pPr>
            <a:r>
              <a:rPr lang="pt-BR" sz="1200" dirty="0">
                <a:ea typeface="Calibri"/>
                <a:cs typeface="Calibri"/>
              </a:rPr>
              <a:t>A necessidade de garantir a conformidade com regulamentações de privacidade pode complicar a coleta de dados.</a:t>
            </a:r>
          </a:p>
          <a:p>
            <a:pPr marL="171449" indent="-171449">
              <a:buFont typeface="Arial,Sans-Serif"/>
              <a:buChar char="•"/>
            </a:pPr>
            <a:r>
              <a:rPr lang="pt-BR" sz="1200" dirty="0"/>
              <a:t>O servidor pode não ser adequado para suportar o volume de requisições em caso de crescimento inesperado do número de usuários.</a:t>
            </a:r>
            <a:endParaRPr lang="en-US" sz="1200" dirty="0">
              <a:ea typeface="Calibri"/>
              <a:cs typeface="Calibri"/>
            </a:endParaRPr>
          </a:p>
        </p:txBody>
      </p:sp>
      <p:sp>
        <p:nvSpPr>
          <p:cNvPr id="18" name="TextBox 27">
            <a:extLst>
              <a:ext uri="{FF2B5EF4-FFF2-40B4-BE49-F238E27FC236}">
                <a16:creationId xmlns:a16="http://schemas.microsoft.com/office/drawing/2014/main" id="{77DDA6C4-0D31-5653-EED8-FDE835414005}"/>
              </a:ext>
            </a:extLst>
          </p:cNvPr>
          <p:cNvSpPr txBox="1"/>
          <p:nvPr/>
        </p:nvSpPr>
        <p:spPr>
          <a:xfrm>
            <a:off x="12397793" y="4376774"/>
            <a:ext cx="2861254" cy="29854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49" indent="-285749">
              <a:buFont typeface="Arial"/>
              <a:buChar char="•"/>
            </a:pPr>
            <a:r>
              <a:rPr lang="en-US" sz="1700" dirty="0">
                <a:ea typeface="Calibri"/>
                <a:cs typeface="Calibri"/>
              </a:rPr>
              <a:t>Canvas (01/03)</a:t>
            </a:r>
            <a:endParaRPr lang="en-US" sz="1700" dirty="0"/>
          </a:p>
          <a:p>
            <a:pPr marL="285749" indent="-285749">
              <a:buFont typeface="Arial"/>
              <a:buChar char="•"/>
            </a:pPr>
            <a:r>
              <a:rPr lang="en-US" sz="1700" dirty="0">
                <a:ea typeface="Calibri"/>
                <a:cs typeface="Calibri"/>
              </a:rPr>
              <a:t>Modelo de Negócios requisitos(08/03)</a:t>
            </a:r>
          </a:p>
          <a:p>
            <a:pPr marL="285749" indent="-285749">
              <a:buFont typeface="Arial"/>
              <a:buChar char="•"/>
            </a:pPr>
            <a:r>
              <a:rPr lang="en-US" sz="1700" dirty="0">
                <a:ea typeface="Calibri"/>
                <a:cs typeface="Calibri"/>
              </a:rPr>
              <a:t>Lista de Serviços(12/04) </a:t>
            </a:r>
          </a:p>
          <a:p>
            <a:pPr marL="285749" indent="-285749">
              <a:buFont typeface="Arial"/>
              <a:buChar char="•"/>
            </a:pPr>
            <a:r>
              <a:rPr lang="en-US" sz="1700" dirty="0">
                <a:ea typeface="Calibri"/>
                <a:cs typeface="Calibri"/>
              </a:rPr>
              <a:t>Contrato de Serviço(12/04)</a:t>
            </a:r>
          </a:p>
          <a:p>
            <a:pPr marL="285749" indent="-285749">
              <a:buFont typeface="Arial"/>
              <a:buChar char="•"/>
            </a:pPr>
            <a:r>
              <a:rPr lang="en-US" sz="1700" dirty="0">
                <a:ea typeface="Calibri"/>
                <a:cs typeface="Calibri"/>
              </a:rPr>
              <a:t>Componentes de serviços (10/05) </a:t>
            </a:r>
          </a:p>
          <a:p>
            <a:pPr marL="285749" indent="-285749">
              <a:buFont typeface="Arial"/>
              <a:buChar char="•"/>
            </a:pPr>
            <a:r>
              <a:rPr lang="en-US" sz="1700" dirty="0">
                <a:ea typeface="Calibri"/>
                <a:cs typeface="Calibri"/>
              </a:rPr>
              <a:t>Estratégia de teste (13/05)</a:t>
            </a:r>
          </a:p>
          <a:p>
            <a:pPr marL="285749" indent="-285749">
              <a:buFont typeface="Arial"/>
              <a:buChar char="•"/>
            </a:pPr>
            <a:r>
              <a:rPr lang="en-US" sz="1700" dirty="0">
                <a:ea typeface="Calibri"/>
                <a:cs typeface="Calibri"/>
              </a:rPr>
              <a:t>Plano de Gerenciamento (24/05)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29">
            <a:extLst>
              <a:ext uri="{FF2B5EF4-FFF2-40B4-BE49-F238E27FC236}">
                <a16:creationId xmlns:a16="http://schemas.microsoft.com/office/drawing/2014/main" id="{1F97E58C-E89C-CFE5-E32D-176944EB76D3}"/>
              </a:ext>
            </a:extLst>
          </p:cNvPr>
          <p:cNvSpPr txBox="1"/>
          <p:nvPr/>
        </p:nvSpPr>
        <p:spPr>
          <a:xfrm>
            <a:off x="12397793" y="8548063"/>
            <a:ext cx="286125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199" indent="-457199">
              <a:buFont typeface="Arial" panose="020B0604020202020204" pitchFamily="34" charset="0"/>
              <a:buChar char="•"/>
            </a:pPr>
            <a:r>
              <a:rPr lang="en-US" sz="2400" dirty="0">
                <a:ea typeface="Calibri"/>
                <a:cs typeface="Calibri"/>
              </a:rPr>
              <a:t>Equipe</a:t>
            </a:r>
          </a:p>
          <a:p>
            <a:pPr marL="457199" indent="-457199">
              <a:buFont typeface="Arial" panose="020B0604020202020204" pitchFamily="34" charset="0"/>
              <a:buChar char="•"/>
            </a:pPr>
            <a:r>
              <a:rPr lang="en-US" sz="2400" dirty="0">
                <a:ea typeface="Calibri"/>
                <a:cs typeface="Calibri"/>
              </a:rPr>
              <a:t>Servidor</a:t>
            </a:r>
          </a:p>
          <a:p>
            <a:pPr marL="457199" indent="-457199">
              <a:buFont typeface="Arial" panose="020B0604020202020204" pitchFamily="34" charset="0"/>
              <a:buChar char="•"/>
            </a:pPr>
            <a:r>
              <a:rPr lang="en-US" sz="2400" dirty="0" err="1">
                <a:ea typeface="Calibri"/>
                <a:cs typeface="Calibri"/>
              </a:rPr>
              <a:t>Licença</a:t>
            </a:r>
            <a:r>
              <a:rPr lang="en-US" sz="2400" dirty="0">
                <a:ea typeface="Calibri"/>
                <a:cs typeface="Calibri"/>
              </a:rPr>
              <a:t> AI</a:t>
            </a:r>
          </a:p>
        </p:txBody>
      </p:sp>
      <p:sp>
        <p:nvSpPr>
          <p:cNvPr id="20" name="TextBox 39">
            <a:extLst>
              <a:ext uri="{FF2B5EF4-FFF2-40B4-BE49-F238E27FC236}">
                <a16:creationId xmlns:a16="http://schemas.microsoft.com/office/drawing/2014/main" id="{273654EF-C846-8B2D-5B9B-BCC6FE86750C}"/>
              </a:ext>
            </a:extLst>
          </p:cNvPr>
          <p:cNvSpPr txBox="1"/>
          <p:nvPr/>
        </p:nvSpPr>
        <p:spPr>
          <a:xfrm>
            <a:off x="6206202" y="8636224"/>
            <a:ext cx="598579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49" indent="-171449">
              <a:buFont typeface="Arial"/>
              <a:buChar char="•"/>
            </a:pPr>
            <a:r>
              <a:rPr lang="pt-BR" sz="1600" dirty="0"/>
              <a:t>O servidor suporta até 800 requisições por minuto.</a:t>
            </a:r>
          </a:p>
          <a:p>
            <a:pPr marL="171449" indent="-171449">
              <a:buFont typeface="Arial"/>
              <a:buChar char="•"/>
            </a:pPr>
            <a:r>
              <a:rPr lang="pt-BR" sz="1600" dirty="0"/>
              <a:t>O aplicativo deve atender às exigências da LGPD.</a:t>
            </a:r>
          </a:p>
          <a:p>
            <a:pPr marL="171449" indent="-171449">
              <a:buFont typeface="Arial"/>
              <a:buChar char="•"/>
            </a:pPr>
            <a:r>
              <a:rPr lang="pt-BR" sz="1600" dirty="0"/>
              <a:t>Limitação de compatibilidade com dispositivos antigos.</a:t>
            </a:r>
          </a:p>
          <a:p>
            <a:pPr marL="171449" indent="-171449">
              <a:buFont typeface="Arial"/>
              <a:buChar char="•"/>
            </a:pPr>
            <a:r>
              <a:rPr lang="pt-BR" sz="1600" dirty="0"/>
              <a:t>Limitação de capacidade de armazenamento do banco de dados.</a:t>
            </a:r>
          </a:p>
          <a:p>
            <a:pPr marL="171449" indent="-171449">
              <a:buFont typeface="Arial"/>
              <a:buChar char="•"/>
            </a:pPr>
            <a:r>
              <a:rPr lang="pt-BR" sz="1600" dirty="0"/>
              <a:t>Limitação de até 1.000 usuários simultâneos.</a:t>
            </a:r>
          </a:p>
        </p:txBody>
      </p:sp>
    </p:spTree>
    <p:extLst>
      <p:ext uri="{BB962C8B-B14F-4D97-AF65-F5344CB8AC3E}">
        <p14:creationId xmlns:p14="http://schemas.microsoft.com/office/powerpoint/2010/main" val="415923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CBFC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4C0C0B-2C13-0B75-8F2F-A30099F51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225007E5-DE7F-BA3C-38D2-D810FBB1BD5A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-34005" y="-2"/>
            <a:chExt cx="15346109" cy="10404246"/>
          </a:xfrm>
        </p:grpSpPr>
        <p:pic>
          <p:nvPicPr>
            <p:cNvPr id="7" name="Imagem 6" descr="Gráfico, Gráfico de mapa de árvore&#10;&#10;O conteúdo gerado por IA pode estar incorreto.">
              <a:extLst>
                <a:ext uri="{FF2B5EF4-FFF2-40B4-BE49-F238E27FC236}">
                  <a16:creationId xmlns:a16="http://schemas.microsoft.com/office/drawing/2014/main" id="{54524402-5058-31CE-C6DC-58A68B1EF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74" t="6477" r="10857" b="1510"/>
            <a:stretch/>
          </p:blipFill>
          <p:spPr>
            <a:xfrm>
              <a:off x="-1" y="-2"/>
              <a:ext cx="15312105" cy="1020588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6763D200-CBF6-44F9-E6CD-1224CB8EFBC0}"/>
                </a:ext>
              </a:extLst>
            </p:cNvPr>
            <p:cNvSpPr txBox="1"/>
            <p:nvPr/>
          </p:nvSpPr>
          <p:spPr>
            <a:xfrm>
              <a:off x="-34005" y="587670"/>
              <a:ext cx="2914650" cy="1854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49" indent="-171449">
                <a:buFont typeface="Arial" panose="020B0604020202020204" pitchFamily="34" charset="0"/>
                <a:buChar char="•"/>
              </a:pPr>
              <a:r>
                <a:rPr lang="pt-BR" sz="1500" dirty="0"/>
                <a:t>Custos elevados para o atendimento nutricional.</a:t>
              </a:r>
            </a:p>
            <a:p>
              <a:pPr marL="171449" indent="-171449">
                <a:buFont typeface="Arial" panose="020B0604020202020204" pitchFamily="34" charset="0"/>
                <a:buChar char="•"/>
              </a:pPr>
              <a:r>
                <a:rPr lang="pt-BR" sz="1500" dirty="0"/>
                <a:t>Dificuldade do acompanhamento diário de um nutricionista.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92254FC3-D4F4-F892-4C24-123D073C4F73}"/>
                </a:ext>
              </a:extLst>
            </p:cNvPr>
            <p:cNvSpPr txBox="1"/>
            <p:nvPr/>
          </p:nvSpPr>
          <p:spPr>
            <a:xfrm>
              <a:off x="-2" y="3454052"/>
              <a:ext cx="2914651" cy="17175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50" dirty="0"/>
                <a:t>Desenvolver, em 4 meses, um aplicativo integrado a uma IA para gerar planos personalizados de dieta e exercícios, com suporte a 1.000 usuários simultâneos e meta de 80% de satisfação.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E86EF28-4DEE-307A-5395-01E3AAA49603}"/>
                </a:ext>
              </a:extLst>
            </p:cNvPr>
            <p:cNvSpPr txBox="1"/>
            <p:nvPr/>
          </p:nvSpPr>
          <p:spPr>
            <a:xfrm>
              <a:off x="-34005" y="5988643"/>
              <a:ext cx="2914651" cy="4122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49" indent="-171449">
                <a:buFont typeface="Arial" panose="020B0604020202020204" pitchFamily="34" charset="0"/>
                <a:buChar char="•"/>
              </a:pPr>
              <a:r>
                <a:rPr lang="pt-BR" sz="1450" dirty="0"/>
                <a:t>Acompanhamento diário das dietas e treinos.</a:t>
              </a:r>
            </a:p>
            <a:p>
              <a:pPr marL="171449" indent="-171449">
                <a:buFont typeface="Arial" panose="020B0604020202020204" pitchFamily="34" charset="0"/>
                <a:buChar char="•"/>
              </a:pPr>
              <a:r>
                <a:rPr lang="pt-BR" sz="1450" dirty="0"/>
                <a:t>Facilitando o acesso a saúde do público C/D.</a:t>
              </a:r>
            </a:p>
            <a:p>
              <a:pPr marL="171449" indent="-171449">
                <a:buFont typeface="Arial" panose="020B0604020202020204" pitchFamily="34" charset="0"/>
                <a:buChar char="•"/>
              </a:pPr>
              <a:r>
                <a:rPr lang="pt-BR" sz="1450" dirty="0"/>
                <a:t>Plano personalizado, com métricas estabelecidas para o seu dia a dia.</a:t>
              </a:r>
            </a:p>
            <a:p>
              <a:pPr marL="171449" indent="-171449">
                <a:buFont typeface="Arial" panose="020B0604020202020204" pitchFamily="34" charset="0"/>
                <a:buChar char="•"/>
              </a:pPr>
              <a:r>
                <a:rPr lang="pt-BR" sz="1450" dirty="0"/>
                <a:t>Projeção de resultados com base nos inputs do usuário e de acordo com a dieta e treino fornecido pelo app.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96C56F3B-4FC3-43CF-5427-A507656A8A4F}"/>
                </a:ext>
              </a:extLst>
            </p:cNvPr>
            <p:cNvSpPr txBox="1"/>
            <p:nvPr/>
          </p:nvSpPr>
          <p:spPr>
            <a:xfrm>
              <a:off x="3052092" y="587670"/>
              <a:ext cx="2940936" cy="16946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700" dirty="0"/>
                <a:t>É um aplicativo de integração com IA para acompanhamento de dietas e treinos.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5FDDC4FE-082E-32EE-832C-954940D259CC}"/>
                </a:ext>
              </a:extLst>
            </p:cNvPr>
            <p:cNvSpPr txBox="1"/>
            <p:nvPr/>
          </p:nvSpPr>
          <p:spPr>
            <a:xfrm>
              <a:off x="3086099" y="3614029"/>
              <a:ext cx="2914651" cy="6790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49" indent="-171449">
                <a:buFont typeface="Arial" panose="020B0604020202020204" pitchFamily="34" charset="0"/>
                <a:buChar char="•"/>
              </a:pPr>
              <a:r>
                <a:rPr lang="pt-BR" sz="1550" dirty="0"/>
                <a:t>Inserção de dados pessoais (peso, altura, saúde, objetivos).</a:t>
              </a:r>
            </a:p>
            <a:p>
              <a:pPr marL="171449" indent="-171449">
                <a:buFont typeface="Arial" panose="020B0604020202020204" pitchFamily="34" charset="0"/>
                <a:buChar char="•"/>
              </a:pPr>
              <a:r>
                <a:rPr lang="pt-BR" sz="1550" dirty="0"/>
                <a:t>Sugestão de planos personalizados de dieta e exercício.</a:t>
              </a:r>
            </a:p>
            <a:p>
              <a:pPr marL="171449" indent="-171449">
                <a:buFont typeface="Arial" panose="020B0604020202020204" pitchFamily="34" charset="0"/>
                <a:buChar char="•"/>
              </a:pPr>
              <a:r>
                <a:rPr lang="pt-BR" sz="1550" dirty="0"/>
                <a:t>Monitoramento de progresso e ajustes conforme desempenho.</a:t>
              </a:r>
            </a:p>
            <a:p>
              <a:pPr marL="171449" indent="-171449">
                <a:buFont typeface="Arial" panose="020B0604020202020204" pitchFamily="34" charset="0"/>
                <a:buChar char="•"/>
              </a:pPr>
              <a:r>
                <a:rPr lang="pt-BR" sz="1550" dirty="0"/>
                <a:t>Segurança: Proteção dos dados dos usuários.</a:t>
              </a:r>
            </a:p>
            <a:p>
              <a:pPr marL="171449" indent="-171449">
                <a:buFont typeface="Arial" panose="020B0604020202020204" pitchFamily="34" charset="0"/>
                <a:buChar char="•"/>
              </a:pPr>
              <a:r>
                <a:rPr lang="pt-BR" sz="1550" dirty="0"/>
                <a:t>Integração com o Chat GPT para gerar os planos personalizados.</a:t>
              </a:r>
            </a:p>
            <a:p>
              <a:pPr marL="171449" indent="-171449">
                <a:buFont typeface="Arial" panose="020B0604020202020204" pitchFamily="34" charset="0"/>
                <a:buChar char="•"/>
              </a:pPr>
              <a:r>
                <a:rPr lang="pt-BR" sz="1550" dirty="0"/>
                <a:t>Desempenho: Resposta rápida e eficiente, com planos em tempo real.</a:t>
              </a:r>
              <a:br>
                <a:rPr lang="pt-BR" sz="1050" dirty="0"/>
              </a:br>
              <a:br>
                <a:rPr lang="pt-BR" sz="900" dirty="0"/>
              </a:br>
              <a:br>
                <a:rPr lang="pt-BR" sz="900" dirty="0"/>
              </a:br>
              <a:endParaRPr lang="pt-BR" sz="900" dirty="0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91BEBB70-34B7-18FF-BF80-17DF321B39C9}"/>
                </a:ext>
              </a:extLst>
            </p:cNvPr>
            <p:cNvSpPr txBox="1"/>
            <p:nvPr/>
          </p:nvSpPr>
          <p:spPr>
            <a:xfrm>
              <a:off x="6172198" y="661540"/>
              <a:ext cx="2914651" cy="32918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49" indent="-171449">
                <a:buFont typeface="Arial" panose="020B0604020202020204" pitchFamily="34" charset="0"/>
                <a:buChar char="•"/>
              </a:pPr>
              <a:r>
                <a:rPr lang="pt-BR" sz="1500" dirty="0"/>
                <a:t>Usuário final: Clientes que utilizarão o aplicativo para atingir seus objetivos pessoais.</a:t>
              </a:r>
            </a:p>
            <a:p>
              <a:pPr marL="171449" indent="-171449">
                <a:buFont typeface="Arial" panose="020B0604020202020204" pitchFamily="34" charset="0"/>
                <a:buChar char="•"/>
              </a:pPr>
              <a:r>
                <a:rPr lang="pt-BR" sz="1500" dirty="0"/>
                <a:t>Profissionais da saúde: Nutricionistas, treinadores e médicos especialistas para validar o plano gerado.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9E1AA0F-CBFC-71BD-E9F8-297C93A7B31F}"/>
                </a:ext>
              </a:extLst>
            </p:cNvPr>
            <p:cNvSpPr txBox="1"/>
            <p:nvPr/>
          </p:nvSpPr>
          <p:spPr>
            <a:xfrm>
              <a:off x="6191253" y="4834482"/>
              <a:ext cx="2914651" cy="27548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49" indent="-171449">
                <a:buFont typeface="Arial" panose="020B0604020202020204" pitchFamily="34" charset="0"/>
                <a:buChar char="•"/>
              </a:pPr>
              <a:r>
                <a:rPr lang="pt-BR" sz="1400" dirty="0"/>
                <a:t>Desenvolvedor: Pedro</a:t>
              </a:r>
            </a:p>
            <a:p>
              <a:pPr marL="171449" indent="-171449">
                <a:buFont typeface="Arial" panose="020B0604020202020204" pitchFamily="34" charset="0"/>
                <a:buChar char="•"/>
              </a:pPr>
              <a:endParaRPr lang="pt-BR" sz="1400" dirty="0"/>
            </a:p>
            <a:p>
              <a:pPr marL="171449" indent="-171449">
                <a:buFont typeface="Arial" panose="020B0604020202020204" pitchFamily="34" charset="0"/>
                <a:buChar char="•"/>
              </a:pPr>
              <a:r>
                <a:rPr lang="pt-BR" sz="1400" dirty="0"/>
                <a:t>Designer de UI/UX: Daniel</a:t>
              </a:r>
            </a:p>
            <a:p>
              <a:pPr marL="171449" indent="-171449">
                <a:buFont typeface="Arial" panose="020B0604020202020204" pitchFamily="34" charset="0"/>
                <a:buChar char="•"/>
              </a:pPr>
              <a:endParaRPr lang="pt-BR" sz="1400" dirty="0"/>
            </a:p>
            <a:p>
              <a:pPr marL="171449" indent="-171449">
                <a:buFont typeface="Arial" panose="020B0604020202020204" pitchFamily="34" charset="0"/>
                <a:buChar char="•"/>
              </a:pPr>
              <a:r>
                <a:rPr lang="pt-BR" sz="1400" dirty="0"/>
                <a:t>Especialista em IA: Yuri</a:t>
              </a:r>
            </a:p>
            <a:p>
              <a:endParaRPr lang="pt-BR" sz="1400" dirty="0"/>
            </a:p>
            <a:p>
              <a:pPr marL="171449" indent="-171449">
                <a:buFont typeface="Arial" panose="020B0604020202020204" pitchFamily="34" charset="0"/>
                <a:buChar char="•"/>
              </a:pPr>
              <a:r>
                <a:rPr lang="pt-BR" sz="1400" dirty="0"/>
                <a:t>Gerente de Produto:  Arthur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F00B488-5D6D-503A-83AC-4D8F10CF8968}"/>
                </a:ext>
              </a:extLst>
            </p:cNvPr>
            <p:cNvSpPr txBox="1"/>
            <p:nvPr/>
          </p:nvSpPr>
          <p:spPr>
            <a:xfrm>
              <a:off x="9266018" y="303094"/>
              <a:ext cx="2925981" cy="3735414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171449" indent="-171449">
                <a:buFont typeface="Arial" panose="020B0604020202020204" pitchFamily="34" charset="0"/>
                <a:buChar char="•"/>
              </a:pPr>
              <a:r>
                <a:rPr lang="pt-BR" sz="1100" dirty="0"/>
                <a:t>A API do ChatGPT deve estar disponível para integração.</a:t>
              </a:r>
            </a:p>
            <a:p>
              <a:pPr marL="171449" indent="-171449">
                <a:buFont typeface="Arial" panose="020B0604020202020204" pitchFamily="34" charset="0"/>
                <a:buChar char="•"/>
              </a:pPr>
              <a:r>
                <a:rPr lang="pt-BR" sz="1100" dirty="0"/>
                <a:t>Os funcionários estarem disponíveis para realização do projeto.</a:t>
              </a:r>
              <a:endParaRPr lang="pt-BR" sz="1100" dirty="0">
                <a:ea typeface="+mn-lt"/>
                <a:cs typeface="+mn-lt"/>
              </a:endParaRPr>
            </a:p>
            <a:p>
              <a:pPr marL="171449" indent="-171449">
                <a:buFont typeface="Arial" panose="020B0604020202020204" pitchFamily="34" charset="0"/>
                <a:buChar char="•"/>
              </a:pPr>
              <a:r>
                <a:rPr lang="pt-BR" sz="1100" dirty="0">
                  <a:ea typeface="+mn-lt"/>
                  <a:cs typeface="+mn-lt"/>
                </a:rPr>
                <a:t>O app será acessível para os usuários de Android e IOS.</a:t>
              </a:r>
            </a:p>
            <a:p>
              <a:pPr marL="171449" indent="-171449">
                <a:buFont typeface="Arial" panose="020B0604020202020204" pitchFamily="34" charset="0"/>
                <a:buChar char="•"/>
              </a:pPr>
              <a:r>
                <a:rPr lang="pt-BR" sz="1100" dirty="0">
                  <a:ea typeface="+mn-lt"/>
                  <a:cs typeface="+mn-lt"/>
                </a:rPr>
                <a:t>O app fará monitoramento constante para melhorar os resultados e incentivar o uso contínuo.</a:t>
              </a:r>
              <a:endParaRPr lang="pt-BR" sz="1100" dirty="0">
                <a:ea typeface="Calibri" panose="020F0502020204030204"/>
                <a:cs typeface="Calibri" panose="020F0502020204030204"/>
              </a:endParaRPr>
            </a:p>
            <a:p>
              <a:pPr marL="171449" indent="-171449">
                <a:buFont typeface="Arial" panose="020B0604020202020204" pitchFamily="34" charset="0"/>
                <a:buChar char="•"/>
              </a:pPr>
              <a:r>
                <a:rPr lang="pt-BR" sz="1100" dirty="0">
                  <a:ea typeface="Calibri" panose="020F0502020204030204"/>
                  <a:cs typeface="Calibri" panose="020F0502020204030204"/>
                </a:rPr>
                <a:t>O servidor no qual o aplicativo estará hospedado deve suportar até 800 requisições por minuto.</a:t>
              </a:r>
            </a:p>
          </p:txBody>
        </p:sp>
        <p:sp>
          <p:nvSpPr>
            <p:cNvPr id="16" name="TextBox 23">
              <a:extLst>
                <a:ext uri="{FF2B5EF4-FFF2-40B4-BE49-F238E27FC236}">
                  <a16:creationId xmlns:a16="http://schemas.microsoft.com/office/drawing/2014/main" id="{521E4359-9216-3EDF-056D-3C0C8D23036B}"/>
                </a:ext>
              </a:extLst>
            </p:cNvPr>
            <p:cNvSpPr txBox="1"/>
            <p:nvPr/>
          </p:nvSpPr>
          <p:spPr>
            <a:xfrm>
              <a:off x="9258297" y="4834482"/>
              <a:ext cx="2933704" cy="275486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49" indent="-285749">
                <a:buFont typeface="Arial"/>
                <a:buChar char="•"/>
              </a:pPr>
              <a:r>
                <a:rPr lang="en-US" sz="1400" dirty="0">
                  <a:ea typeface="Calibri"/>
                  <a:cs typeface="Calibri"/>
                </a:rPr>
                <a:t> Canvas</a:t>
              </a:r>
              <a:endParaRPr lang="en-US" dirty="0"/>
            </a:p>
            <a:p>
              <a:pPr marL="285749" indent="-285749">
                <a:buFont typeface="Arial"/>
                <a:buChar char="•"/>
              </a:pPr>
              <a:r>
                <a:rPr lang="en-US" sz="1400" dirty="0">
                  <a:ea typeface="Calibri"/>
                  <a:cs typeface="Calibri"/>
                </a:rPr>
                <a:t>Modelo de Negócios requisitos</a:t>
              </a:r>
            </a:p>
            <a:p>
              <a:pPr marL="285749" indent="-285749">
                <a:buFont typeface="Arial"/>
                <a:buChar char="•"/>
              </a:pPr>
              <a:r>
                <a:rPr lang="en-US" sz="1400" dirty="0">
                  <a:ea typeface="Calibri"/>
                  <a:cs typeface="Calibri"/>
                </a:rPr>
                <a:t>Lista de Serviços </a:t>
              </a:r>
            </a:p>
            <a:p>
              <a:pPr marL="285749" indent="-285749">
                <a:buFont typeface="Arial"/>
                <a:buChar char="•"/>
              </a:pPr>
              <a:r>
                <a:rPr lang="en-US" sz="1400" dirty="0">
                  <a:ea typeface="Calibri"/>
                  <a:cs typeface="Calibri"/>
                </a:rPr>
                <a:t>Contrato de Serviço</a:t>
              </a:r>
            </a:p>
            <a:p>
              <a:pPr marL="285749" indent="-285749">
                <a:buFont typeface="Arial"/>
                <a:buChar char="•"/>
              </a:pPr>
              <a:r>
                <a:rPr lang="en-US" sz="1400" dirty="0">
                  <a:ea typeface="Calibri"/>
                  <a:cs typeface="Calibri"/>
                </a:rPr>
                <a:t>Componentes de serviços </a:t>
              </a:r>
            </a:p>
            <a:p>
              <a:pPr marL="285749" indent="-285749">
                <a:buFont typeface="Arial"/>
                <a:buChar char="•"/>
              </a:pPr>
              <a:r>
                <a:rPr lang="en-US" sz="1400" dirty="0">
                  <a:ea typeface="Calibri"/>
                  <a:cs typeface="Calibri"/>
                </a:rPr>
                <a:t>Estratégia de teste </a:t>
              </a:r>
            </a:p>
            <a:p>
              <a:pPr marL="285749" indent="-285749">
                <a:buFont typeface="Arial"/>
                <a:buChar char="•"/>
              </a:pPr>
              <a:r>
                <a:rPr lang="en-US" sz="1400" dirty="0">
                  <a:ea typeface="Calibri"/>
                  <a:cs typeface="Calibri"/>
                </a:rPr>
                <a:t>Plano de Gerenciamento </a:t>
              </a:r>
            </a:p>
          </p:txBody>
        </p:sp>
        <p:sp>
          <p:nvSpPr>
            <p:cNvPr id="17" name="TextBox 30">
              <a:extLst>
                <a:ext uri="{FF2B5EF4-FFF2-40B4-BE49-F238E27FC236}">
                  <a16:creationId xmlns:a16="http://schemas.microsoft.com/office/drawing/2014/main" id="{7037DF09-4521-6FF0-8A07-8DA66C562676}"/>
                </a:ext>
              </a:extLst>
            </p:cNvPr>
            <p:cNvSpPr txBox="1"/>
            <p:nvPr/>
          </p:nvSpPr>
          <p:spPr>
            <a:xfrm>
              <a:off x="12334032" y="430708"/>
              <a:ext cx="2925015" cy="294163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171449" indent="-171449">
                <a:buFont typeface="Arial" panose="020B0604020202020204" pitchFamily="34" charset="0"/>
                <a:buChar char="•"/>
              </a:pPr>
              <a:r>
                <a:rPr lang="pt-BR" sz="1000" dirty="0">
                  <a:ea typeface="Calibri"/>
                  <a:cs typeface="Calibri"/>
                </a:rPr>
                <a:t>Indisponibilidade da API e custos inesperados.</a:t>
              </a:r>
            </a:p>
            <a:p>
              <a:pPr marL="171449" indent="-171449">
                <a:buFont typeface="Arial" panose="020B0604020202020204" pitchFamily="34" charset="0"/>
                <a:buChar char="•"/>
              </a:pPr>
              <a:r>
                <a:rPr lang="pt-BR" sz="1000" dirty="0">
                  <a:ea typeface="Calibri"/>
                  <a:cs typeface="Calibri"/>
                </a:rPr>
                <a:t>Falta de disponibilidade e rotatividade da equipe.</a:t>
              </a:r>
            </a:p>
            <a:p>
              <a:pPr marL="171449" indent="-171449">
                <a:buFont typeface="Arial" panose="020B0604020202020204" pitchFamily="34" charset="0"/>
                <a:buChar char="•"/>
              </a:pPr>
              <a:r>
                <a:rPr lang="pt-BR" sz="1000" dirty="0">
                  <a:ea typeface="Calibri"/>
                  <a:cs typeface="Calibri"/>
                </a:rPr>
                <a:t>Desafios técnicos para garantir compatibilidade entre Android e iOS.</a:t>
              </a:r>
            </a:p>
            <a:p>
              <a:pPr marL="171449" indent="-171449">
                <a:buFont typeface="Arial" panose="020B0604020202020204" pitchFamily="34" charset="0"/>
                <a:buChar char="•"/>
              </a:pPr>
              <a:r>
                <a:rPr lang="pt-BR" sz="1000" dirty="0">
                  <a:ea typeface="Calibri"/>
                  <a:cs typeface="Calibri"/>
                </a:rPr>
                <a:t>Complexidade na coleta de dados devido à conformidade com regulamentações de privacidade.</a:t>
              </a:r>
            </a:p>
            <a:p>
              <a:pPr marL="171449" indent="-171449">
                <a:buFont typeface="Arial" panose="020B0604020202020204" pitchFamily="34" charset="0"/>
                <a:buChar char="•"/>
              </a:pPr>
              <a:r>
                <a:rPr lang="pt-BR" sz="1000" dirty="0">
                  <a:ea typeface="Calibri"/>
                  <a:cs typeface="Calibri"/>
                </a:rPr>
                <a:t>Capacidade do servidor inadequada para suportar crescimento inesperado de usuários.</a:t>
              </a:r>
              <a:endParaRPr lang="en-US" sz="1000" dirty="0">
                <a:ea typeface="Calibri"/>
                <a:cs typeface="Calibri"/>
              </a:endParaRPr>
            </a:p>
          </p:txBody>
        </p:sp>
        <p:sp>
          <p:nvSpPr>
            <p:cNvPr id="18" name="TextBox 27">
              <a:extLst>
                <a:ext uri="{FF2B5EF4-FFF2-40B4-BE49-F238E27FC236}">
                  <a16:creationId xmlns:a16="http://schemas.microsoft.com/office/drawing/2014/main" id="{530D2D3A-3C6E-1DB6-CAFB-F2A13AF0B179}"/>
                </a:ext>
              </a:extLst>
            </p:cNvPr>
            <p:cNvSpPr txBox="1"/>
            <p:nvPr/>
          </p:nvSpPr>
          <p:spPr>
            <a:xfrm>
              <a:off x="12397793" y="4310716"/>
              <a:ext cx="2861254" cy="389883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49" indent="-285749">
                <a:buFont typeface="Arial"/>
                <a:buChar char="•"/>
              </a:pPr>
              <a:r>
                <a:rPr lang="en-US" sz="1300" dirty="0">
                  <a:ea typeface="Calibri"/>
                  <a:cs typeface="Calibri"/>
                </a:rPr>
                <a:t>Canvas (01/03)</a:t>
              </a:r>
              <a:endParaRPr lang="en-US" sz="1300" dirty="0"/>
            </a:p>
            <a:p>
              <a:pPr marL="285749" indent="-285749">
                <a:buFont typeface="Arial"/>
                <a:buChar char="•"/>
              </a:pPr>
              <a:r>
                <a:rPr lang="en-US" sz="1300" dirty="0">
                  <a:ea typeface="Calibri"/>
                  <a:cs typeface="Calibri"/>
                </a:rPr>
                <a:t>Modelo de Negócios requisitos(08/03)</a:t>
              </a:r>
            </a:p>
            <a:p>
              <a:pPr marL="285749" indent="-285749">
                <a:buFont typeface="Arial"/>
                <a:buChar char="•"/>
              </a:pPr>
              <a:r>
                <a:rPr lang="en-US" sz="1300" dirty="0">
                  <a:ea typeface="Calibri"/>
                  <a:cs typeface="Calibri"/>
                </a:rPr>
                <a:t>Lista de Serviços(12/04) </a:t>
              </a:r>
            </a:p>
            <a:p>
              <a:pPr marL="285749" indent="-285749">
                <a:buFont typeface="Arial"/>
                <a:buChar char="•"/>
              </a:pPr>
              <a:r>
                <a:rPr lang="en-US" sz="1300" dirty="0">
                  <a:ea typeface="Calibri"/>
                  <a:cs typeface="Calibri"/>
                </a:rPr>
                <a:t>Contrato de Serviço(12/04)</a:t>
              </a:r>
            </a:p>
            <a:p>
              <a:pPr marL="285749" indent="-285749">
                <a:buFont typeface="Arial"/>
                <a:buChar char="•"/>
              </a:pPr>
              <a:r>
                <a:rPr lang="en-US" sz="1300" dirty="0">
                  <a:ea typeface="Calibri"/>
                  <a:cs typeface="Calibri"/>
                </a:rPr>
                <a:t>Componentes de serviços (10/05) </a:t>
              </a:r>
            </a:p>
            <a:p>
              <a:pPr marL="285749" indent="-285749">
                <a:buFont typeface="Arial"/>
                <a:buChar char="•"/>
              </a:pPr>
              <a:r>
                <a:rPr lang="en-US" sz="1300" dirty="0">
                  <a:ea typeface="Calibri"/>
                  <a:cs typeface="Calibri"/>
                </a:rPr>
                <a:t>Estratégia de teste (13/05)</a:t>
              </a:r>
            </a:p>
            <a:p>
              <a:pPr marL="285749" indent="-285749">
                <a:buFont typeface="Arial"/>
                <a:buChar char="•"/>
              </a:pPr>
              <a:r>
                <a:rPr lang="en-US" sz="1300" dirty="0">
                  <a:ea typeface="Calibri"/>
                  <a:cs typeface="Calibri"/>
                </a:rPr>
                <a:t>Plano de Gerenciamento (24/05)</a:t>
              </a:r>
            </a:p>
            <a:p>
              <a:endParaRPr lang="en-US" dirty="0">
                <a:ea typeface="Calibri"/>
                <a:cs typeface="Calibri"/>
              </a:endParaRPr>
            </a:p>
          </p:txBody>
        </p:sp>
        <p:sp>
          <p:nvSpPr>
            <p:cNvPr id="19" name="TextBox 29">
              <a:extLst>
                <a:ext uri="{FF2B5EF4-FFF2-40B4-BE49-F238E27FC236}">
                  <a16:creationId xmlns:a16="http://schemas.microsoft.com/office/drawing/2014/main" id="{382BB07E-1A93-4187-6CCD-A7B8A74E1809}"/>
                </a:ext>
              </a:extLst>
            </p:cNvPr>
            <p:cNvSpPr txBox="1"/>
            <p:nvPr/>
          </p:nvSpPr>
          <p:spPr>
            <a:xfrm>
              <a:off x="12397793" y="8548063"/>
              <a:ext cx="2861254" cy="130739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457199" indent="-457199">
                <a:buFont typeface="Arial" panose="020B0604020202020204" pitchFamily="34" charset="0"/>
                <a:buChar char="•"/>
              </a:pPr>
              <a:r>
                <a:rPr lang="en-US" sz="1600" dirty="0">
                  <a:ea typeface="Calibri"/>
                  <a:cs typeface="Calibri"/>
                </a:rPr>
                <a:t>Equipe</a:t>
              </a:r>
            </a:p>
            <a:p>
              <a:pPr marL="457199" indent="-457199">
                <a:buFont typeface="Arial" panose="020B0604020202020204" pitchFamily="34" charset="0"/>
                <a:buChar char="•"/>
              </a:pPr>
              <a:r>
                <a:rPr lang="en-US" sz="1600" dirty="0">
                  <a:ea typeface="Calibri"/>
                  <a:cs typeface="Calibri"/>
                </a:rPr>
                <a:t>Servidor</a:t>
              </a:r>
            </a:p>
            <a:p>
              <a:pPr marL="457199" indent="-457199">
                <a:buFont typeface="Arial" panose="020B0604020202020204" pitchFamily="34" charset="0"/>
                <a:buChar char="•"/>
              </a:pPr>
              <a:r>
                <a:rPr lang="en-US" sz="1600" dirty="0" err="1">
                  <a:ea typeface="Calibri"/>
                  <a:cs typeface="Calibri"/>
                </a:rPr>
                <a:t>Licença</a:t>
              </a:r>
              <a:r>
                <a:rPr lang="en-US" sz="1600" dirty="0">
                  <a:ea typeface="Calibri"/>
                  <a:cs typeface="Calibri"/>
                </a:rPr>
                <a:t> AI</a:t>
              </a:r>
            </a:p>
          </p:txBody>
        </p:sp>
        <p:sp>
          <p:nvSpPr>
            <p:cNvPr id="20" name="TextBox 39">
              <a:extLst>
                <a:ext uri="{FF2B5EF4-FFF2-40B4-BE49-F238E27FC236}">
                  <a16:creationId xmlns:a16="http://schemas.microsoft.com/office/drawing/2014/main" id="{DF0581D9-A153-169F-1F96-C908D17CA68C}"/>
                </a:ext>
              </a:extLst>
            </p:cNvPr>
            <p:cNvSpPr txBox="1"/>
            <p:nvPr/>
          </p:nvSpPr>
          <p:spPr>
            <a:xfrm>
              <a:off x="6191253" y="8636226"/>
              <a:ext cx="6000747" cy="165759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171449" indent="-171449">
                <a:buFont typeface="Arial"/>
                <a:buChar char="•"/>
              </a:pPr>
              <a:r>
                <a:rPr lang="pt-BR" sz="1300" dirty="0"/>
                <a:t>O servidor suporta até 800 requisições por minuto.</a:t>
              </a:r>
            </a:p>
            <a:p>
              <a:pPr marL="171449" indent="-171449">
                <a:buFont typeface="Arial"/>
                <a:buChar char="•"/>
              </a:pPr>
              <a:r>
                <a:rPr lang="pt-BR" sz="1300" dirty="0"/>
                <a:t>O aplicativo deve atender às exigências da LGPD.</a:t>
              </a:r>
            </a:p>
            <a:p>
              <a:pPr marL="171449" indent="-171449">
                <a:buFont typeface="Arial"/>
                <a:buChar char="•"/>
              </a:pPr>
              <a:r>
                <a:rPr lang="pt-BR" sz="1300" dirty="0"/>
                <a:t>Limitação de compatibilidade com dispositivos antigos.</a:t>
              </a:r>
            </a:p>
            <a:p>
              <a:pPr marL="171449" indent="-171449">
                <a:buFont typeface="Arial"/>
                <a:buChar char="•"/>
              </a:pPr>
              <a:r>
                <a:rPr lang="pt-BR" sz="1300" dirty="0"/>
                <a:t>Limitação de capacidade de armazenamento do banco de dados.</a:t>
              </a:r>
            </a:p>
            <a:p>
              <a:pPr marL="171449" indent="-171449">
                <a:buFont typeface="Arial"/>
                <a:buChar char="•"/>
              </a:pPr>
              <a:r>
                <a:rPr lang="pt-BR" sz="1300" dirty="0"/>
                <a:t>Limitação de até 1.000 usuários simultâneos.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7613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1811</TotalTime>
  <Words>931</Words>
  <Application>Microsoft Office PowerPoint</Application>
  <PresentationFormat>Widescreen</PresentationFormat>
  <Paragraphs>110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Arial,Sans-Serif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 de Software  CC7540</dc:title>
  <dc:creator>Gabriela Maria Cabel Barbarán</dc:creator>
  <cp:lastModifiedBy>Arthur Veloso da Silva</cp:lastModifiedBy>
  <cp:revision>239</cp:revision>
  <cp:lastPrinted>2023-08-10T15:59:50Z</cp:lastPrinted>
  <dcterms:created xsi:type="dcterms:W3CDTF">2020-02-14T12:58:23Z</dcterms:created>
  <dcterms:modified xsi:type="dcterms:W3CDTF">2025-04-01T00:58:16Z</dcterms:modified>
</cp:coreProperties>
</file>