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9" r:id="rId3"/>
    <p:sldId id="257" r:id="rId4"/>
    <p:sldId id="304" r:id="rId5"/>
    <p:sldId id="307" r:id="rId6"/>
    <p:sldId id="305" r:id="rId7"/>
    <p:sldId id="306" r:id="rId8"/>
    <p:sldId id="258" r:id="rId9"/>
    <p:sldId id="303" r:id="rId10"/>
    <p:sldId id="280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Catamaran" panose="020B0604020202020204" charset="0"/>
      <p:regular r:id="rId14"/>
      <p:bold r:id="rId15"/>
    </p:embeddedFont>
    <p:embeddedFont>
      <p:font typeface="Gotham" panose="02000504050000020004" pitchFamily="2" charset="0"/>
      <p:regular r:id="rId16"/>
      <p:bold r:id="rId17"/>
      <p:italic r:id="rId18"/>
      <p:boldItalic r:id="rId19"/>
    </p:embeddedFont>
    <p:embeddedFont>
      <p:font typeface="Playfair Display" panose="00000500000000000000" pitchFamily="2" charset="0"/>
      <p:regular r:id="rId20"/>
      <p:bold r:id="rId21"/>
      <p:italic r:id="rId22"/>
      <p:boldItalic r:id="rId23"/>
    </p:embeddedFont>
    <p:embeddedFont>
      <p:font typeface="Playfair Display Black" panose="00000A00000000000000" pitchFamily="2" charset="0"/>
      <p:bold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94B"/>
    <a:srgbClr val="1ED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E4D601-1C70-4994-A79A-A2215BD9A155}">
  <a:tblStyle styleId="{92E4D601-1C70-4994-A79A-A2215BD9A1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e7b6c6cda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e7b6c6cdac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19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77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32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246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7b6c6cdac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7b6c6cdac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e7b6c6cdac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e7b6c6cdac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70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26200" y="1325746"/>
            <a:ext cx="4682400" cy="16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26200" y="3733863"/>
            <a:ext cx="4682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7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285875"/>
            <a:ext cx="7704000" cy="33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720000" y="2565775"/>
            <a:ext cx="4085700" cy="20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0000" y="10157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819962" y="1699650"/>
            <a:ext cx="182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1588313" y="1699650"/>
            <a:ext cx="665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94288" y="1691700"/>
            <a:ext cx="2349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2820090" y="2403403"/>
            <a:ext cx="182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1588613" y="2404150"/>
            <a:ext cx="665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5094288" y="2395450"/>
            <a:ext cx="2349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2819898" y="3107894"/>
            <a:ext cx="182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1588438" y="3108643"/>
            <a:ext cx="665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5094288" y="3812400"/>
            <a:ext cx="2349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2820026" y="3812398"/>
            <a:ext cx="182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1588438" y="3813143"/>
            <a:ext cx="665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5094288" y="3103925"/>
            <a:ext cx="2349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726800" y="1362650"/>
            <a:ext cx="7704000" cy="3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/>
          <p:nvPr/>
        </p:nvSpPr>
        <p:spPr>
          <a:xfrm>
            <a:off x="-163200" y="4112875"/>
            <a:ext cx="9470400" cy="882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1"/>
          </p:nvPr>
        </p:nvSpPr>
        <p:spPr>
          <a:xfrm>
            <a:off x="720000" y="2447525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2"/>
          </p:nvPr>
        </p:nvSpPr>
        <p:spPr>
          <a:xfrm>
            <a:off x="720000" y="2038600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720000" y="3408900"/>
            <a:ext cx="330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200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rgbClr val="43434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-163200" y="4112875"/>
            <a:ext cx="9470400" cy="882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388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3" r:id="rId6"/>
    <p:sldLayoutId id="2147483671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e.napolitano4@studio.unibo.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hyperlink" Target="https://github.com/danielenapo/Bayesif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ctrTitle"/>
          </p:nvPr>
        </p:nvSpPr>
        <p:spPr>
          <a:xfrm>
            <a:off x="673446" y="3213891"/>
            <a:ext cx="7811648" cy="6976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bg2"/>
                </a:solidFill>
                <a:latin typeface="Gotham" panose="02000504050000020004" pitchFamily="2" charset="0"/>
                <a:cs typeface="Catamaran" panose="020B0604020202020204" charset="0"/>
              </a:rPr>
              <a:t>A personal music taste analysis using Bayesian Networks</a:t>
            </a:r>
            <a:endParaRPr sz="2000" dirty="0">
              <a:solidFill>
                <a:schemeClr val="bg2"/>
              </a:solidFill>
              <a:latin typeface="Gotham" panose="02000504050000020004" pitchFamily="2" charset="0"/>
              <a:cs typeface="Catamaran" panose="020B0604020202020204" charset="0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1"/>
          </p:nvPr>
        </p:nvSpPr>
        <p:spPr>
          <a:xfrm>
            <a:off x="2615453" y="4038874"/>
            <a:ext cx="3913094" cy="10116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1400" b="1" dirty="0">
                <a:latin typeface="Gotham" panose="02000504050000020004" pitchFamily="2" charset="0"/>
              </a:rPr>
              <a:t>Napolitano Daniele</a:t>
            </a:r>
            <a:endParaRPr lang="en" sz="1400" dirty="0">
              <a:latin typeface="Gotham" panose="02000504050000020004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Gotham" panose="02000504050000020004" pitchFamily="2" charset="0"/>
              </a:rPr>
              <a:t>Artificial Intelligence, University of Bologna</a:t>
            </a:r>
          </a:p>
          <a:p>
            <a:pPr marL="0" indent="0" algn="ctr"/>
            <a:r>
              <a:rPr lang="en" sz="1300" dirty="0">
                <a:latin typeface="Gotham" panose="02000504050000020004" pitchFamily="2" charset="0"/>
              </a:rPr>
              <a:t>March 10, 2023</a:t>
            </a:r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1348635" y="228550"/>
            <a:ext cx="6628489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Gotham" panose="02000504050000020004" pitchFamily="2" charset="0"/>
              </a:rPr>
              <a:t>Fundamentals of Artificial Intelligence and Knowledge Representation, Module 3</a:t>
            </a:r>
            <a:endParaRPr sz="1200" dirty="0">
              <a:solidFill>
                <a:schemeClr val="dk2"/>
              </a:solidFill>
              <a:latin typeface="Gotham" panose="02000504050000020004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AF1E56-B8B9-AB31-AA76-6351ADD32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281" y="598778"/>
            <a:ext cx="3371437" cy="26616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4"/>
          <p:cNvSpPr txBox="1">
            <a:spLocks noGrp="1"/>
          </p:cNvSpPr>
          <p:nvPr>
            <p:ph type="title"/>
          </p:nvPr>
        </p:nvSpPr>
        <p:spPr>
          <a:xfrm>
            <a:off x="500780" y="693465"/>
            <a:ext cx="3996785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Gotham" panose="02000504050000020004" pitchFamily="2" charset="0"/>
              </a:rPr>
              <a:t>Thank you for listening</a:t>
            </a:r>
            <a:endParaRPr sz="2500" dirty="0">
              <a:latin typeface="Gotham" panose="02000504050000020004" pitchFamily="2" charset="0"/>
            </a:endParaRPr>
          </a:p>
        </p:txBody>
      </p:sp>
      <p:sp>
        <p:nvSpPr>
          <p:cNvPr id="812" name="Google Shape;812;p54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230;p32">
            <a:extLst>
              <a:ext uri="{FF2B5EF4-FFF2-40B4-BE49-F238E27FC236}">
                <a16:creationId xmlns:a16="http://schemas.microsoft.com/office/drawing/2014/main" id="{9D73A353-4FDC-EB01-8914-267558397EB0}"/>
              </a:ext>
            </a:extLst>
          </p:cNvPr>
          <p:cNvSpPr txBox="1">
            <a:spLocks/>
          </p:cNvSpPr>
          <p:nvPr/>
        </p:nvSpPr>
        <p:spPr>
          <a:xfrm>
            <a:off x="1828800" y="221350"/>
            <a:ext cx="5661614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1200" dirty="0">
                <a:latin typeface="Gotham" panose="02000504050000020004" pitchFamily="2" charset="0"/>
              </a:rPr>
              <a:t>Bayesify</a:t>
            </a:r>
          </a:p>
        </p:txBody>
      </p:sp>
      <p:sp>
        <p:nvSpPr>
          <p:cNvPr id="7" name="Google Shape;207;p30">
            <a:extLst>
              <a:ext uri="{FF2B5EF4-FFF2-40B4-BE49-F238E27FC236}">
                <a16:creationId xmlns:a16="http://schemas.microsoft.com/office/drawing/2014/main" id="{9070A735-F0B1-B6C0-6D81-5DF25BF0F57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3276" y="1822076"/>
            <a:ext cx="4124289" cy="16031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Gotham" panose="02000504050000020004" pitchFamily="2" charset="0"/>
              </a:rPr>
              <a:t>Daniele Napolitano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Gotham" panose="02000504050000020004" pitchFamily="2" charset="0"/>
                <a:hlinkClick r:id="rId3"/>
              </a:rPr>
              <a:t>d</a:t>
            </a:r>
            <a:r>
              <a:rPr lang="en" sz="1400" dirty="0">
                <a:latin typeface="Gotham" panose="02000504050000020004" pitchFamily="2" charset="0"/>
                <a:hlinkClick r:id="rId3"/>
              </a:rPr>
              <a:t>aniele.napolitano4@studio.unibo.it</a:t>
            </a:r>
            <a:endParaRPr lang="en" sz="1400" dirty="0">
              <a:latin typeface="Gotham" panose="02000504050000020004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Gotham" panose="02000504050000020004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Gotham" panose="02000504050000020004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Gotham" panose="02000504050000020004" pitchFamily="2" charset="0"/>
              </a:rPr>
              <a:t>Project link on GitHub: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0070C0"/>
                </a:solidFill>
                <a:latin typeface="Gotham" panose="0200050405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https://github.com/danielenapo/Bayesify</a:t>
            </a:r>
            <a:endParaRPr lang="en" sz="1200" dirty="0">
              <a:solidFill>
                <a:srgbClr val="0070C0"/>
              </a:solidFill>
              <a:latin typeface="Gotham" panose="02000504050000020004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Gotham" panose="02000504050000020004" pitchFamily="2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E4AA42E-420C-3104-6B41-5E969ABF5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476" y="525332"/>
            <a:ext cx="4301446" cy="3395879"/>
          </a:xfrm>
          <a:prstGeom prst="rect">
            <a:avLst/>
          </a:prstGeom>
        </p:spPr>
      </p:pic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ECC4DC7B-5634-6CAB-9B6A-AA91A2953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44" y="2924591"/>
            <a:ext cx="243765" cy="24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5C18FF0-6BEB-3FA4-1491-DCEC968D8D18}"/>
              </a:ext>
            </a:extLst>
          </p:cNvPr>
          <p:cNvSpPr/>
          <p:nvPr/>
        </p:nvSpPr>
        <p:spPr>
          <a:xfrm>
            <a:off x="531159" y="3321424"/>
            <a:ext cx="3523129" cy="7350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/>
          <p:nvPr/>
        </p:nvSpPr>
        <p:spPr>
          <a:xfrm>
            <a:off x="2402890" y="2440198"/>
            <a:ext cx="695768" cy="413325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2403191" y="1695288"/>
            <a:ext cx="695768" cy="413325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 idx="2"/>
          </p:nvPr>
        </p:nvSpPr>
        <p:spPr>
          <a:xfrm>
            <a:off x="2514204" y="1665788"/>
            <a:ext cx="521415" cy="413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246" name="Google Shape;246;p33"/>
          <p:cNvSpPr txBox="1">
            <a:spLocks noGrp="1"/>
          </p:cNvSpPr>
          <p:nvPr>
            <p:ph type="subTitle" idx="1"/>
          </p:nvPr>
        </p:nvSpPr>
        <p:spPr>
          <a:xfrm>
            <a:off x="3402504" y="1695288"/>
            <a:ext cx="3936427" cy="425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dirty="0">
                <a:latin typeface="Gotham" panose="02000504050000020004" pitchFamily="2" charset="0"/>
              </a:rPr>
              <a:t>Build the </a:t>
            </a:r>
            <a:r>
              <a:rPr lang="it-IT" sz="1500" b="1" dirty="0">
                <a:latin typeface="Gotham" panose="02000504050000020004" pitchFamily="2" charset="0"/>
              </a:rPr>
              <a:t>dataset.</a:t>
            </a:r>
            <a:endParaRPr sz="1500" b="1" dirty="0">
              <a:latin typeface="Gotham" panose="02000504050000020004" pitchFamily="2" charset="0"/>
            </a:endParaRPr>
          </a:p>
        </p:txBody>
      </p:sp>
      <p:sp>
        <p:nvSpPr>
          <p:cNvPr id="248" name="Google Shape;248;p33"/>
          <p:cNvSpPr txBox="1">
            <a:spLocks noGrp="1"/>
          </p:cNvSpPr>
          <p:nvPr>
            <p:ph type="subTitle" idx="5"/>
          </p:nvPr>
        </p:nvSpPr>
        <p:spPr>
          <a:xfrm>
            <a:off x="3402203" y="2414396"/>
            <a:ext cx="3208662" cy="425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Gotham" panose="02000504050000020004" pitchFamily="2" charset="0"/>
              </a:rPr>
              <a:t>Create two </a:t>
            </a:r>
            <a:r>
              <a:rPr lang="en" sz="1500" b="1" dirty="0">
                <a:latin typeface="Gotham" panose="02000504050000020004" pitchFamily="2" charset="0"/>
              </a:rPr>
              <a:t>Bayesian</a:t>
            </a:r>
            <a:r>
              <a:rPr lang="en" sz="1500" dirty="0">
                <a:latin typeface="Gotham" panose="02000504050000020004" pitchFamily="2" charset="0"/>
              </a:rPr>
              <a:t> </a:t>
            </a:r>
            <a:r>
              <a:rPr lang="en" sz="1500" b="1" dirty="0">
                <a:latin typeface="Gotham" panose="02000504050000020004" pitchFamily="2" charset="0"/>
              </a:rPr>
              <a:t>Models.</a:t>
            </a:r>
          </a:p>
        </p:txBody>
      </p:sp>
      <p:sp>
        <p:nvSpPr>
          <p:cNvPr id="249" name="Google Shape;249;p33"/>
          <p:cNvSpPr txBox="1">
            <a:spLocks noGrp="1"/>
          </p:cNvSpPr>
          <p:nvPr>
            <p:ph type="title" idx="4"/>
          </p:nvPr>
        </p:nvSpPr>
        <p:spPr>
          <a:xfrm>
            <a:off x="2514203" y="2410710"/>
            <a:ext cx="521415" cy="413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tham" panose="02000504050000020004" pitchFamily="2" charset="0"/>
              </a:rPr>
              <a:t>Objectives</a:t>
            </a:r>
            <a:endParaRPr dirty="0">
              <a:latin typeface="Gotham" panose="02000504050000020004" pitchFamily="2" charset="0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32" name="Google Shape;230;p32">
            <a:extLst>
              <a:ext uri="{FF2B5EF4-FFF2-40B4-BE49-F238E27FC236}">
                <a16:creationId xmlns:a16="http://schemas.microsoft.com/office/drawing/2014/main" id="{A4BC82A0-9130-6A1B-D97D-D9218F3C4E24}"/>
              </a:ext>
            </a:extLst>
          </p:cNvPr>
          <p:cNvSpPr txBox="1">
            <a:spLocks/>
          </p:cNvSpPr>
          <p:nvPr/>
        </p:nvSpPr>
        <p:spPr>
          <a:xfrm>
            <a:off x="1828800" y="221350"/>
            <a:ext cx="5661614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1200" dirty="0">
                <a:latin typeface="Gotham" panose="02000504050000020004" pitchFamily="2" charset="0"/>
              </a:rPr>
              <a:t>Bayesify</a:t>
            </a:r>
          </a:p>
        </p:txBody>
      </p:sp>
      <p:sp>
        <p:nvSpPr>
          <p:cNvPr id="2" name="Google Shape;237;p33">
            <a:extLst>
              <a:ext uri="{FF2B5EF4-FFF2-40B4-BE49-F238E27FC236}">
                <a16:creationId xmlns:a16="http://schemas.microsoft.com/office/drawing/2014/main" id="{C10DB304-B546-AFA3-0B1F-5FEAA9C01885}"/>
              </a:ext>
            </a:extLst>
          </p:cNvPr>
          <p:cNvSpPr/>
          <p:nvPr/>
        </p:nvSpPr>
        <p:spPr>
          <a:xfrm>
            <a:off x="2402589" y="3930018"/>
            <a:ext cx="695768" cy="413325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38;p33">
            <a:extLst>
              <a:ext uri="{FF2B5EF4-FFF2-40B4-BE49-F238E27FC236}">
                <a16:creationId xmlns:a16="http://schemas.microsoft.com/office/drawing/2014/main" id="{82D0BCCF-C564-B22B-5AE7-C416421FDD83}"/>
              </a:ext>
            </a:extLst>
          </p:cNvPr>
          <p:cNvSpPr/>
          <p:nvPr/>
        </p:nvSpPr>
        <p:spPr>
          <a:xfrm>
            <a:off x="2402890" y="3185108"/>
            <a:ext cx="695768" cy="413325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5;p33">
            <a:extLst>
              <a:ext uri="{FF2B5EF4-FFF2-40B4-BE49-F238E27FC236}">
                <a16:creationId xmlns:a16="http://schemas.microsoft.com/office/drawing/2014/main" id="{B4E836A9-E624-0F59-E3CF-774AFCDFEC2D}"/>
              </a:ext>
            </a:extLst>
          </p:cNvPr>
          <p:cNvSpPr txBox="1">
            <a:spLocks/>
          </p:cNvSpPr>
          <p:nvPr/>
        </p:nvSpPr>
        <p:spPr>
          <a:xfrm>
            <a:off x="2513903" y="3155608"/>
            <a:ext cx="521415" cy="41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3.</a:t>
            </a:r>
          </a:p>
        </p:txBody>
      </p:sp>
      <p:sp>
        <p:nvSpPr>
          <p:cNvPr id="5" name="Google Shape;246;p33">
            <a:extLst>
              <a:ext uri="{FF2B5EF4-FFF2-40B4-BE49-F238E27FC236}">
                <a16:creationId xmlns:a16="http://schemas.microsoft.com/office/drawing/2014/main" id="{486C9A8A-309B-908B-73AD-C759962E29C7}"/>
              </a:ext>
            </a:extLst>
          </p:cNvPr>
          <p:cNvSpPr txBox="1">
            <a:spLocks/>
          </p:cNvSpPr>
          <p:nvPr/>
        </p:nvSpPr>
        <p:spPr>
          <a:xfrm>
            <a:off x="3402203" y="3185108"/>
            <a:ext cx="4548722" cy="42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it-IT" sz="1500" dirty="0" err="1">
                <a:latin typeface="Gotham" panose="02000504050000020004" pitchFamily="2" charset="0"/>
              </a:rPr>
              <a:t>Perform</a:t>
            </a:r>
            <a:r>
              <a:rPr lang="it-IT" sz="1500" dirty="0">
                <a:latin typeface="Gotham" panose="02000504050000020004" pitchFamily="2" charset="0"/>
              </a:rPr>
              <a:t> </a:t>
            </a:r>
            <a:r>
              <a:rPr lang="it-IT" sz="1500" b="1" dirty="0" err="1">
                <a:latin typeface="Gotham" panose="02000504050000020004" pitchFamily="2" charset="0"/>
              </a:rPr>
              <a:t>inferences</a:t>
            </a:r>
            <a:r>
              <a:rPr lang="it-IT" sz="1500" dirty="0">
                <a:latin typeface="Gotham" panose="02000504050000020004" pitchFamily="2" charset="0"/>
              </a:rPr>
              <a:t> (</a:t>
            </a:r>
            <a:r>
              <a:rPr lang="it-IT" sz="1500" dirty="0" err="1">
                <a:latin typeface="Gotham" panose="02000504050000020004" pitchFamily="2" charset="0"/>
              </a:rPr>
              <a:t>different</a:t>
            </a:r>
            <a:r>
              <a:rPr lang="it-IT" sz="1500" dirty="0">
                <a:latin typeface="Gotham" panose="02000504050000020004" pitchFamily="2" charset="0"/>
              </a:rPr>
              <a:t> queries and </a:t>
            </a:r>
            <a:r>
              <a:rPr lang="it-IT" sz="1500" dirty="0" err="1">
                <a:latin typeface="Gotham" panose="02000504050000020004" pitchFamily="2" charset="0"/>
              </a:rPr>
              <a:t>methods</a:t>
            </a:r>
            <a:r>
              <a:rPr lang="it-IT" sz="1500" dirty="0">
                <a:latin typeface="Gotham" panose="02000504050000020004" pitchFamily="2" charset="0"/>
              </a:rPr>
              <a:t>).</a:t>
            </a:r>
          </a:p>
        </p:txBody>
      </p:sp>
      <p:sp>
        <p:nvSpPr>
          <p:cNvPr id="6" name="Google Shape;248;p33">
            <a:extLst>
              <a:ext uri="{FF2B5EF4-FFF2-40B4-BE49-F238E27FC236}">
                <a16:creationId xmlns:a16="http://schemas.microsoft.com/office/drawing/2014/main" id="{6EC3A47F-8A19-87D4-08C3-EB17E0CD35BC}"/>
              </a:ext>
            </a:extLst>
          </p:cNvPr>
          <p:cNvSpPr txBox="1">
            <a:spLocks/>
          </p:cNvSpPr>
          <p:nvPr/>
        </p:nvSpPr>
        <p:spPr>
          <a:xfrm>
            <a:off x="3402203" y="3891830"/>
            <a:ext cx="4548722" cy="42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it-IT" sz="1500" dirty="0">
                <a:latin typeface="Gotham" panose="02000504050000020004" pitchFamily="2" charset="0"/>
              </a:rPr>
              <a:t>Build a </a:t>
            </a:r>
            <a:r>
              <a:rPr lang="it-IT" sz="1500" dirty="0" err="1">
                <a:latin typeface="Gotham" panose="02000504050000020004" pitchFamily="2" charset="0"/>
              </a:rPr>
              <a:t>prototype</a:t>
            </a:r>
            <a:r>
              <a:rPr lang="it-IT" sz="1500" dirty="0">
                <a:latin typeface="Gotham" panose="02000504050000020004" pitchFamily="2" charset="0"/>
              </a:rPr>
              <a:t> for a </a:t>
            </a:r>
            <a:r>
              <a:rPr lang="it-IT" sz="1500" b="1" dirty="0">
                <a:latin typeface="Gotham" panose="02000504050000020004" pitchFamily="2" charset="0"/>
              </a:rPr>
              <a:t>use case </a:t>
            </a:r>
            <a:r>
              <a:rPr lang="it-IT" sz="1500" b="1" dirty="0" err="1">
                <a:latin typeface="Gotham" panose="02000504050000020004" pitchFamily="2" charset="0"/>
              </a:rPr>
              <a:t>application</a:t>
            </a:r>
            <a:r>
              <a:rPr lang="it-IT" sz="1500" b="1" dirty="0">
                <a:latin typeface="Gotham" panose="02000504050000020004" pitchFamily="2" charset="0"/>
              </a:rPr>
              <a:t>.</a:t>
            </a:r>
          </a:p>
        </p:txBody>
      </p:sp>
      <p:sp>
        <p:nvSpPr>
          <p:cNvPr id="7" name="Google Shape;249;p33">
            <a:extLst>
              <a:ext uri="{FF2B5EF4-FFF2-40B4-BE49-F238E27FC236}">
                <a16:creationId xmlns:a16="http://schemas.microsoft.com/office/drawing/2014/main" id="{ACC8B263-6C87-226F-DBB6-771589B27E64}"/>
              </a:ext>
            </a:extLst>
          </p:cNvPr>
          <p:cNvSpPr txBox="1">
            <a:spLocks/>
          </p:cNvSpPr>
          <p:nvPr/>
        </p:nvSpPr>
        <p:spPr>
          <a:xfrm>
            <a:off x="2513902" y="3900530"/>
            <a:ext cx="521415" cy="41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4.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4007806" y="649592"/>
            <a:ext cx="2150947" cy="6819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Gotham" panose="02000504050000020004" pitchFamily="2" charset="0"/>
              </a:rPr>
              <a:t>Dataset</a:t>
            </a:r>
            <a:endParaRPr sz="2000" dirty="0">
              <a:latin typeface="Gotham" panose="02000504050000020004" pitchFamily="2" charset="0"/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7" name="Google Shape;238;p33">
            <a:extLst>
              <a:ext uri="{FF2B5EF4-FFF2-40B4-BE49-F238E27FC236}">
                <a16:creationId xmlns:a16="http://schemas.microsoft.com/office/drawing/2014/main" id="{A21B6C5B-C367-D3A3-BB02-ED5D9D1F8029}"/>
              </a:ext>
            </a:extLst>
          </p:cNvPr>
          <p:cNvSpPr/>
          <p:nvPr/>
        </p:nvSpPr>
        <p:spPr>
          <a:xfrm>
            <a:off x="3726758" y="749502"/>
            <a:ext cx="712386" cy="48214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5;p33">
            <a:extLst>
              <a:ext uri="{FF2B5EF4-FFF2-40B4-BE49-F238E27FC236}">
                <a16:creationId xmlns:a16="http://schemas.microsoft.com/office/drawing/2014/main" id="{F8AC9926-4348-271A-A8AB-5FDE93AC8228}"/>
              </a:ext>
            </a:extLst>
          </p:cNvPr>
          <p:cNvSpPr txBox="1">
            <a:spLocks/>
          </p:cNvSpPr>
          <p:nvPr/>
        </p:nvSpPr>
        <p:spPr>
          <a:xfrm>
            <a:off x="3837771" y="720002"/>
            <a:ext cx="533868" cy="482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latin typeface="Playfair Display" panose="00000500000000000000" pitchFamily="2" charset="0"/>
              </a:rPr>
              <a:t>1.</a:t>
            </a:r>
          </a:p>
        </p:txBody>
      </p:sp>
      <p:sp>
        <p:nvSpPr>
          <p:cNvPr id="12" name="Google Shape;230;p32">
            <a:extLst>
              <a:ext uri="{FF2B5EF4-FFF2-40B4-BE49-F238E27FC236}">
                <a16:creationId xmlns:a16="http://schemas.microsoft.com/office/drawing/2014/main" id="{58968C54-4310-2539-FDCA-ED3B6790AAB7}"/>
              </a:ext>
            </a:extLst>
          </p:cNvPr>
          <p:cNvSpPr txBox="1">
            <a:spLocks/>
          </p:cNvSpPr>
          <p:nvPr/>
        </p:nvSpPr>
        <p:spPr>
          <a:xfrm>
            <a:off x="1828800" y="221350"/>
            <a:ext cx="5661614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1200" dirty="0">
                <a:latin typeface="Gotham" panose="02000504050000020004" pitchFamily="2" charset="0"/>
              </a:rPr>
              <a:t>Bayesify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6370CA-CA51-68C2-CD20-EA788F38B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2" y="2127067"/>
            <a:ext cx="4521715" cy="249228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F1D4331-4BDE-C96C-A126-F490E2EB3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607" y="2109201"/>
            <a:ext cx="4357221" cy="249228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794E15D-DA34-4A34-F25B-8EACAD2AF14A}"/>
              </a:ext>
            </a:extLst>
          </p:cNvPr>
          <p:cNvSpPr txBox="1"/>
          <p:nvPr/>
        </p:nvSpPr>
        <p:spPr>
          <a:xfrm>
            <a:off x="1513703" y="1376316"/>
            <a:ext cx="6116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latin typeface="Gotham" panose="02000504050000020004" pitchFamily="2" charset="0"/>
              </a:rPr>
              <a:t>Histograms</a:t>
            </a:r>
            <a:r>
              <a:rPr lang="it-IT" dirty="0">
                <a:latin typeface="Gotham" panose="02000504050000020004" pitchFamily="2" charset="0"/>
              </a:rPr>
              <a:t> of </a:t>
            </a:r>
            <a:r>
              <a:rPr lang="it-IT" dirty="0" err="1">
                <a:latin typeface="Gotham" panose="02000504050000020004" pitchFamily="2" charset="0"/>
              </a:rPr>
              <a:t>all</a:t>
            </a:r>
            <a:r>
              <a:rPr lang="it-IT" dirty="0">
                <a:latin typeface="Gotham" panose="02000504050000020004" pitchFamily="2" charset="0"/>
              </a:rPr>
              <a:t> the features, coloured by like. </a:t>
            </a:r>
          </a:p>
          <a:p>
            <a:pPr algn="ctr"/>
            <a:r>
              <a:rPr lang="it-IT" dirty="0" err="1">
                <a:latin typeface="Gotham" panose="02000504050000020004" pitchFamily="2" charset="0"/>
              </a:rPr>
              <a:t>All</a:t>
            </a:r>
            <a:r>
              <a:rPr lang="it-IT" dirty="0">
                <a:latin typeface="Gotham" panose="02000504050000020004" pitchFamily="2" charset="0"/>
              </a:rPr>
              <a:t> the </a:t>
            </a:r>
            <a:r>
              <a:rPr lang="it-IT" dirty="0" err="1">
                <a:latin typeface="Gotham" panose="02000504050000020004" pitchFamily="2" charset="0"/>
              </a:rPr>
              <a:t>values</a:t>
            </a:r>
            <a:r>
              <a:rPr lang="it-IT" dirty="0">
                <a:latin typeface="Gotham" panose="02000504050000020004" pitchFamily="2" charset="0"/>
              </a:rPr>
              <a:t> are </a:t>
            </a:r>
            <a:r>
              <a:rPr lang="it-IT" b="1" dirty="0">
                <a:latin typeface="Gotham" panose="02000504050000020004" pitchFamily="2" charset="0"/>
              </a:rPr>
              <a:t>discrete</a:t>
            </a:r>
            <a:r>
              <a:rPr lang="it-IT" dirty="0">
                <a:latin typeface="Gotham" panose="02000504050000020004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4007806" y="649592"/>
            <a:ext cx="2150947" cy="6819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Gotham" panose="02000504050000020004" pitchFamily="2" charset="0"/>
              </a:rPr>
              <a:t>Models</a:t>
            </a:r>
            <a:endParaRPr sz="2000" dirty="0">
              <a:latin typeface="Gotham" panose="02000504050000020004" pitchFamily="2" charset="0"/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238;p33">
            <a:extLst>
              <a:ext uri="{FF2B5EF4-FFF2-40B4-BE49-F238E27FC236}">
                <a16:creationId xmlns:a16="http://schemas.microsoft.com/office/drawing/2014/main" id="{A21B6C5B-C367-D3A3-BB02-ED5D9D1F8029}"/>
              </a:ext>
            </a:extLst>
          </p:cNvPr>
          <p:cNvSpPr/>
          <p:nvPr/>
        </p:nvSpPr>
        <p:spPr>
          <a:xfrm>
            <a:off x="3726758" y="749502"/>
            <a:ext cx="712386" cy="48214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5;p33">
            <a:extLst>
              <a:ext uri="{FF2B5EF4-FFF2-40B4-BE49-F238E27FC236}">
                <a16:creationId xmlns:a16="http://schemas.microsoft.com/office/drawing/2014/main" id="{F8AC9926-4348-271A-A8AB-5FDE93AC8228}"/>
              </a:ext>
            </a:extLst>
          </p:cNvPr>
          <p:cNvSpPr txBox="1">
            <a:spLocks/>
          </p:cNvSpPr>
          <p:nvPr/>
        </p:nvSpPr>
        <p:spPr>
          <a:xfrm>
            <a:off x="3837771" y="720002"/>
            <a:ext cx="533868" cy="482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latin typeface="Playfair Display" panose="00000500000000000000" pitchFamily="2" charset="0"/>
              </a:rPr>
              <a:t>2.</a:t>
            </a:r>
          </a:p>
        </p:txBody>
      </p:sp>
      <p:sp>
        <p:nvSpPr>
          <p:cNvPr id="12" name="Google Shape;230;p32">
            <a:extLst>
              <a:ext uri="{FF2B5EF4-FFF2-40B4-BE49-F238E27FC236}">
                <a16:creationId xmlns:a16="http://schemas.microsoft.com/office/drawing/2014/main" id="{58968C54-4310-2539-FDCA-ED3B6790AAB7}"/>
              </a:ext>
            </a:extLst>
          </p:cNvPr>
          <p:cNvSpPr txBox="1">
            <a:spLocks/>
          </p:cNvSpPr>
          <p:nvPr/>
        </p:nvSpPr>
        <p:spPr>
          <a:xfrm>
            <a:off x="1828800" y="221350"/>
            <a:ext cx="5661614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1200" dirty="0">
                <a:latin typeface="Gotham" panose="02000504050000020004" pitchFamily="2" charset="0"/>
              </a:rPr>
              <a:t>Bayesify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A797DC-1D1D-A924-F4B7-FBAE240A1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66" y="1806485"/>
            <a:ext cx="3612431" cy="260758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94F639A-0224-5885-0FC8-EBF81FC0D48F}"/>
              </a:ext>
            </a:extLst>
          </p:cNvPr>
          <p:cNvSpPr txBox="1"/>
          <p:nvPr/>
        </p:nvSpPr>
        <p:spPr>
          <a:xfrm>
            <a:off x="557362" y="1401968"/>
            <a:ext cx="33391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bg2"/>
                </a:solidFill>
                <a:latin typeface="Gotham" panose="02000504050000020004" pitchFamily="2" charset="0"/>
              </a:rPr>
              <a:t>1. </a:t>
            </a:r>
            <a:r>
              <a:rPr lang="it-IT" b="1" dirty="0">
                <a:solidFill>
                  <a:schemeClr val="bg2"/>
                </a:solidFill>
                <a:latin typeface="Gotham" panose="02000504050000020004" pitchFamily="2" charset="0"/>
              </a:rPr>
              <a:t>Domain Knowledge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7DE3B3-BA03-7BFA-8DF0-E5D3ADA7B335}"/>
              </a:ext>
            </a:extLst>
          </p:cNvPr>
          <p:cNvSpPr txBox="1"/>
          <p:nvPr/>
        </p:nvSpPr>
        <p:spPr>
          <a:xfrm>
            <a:off x="4313974" y="2074577"/>
            <a:ext cx="47408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otham" panose="02000504050000020004" pitchFamily="2" charset="0"/>
              </a:rPr>
              <a:t>Features are </a:t>
            </a:r>
            <a:r>
              <a:rPr lang="it-IT" dirty="0" err="1">
                <a:latin typeface="Gotham" panose="02000504050000020004" pitchFamily="2" charset="0"/>
              </a:rPr>
              <a:t>linked</a:t>
            </a:r>
            <a:r>
              <a:rPr lang="it-IT" dirty="0">
                <a:latin typeface="Gotham" panose="02000504050000020004" pitchFamily="2" charset="0"/>
              </a:rPr>
              <a:t> based on domain knowledge and </a:t>
            </a:r>
            <a:r>
              <a:rPr lang="it-IT" dirty="0" err="1">
                <a:latin typeface="Gotham" panose="02000504050000020004" pitchFamily="2" charset="0"/>
              </a:rPr>
              <a:t>intuition</a:t>
            </a:r>
            <a:endParaRPr lang="it-IT" dirty="0">
              <a:latin typeface="Gotham" panose="02000504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otham" panose="02000504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otham" panose="02000504050000020004" pitchFamily="2" charset="0"/>
              </a:rPr>
              <a:t>The </a:t>
            </a:r>
            <a:r>
              <a:rPr lang="it-IT" dirty="0" err="1">
                <a:latin typeface="Gotham" panose="02000504050000020004" pitchFamily="2" charset="0"/>
              </a:rPr>
              <a:t>process</a:t>
            </a:r>
            <a:r>
              <a:rPr lang="it-IT" dirty="0">
                <a:latin typeface="Gotham" panose="02000504050000020004" pitchFamily="2" charset="0"/>
              </a:rPr>
              <a:t> </a:t>
            </a:r>
            <a:r>
              <a:rPr lang="it-IT" dirty="0" err="1">
                <a:latin typeface="Gotham" panose="02000504050000020004" pitchFamily="2" charset="0"/>
              </a:rPr>
              <a:t>was</a:t>
            </a:r>
            <a:r>
              <a:rPr lang="it-IT" dirty="0">
                <a:latin typeface="Gotham" panose="02000504050000020004" pitchFamily="2" charset="0"/>
              </a:rPr>
              <a:t> </a:t>
            </a:r>
            <a:r>
              <a:rPr lang="it-IT" dirty="0" err="1">
                <a:latin typeface="Gotham" panose="02000504050000020004" pitchFamily="2" charset="0"/>
              </a:rPr>
              <a:t>difficult</a:t>
            </a:r>
            <a:r>
              <a:rPr lang="it-IT" dirty="0">
                <a:latin typeface="Gotham" panose="02000504050000020004" pitchFamily="2" charset="0"/>
              </a:rPr>
              <a:t> and </a:t>
            </a:r>
            <a:r>
              <a:rPr lang="it-IT" dirty="0" err="1">
                <a:latin typeface="Gotham" panose="02000504050000020004" pitchFamily="2" charset="0"/>
              </a:rPr>
              <a:t>required</a:t>
            </a:r>
            <a:r>
              <a:rPr lang="it-IT" dirty="0">
                <a:latin typeface="Gotham" panose="02000504050000020004" pitchFamily="2" charset="0"/>
              </a:rPr>
              <a:t> some trials and </a:t>
            </a:r>
            <a:r>
              <a:rPr lang="it-IT" dirty="0" err="1">
                <a:latin typeface="Gotham" panose="02000504050000020004" pitchFamily="2" charset="0"/>
              </a:rPr>
              <a:t>errors</a:t>
            </a:r>
            <a:endParaRPr lang="it-IT" dirty="0">
              <a:latin typeface="Gotham" panose="02000504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otham" panose="02000504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Gotham" panose="02000504050000020004" pitchFamily="2" charset="0"/>
              </a:rPr>
              <a:t>Like</a:t>
            </a:r>
            <a:r>
              <a:rPr lang="it-IT" dirty="0">
                <a:latin typeface="Gotham" panose="02000504050000020004" pitchFamily="2" charset="0"/>
              </a:rPr>
              <a:t> </a:t>
            </a:r>
            <a:r>
              <a:rPr lang="it-IT" dirty="0" err="1">
                <a:latin typeface="Gotham" panose="02000504050000020004" pitchFamily="2" charset="0"/>
              </a:rPr>
              <a:t>is</a:t>
            </a:r>
            <a:r>
              <a:rPr lang="it-IT" dirty="0">
                <a:latin typeface="Gotham" panose="02000504050000020004" pitchFamily="2" charset="0"/>
              </a:rPr>
              <a:t> </a:t>
            </a:r>
            <a:r>
              <a:rPr lang="it-IT" dirty="0" err="1">
                <a:latin typeface="Gotham" panose="02000504050000020004" pitchFamily="2" charset="0"/>
              </a:rPr>
              <a:t>only</a:t>
            </a:r>
            <a:r>
              <a:rPr lang="it-IT" dirty="0">
                <a:latin typeface="Gotham" panose="02000504050000020004" pitchFamily="2" charset="0"/>
              </a:rPr>
              <a:t> </a:t>
            </a:r>
            <a:r>
              <a:rPr lang="it-IT" dirty="0" err="1">
                <a:latin typeface="Gotham" panose="02000504050000020004" pitchFamily="2" charset="0"/>
              </a:rPr>
              <a:t>connected</a:t>
            </a:r>
            <a:r>
              <a:rPr lang="it-IT" dirty="0">
                <a:latin typeface="Gotham" panose="02000504050000020004" pitchFamily="2" charset="0"/>
              </a:rPr>
              <a:t> to </a:t>
            </a:r>
            <a:r>
              <a:rPr lang="it-IT" dirty="0" err="1">
                <a:latin typeface="Gotham" panose="02000504050000020004" pitchFamily="2" charset="0"/>
              </a:rPr>
              <a:t>genre</a:t>
            </a:r>
            <a:endParaRPr lang="it-IT" dirty="0">
              <a:latin typeface="Gotham" panose="02000504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otham" panose="02000504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otham" panose="02000504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otham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9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" name="Google Shape;230;p32">
            <a:extLst>
              <a:ext uri="{FF2B5EF4-FFF2-40B4-BE49-F238E27FC236}">
                <a16:creationId xmlns:a16="http://schemas.microsoft.com/office/drawing/2014/main" id="{58968C54-4310-2539-FDCA-ED3B6790AAB7}"/>
              </a:ext>
            </a:extLst>
          </p:cNvPr>
          <p:cNvSpPr txBox="1">
            <a:spLocks/>
          </p:cNvSpPr>
          <p:nvPr/>
        </p:nvSpPr>
        <p:spPr>
          <a:xfrm>
            <a:off x="1828800" y="221350"/>
            <a:ext cx="5661614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1200" dirty="0">
                <a:latin typeface="Gotham" panose="02000504050000020004" pitchFamily="2" charset="0"/>
              </a:rPr>
              <a:t>2. Models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E6497E0-F89D-D9C9-A998-324B5B6B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38" y="1200834"/>
            <a:ext cx="3461188" cy="249840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E4AB3E2-6ABA-9D72-AF4A-1471D6BFFEA0}"/>
              </a:ext>
            </a:extLst>
          </p:cNvPr>
          <p:cNvSpPr txBox="1"/>
          <p:nvPr/>
        </p:nvSpPr>
        <p:spPr>
          <a:xfrm>
            <a:off x="484155" y="877669"/>
            <a:ext cx="294405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b="1" dirty="0">
                <a:solidFill>
                  <a:schemeClr val="bg2"/>
                </a:solidFill>
                <a:latin typeface="Gotham" panose="02000504050000020004" pitchFamily="2" charset="0"/>
              </a:rPr>
              <a:t>2. Hill Climb Search Model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C47A4-315E-9C15-830E-0E6DC63CBB9E}"/>
              </a:ext>
            </a:extLst>
          </p:cNvPr>
          <p:cNvSpPr txBox="1"/>
          <p:nvPr/>
        </p:nvSpPr>
        <p:spPr>
          <a:xfrm>
            <a:off x="484155" y="4104109"/>
            <a:ext cx="8175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otham" panose="02000504050000020004" pitchFamily="2" charset="0"/>
              </a:rPr>
              <a:t>For both models, </a:t>
            </a:r>
            <a:r>
              <a:rPr lang="it-IT" b="1" dirty="0" err="1">
                <a:latin typeface="Gotham" panose="02000504050000020004" pitchFamily="2" charset="0"/>
              </a:rPr>
              <a:t>CPDs</a:t>
            </a:r>
            <a:r>
              <a:rPr lang="it-IT" dirty="0">
                <a:latin typeface="Gotham" panose="02000504050000020004" pitchFamily="2" charset="0"/>
              </a:rPr>
              <a:t> are </a:t>
            </a:r>
            <a:r>
              <a:rPr lang="it-IT" dirty="0" err="1">
                <a:latin typeface="Gotham" panose="02000504050000020004" pitchFamily="2" charset="0"/>
              </a:rPr>
              <a:t>estimated</a:t>
            </a:r>
            <a:r>
              <a:rPr lang="it-IT" dirty="0">
                <a:latin typeface="Gotham" panose="02000504050000020004" pitchFamily="2" charset="0"/>
              </a:rPr>
              <a:t> from the dataset, using </a:t>
            </a:r>
            <a:r>
              <a:rPr lang="it-IT" b="1" dirty="0">
                <a:latin typeface="Gotham" panose="02000504050000020004" pitchFamily="2" charset="0"/>
              </a:rPr>
              <a:t>Maximum </a:t>
            </a:r>
            <a:r>
              <a:rPr lang="it-IT" b="1" dirty="0" err="1">
                <a:latin typeface="Gotham" panose="02000504050000020004" pitchFamily="2" charset="0"/>
              </a:rPr>
              <a:t>Likelyhood</a:t>
            </a:r>
            <a:r>
              <a:rPr lang="it-IT" b="1" dirty="0">
                <a:latin typeface="Gotham" panose="02000504050000020004" pitchFamily="2" charset="0"/>
              </a:rPr>
              <a:t> </a:t>
            </a:r>
            <a:r>
              <a:rPr lang="it-IT" b="1" dirty="0" err="1">
                <a:latin typeface="Gotham" panose="02000504050000020004" pitchFamily="2" charset="0"/>
              </a:rPr>
              <a:t>Estimation</a:t>
            </a:r>
            <a:r>
              <a:rPr lang="it-IT" b="1" dirty="0">
                <a:latin typeface="Gotham" panose="02000504050000020004" pitchFamily="2" charset="0"/>
              </a:rPr>
              <a:t> (MLE) 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5A728B-5619-8CBC-D66A-C5BCFC6B7AA5}"/>
              </a:ext>
            </a:extLst>
          </p:cNvPr>
          <p:cNvSpPr txBox="1"/>
          <p:nvPr/>
        </p:nvSpPr>
        <p:spPr>
          <a:xfrm>
            <a:off x="3954937" y="1331109"/>
            <a:ext cx="496252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otham" panose="02000504050000020004" pitchFamily="2" charset="0"/>
              </a:rPr>
              <a:t>The </a:t>
            </a:r>
            <a:r>
              <a:rPr lang="it-IT" dirty="0" err="1">
                <a:latin typeface="Gotham" panose="02000504050000020004" pitchFamily="2" charset="0"/>
              </a:rPr>
              <a:t>structude</a:t>
            </a:r>
            <a:r>
              <a:rPr lang="it-IT" dirty="0">
                <a:latin typeface="Gotham" panose="02000504050000020004" pitchFamily="2" charset="0"/>
              </a:rPr>
              <a:t> </a:t>
            </a:r>
            <a:r>
              <a:rPr lang="it-IT" dirty="0" err="1">
                <a:latin typeface="Gotham" panose="02000504050000020004" pitchFamily="2" charset="0"/>
              </a:rPr>
              <a:t>was</a:t>
            </a:r>
            <a:r>
              <a:rPr lang="it-IT" dirty="0">
                <a:latin typeface="Gotham" panose="02000504050000020004" pitchFamily="2" charset="0"/>
              </a:rPr>
              <a:t> </a:t>
            </a:r>
            <a:r>
              <a:rPr lang="it-IT" dirty="0" err="1">
                <a:latin typeface="Gotham" panose="02000504050000020004" pitchFamily="2" charset="0"/>
              </a:rPr>
              <a:t>learned</a:t>
            </a:r>
            <a:r>
              <a:rPr lang="it-IT" dirty="0">
                <a:latin typeface="Gotham" panose="02000504050000020004" pitchFamily="2" charset="0"/>
              </a:rPr>
              <a:t> using Hill Climb Search with </a:t>
            </a:r>
            <a:r>
              <a:rPr lang="it-IT" b="1" dirty="0" err="1">
                <a:latin typeface="Gotham" panose="02000504050000020004" pitchFamily="2" charset="0"/>
              </a:rPr>
              <a:t>BDeu</a:t>
            </a:r>
            <a:r>
              <a:rPr lang="it-IT" b="1" dirty="0">
                <a:latin typeface="Gotham" panose="02000504050000020004" pitchFamily="2" charset="0"/>
              </a:rPr>
              <a:t> score as </a:t>
            </a:r>
            <a:r>
              <a:rPr lang="it-IT" b="1" dirty="0" err="1">
                <a:latin typeface="Gotham" panose="02000504050000020004" pitchFamily="2" charset="0"/>
              </a:rPr>
              <a:t>heuristics</a:t>
            </a:r>
            <a:r>
              <a:rPr lang="it-IT" b="1" dirty="0">
                <a:latin typeface="Gotham" panose="02000504050000020004" pitchFamily="2" charset="0"/>
              </a:rPr>
              <a:t> </a:t>
            </a:r>
            <a:r>
              <a:rPr lang="it-IT" dirty="0">
                <a:latin typeface="Gotham" panose="02000504050000020004" pitchFamily="2" charset="0"/>
              </a:rPr>
              <a:t>to guide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otham" panose="02000504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otham" panose="02000504050000020004" pitchFamily="2" charset="0"/>
              </a:rPr>
              <a:t>Some links are the same as the other model (like loudness to </a:t>
            </a:r>
            <a:r>
              <a:rPr lang="it-IT" dirty="0" err="1">
                <a:latin typeface="Gotham" panose="02000504050000020004" pitchFamily="2" charset="0"/>
              </a:rPr>
              <a:t>genre</a:t>
            </a:r>
            <a:r>
              <a:rPr lang="it-IT" dirty="0">
                <a:latin typeface="Gotham" panose="02000504050000020004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otham" panose="02000504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otham" panose="02000504050000020004" pitchFamily="2" charset="0"/>
              </a:rPr>
              <a:t>Like </a:t>
            </a:r>
            <a:r>
              <a:rPr lang="it-IT" dirty="0" err="1">
                <a:latin typeface="Gotham" panose="02000504050000020004" pitchFamily="2" charset="0"/>
              </a:rPr>
              <a:t>now</a:t>
            </a:r>
            <a:r>
              <a:rPr lang="it-IT" dirty="0">
                <a:latin typeface="Gotham" panose="02000504050000020004" pitchFamily="2" charset="0"/>
              </a:rPr>
              <a:t> has two </a:t>
            </a:r>
            <a:r>
              <a:rPr lang="it-IT" dirty="0" err="1">
                <a:latin typeface="Gotham" panose="02000504050000020004" pitchFamily="2" charset="0"/>
              </a:rPr>
              <a:t>parents</a:t>
            </a:r>
            <a:r>
              <a:rPr lang="it-IT" dirty="0">
                <a:latin typeface="Gotham" panose="02000504050000020004" pitchFamily="2" charset="0"/>
              </a:rPr>
              <a:t>, </a:t>
            </a:r>
            <a:r>
              <a:rPr lang="it-IT" dirty="0" err="1">
                <a:latin typeface="Gotham" panose="02000504050000020004" pitchFamily="2" charset="0"/>
              </a:rPr>
              <a:t>but</a:t>
            </a:r>
            <a:r>
              <a:rPr lang="it-IT" dirty="0">
                <a:latin typeface="Gotham" panose="02000504050000020004" pitchFamily="2" charset="0"/>
              </a:rPr>
              <a:t> it </a:t>
            </a:r>
            <a:r>
              <a:rPr lang="it-IT" dirty="0" err="1">
                <a:latin typeface="Gotham" panose="02000504050000020004" pitchFamily="2" charset="0"/>
              </a:rPr>
              <a:t>is</a:t>
            </a:r>
            <a:r>
              <a:rPr lang="it-IT" dirty="0">
                <a:latin typeface="Gotham" panose="02000504050000020004" pitchFamily="2" charset="0"/>
              </a:rPr>
              <a:t> </a:t>
            </a:r>
            <a:r>
              <a:rPr lang="it-IT" dirty="0" err="1">
                <a:latin typeface="Gotham" panose="02000504050000020004" pitchFamily="2" charset="0"/>
              </a:rPr>
              <a:t>connected</a:t>
            </a:r>
            <a:r>
              <a:rPr lang="it-IT" dirty="0">
                <a:latin typeface="Gotham" panose="02000504050000020004" pitchFamily="2" charset="0"/>
              </a:rPr>
              <a:t> to tempo (</a:t>
            </a:r>
            <a:r>
              <a:rPr lang="it-IT" b="1" dirty="0" err="1">
                <a:latin typeface="Gotham" panose="02000504050000020004" pitchFamily="2" charset="0"/>
              </a:rPr>
              <a:t>semantically</a:t>
            </a:r>
            <a:r>
              <a:rPr lang="it-IT" b="1" dirty="0">
                <a:latin typeface="Gotham" panose="02000504050000020004" pitchFamily="2" charset="0"/>
              </a:rPr>
              <a:t> </a:t>
            </a:r>
            <a:r>
              <a:rPr lang="it-IT" b="1" dirty="0" err="1">
                <a:latin typeface="Gotham" panose="02000504050000020004" pitchFamily="2" charset="0"/>
              </a:rPr>
              <a:t>incorrect</a:t>
            </a:r>
            <a:r>
              <a:rPr lang="it-IT" dirty="0">
                <a:latin typeface="Gotham" panose="02000504050000020004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otham" panose="02000504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otham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4057671" y="649592"/>
            <a:ext cx="2150947" cy="6819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Gotham" panose="02000504050000020004" pitchFamily="2" charset="0"/>
              </a:rPr>
              <a:t>Inference</a:t>
            </a:r>
            <a:endParaRPr sz="2000" dirty="0">
              <a:latin typeface="Gotham" panose="02000504050000020004" pitchFamily="2" charset="0"/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238;p33">
            <a:extLst>
              <a:ext uri="{FF2B5EF4-FFF2-40B4-BE49-F238E27FC236}">
                <a16:creationId xmlns:a16="http://schemas.microsoft.com/office/drawing/2014/main" id="{A21B6C5B-C367-D3A3-BB02-ED5D9D1F8029}"/>
              </a:ext>
            </a:extLst>
          </p:cNvPr>
          <p:cNvSpPr/>
          <p:nvPr/>
        </p:nvSpPr>
        <p:spPr>
          <a:xfrm>
            <a:off x="3726758" y="749502"/>
            <a:ext cx="712386" cy="48214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5;p33">
            <a:extLst>
              <a:ext uri="{FF2B5EF4-FFF2-40B4-BE49-F238E27FC236}">
                <a16:creationId xmlns:a16="http://schemas.microsoft.com/office/drawing/2014/main" id="{F8AC9926-4348-271A-A8AB-5FDE93AC8228}"/>
              </a:ext>
            </a:extLst>
          </p:cNvPr>
          <p:cNvSpPr txBox="1">
            <a:spLocks/>
          </p:cNvSpPr>
          <p:nvPr/>
        </p:nvSpPr>
        <p:spPr>
          <a:xfrm>
            <a:off x="3837771" y="720002"/>
            <a:ext cx="533868" cy="482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latin typeface="Playfair Display" panose="00000500000000000000" pitchFamily="2" charset="0"/>
              </a:rPr>
              <a:t>3.</a:t>
            </a:r>
          </a:p>
        </p:txBody>
      </p:sp>
      <p:sp>
        <p:nvSpPr>
          <p:cNvPr id="12" name="Google Shape;230;p32">
            <a:extLst>
              <a:ext uri="{FF2B5EF4-FFF2-40B4-BE49-F238E27FC236}">
                <a16:creationId xmlns:a16="http://schemas.microsoft.com/office/drawing/2014/main" id="{58968C54-4310-2539-FDCA-ED3B6790AAB7}"/>
              </a:ext>
            </a:extLst>
          </p:cNvPr>
          <p:cNvSpPr txBox="1">
            <a:spLocks/>
          </p:cNvSpPr>
          <p:nvPr/>
        </p:nvSpPr>
        <p:spPr>
          <a:xfrm>
            <a:off x="1828800" y="221350"/>
            <a:ext cx="5661614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1200" dirty="0">
                <a:latin typeface="Gotham" panose="02000504050000020004" pitchFamily="2" charset="0"/>
              </a:rPr>
              <a:t>Bayesify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A8DE27-A85E-12DC-FBFB-8FAEEA61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912" y="1670113"/>
            <a:ext cx="5894143" cy="282379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2D2953-CA65-F709-21FD-9AFF30610A64}"/>
              </a:ext>
            </a:extLst>
          </p:cNvPr>
          <p:cNvSpPr txBox="1"/>
          <p:nvPr/>
        </p:nvSpPr>
        <p:spPr>
          <a:xfrm>
            <a:off x="4781726" y="1331558"/>
            <a:ext cx="2221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2"/>
                </a:solidFill>
                <a:latin typeface="Gotham" panose="02000504050000020004" pitchFamily="2" charset="0"/>
              </a:rPr>
              <a:t>P(</a:t>
            </a:r>
            <a:r>
              <a:rPr lang="it-IT" sz="1600" b="1" dirty="0" err="1">
                <a:solidFill>
                  <a:schemeClr val="bg2"/>
                </a:solidFill>
                <a:latin typeface="Gotham" panose="02000504050000020004" pitchFamily="2" charset="0"/>
              </a:rPr>
              <a:t>genre|like</a:t>
            </a:r>
            <a:r>
              <a:rPr lang="it-IT" sz="1600" b="1" dirty="0">
                <a:solidFill>
                  <a:schemeClr val="bg2"/>
                </a:solidFill>
                <a:latin typeface="Gotham" panose="02000504050000020004" pitchFamily="2" charset="0"/>
              </a:rPr>
              <a:t>=1)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476432F-4F91-4FB4-CE5B-B89B5EF0B4D9}"/>
              </a:ext>
            </a:extLst>
          </p:cNvPr>
          <p:cNvSpPr txBox="1"/>
          <p:nvPr/>
        </p:nvSpPr>
        <p:spPr>
          <a:xfrm>
            <a:off x="96473" y="1670112"/>
            <a:ext cx="31746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latin typeface="Gotham" panose="02000504050000020004" pitchFamily="2" charset="0"/>
              </a:rPr>
              <a:t>EXACT INFERENCE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Gotham" panose="02000504050000020004" pitchFamily="2" charset="0"/>
              </a:rPr>
              <a:t>Variable</a:t>
            </a:r>
            <a:r>
              <a:rPr lang="it-IT" b="1" dirty="0">
                <a:latin typeface="Gotham" panose="02000504050000020004" pitchFamily="2" charset="0"/>
              </a:rPr>
              <a:t> </a:t>
            </a:r>
            <a:r>
              <a:rPr lang="it-IT" b="1" dirty="0" err="1">
                <a:latin typeface="Gotham" panose="02000504050000020004" pitchFamily="2" charset="0"/>
              </a:rPr>
              <a:t>Elimination</a:t>
            </a:r>
            <a:r>
              <a:rPr lang="it-IT" b="1" dirty="0">
                <a:latin typeface="Gotham" panose="02000504050000020004" pitchFamily="2" charset="0"/>
              </a:rPr>
              <a:t> </a:t>
            </a:r>
            <a:r>
              <a:rPr lang="it-IT" dirty="0">
                <a:latin typeface="Gotham" panose="02000504050000020004" pitchFamily="2" charset="0"/>
              </a:rPr>
              <a:t>and </a:t>
            </a:r>
            <a:r>
              <a:rPr lang="it-IT" b="1" dirty="0" err="1">
                <a:latin typeface="Gotham" panose="02000504050000020004" pitchFamily="2" charset="0"/>
              </a:rPr>
              <a:t>Belief</a:t>
            </a:r>
            <a:r>
              <a:rPr lang="it-IT" b="1" dirty="0">
                <a:latin typeface="Gotham" panose="02000504050000020004" pitchFamily="2" charset="0"/>
              </a:rPr>
              <a:t> </a:t>
            </a:r>
            <a:r>
              <a:rPr lang="it-IT" b="1" dirty="0" err="1">
                <a:latin typeface="Gotham" panose="02000504050000020004" pitchFamily="2" charset="0"/>
              </a:rPr>
              <a:t>Propagation</a:t>
            </a:r>
            <a:r>
              <a:rPr lang="it-IT" dirty="0">
                <a:latin typeface="Gotham" panose="02000504050000020004" pitchFamily="2" charset="0"/>
              </a:rPr>
              <a:t> are </a:t>
            </a:r>
            <a:r>
              <a:rPr lang="it-IT" dirty="0" err="1">
                <a:latin typeface="Gotham" panose="02000504050000020004" pitchFamily="2" charset="0"/>
              </a:rPr>
              <a:t>almost</a:t>
            </a:r>
            <a:r>
              <a:rPr lang="it-IT" dirty="0">
                <a:latin typeface="Gotham" panose="02000504050000020004" pitchFamily="2" charset="0"/>
              </a:rPr>
              <a:t> </a:t>
            </a:r>
            <a:r>
              <a:rPr lang="it-IT" dirty="0" err="1">
                <a:latin typeface="Gotham" panose="02000504050000020004" pitchFamily="2" charset="0"/>
              </a:rPr>
              <a:t>identical</a:t>
            </a:r>
            <a:r>
              <a:rPr lang="it-IT" dirty="0">
                <a:latin typeface="Gotham" panose="02000504050000020004" pitchFamily="2" charset="0"/>
              </a:rPr>
              <a:t>.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it-IT" dirty="0">
                <a:latin typeface="Gotham" panose="02000504050000020004" pitchFamily="2" charset="0"/>
              </a:rPr>
              <a:t>Custom and Hill Climb models </a:t>
            </a:r>
            <a:r>
              <a:rPr lang="it-IT" dirty="0" err="1">
                <a:latin typeface="Gotham" panose="02000504050000020004" pitchFamily="2" charset="0"/>
              </a:rPr>
              <a:t>gave</a:t>
            </a:r>
            <a:r>
              <a:rPr lang="it-IT" dirty="0">
                <a:latin typeface="Gotham" panose="02000504050000020004" pitchFamily="2" charset="0"/>
              </a:rPr>
              <a:t> </a:t>
            </a:r>
            <a:r>
              <a:rPr lang="it-IT" dirty="0" err="1">
                <a:latin typeface="Gotham" panose="02000504050000020004" pitchFamily="2" charset="0"/>
              </a:rPr>
              <a:t>similar</a:t>
            </a:r>
            <a:r>
              <a:rPr lang="it-IT" dirty="0">
                <a:latin typeface="Gotham" panose="02000504050000020004" pitchFamily="2" charset="0"/>
              </a:rPr>
              <a:t> </a:t>
            </a:r>
            <a:r>
              <a:rPr lang="it-IT" dirty="0" err="1">
                <a:latin typeface="Gotham" panose="02000504050000020004" pitchFamily="2" charset="0"/>
              </a:rPr>
              <a:t>results</a:t>
            </a:r>
            <a:r>
              <a:rPr lang="it-IT" dirty="0">
                <a:latin typeface="Gotham" panose="02000504050000020004" pitchFamily="2" charset="0"/>
              </a:rPr>
              <a:t> (</a:t>
            </a:r>
            <a:r>
              <a:rPr lang="it-IT" dirty="0" err="1">
                <a:latin typeface="Gotham" panose="02000504050000020004" pitchFamily="2" charset="0"/>
              </a:rPr>
              <a:t>variable</a:t>
            </a:r>
            <a:r>
              <a:rPr lang="it-IT" dirty="0">
                <a:latin typeface="Gotham" panose="02000504050000020004" pitchFamily="2" charset="0"/>
              </a:rPr>
              <a:t> </a:t>
            </a:r>
            <a:r>
              <a:rPr lang="it-IT" dirty="0" err="1">
                <a:latin typeface="Gotham" panose="02000504050000020004" pitchFamily="2" charset="0"/>
              </a:rPr>
              <a:t>elimination</a:t>
            </a:r>
            <a:r>
              <a:rPr lang="it-IT" dirty="0">
                <a:latin typeface="Gotham" panose="02000504050000020004" pitchFamily="2" charset="0"/>
              </a:rPr>
              <a:t>).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it-IT" dirty="0">
              <a:latin typeface="Gotham" panose="02000504050000020004" pitchFamily="2" charset="0"/>
            </a:endParaRPr>
          </a:p>
          <a:p>
            <a:pPr lvl="1"/>
            <a:r>
              <a:rPr lang="it-IT" b="1" dirty="0">
                <a:latin typeface="Gotham" panose="02000504050000020004" pitchFamily="2" charset="0"/>
              </a:rPr>
              <a:t>APPROXIMATE INFERENCE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Gotham" panose="02000504050000020004" pitchFamily="2" charset="0"/>
              </a:rPr>
              <a:t>Anomalous</a:t>
            </a:r>
            <a:r>
              <a:rPr lang="it-IT" dirty="0">
                <a:latin typeface="Gotham" panose="02000504050000020004" pitchFamily="2" charset="0"/>
              </a:rPr>
              <a:t> </a:t>
            </a:r>
            <a:r>
              <a:rPr lang="it-IT" dirty="0" err="1">
                <a:latin typeface="Gotham" panose="02000504050000020004" pitchFamily="2" charset="0"/>
              </a:rPr>
              <a:t>results</a:t>
            </a:r>
            <a:r>
              <a:rPr lang="it-IT" dirty="0">
                <a:latin typeface="Gotham" panose="02000504050000020004" pitchFamily="2" charset="0"/>
              </a:rPr>
              <a:t> for pop music, </a:t>
            </a:r>
            <a:r>
              <a:rPr lang="it-IT" dirty="0" err="1">
                <a:latin typeface="Gotham" panose="02000504050000020004" pitchFamily="2" charset="0"/>
              </a:rPr>
              <a:t>especially</a:t>
            </a:r>
            <a:r>
              <a:rPr lang="it-IT" dirty="0">
                <a:latin typeface="Gotham" panose="02000504050000020004" pitchFamily="2" charset="0"/>
              </a:rPr>
              <a:t> with high </a:t>
            </a:r>
            <a:r>
              <a:rPr lang="it-IT" dirty="0" err="1">
                <a:latin typeface="Gotham" panose="02000504050000020004" pitchFamily="2" charset="0"/>
              </a:rPr>
              <a:t>number</a:t>
            </a:r>
            <a:r>
              <a:rPr lang="it-IT" dirty="0">
                <a:latin typeface="Gotham" panose="02000504050000020004" pitchFamily="2" charset="0"/>
              </a:rPr>
              <a:t> of samples.</a:t>
            </a:r>
          </a:p>
        </p:txBody>
      </p:sp>
    </p:spTree>
    <p:extLst>
      <p:ext uri="{BB962C8B-B14F-4D97-AF65-F5344CB8AC3E}">
        <p14:creationId xmlns:p14="http://schemas.microsoft.com/office/powerpoint/2010/main" val="390796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" name="Google Shape;230;p32">
            <a:extLst>
              <a:ext uri="{FF2B5EF4-FFF2-40B4-BE49-F238E27FC236}">
                <a16:creationId xmlns:a16="http://schemas.microsoft.com/office/drawing/2014/main" id="{58968C54-4310-2539-FDCA-ED3B6790AAB7}"/>
              </a:ext>
            </a:extLst>
          </p:cNvPr>
          <p:cNvSpPr txBox="1">
            <a:spLocks/>
          </p:cNvSpPr>
          <p:nvPr/>
        </p:nvSpPr>
        <p:spPr>
          <a:xfrm>
            <a:off x="1828800" y="221350"/>
            <a:ext cx="5661614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1200" dirty="0">
                <a:latin typeface="Gotham" panose="02000504050000020004" pitchFamily="2" charset="0"/>
              </a:rPr>
              <a:t>3. </a:t>
            </a:r>
            <a:r>
              <a:rPr lang="it-IT" sz="1200" dirty="0" err="1">
                <a:latin typeface="Gotham" panose="02000504050000020004" pitchFamily="2" charset="0"/>
              </a:rPr>
              <a:t>Inference</a:t>
            </a:r>
            <a:endParaRPr lang="it-IT" sz="1200" dirty="0">
              <a:latin typeface="Gotham" panose="02000504050000020004" pitchFamily="2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2D2953-CA65-F709-21FD-9AFF30610A64}"/>
              </a:ext>
            </a:extLst>
          </p:cNvPr>
          <p:cNvSpPr txBox="1"/>
          <p:nvPr/>
        </p:nvSpPr>
        <p:spPr>
          <a:xfrm>
            <a:off x="121024" y="803798"/>
            <a:ext cx="38256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2"/>
                </a:solidFill>
                <a:latin typeface="Gotham" panose="02000504050000020004" pitchFamily="2" charset="0"/>
              </a:rPr>
              <a:t>P(like), </a:t>
            </a:r>
            <a:r>
              <a:rPr lang="it-IT" sz="1600" b="1" dirty="0" err="1">
                <a:solidFill>
                  <a:schemeClr val="bg2"/>
                </a:solidFill>
                <a:latin typeface="Gotham" panose="02000504050000020004" pitchFamily="2" charset="0"/>
              </a:rPr>
              <a:t>given</a:t>
            </a:r>
            <a:r>
              <a:rPr lang="it-IT" sz="1600" b="1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600" b="1" dirty="0" err="1">
                <a:solidFill>
                  <a:schemeClr val="bg2"/>
                </a:solidFill>
                <a:latin typeface="Gotham" panose="02000504050000020004" pitchFamily="2" charset="0"/>
              </a:rPr>
              <a:t>all</a:t>
            </a:r>
            <a:r>
              <a:rPr lang="it-IT" sz="1600" b="1" dirty="0">
                <a:solidFill>
                  <a:schemeClr val="bg2"/>
                </a:solidFill>
                <a:latin typeface="Gotham" panose="02000504050000020004" pitchFamily="2" charset="0"/>
              </a:rPr>
              <a:t> the </a:t>
            </a:r>
            <a:r>
              <a:rPr lang="it-IT" sz="1600" b="1" dirty="0" err="1">
                <a:solidFill>
                  <a:schemeClr val="bg2"/>
                </a:solidFill>
                <a:latin typeface="Gotham" panose="02000504050000020004" pitchFamily="2" charset="0"/>
              </a:rPr>
              <a:t>other</a:t>
            </a:r>
            <a:r>
              <a:rPr lang="it-IT" sz="1600" b="1" dirty="0">
                <a:solidFill>
                  <a:schemeClr val="bg2"/>
                </a:solidFill>
                <a:latin typeface="Gotham" panose="02000504050000020004" pitchFamily="2" charset="0"/>
              </a:rPr>
              <a:t> features </a:t>
            </a:r>
            <a:r>
              <a:rPr lang="it-IT" sz="1600" b="1" dirty="0" err="1">
                <a:solidFill>
                  <a:schemeClr val="bg2"/>
                </a:solidFill>
                <a:latin typeface="Gotham" panose="02000504050000020004" pitchFamily="2" charset="0"/>
              </a:rPr>
              <a:t>as</a:t>
            </a:r>
            <a:r>
              <a:rPr lang="it-IT" sz="1600" b="1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600" b="1" dirty="0" err="1">
                <a:solidFill>
                  <a:schemeClr val="bg2"/>
                </a:solidFill>
                <a:latin typeface="Gotham" panose="02000504050000020004" pitchFamily="2" charset="0"/>
              </a:rPr>
              <a:t>evidence</a:t>
            </a:r>
            <a:endParaRPr lang="it-IT" sz="1600" b="1" dirty="0">
              <a:solidFill>
                <a:schemeClr val="bg2"/>
              </a:solidFill>
              <a:latin typeface="Gotham" panose="02000504050000020004" pitchFamily="2" charset="0"/>
            </a:endParaRPr>
          </a:p>
          <a:p>
            <a:pPr algn="ctr"/>
            <a:endParaRPr lang="it-IT" b="1" dirty="0">
              <a:solidFill>
                <a:schemeClr val="bg2"/>
              </a:solidFill>
              <a:latin typeface="Playfair Display" panose="00000500000000000000" pitchFamily="2" charset="0"/>
            </a:endParaRPr>
          </a:p>
          <a:p>
            <a:pPr algn="ctr"/>
            <a:r>
              <a:rPr lang="it-IT" sz="1200" dirty="0" err="1">
                <a:solidFill>
                  <a:schemeClr val="bg2"/>
                </a:solidFill>
                <a:latin typeface="Gotham" panose="02000504050000020004" pitchFamily="2" charset="0"/>
              </a:rPr>
              <a:t>Those</a:t>
            </a:r>
            <a:r>
              <a:rPr lang="it-IT" sz="1200" dirty="0">
                <a:solidFill>
                  <a:schemeClr val="bg2"/>
                </a:solidFill>
                <a:latin typeface="Gotham" panose="02000504050000020004" pitchFamily="2" charset="0"/>
              </a:rPr>
              <a:t> features are </a:t>
            </a:r>
            <a:r>
              <a:rPr lang="it-IT" sz="1200" dirty="0" err="1">
                <a:solidFill>
                  <a:schemeClr val="bg2"/>
                </a:solidFill>
                <a:latin typeface="Gotham" panose="02000504050000020004" pitchFamily="2" charset="0"/>
              </a:rPr>
              <a:t>taken</a:t>
            </a:r>
            <a:r>
              <a:rPr lang="it-IT" sz="12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200" b="1" dirty="0">
                <a:solidFill>
                  <a:schemeClr val="bg2"/>
                </a:solidFill>
                <a:latin typeface="Gotham" panose="02000504050000020004" pitchFamily="2" charset="0"/>
              </a:rPr>
              <a:t>from a song I like</a:t>
            </a:r>
            <a:r>
              <a:rPr lang="it-IT" sz="1200" dirty="0">
                <a:solidFill>
                  <a:schemeClr val="bg2"/>
                </a:solidFill>
                <a:latin typeface="Gotham" panose="02000504050000020004" pitchFamily="2" charset="0"/>
              </a:rPr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054DA39-A154-CE5A-400B-DAF9F1182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31" y="1865391"/>
            <a:ext cx="3311476" cy="170705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4E59F3A-5328-2036-8885-F45F57C75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190" y="1855592"/>
            <a:ext cx="2401384" cy="141574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817FB2A-3BA2-5284-C70C-E7979C02E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753" y="1855592"/>
            <a:ext cx="2429499" cy="1432316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C83A4F7-8785-C55B-7393-AED767B9CB6F}"/>
              </a:ext>
            </a:extLst>
          </p:cNvPr>
          <p:cNvSpPr txBox="1"/>
          <p:nvPr/>
        </p:nvSpPr>
        <p:spPr>
          <a:xfrm>
            <a:off x="4659607" y="803798"/>
            <a:ext cx="41837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solidFill>
                  <a:schemeClr val="bg2"/>
                </a:solidFill>
                <a:latin typeface="Gotham" panose="02000504050000020004" pitchFamily="2" charset="0"/>
              </a:rPr>
              <a:t>Analyzing</a:t>
            </a:r>
            <a:r>
              <a:rPr lang="it-IT" sz="1600" b="1" dirty="0">
                <a:solidFill>
                  <a:schemeClr val="bg2"/>
                </a:solidFill>
                <a:latin typeface="Gotham" panose="02000504050000020004" pitchFamily="2" charset="0"/>
              </a:rPr>
              <a:t> the </a:t>
            </a:r>
            <a:r>
              <a:rPr lang="it-IT" sz="1600" b="1" dirty="0" err="1">
                <a:solidFill>
                  <a:schemeClr val="bg2"/>
                </a:solidFill>
                <a:latin typeface="Gotham" panose="02000504050000020004" pitchFamily="2" charset="0"/>
              </a:rPr>
              <a:t>influence</a:t>
            </a:r>
            <a:r>
              <a:rPr lang="it-IT" sz="1600" b="1" dirty="0">
                <a:solidFill>
                  <a:schemeClr val="bg2"/>
                </a:solidFill>
                <a:latin typeface="Gotham" panose="02000504050000020004" pitchFamily="2" charset="0"/>
              </a:rPr>
              <a:t> of «</a:t>
            </a:r>
            <a:r>
              <a:rPr lang="it-IT" sz="1600" b="1" dirty="0" err="1">
                <a:solidFill>
                  <a:schemeClr val="bg2"/>
                </a:solidFill>
                <a:latin typeface="Gotham" panose="02000504050000020004" pitchFamily="2" charset="0"/>
              </a:rPr>
              <a:t>genre</a:t>
            </a:r>
            <a:r>
              <a:rPr lang="it-IT" sz="1600" b="1" dirty="0">
                <a:solidFill>
                  <a:schemeClr val="bg2"/>
                </a:solidFill>
                <a:latin typeface="Gotham" panose="02000504050000020004" pitchFamily="2" charset="0"/>
              </a:rPr>
              <a:t>»</a:t>
            </a:r>
          </a:p>
          <a:p>
            <a:pPr algn="ctr"/>
            <a:endParaRPr lang="it-IT" b="1" dirty="0">
              <a:solidFill>
                <a:schemeClr val="bg2"/>
              </a:solidFill>
              <a:latin typeface="Playfair Display" panose="00000500000000000000" pitchFamily="2" charset="0"/>
            </a:endParaRPr>
          </a:p>
          <a:p>
            <a:pPr algn="ctr"/>
            <a:r>
              <a:rPr lang="it-IT" sz="1200" b="1" dirty="0">
                <a:solidFill>
                  <a:schemeClr val="bg2"/>
                </a:solidFill>
                <a:latin typeface="Gotham" panose="02000504050000020004" pitchFamily="2" charset="0"/>
              </a:rPr>
              <a:t>P(like), </a:t>
            </a:r>
            <a:r>
              <a:rPr lang="it-IT" sz="1200" dirty="0" err="1">
                <a:solidFill>
                  <a:schemeClr val="bg2"/>
                </a:solidFill>
                <a:latin typeface="Gotham" panose="02000504050000020004" pitchFamily="2" charset="0"/>
              </a:rPr>
              <a:t>given</a:t>
            </a:r>
            <a:r>
              <a:rPr lang="it-IT" sz="1200" dirty="0">
                <a:solidFill>
                  <a:schemeClr val="bg2"/>
                </a:solidFill>
                <a:latin typeface="Gotham" panose="02000504050000020004" pitchFamily="2" charset="0"/>
              </a:rPr>
              <a:t> the </a:t>
            </a:r>
            <a:r>
              <a:rPr lang="it-IT" sz="1200" dirty="0" err="1">
                <a:solidFill>
                  <a:schemeClr val="bg2"/>
                </a:solidFill>
                <a:latin typeface="Gotham" panose="02000504050000020004" pitchFamily="2" charset="0"/>
              </a:rPr>
              <a:t>same</a:t>
            </a:r>
            <a:r>
              <a:rPr lang="it-IT" sz="1200" dirty="0">
                <a:solidFill>
                  <a:schemeClr val="bg2"/>
                </a:solidFill>
                <a:latin typeface="Gotham" panose="02000504050000020004" pitchFamily="2" charset="0"/>
              </a:rPr>
              <a:t> features </a:t>
            </a:r>
            <a:r>
              <a:rPr lang="it-IT" sz="1200" dirty="0" err="1">
                <a:solidFill>
                  <a:schemeClr val="bg2"/>
                </a:solidFill>
                <a:latin typeface="Gotham" panose="02000504050000020004" pitchFamily="2" charset="0"/>
              </a:rPr>
              <a:t>as</a:t>
            </a:r>
            <a:r>
              <a:rPr lang="it-IT" sz="12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200" dirty="0" err="1">
                <a:solidFill>
                  <a:schemeClr val="bg2"/>
                </a:solidFill>
                <a:latin typeface="Gotham" panose="02000504050000020004" pitchFamily="2" charset="0"/>
              </a:rPr>
              <a:t>before</a:t>
            </a:r>
            <a:r>
              <a:rPr lang="it-IT" sz="1200" dirty="0">
                <a:solidFill>
                  <a:schemeClr val="bg2"/>
                </a:solidFill>
                <a:latin typeface="Gotham" panose="02000504050000020004" pitchFamily="2" charset="0"/>
              </a:rPr>
              <a:t>, </a:t>
            </a:r>
            <a:r>
              <a:rPr lang="it-IT" sz="1200" dirty="0" err="1">
                <a:solidFill>
                  <a:schemeClr val="bg2"/>
                </a:solidFill>
                <a:latin typeface="Gotham" panose="02000504050000020004" pitchFamily="2" charset="0"/>
              </a:rPr>
              <a:t>but</a:t>
            </a:r>
            <a:r>
              <a:rPr lang="it-IT" sz="12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200" dirty="0" err="1">
                <a:solidFill>
                  <a:schemeClr val="bg2"/>
                </a:solidFill>
                <a:latin typeface="Gotham" panose="02000504050000020004" pitchFamily="2" charset="0"/>
              </a:rPr>
              <a:t>changing</a:t>
            </a:r>
            <a:r>
              <a:rPr lang="it-IT" sz="12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200" dirty="0" err="1">
                <a:solidFill>
                  <a:schemeClr val="bg2"/>
                </a:solidFill>
                <a:latin typeface="Gotham" panose="02000504050000020004" pitchFamily="2" charset="0"/>
              </a:rPr>
              <a:t>genre</a:t>
            </a:r>
            <a:r>
              <a:rPr lang="it-IT" sz="1200" dirty="0">
                <a:solidFill>
                  <a:schemeClr val="bg2"/>
                </a:solidFill>
                <a:latin typeface="Gotham" panose="02000504050000020004" pitchFamily="2" charset="0"/>
              </a:rPr>
              <a:t> to «pop» (</a:t>
            </a:r>
            <a:r>
              <a:rPr lang="it-IT" sz="1200" dirty="0" err="1">
                <a:solidFill>
                  <a:schemeClr val="bg2"/>
                </a:solidFill>
                <a:latin typeface="Gotham" panose="02000504050000020004" pitchFamily="2" charset="0"/>
              </a:rPr>
              <a:t>wich</a:t>
            </a:r>
            <a:r>
              <a:rPr lang="it-IT" sz="12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200" dirty="0" err="1">
                <a:solidFill>
                  <a:schemeClr val="bg2"/>
                </a:solidFill>
                <a:latin typeface="Gotham" panose="02000504050000020004" pitchFamily="2" charset="0"/>
              </a:rPr>
              <a:t>is</a:t>
            </a:r>
            <a:r>
              <a:rPr lang="it-IT" sz="12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200" dirty="0" err="1">
                <a:solidFill>
                  <a:schemeClr val="bg2"/>
                </a:solidFill>
                <a:latin typeface="Gotham" panose="02000504050000020004" pitchFamily="2" charset="0"/>
              </a:rPr>
              <a:t>associated</a:t>
            </a:r>
            <a:r>
              <a:rPr lang="it-IT" sz="1200" dirty="0">
                <a:solidFill>
                  <a:schemeClr val="bg2"/>
                </a:solidFill>
                <a:latin typeface="Gotham" panose="02000504050000020004" pitchFamily="2" charset="0"/>
              </a:rPr>
              <a:t> to </a:t>
            </a:r>
            <a:r>
              <a:rPr lang="it-IT" sz="1200" dirty="0" err="1">
                <a:solidFill>
                  <a:schemeClr val="bg2"/>
                </a:solidFill>
                <a:latin typeface="Gotham" panose="02000504050000020004" pitchFamily="2" charset="0"/>
              </a:rPr>
              <a:t>disliked</a:t>
            </a:r>
            <a:r>
              <a:rPr lang="it-IT" sz="1200" dirty="0">
                <a:solidFill>
                  <a:schemeClr val="bg2"/>
                </a:solidFill>
                <a:latin typeface="Gotham" panose="02000504050000020004" pitchFamily="2" charset="0"/>
              </a:rPr>
              <a:t> songs)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BD9C9F0-555D-6915-E4C3-220D97C7782F}"/>
              </a:ext>
            </a:extLst>
          </p:cNvPr>
          <p:cNvSpPr txBox="1"/>
          <p:nvPr/>
        </p:nvSpPr>
        <p:spPr>
          <a:xfrm>
            <a:off x="121024" y="3572449"/>
            <a:ext cx="367609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As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expected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, the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probability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for like=1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is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higher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than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50% for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every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method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and model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tested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.</a:t>
            </a:r>
          </a:p>
          <a:p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This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time,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approximate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inference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gave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better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results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.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D05EB5E-3285-16CF-DC54-A937D4F70411}"/>
              </a:ext>
            </a:extLst>
          </p:cNvPr>
          <p:cNvSpPr txBox="1"/>
          <p:nvPr/>
        </p:nvSpPr>
        <p:spPr>
          <a:xfrm>
            <a:off x="4407274" y="3572449"/>
            <a:ext cx="473672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The Custom Model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gave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totally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different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results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when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not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considering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the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genre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,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being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much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more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influenced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by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it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</a:t>
            </a:r>
            <a:r>
              <a:rPr lang="it-IT" sz="1300" dirty="0" err="1">
                <a:solidFill>
                  <a:schemeClr val="bg2"/>
                </a:solidFill>
                <a:latin typeface="Gotham" panose="02000504050000020004" pitchFamily="2" charset="0"/>
              </a:rPr>
              <a:t>respect</a:t>
            </a:r>
            <a:r>
              <a:rPr lang="it-IT" sz="1300" dirty="0">
                <a:solidFill>
                  <a:schemeClr val="bg2"/>
                </a:solidFill>
                <a:latin typeface="Gotham" panose="02000504050000020004" pitchFamily="2" charset="0"/>
              </a:rPr>
              <a:t> to the Hill Climb Model.</a:t>
            </a:r>
          </a:p>
          <a:p>
            <a:endParaRPr lang="it-IT" sz="1300" dirty="0">
              <a:solidFill>
                <a:schemeClr val="bg2"/>
              </a:solidFill>
              <a:latin typeface="Gotham" panose="02000504050000020004" pitchFamily="2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E734C4E-C03D-5DD8-A843-EB042F54F255}"/>
              </a:ext>
            </a:extLst>
          </p:cNvPr>
          <p:cNvCxnSpPr/>
          <p:nvPr/>
        </p:nvCxnSpPr>
        <p:spPr>
          <a:xfrm>
            <a:off x="4005743" y="528506"/>
            <a:ext cx="0" cy="443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18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263453" y="1640542"/>
            <a:ext cx="3380700" cy="23617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it-IT" sz="1500" dirty="0">
                <a:solidFill>
                  <a:schemeClr val="tx1"/>
                </a:solidFill>
                <a:latin typeface="Gotham" panose="02000504050000020004" pitchFamily="2" charset="0"/>
              </a:rPr>
              <a:t>Given a </a:t>
            </a:r>
            <a:r>
              <a:rPr lang="it-IT" sz="1500" b="1" dirty="0">
                <a:solidFill>
                  <a:schemeClr val="tx1"/>
                </a:solidFill>
                <a:latin typeface="Gotham" panose="02000504050000020004" pitchFamily="2" charset="0"/>
              </a:rPr>
              <a:t>song name and </a:t>
            </a:r>
            <a:r>
              <a:rPr lang="it-IT" sz="1500" b="1" dirty="0" err="1">
                <a:solidFill>
                  <a:schemeClr val="tx1"/>
                </a:solidFill>
                <a:latin typeface="Gotham" panose="02000504050000020004" pitchFamily="2" charset="0"/>
              </a:rPr>
              <a:t>artist</a:t>
            </a:r>
            <a:r>
              <a:rPr lang="it-IT" sz="1500" dirty="0">
                <a:solidFill>
                  <a:schemeClr val="tx1"/>
                </a:solidFill>
                <a:latin typeface="Gotham" panose="02000504050000020004" pitchFamily="2" charset="0"/>
              </a:rPr>
              <a:t>, the features </a:t>
            </a:r>
            <a:r>
              <a:rPr lang="it-IT" sz="1500" dirty="0" err="1">
                <a:solidFill>
                  <a:schemeClr val="tx1"/>
                </a:solidFill>
                <a:latin typeface="Gotham" panose="02000504050000020004" pitchFamily="2" charset="0"/>
              </a:rPr>
              <a:t>will</a:t>
            </a:r>
            <a:r>
              <a:rPr lang="it-IT" sz="1500" dirty="0">
                <a:solidFill>
                  <a:schemeClr val="tx1"/>
                </a:solidFill>
                <a:latin typeface="Gotham" panose="02000504050000020004" pitchFamily="2" charset="0"/>
              </a:rPr>
              <a:t> be </a:t>
            </a:r>
            <a:r>
              <a:rPr lang="it-IT" sz="1500" dirty="0" err="1">
                <a:solidFill>
                  <a:schemeClr val="tx1"/>
                </a:solidFill>
                <a:latin typeface="Gotham" panose="02000504050000020004" pitchFamily="2" charset="0"/>
              </a:rPr>
              <a:t>retrieved</a:t>
            </a:r>
            <a:r>
              <a:rPr lang="it-IT" sz="1500" dirty="0">
                <a:solidFill>
                  <a:schemeClr val="tx1"/>
                </a:solidFill>
                <a:latin typeface="Gotham" panose="02000504050000020004" pitchFamily="2" charset="0"/>
              </a:rPr>
              <a:t> from Spotify and </a:t>
            </a:r>
            <a:r>
              <a:rPr lang="it-IT" sz="1500" dirty="0" err="1">
                <a:solidFill>
                  <a:schemeClr val="tx1"/>
                </a:solidFill>
                <a:latin typeface="Gotham" panose="02000504050000020004" pitchFamily="2" charset="0"/>
              </a:rPr>
              <a:t>fed</a:t>
            </a:r>
            <a:r>
              <a:rPr lang="it-IT" sz="1500" dirty="0">
                <a:solidFill>
                  <a:schemeClr val="tx1"/>
                </a:solidFill>
                <a:latin typeface="Gotham" panose="02000504050000020004" pitchFamily="2" charset="0"/>
              </a:rPr>
              <a:t> to the model, </a:t>
            </a:r>
            <a:r>
              <a:rPr lang="it-IT" sz="1500" dirty="0" err="1">
                <a:solidFill>
                  <a:schemeClr val="tx1"/>
                </a:solidFill>
                <a:latin typeface="Gotham" panose="02000504050000020004" pitchFamily="2" charset="0"/>
              </a:rPr>
              <a:t>which</a:t>
            </a:r>
            <a:r>
              <a:rPr lang="it-IT" sz="1500" dirty="0">
                <a:solidFill>
                  <a:schemeClr val="tx1"/>
                </a:solidFill>
                <a:latin typeface="Gotham" panose="02000504050000020004" pitchFamily="2" charset="0"/>
              </a:rPr>
              <a:t> </a:t>
            </a:r>
            <a:r>
              <a:rPr lang="it-IT" sz="1500" dirty="0" err="1">
                <a:solidFill>
                  <a:schemeClr val="tx1"/>
                </a:solidFill>
                <a:latin typeface="Gotham" panose="02000504050000020004" pitchFamily="2" charset="0"/>
              </a:rPr>
              <a:t>will</a:t>
            </a:r>
            <a:r>
              <a:rPr lang="it-IT" sz="1500" dirty="0">
                <a:solidFill>
                  <a:schemeClr val="tx1"/>
                </a:solidFill>
                <a:latin typeface="Gotham" panose="02000504050000020004" pitchFamily="2" charset="0"/>
              </a:rPr>
              <a:t> </a:t>
            </a:r>
            <a:r>
              <a:rPr lang="it-IT" sz="1500" dirty="0" err="1">
                <a:solidFill>
                  <a:schemeClr val="tx1"/>
                </a:solidFill>
                <a:latin typeface="Gotham" panose="02000504050000020004" pitchFamily="2" charset="0"/>
              </a:rPr>
              <a:t>return</a:t>
            </a:r>
            <a:r>
              <a:rPr lang="it-IT" sz="1500" dirty="0">
                <a:solidFill>
                  <a:schemeClr val="tx1"/>
                </a:solidFill>
                <a:latin typeface="Gotham" panose="02000504050000020004" pitchFamily="2" charset="0"/>
              </a:rPr>
              <a:t> the </a:t>
            </a:r>
            <a:r>
              <a:rPr lang="it-IT" sz="1500" dirty="0" err="1">
                <a:solidFill>
                  <a:schemeClr val="tx1"/>
                </a:solidFill>
                <a:latin typeface="Gotham" panose="02000504050000020004" pitchFamily="2" charset="0"/>
              </a:rPr>
              <a:t>probability</a:t>
            </a:r>
            <a:r>
              <a:rPr lang="it-IT" sz="1500" dirty="0">
                <a:solidFill>
                  <a:schemeClr val="tx1"/>
                </a:solidFill>
                <a:latin typeface="Gotham" panose="02000504050000020004" pitchFamily="2" charset="0"/>
              </a:rPr>
              <a:t> </a:t>
            </a:r>
            <a:r>
              <a:rPr lang="it-IT" sz="1500" dirty="0" err="1">
                <a:solidFill>
                  <a:schemeClr val="tx1"/>
                </a:solidFill>
                <a:latin typeface="Gotham" panose="02000504050000020004" pitchFamily="2" charset="0"/>
              </a:rPr>
              <a:t>that</a:t>
            </a:r>
            <a:r>
              <a:rPr lang="it-IT" sz="1500" dirty="0">
                <a:solidFill>
                  <a:schemeClr val="tx1"/>
                </a:solidFill>
                <a:latin typeface="Gotham" panose="02000504050000020004" pitchFamily="2" charset="0"/>
              </a:rPr>
              <a:t> I like </a:t>
            </a:r>
            <a:r>
              <a:rPr lang="it-IT" sz="1500" dirty="0" err="1">
                <a:solidFill>
                  <a:schemeClr val="tx1"/>
                </a:solidFill>
                <a:latin typeface="Gotham" panose="02000504050000020004" pitchFamily="2" charset="0"/>
              </a:rPr>
              <a:t>it</a:t>
            </a:r>
            <a:r>
              <a:rPr lang="it-IT" sz="1500" dirty="0">
                <a:solidFill>
                  <a:schemeClr val="tx1"/>
                </a:solidFill>
                <a:latin typeface="Gotham" panose="02000504050000020004" pitchFamily="2" charset="0"/>
              </a:rPr>
              <a:t>.</a:t>
            </a:r>
          </a:p>
          <a:p>
            <a:pPr marL="0" lvl="0" indent="0">
              <a:buNone/>
            </a:pPr>
            <a:endParaRPr lang="it-IT" sz="1500" dirty="0">
              <a:solidFill>
                <a:schemeClr val="tx1"/>
              </a:solidFill>
              <a:latin typeface="Gotham" panose="02000504050000020004" pitchFamily="2" charset="0"/>
            </a:endParaRPr>
          </a:p>
          <a:p>
            <a:pPr marL="0" lvl="0" indent="0">
              <a:buNone/>
            </a:pPr>
            <a:r>
              <a:rPr lang="it-IT" sz="1500" dirty="0">
                <a:solidFill>
                  <a:schemeClr val="tx1"/>
                </a:solidFill>
                <a:latin typeface="Gotham" panose="02000504050000020004" pitchFamily="2" charset="0"/>
              </a:rPr>
              <a:t>The </a:t>
            </a:r>
            <a:r>
              <a:rPr lang="it-IT" sz="1500" dirty="0" err="1">
                <a:solidFill>
                  <a:schemeClr val="tx1"/>
                </a:solidFill>
                <a:latin typeface="Gotham" panose="02000504050000020004" pitchFamily="2" charset="0"/>
              </a:rPr>
              <a:t>final</a:t>
            </a:r>
            <a:r>
              <a:rPr lang="it-IT" sz="1500" dirty="0">
                <a:solidFill>
                  <a:schemeClr val="tx1"/>
                </a:solidFill>
                <a:latin typeface="Gotham" panose="02000504050000020004" pitchFamily="2" charset="0"/>
              </a:rPr>
              <a:t> </a:t>
            </a:r>
            <a:r>
              <a:rPr lang="it-IT" sz="1500" dirty="0" err="1">
                <a:solidFill>
                  <a:schemeClr val="tx1"/>
                </a:solidFill>
                <a:latin typeface="Gotham" panose="02000504050000020004" pitchFamily="2" charset="0"/>
              </a:rPr>
              <a:t>probability</a:t>
            </a:r>
            <a:r>
              <a:rPr lang="it-IT" sz="1500" dirty="0">
                <a:solidFill>
                  <a:schemeClr val="tx1"/>
                </a:solidFill>
                <a:latin typeface="Gotham" panose="02000504050000020004" pitchFamily="2" charset="0"/>
              </a:rPr>
              <a:t> </a:t>
            </a:r>
            <a:r>
              <a:rPr lang="it-IT" sz="1500" dirty="0" err="1">
                <a:solidFill>
                  <a:schemeClr val="tx1"/>
                </a:solidFill>
                <a:latin typeface="Gotham" panose="02000504050000020004" pitchFamily="2" charset="0"/>
              </a:rPr>
              <a:t>is</a:t>
            </a:r>
            <a:r>
              <a:rPr lang="it-IT" sz="1500" dirty="0">
                <a:solidFill>
                  <a:schemeClr val="tx1"/>
                </a:solidFill>
                <a:latin typeface="Gotham" panose="02000504050000020004" pitchFamily="2" charset="0"/>
              </a:rPr>
              <a:t> the </a:t>
            </a:r>
            <a:r>
              <a:rPr lang="it-IT" sz="1500" dirty="0" err="1">
                <a:solidFill>
                  <a:schemeClr val="tx1"/>
                </a:solidFill>
                <a:latin typeface="Gotham" panose="02000504050000020004" pitchFamily="2" charset="0"/>
              </a:rPr>
              <a:t>mean</a:t>
            </a:r>
            <a:r>
              <a:rPr lang="it-IT" sz="1500" dirty="0">
                <a:solidFill>
                  <a:schemeClr val="tx1"/>
                </a:solidFill>
                <a:latin typeface="Gotham" panose="02000504050000020004" pitchFamily="2" charset="0"/>
              </a:rPr>
              <a:t> </a:t>
            </a:r>
            <a:r>
              <a:rPr lang="it-IT" sz="1500" dirty="0" err="1">
                <a:solidFill>
                  <a:schemeClr val="tx1"/>
                </a:solidFill>
                <a:latin typeface="Gotham" panose="02000504050000020004" pitchFamily="2" charset="0"/>
              </a:rPr>
              <a:t>between</a:t>
            </a:r>
            <a:r>
              <a:rPr lang="it-IT" sz="1500" dirty="0">
                <a:solidFill>
                  <a:schemeClr val="tx1"/>
                </a:solidFill>
                <a:latin typeface="Gotham" panose="02000504050000020004" pitchFamily="2" charset="0"/>
              </a:rPr>
              <a:t> custom and Hill Climb models, using </a:t>
            </a:r>
            <a:r>
              <a:rPr lang="it-IT" sz="1500" b="1" dirty="0" err="1">
                <a:solidFill>
                  <a:schemeClr val="tx1"/>
                </a:solidFill>
                <a:latin typeface="Gotham" panose="02000504050000020004" pitchFamily="2" charset="0"/>
              </a:rPr>
              <a:t>Variable</a:t>
            </a:r>
            <a:r>
              <a:rPr lang="it-IT" sz="1500" b="1" dirty="0">
                <a:solidFill>
                  <a:schemeClr val="tx1"/>
                </a:solidFill>
                <a:latin typeface="Gotham" panose="02000504050000020004" pitchFamily="2" charset="0"/>
              </a:rPr>
              <a:t> </a:t>
            </a:r>
            <a:r>
              <a:rPr lang="it-IT" sz="1500" b="1" dirty="0" err="1">
                <a:solidFill>
                  <a:schemeClr val="tx1"/>
                </a:solidFill>
                <a:latin typeface="Gotham" panose="02000504050000020004" pitchFamily="2" charset="0"/>
              </a:rPr>
              <a:t>Elimination</a:t>
            </a:r>
            <a:r>
              <a:rPr lang="it-IT" sz="1500" b="1" dirty="0">
                <a:solidFill>
                  <a:schemeClr val="tx1"/>
                </a:solidFill>
                <a:latin typeface="Gotham" panose="02000504050000020004" pitchFamily="2" charset="0"/>
              </a:rPr>
              <a:t>.</a:t>
            </a:r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3644292" y="525355"/>
            <a:ext cx="2945259" cy="8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Gotham" panose="02000504050000020004" pitchFamily="2" charset="0"/>
              </a:rPr>
              <a:t>Use Case Application</a:t>
            </a:r>
            <a:endParaRPr sz="2000" dirty="0">
              <a:latin typeface="Gotham" panose="02000504050000020004" pitchFamily="2" charset="0"/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ctrTitle" idx="4294967295"/>
          </p:nvPr>
        </p:nvSpPr>
        <p:spPr>
          <a:xfrm>
            <a:off x="1828800" y="221350"/>
            <a:ext cx="5661614" cy="2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2"/>
                </a:solidFill>
                <a:latin typeface="Gotham" panose="02000504050000020004" pitchFamily="2" charset="0"/>
              </a:rPr>
              <a:t>Bayesify</a:t>
            </a:r>
            <a:endParaRPr sz="1200" dirty="0">
              <a:solidFill>
                <a:schemeClr val="dk2"/>
              </a:solidFill>
              <a:latin typeface="Gotham" panose="02000504050000020004" pitchFamily="2" charset="0"/>
            </a:endParaRPr>
          </a:p>
        </p:txBody>
      </p:sp>
      <p:sp>
        <p:nvSpPr>
          <p:cNvPr id="3" name="Google Shape;238;p33">
            <a:extLst>
              <a:ext uri="{FF2B5EF4-FFF2-40B4-BE49-F238E27FC236}">
                <a16:creationId xmlns:a16="http://schemas.microsoft.com/office/drawing/2014/main" id="{8308FD35-17C2-11CB-C346-32887067D3B4}"/>
              </a:ext>
            </a:extLst>
          </p:cNvPr>
          <p:cNvSpPr/>
          <p:nvPr/>
        </p:nvSpPr>
        <p:spPr>
          <a:xfrm>
            <a:off x="2781277" y="740293"/>
            <a:ext cx="712386" cy="48214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5;p33">
            <a:extLst>
              <a:ext uri="{FF2B5EF4-FFF2-40B4-BE49-F238E27FC236}">
                <a16:creationId xmlns:a16="http://schemas.microsoft.com/office/drawing/2014/main" id="{9327F24B-9128-7478-A0D3-4FF510587806}"/>
              </a:ext>
            </a:extLst>
          </p:cNvPr>
          <p:cNvSpPr txBox="1">
            <a:spLocks/>
          </p:cNvSpPr>
          <p:nvPr/>
        </p:nvSpPr>
        <p:spPr>
          <a:xfrm>
            <a:off x="2892290" y="710793"/>
            <a:ext cx="533868" cy="482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b="1" dirty="0">
                <a:latin typeface="Playfair Display" panose="00000500000000000000" pitchFamily="2" charset="0"/>
              </a:rPr>
              <a:t>4.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B481269-C113-416A-015F-635E17873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87"/>
          <a:stretch/>
        </p:blipFill>
        <p:spPr>
          <a:xfrm>
            <a:off x="4036320" y="1385455"/>
            <a:ext cx="3796384" cy="335975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5778326-7E13-98F5-EE3F-1300158A3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281" y="3283038"/>
            <a:ext cx="2780266" cy="16391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5"/>
          <p:cNvSpPr txBox="1">
            <a:spLocks noGrp="1"/>
          </p:cNvSpPr>
          <p:nvPr>
            <p:ph type="title"/>
          </p:nvPr>
        </p:nvSpPr>
        <p:spPr>
          <a:xfrm>
            <a:off x="720000" y="656080"/>
            <a:ext cx="77040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>
                <a:latin typeface="Gotham" panose="02000504050000020004" pitchFamily="2" charset="0"/>
              </a:rPr>
              <a:t>Conclusions</a:t>
            </a:r>
            <a:endParaRPr sz="3700" dirty="0">
              <a:latin typeface="Gotham" panose="02000504050000020004" pitchFamily="2" charset="0"/>
            </a:endParaRPr>
          </a:p>
        </p:txBody>
      </p:sp>
      <p:sp>
        <p:nvSpPr>
          <p:cNvPr id="832" name="Google Shape;832;p55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" name="Google Shape;230;p32">
            <a:extLst>
              <a:ext uri="{FF2B5EF4-FFF2-40B4-BE49-F238E27FC236}">
                <a16:creationId xmlns:a16="http://schemas.microsoft.com/office/drawing/2014/main" id="{CD845850-496C-421A-AB39-EEEECD83D2DD}"/>
              </a:ext>
            </a:extLst>
          </p:cNvPr>
          <p:cNvSpPr txBox="1">
            <a:spLocks/>
          </p:cNvSpPr>
          <p:nvPr/>
        </p:nvSpPr>
        <p:spPr>
          <a:xfrm>
            <a:off x="1828800" y="221350"/>
            <a:ext cx="5661614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sz="1200" dirty="0">
                <a:latin typeface="Gotham" panose="02000504050000020004" pitchFamily="2" charset="0"/>
              </a:rPr>
              <a:t>Bayesify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B10178F-BC13-4B81-CBFE-6A368ADE32E1}"/>
              </a:ext>
            </a:extLst>
          </p:cNvPr>
          <p:cNvSpPr txBox="1"/>
          <p:nvPr/>
        </p:nvSpPr>
        <p:spPr>
          <a:xfrm>
            <a:off x="720000" y="2008045"/>
            <a:ext cx="7402024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it-IT" sz="1500" dirty="0">
                <a:latin typeface="Gotham" panose="02000504050000020004" pitchFamily="2" charset="0"/>
              </a:rPr>
              <a:t>Building the dataset </a:t>
            </a:r>
            <a:r>
              <a:rPr lang="it-IT" sz="1500" dirty="0" err="1">
                <a:latin typeface="Gotham" panose="02000504050000020004" pitchFamily="2" charset="0"/>
              </a:rPr>
              <a:t>helped</a:t>
            </a:r>
            <a:r>
              <a:rPr lang="it-IT" sz="1500" dirty="0">
                <a:latin typeface="Gotham" panose="02000504050000020004" pitchFamily="2" charset="0"/>
              </a:rPr>
              <a:t> in the </a:t>
            </a:r>
            <a:r>
              <a:rPr lang="it-IT" sz="1500" dirty="0" err="1">
                <a:latin typeface="Gotham" panose="02000504050000020004" pitchFamily="2" charset="0"/>
              </a:rPr>
              <a:t>process</a:t>
            </a:r>
            <a:r>
              <a:rPr lang="it-IT" sz="1500" dirty="0">
                <a:latin typeface="Gotham" panose="02000504050000020004" pitchFamily="2" charset="0"/>
              </a:rPr>
              <a:t> of </a:t>
            </a:r>
            <a:r>
              <a:rPr lang="it-IT" sz="1500" dirty="0" err="1">
                <a:latin typeface="Gotham" panose="02000504050000020004" pitchFamily="2" charset="0"/>
              </a:rPr>
              <a:t>designing</a:t>
            </a:r>
            <a:r>
              <a:rPr lang="it-IT" sz="1500" dirty="0">
                <a:latin typeface="Gotham" panose="02000504050000020004" pitchFamily="2" charset="0"/>
              </a:rPr>
              <a:t> the </a:t>
            </a:r>
            <a:r>
              <a:rPr lang="it-IT" sz="1500" dirty="0" err="1">
                <a:latin typeface="Gotham" panose="02000504050000020004" pitchFamily="2" charset="0"/>
              </a:rPr>
              <a:t>causal</a:t>
            </a:r>
            <a:r>
              <a:rPr lang="it-IT" sz="1500" dirty="0">
                <a:latin typeface="Gotham" panose="02000504050000020004" pitchFamily="2" charset="0"/>
              </a:rPr>
              <a:t> network.</a:t>
            </a:r>
          </a:p>
          <a:p>
            <a:pPr lvl="5"/>
            <a:endParaRPr lang="it-IT" sz="1500" dirty="0">
              <a:latin typeface="Gotham" panose="02000504050000020004" pitchFamily="2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it-IT" sz="1500" dirty="0">
                <a:latin typeface="Gotham" panose="02000504050000020004" pitchFamily="2" charset="0"/>
              </a:rPr>
              <a:t>The model </a:t>
            </a:r>
            <a:r>
              <a:rPr lang="it-IT" sz="1500" dirty="0" err="1">
                <a:latin typeface="Gotham" panose="02000504050000020004" pitchFamily="2" charset="0"/>
              </a:rPr>
              <a:t>is</a:t>
            </a:r>
            <a:r>
              <a:rPr lang="it-IT" sz="1500" dirty="0">
                <a:latin typeface="Gotham" panose="02000504050000020004" pitchFamily="2" charset="0"/>
              </a:rPr>
              <a:t> </a:t>
            </a:r>
            <a:r>
              <a:rPr lang="it-IT" sz="1500" dirty="0" err="1">
                <a:latin typeface="Gotham" panose="02000504050000020004" pitchFamily="2" charset="0"/>
              </a:rPr>
              <a:t>based</a:t>
            </a:r>
            <a:r>
              <a:rPr lang="it-IT" sz="1500" dirty="0">
                <a:latin typeface="Gotham" panose="02000504050000020004" pitchFamily="2" charset="0"/>
              </a:rPr>
              <a:t> on</a:t>
            </a:r>
            <a:r>
              <a:rPr lang="it-IT" sz="1500" b="1" dirty="0">
                <a:latin typeface="Gotham" panose="02000504050000020004" pitchFamily="2" charset="0"/>
              </a:rPr>
              <a:t> </a:t>
            </a:r>
            <a:r>
              <a:rPr lang="it-IT" sz="1500" b="1" dirty="0" err="1">
                <a:latin typeface="Gotham" panose="02000504050000020004" pitchFamily="2" charset="0"/>
              </a:rPr>
              <a:t>subjective</a:t>
            </a:r>
            <a:r>
              <a:rPr lang="it-IT" sz="1500" b="1" dirty="0">
                <a:latin typeface="Gotham" panose="02000504050000020004" pitchFamily="2" charset="0"/>
              </a:rPr>
              <a:t> </a:t>
            </a:r>
            <a:r>
              <a:rPr lang="it-IT" sz="1500" b="1" dirty="0" err="1">
                <a:latin typeface="Gotham" panose="02000504050000020004" pitchFamily="2" charset="0"/>
              </a:rPr>
              <a:t>preferences</a:t>
            </a:r>
            <a:r>
              <a:rPr lang="it-IT" sz="1500" dirty="0">
                <a:latin typeface="Gotham" panose="02000504050000020004" pitchFamily="2" charset="0"/>
              </a:rPr>
              <a:t>: </a:t>
            </a:r>
            <a:r>
              <a:rPr lang="it-IT" sz="1500" dirty="0" err="1">
                <a:latin typeface="Gotham" panose="02000504050000020004" pitchFamily="2" charset="0"/>
              </a:rPr>
              <a:t>it</a:t>
            </a:r>
            <a:r>
              <a:rPr lang="it-IT" sz="1500" dirty="0">
                <a:latin typeface="Gotham" panose="02000504050000020004" pitchFamily="2" charset="0"/>
              </a:rPr>
              <a:t> </a:t>
            </a:r>
            <a:r>
              <a:rPr lang="it-IT" sz="1500" dirty="0" err="1">
                <a:latin typeface="Gotham" panose="02000504050000020004" pitchFamily="2" charset="0"/>
              </a:rPr>
              <a:t>might</a:t>
            </a:r>
            <a:r>
              <a:rPr lang="it-IT" sz="1500" dirty="0">
                <a:latin typeface="Gotham" panose="02000504050000020004" pitchFamily="2" charset="0"/>
              </a:rPr>
              <a:t> </a:t>
            </a:r>
            <a:r>
              <a:rPr lang="it-IT" sz="1500" dirty="0" err="1">
                <a:latin typeface="Gotham" panose="02000504050000020004" pitchFamily="2" charset="0"/>
              </a:rPr>
              <a:t>not</a:t>
            </a:r>
            <a:r>
              <a:rPr lang="it-IT" sz="1500" dirty="0">
                <a:latin typeface="Gotham" panose="02000504050000020004" pitchFamily="2" charset="0"/>
              </a:rPr>
              <a:t> work </a:t>
            </a:r>
            <a:r>
              <a:rPr lang="it-IT" sz="1500" dirty="0" err="1">
                <a:latin typeface="Gotham" panose="02000504050000020004" pitchFamily="2" charset="0"/>
              </a:rPr>
              <a:t>as</a:t>
            </a:r>
            <a:r>
              <a:rPr lang="it-IT" sz="1500" dirty="0">
                <a:latin typeface="Gotham" panose="02000504050000020004" pitchFamily="2" charset="0"/>
              </a:rPr>
              <a:t> </a:t>
            </a:r>
            <a:r>
              <a:rPr lang="it-IT" sz="1500" dirty="0" err="1">
                <a:latin typeface="Gotham" panose="02000504050000020004" pitchFamily="2" charset="0"/>
              </a:rPr>
              <a:t>well</a:t>
            </a:r>
            <a:r>
              <a:rPr lang="it-IT" sz="1500" dirty="0">
                <a:latin typeface="Gotham" panose="02000504050000020004" pitchFamily="2" charset="0"/>
              </a:rPr>
              <a:t> </a:t>
            </a:r>
            <a:r>
              <a:rPr lang="it-IT" sz="1500" dirty="0" err="1">
                <a:latin typeface="Gotham" panose="02000504050000020004" pitchFamily="2" charset="0"/>
              </a:rPr>
              <a:t>if</a:t>
            </a:r>
            <a:r>
              <a:rPr lang="it-IT" sz="1500" dirty="0">
                <a:latin typeface="Gotham" panose="02000504050000020004" pitchFamily="2" charset="0"/>
              </a:rPr>
              <a:t> </a:t>
            </a:r>
            <a:r>
              <a:rPr lang="it-IT" sz="1500" dirty="0" err="1">
                <a:latin typeface="Gotham" panose="02000504050000020004" pitchFamily="2" charset="0"/>
              </a:rPr>
              <a:t>fitted</a:t>
            </a:r>
            <a:r>
              <a:rPr lang="it-IT" sz="1500" dirty="0">
                <a:latin typeface="Gotham" panose="02000504050000020004" pitchFamily="2" charset="0"/>
              </a:rPr>
              <a:t> with </a:t>
            </a:r>
            <a:r>
              <a:rPr lang="it-IT" sz="1500" dirty="0" err="1">
                <a:latin typeface="Gotham" panose="02000504050000020004" pitchFamily="2" charset="0"/>
              </a:rPr>
              <a:t>someone</a:t>
            </a:r>
            <a:r>
              <a:rPr lang="it-IT" sz="1500" dirty="0">
                <a:latin typeface="Gotham" panose="02000504050000020004" pitchFamily="2" charset="0"/>
              </a:rPr>
              <a:t> </a:t>
            </a:r>
            <a:r>
              <a:rPr lang="it-IT" sz="1500" dirty="0" err="1">
                <a:latin typeface="Gotham" panose="02000504050000020004" pitchFamily="2" charset="0"/>
              </a:rPr>
              <a:t>else’s</a:t>
            </a:r>
            <a:r>
              <a:rPr lang="it-IT" sz="1500" dirty="0">
                <a:latin typeface="Gotham" panose="02000504050000020004" pitchFamily="2" charset="0"/>
              </a:rPr>
              <a:t> data.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endParaRPr lang="it-IT" sz="1500" dirty="0">
              <a:latin typeface="Gotham" panose="02000504050000020004" pitchFamily="2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it-IT" sz="1500" dirty="0">
                <a:latin typeface="Gotham" panose="02000504050000020004" pitchFamily="2" charset="0"/>
              </a:rPr>
              <a:t>The </a:t>
            </a:r>
            <a:r>
              <a:rPr lang="it-IT" sz="1500" dirty="0" err="1">
                <a:latin typeface="Gotham" panose="02000504050000020004" pitchFamily="2" charset="0"/>
              </a:rPr>
              <a:t>most</a:t>
            </a:r>
            <a:r>
              <a:rPr lang="it-IT" sz="1500" dirty="0">
                <a:latin typeface="Gotham" panose="02000504050000020004" pitchFamily="2" charset="0"/>
              </a:rPr>
              <a:t> </a:t>
            </a:r>
            <a:r>
              <a:rPr lang="it-IT" sz="1500" dirty="0" err="1">
                <a:latin typeface="Gotham" panose="02000504050000020004" pitchFamily="2" charset="0"/>
              </a:rPr>
              <a:t>difficult</a:t>
            </a:r>
            <a:r>
              <a:rPr lang="it-IT" sz="1500" dirty="0">
                <a:latin typeface="Gotham" panose="02000504050000020004" pitchFamily="2" charset="0"/>
              </a:rPr>
              <a:t> part </a:t>
            </a:r>
            <a:r>
              <a:rPr lang="it-IT" sz="1500" dirty="0" err="1">
                <a:latin typeface="Gotham" panose="02000504050000020004" pitchFamily="2" charset="0"/>
              </a:rPr>
              <a:t>was</a:t>
            </a:r>
            <a:r>
              <a:rPr lang="it-IT" sz="1500" dirty="0">
                <a:latin typeface="Gotham" panose="02000504050000020004" pitchFamily="2" charset="0"/>
              </a:rPr>
              <a:t> </a:t>
            </a:r>
            <a:r>
              <a:rPr lang="it-IT" sz="1500" b="1" dirty="0" err="1">
                <a:latin typeface="Gotham" panose="02000504050000020004" pitchFamily="2" charset="0"/>
              </a:rPr>
              <a:t>designing</a:t>
            </a:r>
            <a:r>
              <a:rPr lang="it-IT" sz="1500" b="1" dirty="0">
                <a:latin typeface="Gotham" panose="02000504050000020004" pitchFamily="2" charset="0"/>
              </a:rPr>
              <a:t> the network</a:t>
            </a:r>
            <a:r>
              <a:rPr lang="it-IT" sz="1500" dirty="0">
                <a:latin typeface="Gotham" panose="02000504050000020004" pitchFamily="2" charset="0"/>
              </a:rPr>
              <a:t>, </a:t>
            </a:r>
            <a:r>
              <a:rPr lang="it-IT" sz="1500" dirty="0" err="1">
                <a:latin typeface="Gotham" panose="02000504050000020004" pitchFamily="2" charset="0"/>
              </a:rPr>
              <a:t>but</a:t>
            </a:r>
            <a:r>
              <a:rPr lang="it-IT" sz="1500" dirty="0">
                <a:latin typeface="Gotham" panose="02000504050000020004" pitchFamily="2" charset="0"/>
              </a:rPr>
              <a:t> </a:t>
            </a:r>
            <a:r>
              <a:rPr lang="it-IT" sz="1500" dirty="0" err="1">
                <a:latin typeface="Gotham" panose="02000504050000020004" pitchFamily="2" charset="0"/>
              </a:rPr>
              <a:t>automatic</a:t>
            </a:r>
            <a:r>
              <a:rPr lang="it-IT" sz="1500" dirty="0">
                <a:latin typeface="Gotham" panose="02000504050000020004" pitchFamily="2" charset="0"/>
              </a:rPr>
              <a:t> model generation techniques are </a:t>
            </a:r>
            <a:r>
              <a:rPr lang="it-IT" sz="1500" dirty="0" err="1">
                <a:latin typeface="Gotham" panose="02000504050000020004" pitchFamily="2" charset="0"/>
              </a:rPr>
              <a:t>valid</a:t>
            </a:r>
            <a:r>
              <a:rPr lang="it-IT" sz="1500" dirty="0">
                <a:latin typeface="Gotham" panose="02000504050000020004" pitchFamily="2" charset="0"/>
              </a:rPr>
              <a:t> </a:t>
            </a:r>
            <a:r>
              <a:rPr lang="it-IT" sz="1500" dirty="0" err="1">
                <a:latin typeface="Gotham" panose="02000504050000020004" pitchFamily="2" charset="0"/>
              </a:rPr>
              <a:t>alternatives</a:t>
            </a:r>
            <a:r>
              <a:rPr lang="it-IT" sz="1500" dirty="0">
                <a:latin typeface="Gotham" panose="02000504050000020004" pitchFamily="2" charset="0"/>
              </a:rPr>
              <a:t>.</a:t>
            </a:r>
          </a:p>
          <a:p>
            <a:pPr lvl="5"/>
            <a:endParaRPr lang="it-IT" sz="1500" dirty="0">
              <a:latin typeface="Gotham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659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Style Grayscale Portfolio by Slidesgo">
  <a:themeElements>
    <a:clrScheme name="Simple Light">
      <a:dk1>
        <a:srgbClr val="191919"/>
      </a:dk1>
      <a:lt1>
        <a:srgbClr val="FFFFFF"/>
      </a:lt1>
      <a:dk2>
        <a:srgbClr val="4B4A4A"/>
      </a:dk2>
      <a:lt2>
        <a:srgbClr val="767676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505</Words>
  <Application>Microsoft Office PowerPoint</Application>
  <PresentationFormat>Presentazione su schermo (16:9)</PresentationFormat>
  <Paragraphs>88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Playfair Display Black</vt:lpstr>
      <vt:lpstr>Roboto Condensed Light</vt:lpstr>
      <vt:lpstr>Catamaran</vt:lpstr>
      <vt:lpstr>Playfair Display</vt:lpstr>
      <vt:lpstr>Bebas Neue</vt:lpstr>
      <vt:lpstr>Arial</vt:lpstr>
      <vt:lpstr>Gotham</vt:lpstr>
      <vt:lpstr>Korean Style Grayscale Portfolio by Slidesgo</vt:lpstr>
      <vt:lpstr>A personal music taste analysis using Bayesian Networks</vt:lpstr>
      <vt:lpstr>1.</vt:lpstr>
      <vt:lpstr>Dataset</vt:lpstr>
      <vt:lpstr>Models</vt:lpstr>
      <vt:lpstr>Presentazione standard di PowerPoint</vt:lpstr>
      <vt:lpstr>Inference</vt:lpstr>
      <vt:lpstr>Presentazione standard di PowerPoint</vt:lpstr>
      <vt:lpstr>Use Case Application</vt:lpstr>
      <vt:lpstr>Conclusions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KOREAN STYLE GRAYSCALE</dc:title>
  <cp:lastModifiedBy>Daniele Napolitano</cp:lastModifiedBy>
  <cp:revision>14</cp:revision>
  <dcterms:modified xsi:type="dcterms:W3CDTF">2023-03-10T09:55:04Z</dcterms:modified>
</cp:coreProperties>
</file>