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76" r:id="rId5"/>
    <p:sldId id="274" r:id="rId6"/>
    <p:sldId id="277" r:id="rId7"/>
    <p:sldId id="268" r:id="rId8"/>
    <p:sldId id="275" r:id="rId9"/>
    <p:sldId id="272" r:id="rId10"/>
    <p:sldId id="273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 autoAdjust="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4CDD-9FC3-4D67-83B5-DB8CA9EF5F67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BA4B8-CCF8-446E-A699-7536B55E59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56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46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96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3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8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75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768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52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A4B8-CCF8-446E-A699-7536B55E598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4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9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9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6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75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00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9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8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8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2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89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7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DBDD-221A-44F7-918E-6217A8890046}" type="datetimeFigureOut">
              <a:rPr lang="it-IT" smtClean="0"/>
              <a:t>07/05/2017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8CE8-7855-44CA-8135-80607B250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9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197876" y="332656"/>
            <a:ext cx="67687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100" b="1" dirty="0" smtClean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ACI</a:t>
            </a:r>
          </a:p>
          <a:p>
            <a:pPr algn="ctr"/>
            <a:r>
              <a:rPr lang="it-IT" sz="4100" b="1" dirty="0" smtClean="0">
                <a:ln w="18415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Sulla strada del futuro</a:t>
            </a:r>
            <a:endParaRPr lang="it-IT" sz="4100" b="1" dirty="0">
              <a:ln w="18415" cmpd="sng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208129" y="5581689"/>
            <a:ext cx="6748246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Specialist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 Colombo e Angelina Zoner</a:t>
            </a:r>
          </a:p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Ketchum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Italy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6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1197876" y="3945250"/>
            <a:ext cx="6768752" cy="707886"/>
          </a:xfrm>
          <a:prstGeom prst="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Linee guida per una campagna PR integrata, la cui audience è costituita da under 35 (Millennials)</a:t>
            </a:r>
          </a:p>
        </p:txBody>
      </p:sp>
    </p:spTree>
    <p:extLst>
      <p:ext uri="{BB962C8B-B14F-4D97-AF65-F5344CB8AC3E}">
        <p14:creationId xmlns:p14="http://schemas.microsoft.com/office/powerpoint/2010/main" val="35042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1007604" y="3942348"/>
            <a:ext cx="3389148" cy="2192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just"/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Luca negli anni ha sviluppato competenze </a:t>
            </a:r>
            <a:r>
              <a:rPr lang="it-IT" sz="13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digital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come Social Media &amp; Community Manager, Web Writer, Video Editor e Press </a:t>
            </a:r>
            <a:r>
              <a:rPr lang="it-IT" sz="13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Officer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in diversi contesti professionali, dalla Camera di Commercio di Milano al Touring Club Italia, approdando in </a:t>
            </a:r>
            <a:r>
              <a:rPr lang="it-IT" sz="13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Ketchum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nel maggio del 2016. Ha conseguito una laurea specialistica in New Media e un Executive Master in Relazioni Pubbliche d’Impresa presso IULM.</a:t>
            </a:r>
          </a:p>
          <a:p>
            <a:pPr algn="just"/>
            <a:endParaRPr lang="en-US" sz="13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Shape 787" descr="Immagin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9406" y="1290794"/>
            <a:ext cx="1709624" cy="18089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tangolo 3"/>
          <p:cNvSpPr/>
          <p:nvPr/>
        </p:nvSpPr>
        <p:spPr>
          <a:xfrm>
            <a:off x="5085917" y="26180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349896" y="3333368"/>
            <a:ext cx="228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600" b="1" dirty="0" smtClean="0">
                <a:ea typeface="Tahoma" panose="020B0604030504040204" pitchFamily="34" charset="0"/>
                <a:cs typeface="Tahoma" panose="020B0604030504040204" pitchFamily="34" charset="0"/>
              </a:rPr>
              <a:t>Luca Colombo</a:t>
            </a:r>
          </a:p>
          <a:p>
            <a:pPr algn="ctr"/>
            <a:r>
              <a:rPr lang="it-IT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Community Manager</a:t>
            </a:r>
            <a:endParaRPr lang="it-IT" sz="1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90792"/>
            <a:ext cx="1808911" cy="180891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747247" y="3891096"/>
            <a:ext cx="3389150" cy="25930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just"/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Angelina 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si occupa di media relation, di 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Digital 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 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clienti nei settori del </a:t>
            </a:r>
            <a:r>
              <a:rPr lang="it-IT" sz="13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food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e del </a:t>
            </a:r>
            <a:r>
              <a:rPr lang="it-IT" sz="13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lifestyle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Ha maturato 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esperienza lavorando per uffici stampa all’interno di agenzie di comunicazione e di  aziende 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multinazionali come Bosch, nonché 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per enti 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fieristici (Fiera Milano). Ha 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conseguito una laurea in Lingue e Relazioni Internazionali, con indirizzo in Comunicazione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presso la Fondazione Milano Lingue (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ex  Civica Scuola </a:t>
            </a:r>
            <a:r>
              <a:rPr lang="it-IT" sz="13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Interpeti</a:t>
            </a:r>
            <a:r>
              <a:rPr lang="it-IT" sz="13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e Traduttori "Altiero Spinelli" </a:t>
            </a:r>
            <a:r>
              <a:rPr lang="it-IT" sz="13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di Milano). </a:t>
            </a:r>
            <a:endParaRPr lang="it-IT" sz="13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3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485583" y="3333367"/>
            <a:ext cx="228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600" b="1" dirty="0" smtClean="0">
                <a:ea typeface="Tahoma" panose="020B0604030504040204" pitchFamily="34" charset="0"/>
                <a:cs typeface="Tahoma" panose="020B0604030504040204" pitchFamily="34" charset="0"/>
              </a:rPr>
              <a:t>Angelina Zoner</a:t>
            </a:r>
          </a:p>
          <a:p>
            <a:pPr algn="ctr"/>
            <a:r>
              <a:rPr lang="it-IT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Media Relations </a:t>
            </a:r>
            <a:r>
              <a:rPr lang="it-IT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Strategist</a:t>
            </a:r>
            <a:endParaRPr lang="it-IT" sz="1400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1007604" y="1134036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4080808" y="548680"/>
            <a:ext cx="982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smtClean="0"/>
              <a:t>Team</a:t>
            </a:r>
            <a:endParaRPr lang="it-IT" sz="2800" b="1" dirty="0"/>
          </a:p>
        </p:txBody>
      </p:sp>
      <p:pic>
        <p:nvPicPr>
          <p:cNvPr id="15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231730" y="2716465"/>
            <a:ext cx="59964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Im</a:t>
            </a:r>
            <a:r>
              <a:rPr lang="it-IT" sz="4400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mersione in </a:t>
            </a:r>
          </a:p>
          <a:p>
            <a:pPr algn="ctr"/>
            <a:r>
              <a:rPr lang="it-IT" sz="4400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un mondo digitale in cui costruirsi una propria individualità.</a:t>
            </a:r>
            <a:endParaRPr lang="it-IT" sz="4400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250098" y="332656"/>
            <a:ext cx="8473055" cy="2107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smtClean="0"/>
              <a:t>Parliamo con i Millennials </a:t>
            </a:r>
          </a:p>
          <a:p>
            <a:r>
              <a:rPr lang="it-IT" sz="3200" b="1" dirty="0" smtClean="0"/>
              <a:t>per </a:t>
            </a:r>
            <a:r>
              <a:rPr lang="it-IT" sz="3200" b="1" dirty="0"/>
              <a:t>cui Il viaggio è un </a:t>
            </a:r>
            <a:r>
              <a:rPr lang="it-IT" sz="3200" b="1" dirty="0" smtClean="0"/>
              <a:t>bene essenziale</a:t>
            </a:r>
            <a:endParaRPr lang="it-IT" sz="3200" b="1" dirty="0"/>
          </a:p>
          <a:p>
            <a:pPr algn="l"/>
            <a:r>
              <a:rPr lang="it-IT" sz="3200" b="1" dirty="0" smtClean="0"/>
              <a:t> </a:t>
            </a:r>
          </a:p>
          <a:p>
            <a:pPr algn="l"/>
            <a:endParaRPr lang="it-IT" sz="2400" b="1" dirty="0" smtClean="0"/>
          </a:p>
        </p:txBody>
      </p:sp>
      <p:cxnSp>
        <p:nvCxnSpPr>
          <p:cNvPr id="11" name="Connettore 1 10"/>
          <p:cNvCxnSpPr/>
          <p:nvPr/>
        </p:nvCxnSpPr>
        <p:spPr>
          <a:xfrm>
            <a:off x="922229" y="1592797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4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3" t="10170" r="7638" b="6944"/>
          <a:stretch/>
        </p:blipFill>
        <p:spPr>
          <a:xfrm>
            <a:off x="-7918" y="-199"/>
            <a:ext cx="9151918" cy="6858000"/>
          </a:xfrm>
          <a:prstGeom prst="rect">
            <a:avLst/>
          </a:prstGeom>
        </p:spPr>
      </p:pic>
      <p:pic>
        <p:nvPicPr>
          <p:cNvPr id="6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4446037" y="5889466"/>
            <a:ext cx="4662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t-IT" sz="2400" dirty="0"/>
              <a:t>E</a:t>
            </a:r>
            <a:r>
              <a:rPr lang="it-IT" sz="2400" dirty="0" smtClean="0"/>
              <a:t>nte </a:t>
            </a:r>
            <a:r>
              <a:rPr lang="it-IT" sz="2800" dirty="0" smtClean="0"/>
              <a:t>reale</a:t>
            </a:r>
            <a:r>
              <a:rPr lang="it-IT" sz="2400" dirty="0" smtClean="0"/>
              <a:t> con servizi concreti</a:t>
            </a:r>
            <a:endParaRPr lang="it-IT" sz="18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97188" y="5889466"/>
            <a:ext cx="485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Ente pubblico </a:t>
            </a:r>
            <a:r>
              <a:rPr lang="it-IT" sz="2800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astratto</a:t>
            </a:r>
            <a:endParaRPr lang="it-IT" sz="2800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979712" y="6723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it-IT" sz="3600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a…</a:t>
            </a:r>
            <a:endParaRPr lang="it-IT" sz="3600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96" y="112857"/>
            <a:ext cx="84333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700" b="1" dirty="0" smtClean="0"/>
              <a:t>Agli occhi dei Millennials è</a:t>
            </a:r>
            <a:r>
              <a:rPr lang="it-IT" sz="2700" b="1" dirty="0" smtClean="0"/>
              <a:t> fondamentale </a:t>
            </a:r>
            <a:r>
              <a:rPr lang="it-IT" sz="2700" b="1" dirty="0" smtClean="0"/>
              <a:t>trasformare </a:t>
            </a:r>
            <a:r>
              <a:rPr lang="it-IT" sz="2700" b="1" dirty="0" smtClean="0"/>
              <a:t>ACI</a:t>
            </a:r>
            <a:endParaRPr lang="it-IT" sz="27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228184" y="67412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…a</a:t>
            </a:r>
            <a:endParaRPr lang="it-IT" sz="3600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2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14457" y="1412776"/>
            <a:ext cx="9115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4000" b="1" dirty="0" smtClean="0">
                <a:solidFill>
                  <a:schemeClr val="bg1"/>
                </a:solidFill>
              </a:rPr>
              <a:t>MOVING INNOVATION</a:t>
            </a:r>
          </a:p>
        </p:txBody>
      </p:sp>
      <p:sp>
        <p:nvSpPr>
          <p:cNvPr id="2" name="Rettangolo 1"/>
          <p:cNvSpPr/>
          <p:nvPr/>
        </p:nvSpPr>
        <p:spPr>
          <a:xfrm>
            <a:off x="611560" y="2708920"/>
            <a:ext cx="7920880" cy="353943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400" dirty="0" smtClean="0">
                <a:solidFill>
                  <a:schemeClr val="bg1"/>
                </a:solidFill>
              </a:rPr>
              <a:t>ACI come </a:t>
            </a:r>
            <a:r>
              <a:rPr lang="it-IT" sz="3200" b="1" dirty="0" smtClean="0">
                <a:solidFill>
                  <a:schemeClr val="bg1"/>
                </a:solidFill>
              </a:rPr>
              <a:t>rete innovativa di </a:t>
            </a:r>
            <a:r>
              <a:rPr lang="it-IT" sz="3200" b="1" dirty="0">
                <a:solidFill>
                  <a:schemeClr val="bg1"/>
                </a:solidFill>
              </a:rPr>
              <a:t>servizi </a:t>
            </a:r>
            <a:r>
              <a:rPr lang="it-IT" sz="2400" dirty="0">
                <a:solidFill>
                  <a:schemeClr val="bg1"/>
                </a:solidFill>
              </a:rPr>
              <a:t>che comunica attraverso canali e strumenti digitali, con </a:t>
            </a:r>
            <a:r>
              <a:rPr lang="it-IT" sz="2400" dirty="0" smtClean="0">
                <a:solidFill>
                  <a:schemeClr val="bg1"/>
                </a:solidFill>
              </a:rPr>
              <a:t>uno sguardo </a:t>
            </a:r>
            <a:r>
              <a:rPr lang="it-IT" sz="2400" dirty="0">
                <a:solidFill>
                  <a:schemeClr val="bg1"/>
                </a:solidFill>
              </a:rPr>
              <a:t>rivolto al </a:t>
            </a:r>
            <a:r>
              <a:rPr lang="it-IT" sz="3200" b="1" dirty="0">
                <a:solidFill>
                  <a:schemeClr val="bg1"/>
                </a:solidFill>
              </a:rPr>
              <a:t>futuro </a:t>
            </a:r>
            <a:r>
              <a:rPr lang="it-IT" sz="3200" b="1" dirty="0" smtClean="0">
                <a:solidFill>
                  <a:schemeClr val="bg1"/>
                </a:solidFill>
              </a:rPr>
              <a:t>della mobilità.</a:t>
            </a:r>
          </a:p>
          <a:p>
            <a:pPr algn="ctr"/>
            <a:endParaRPr lang="it-IT" sz="32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400" dirty="0" smtClean="0">
                <a:solidFill>
                  <a:schemeClr val="bg1"/>
                </a:solidFill>
              </a:rPr>
              <a:t>Abbiamo così scelto un </a:t>
            </a:r>
            <a:r>
              <a:rPr lang="it-IT" sz="2400" dirty="0">
                <a:solidFill>
                  <a:schemeClr val="bg1"/>
                </a:solidFill>
              </a:rPr>
              <a:t>progetto che </a:t>
            </a:r>
            <a:r>
              <a:rPr lang="it-IT" sz="2400" dirty="0" smtClean="0">
                <a:solidFill>
                  <a:schemeClr val="bg1"/>
                </a:solidFill>
              </a:rPr>
              <a:t>accompagni il potenziale socio </a:t>
            </a:r>
            <a:r>
              <a:rPr lang="it-IT" sz="2400" dirty="0">
                <a:solidFill>
                  <a:schemeClr val="bg1"/>
                </a:solidFill>
              </a:rPr>
              <a:t>ACI </a:t>
            </a:r>
            <a:r>
              <a:rPr lang="it-IT" sz="2400" dirty="0" smtClean="0">
                <a:solidFill>
                  <a:schemeClr val="bg1"/>
                </a:solidFill>
              </a:rPr>
              <a:t>in un </a:t>
            </a:r>
            <a:r>
              <a:rPr lang="it-IT" sz="3200" b="1" dirty="0">
                <a:solidFill>
                  <a:schemeClr val="bg1"/>
                </a:solidFill>
              </a:rPr>
              <a:t>viaggio</a:t>
            </a:r>
            <a:r>
              <a:rPr lang="it-IT" sz="2400" dirty="0" smtClean="0">
                <a:solidFill>
                  <a:schemeClr val="bg1"/>
                </a:solidFill>
              </a:rPr>
              <a:t> </a:t>
            </a:r>
            <a:r>
              <a:rPr lang="it-IT" sz="3200" b="1" dirty="0">
                <a:solidFill>
                  <a:schemeClr val="bg1"/>
                </a:solidFill>
              </a:rPr>
              <a:t>n</a:t>
            </a:r>
            <a:r>
              <a:rPr lang="it-IT" sz="3200" b="1" dirty="0" smtClean="0">
                <a:solidFill>
                  <a:schemeClr val="bg1"/>
                </a:solidFill>
              </a:rPr>
              <a:t>el </a:t>
            </a:r>
            <a:r>
              <a:rPr lang="it-IT" sz="3200" b="1" dirty="0">
                <a:solidFill>
                  <a:schemeClr val="bg1"/>
                </a:solidFill>
              </a:rPr>
              <a:t>2076</a:t>
            </a:r>
            <a:r>
              <a:rPr lang="it-IT" sz="2400" dirty="0" smtClean="0">
                <a:solidFill>
                  <a:schemeClr val="bg1"/>
                </a:solidFill>
              </a:rPr>
              <a:t>, in cui scopriamo che i servizi ACI continueranno ad essere al fianco dei viaggiatori nello scenario del futuro.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406151"/>
            <a:ext cx="9115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800" b="1" dirty="0" smtClean="0"/>
              <a:t>MOVING INNOVATION, LA MOSTRA </a:t>
            </a:r>
            <a:endParaRPr lang="it-IT" sz="2800" dirty="0"/>
          </a:p>
        </p:txBody>
      </p:sp>
      <p:sp>
        <p:nvSpPr>
          <p:cNvPr id="9" name="Rettangolo 8"/>
          <p:cNvSpPr/>
          <p:nvPr/>
        </p:nvSpPr>
        <p:spPr>
          <a:xfrm>
            <a:off x="323528" y="1340768"/>
            <a:ext cx="8791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2076: 150 anni di storia  in un viaggio attraverso un’esperienza VR.</a:t>
            </a:r>
          </a:p>
          <a:p>
            <a:endParaRPr lang="it-IT" dirty="0" smtClean="0"/>
          </a:p>
          <a:p>
            <a:r>
              <a:rPr lang="it-IT" dirty="0" smtClean="0"/>
              <a:t>Una mostra </a:t>
            </a:r>
            <a:r>
              <a:rPr lang="it-IT" dirty="0"/>
              <a:t>interattiva costituita da LED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touchscreen</a:t>
            </a:r>
            <a:r>
              <a:rPr lang="it-IT" dirty="0"/>
              <a:t>, realtà aumentata,</a:t>
            </a:r>
            <a:r>
              <a:rPr lang="it-IT" i="1" dirty="0"/>
              <a:t> </a:t>
            </a:r>
            <a:r>
              <a:rPr lang="it-IT" i="1" dirty="0" err="1"/>
              <a:t>powered</a:t>
            </a:r>
            <a:r>
              <a:rPr lang="it-IT" i="1" dirty="0"/>
              <a:t> by</a:t>
            </a:r>
            <a:r>
              <a:rPr lang="it-IT" dirty="0"/>
              <a:t> Tesla incentrata sul futuro dei trasporti e della mobilità. 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Attraverso </a:t>
            </a:r>
            <a:r>
              <a:rPr lang="it-IT" i="1" dirty="0" smtClean="0"/>
              <a:t>Google </a:t>
            </a:r>
            <a:r>
              <a:rPr lang="it-IT" i="1" dirty="0" err="1"/>
              <a:t>Cardboard</a:t>
            </a:r>
            <a:r>
              <a:rPr lang="it-IT" i="1" dirty="0"/>
              <a:t> </a:t>
            </a:r>
            <a:r>
              <a:rPr lang="it-IT" dirty="0" err="1"/>
              <a:t>brandizzato</a:t>
            </a:r>
            <a:r>
              <a:rPr lang="it-IT" dirty="0"/>
              <a:t> ACI, sarà possibile vivere l’esperienza </a:t>
            </a:r>
            <a:r>
              <a:rPr lang="it-IT" dirty="0" smtClean="0"/>
              <a:t>in realtà virtuale di </a:t>
            </a:r>
            <a:r>
              <a:rPr lang="it-IT" dirty="0"/>
              <a:t>muoversi all’interno di una città del 2076, </a:t>
            </a:r>
            <a:r>
              <a:rPr lang="it-IT" dirty="0" smtClean="0"/>
              <a:t>anno in cui l’ente compirà </a:t>
            </a:r>
            <a:r>
              <a:rPr lang="it-IT" dirty="0"/>
              <a:t>150 </a:t>
            </a:r>
            <a:r>
              <a:rPr lang="it-IT" dirty="0" smtClean="0"/>
              <a:t>anni.  </a:t>
            </a:r>
            <a:endParaRPr lang="it-IT" sz="1600" dirty="0"/>
          </a:p>
        </p:txBody>
      </p:sp>
      <p:cxnSp>
        <p:nvCxnSpPr>
          <p:cNvPr id="10" name="Connettore 1 9"/>
          <p:cNvCxnSpPr/>
          <p:nvPr/>
        </p:nvCxnSpPr>
        <p:spPr>
          <a:xfrm>
            <a:off x="1154910" y="1124744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3" b="27869"/>
          <a:stretch/>
        </p:blipFill>
        <p:spPr>
          <a:xfrm>
            <a:off x="-8004" y="3434317"/>
            <a:ext cx="9152004" cy="3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0" t="9726" r="65682" b="80546"/>
          <a:stretch/>
        </p:blipFill>
        <p:spPr>
          <a:xfrm>
            <a:off x="1013812" y="2735783"/>
            <a:ext cx="1287914" cy="108030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3" t="62357" r="65862" b="27626"/>
          <a:stretch/>
        </p:blipFill>
        <p:spPr>
          <a:xfrm>
            <a:off x="7164289" y="2708920"/>
            <a:ext cx="905470" cy="84491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36135" y="3492388"/>
            <a:ext cx="2479681" cy="130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Piattaforma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400" dirty="0">
                <a:solidFill>
                  <a:schemeClr val="tx1"/>
                </a:solidFill>
              </a:rPr>
              <a:t>principale </a:t>
            </a:r>
            <a:r>
              <a:rPr lang="it-IT" sz="1400" dirty="0" smtClean="0">
                <a:solidFill>
                  <a:schemeClr val="tx1"/>
                </a:solidFill>
              </a:rPr>
              <a:t>di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comunicazione </a:t>
            </a:r>
            <a:r>
              <a:rPr lang="it-IT" sz="1400" dirty="0">
                <a:solidFill>
                  <a:schemeClr val="tx1"/>
                </a:solidFill>
              </a:rPr>
              <a:t>social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Creazione </a:t>
            </a:r>
            <a:r>
              <a:rPr lang="it-IT" sz="1400" dirty="0">
                <a:solidFill>
                  <a:schemeClr val="tx1"/>
                </a:solidFill>
              </a:rPr>
              <a:t>eventi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8243" r="81371" b="81453"/>
          <a:stretch/>
        </p:blipFill>
        <p:spPr>
          <a:xfrm>
            <a:off x="1115616" y="4725144"/>
            <a:ext cx="967589" cy="1012168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3131840" y="2492896"/>
            <a:ext cx="2880320" cy="264638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600" b="1" dirty="0" smtClean="0">
                <a:solidFill>
                  <a:schemeClr val="tx1"/>
                </a:solidFill>
              </a:rPr>
              <a:t>MOSTRA</a:t>
            </a:r>
          </a:p>
          <a:p>
            <a:pPr algn="ctr"/>
            <a:r>
              <a:rPr lang="it-IT" sz="2600" b="1" dirty="0" smtClean="0">
                <a:solidFill>
                  <a:schemeClr val="tx1"/>
                </a:solidFill>
              </a:rPr>
              <a:t>MOVING INNOVATION</a:t>
            </a:r>
            <a:endParaRPr lang="it-IT" sz="26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42969" y="1768546"/>
            <a:ext cx="2160240" cy="118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Canale ispirazionale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I</a:t>
            </a:r>
            <a:r>
              <a:rPr lang="it-IT" sz="1400" dirty="0" smtClean="0">
                <a:solidFill>
                  <a:schemeClr val="tx1"/>
                </a:solidFill>
              </a:rPr>
              <a:t>nstagrammers community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</p:txBody>
      </p:sp>
      <p:sp>
        <p:nvSpPr>
          <p:cNvPr id="7" name="Rettangolo 6"/>
          <p:cNvSpPr/>
          <p:nvPr/>
        </p:nvSpPr>
        <p:spPr>
          <a:xfrm>
            <a:off x="392707" y="5229200"/>
            <a:ext cx="237626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</a:rPr>
              <a:t>TWITTER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Live </a:t>
            </a:r>
            <a:r>
              <a:rPr lang="it-IT" sz="1400" dirty="0" err="1">
                <a:solidFill>
                  <a:schemeClr val="tx1"/>
                </a:solidFill>
              </a:rPr>
              <a:t>Twitting</a:t>
            </a:r>
            <a:r>
              <a:rPr lang="it-IT" sz="1400" dirty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Sondaggio </a:t>
            </a:r>
          </a:p>
          <a:p>
            <a:pPr algn="ctr"/>
            <a:r>
              <a:rPr lang="it-IT" sz="1400" dirty="0" err="1">
                <a:solidFill>
                  <a:schemeClr val="tx1"/>
                </a:solidFill>
              </a:rPr>
              <a:t>Hashtag</a:t>
            </a:r>
            <a:r>
              <a:rPr lang="it-IT" sz="1400" dirty="0">
                <a:solidFill>
                  <a:schemeClr val="tx1"/>
                </a:solidFill>
              </a:rPr>
              <a:t> dedicato</a:t>
            </a:r>
          </a:p>
        </p:txBody>
      </p:sp>
      <p:sp>
        <p:nvSpPr>
          <p:cNvPr id="8" name="Rettangolo 7"/>
          <p:cNvSpPr/>
          <p:nvPr/>
        </p:nvSpPr>
        <p:spPr>
          <a:xfrm>
            <a:off x="6230040" y="1240310"/>
            <a:ext cx="273630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tx1"/>
                </a:solidFill>
              </a:rPr>
              <a:t>DIGITAL PR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Nicolò </a:t>
            </a:r>
            <a:r>
              <a:rPr lang="it-IT" sz="1400" dirty="0" err="1">
                <a:solidFill>
                  <a:schemeClr val="tx1"/>
                </a:solidFill>
              </a:rPr>
              <a:t>Balini</a:t>
            </a:r>
            <a:r>
              <a:rPr lang="it-IT" sz="1400" dirty="0">
                <a:solidFill>
                  <a:schemeClr val="tx1"/>
                </a:solidFill>
              </a:rPr>
              <a:t> (Human </a:t>
            </a:r>
            <a:r>
              <a:rPr lang="it-IT" sz="1400" dirty="0" smtClean="0">
                <a:solidFill>
                  <a:schemeClr val="tx1"/>
                </a:solidFill>
              </a:rPr>
              <a:t>Safari - blog)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Marco </a:t>
            </a:r>
            <a:r>
              <a:rPr lang="it-IT" sz="1400" dirty="0" err="1">
                <a:solidFill>
                  <a:schemeClr val="tx1"/>
                </a:solidFill>
              </a:rPr>
              <a:t>Marchettino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Youtube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Antonio </a:t>
            </a:r>
            <a:r>
              <a:rPr lang="it-IT" sz="1400" dirty="0" err="1">
                <a:solidFill>
                  <a:schemeClr val="tx1"/>
                </a:solidFill>
              </a:rPr>
              <a:t>Giovinazzi</a:t>
            </a:r>
            <a:r>
              <a:rPr lang="it-IT" sz="1400" dirty="0">
                <a:solidFill>
                  <a:schemeClr val="tx1"/>
                </a:solidFill>
              </a:rPr>
              <a:t> (pilota F1) </a:t>
            </a:r>
          </a:p>
        </p:txBody>
      </p:sp>
      <p:sp>
        <p:nvSpPr>
          <p:cNvPr id="9" name="Ovale 8"/>
          <p:cNvSpPr/>
          <p:nvPr/>
        </p:nvSpPr>
        <p:spPr>
          <a:xfrm>
            <a:off x="5436097" y="3210259"/>
            <a:ext cx="4320480" cy="1800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tx1"/>
                </a:solidFill>
              </a:rPr>
              <a:t>PR</a:t>
            </a:r>
            <a:endParaRPr lang="it-IT" sz="1400" b="1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Evento stampa di lancio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Cartella stampa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Storytelling di riposizionamento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Radio </a:t>
            </a:r>
            <a:r>
              <a:rPr lang="it-IT" sz="1400" dirty="0">
                <a:solidFill>
                  <a:schemeClr val="tx1"/>
                </a:solidFill>
              </a:rPr>
              <a:t>Deejay e RTL per partnership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Testate </a:t>
            </a:r>
            <a:r>
              <a:rPr lang="it-IT" sz="1400" dirty="0">
                <a:solidFill>
                  <a:schemeClr val="tx1"/>
                </a:solidFill>
              </a:rPr>
              <a:t>online e offline (</a:t>
            </a:r>
            <a:r>
              <a:rPr lang="it-IT" sz="1400" dirty="0" err="1">
                <a:solidFill>
                  <a:schemeClr val="tx1"/>
                </a:solidFill>
              </a:rPr>
              <a:t>MarCom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4928646" y="5234605"/>
            <a:ext cx="4896544" cy="1800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tx1"/>
                </a:solidFill>
              </a:rPr>
              <a:t>SPEAKING PLATFORM</a:t>
            </a:r>
            <a:endParaRPr lang="it-IT" sz="1400" b="1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Salone </a:t>
            </a:r>
            <a:r>
              <a:rPr lang="it-IT" sz="1400" dirty="0">
                <a:solidFill>
                  <a:schemeClr val="tx1"/>
                </a:solidFill>
              </a:rPr>
              <a:t>Auto Parco </a:t>
            </a:r>
            <a:r>
              <a:rPr lang="it-IT" sz="1400" dirty="0" smtClean="0">
                <a:solidFill>
                  <a:schemeClr val="tx1"/>
                </a:solidFill>
              </a:rPr>
              <a:t>Valentino &amp;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>
                <a:solidFill>
                  <a:schemeClr val="tx1"/>
                </a:solidFill>
              </a:rPr>
              <a:t>Gran </a:t>
            </a:r>
            <a:r>
              <a:rPr lang="it-IT" sz="1400" dirty="0" smtClean="0">
                <a:solidFill>
                  <a:schemeClr val="tx1"/>
                </a:solidFill>
              </a:rPr>
              <a:t>Premio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(Torino, 7-11 giugno 2017)</a:t>
            </a:r>
            <a:endParaRPr lang="it-IT" sz="1400" dirty="0">
              <a:solidFill>
                <a:schemeClr val="tx1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9" t="10385" r="52620" b="81970"/>
          <a:stretch/>
        </p:blipFill>
        <p:spPr>
          <a:xfrm>
            <a:off x="1161686" y="961756"/>
            <a:ext cx="1007083" cy="84514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0" y="116632"/>
            <a:ext cx="91150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800" b="1" dirty="0" smtClean="0"/>
              <a:t>MOVING INNOVATION </a:t>
            </a:r>
          </a:p>
          <a:p>
            <a:pPr algn="ctr">
              <a:spcAft>
                <a:spcPts val="1200"/>
              </a:spcAft>
            </a:pPr>
            <a:r>
              <a:rPr lang="it-IT" sz="2800" b="1" dirty="0" err="1" smtClean="0"/>
              <a:t>Multicanalità</a:t>
            </a:r>
            <a:endParaRPr lang="it-IT" sz="2800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1161686" y="670630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3" t="9351" r="24401" b="81817"/>
          <a:stretch/>
        </p:blipFill>
        <p:spPr>
          <a:xfrm>
            <a:off x="7164289" y="764704"/>
            <a:ext cx="864096" cy="937858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8" t="63558" r="22720" b="27861"/>
          <a:stretch/>
        </p:blipFill>
        <p:spPr>
          <a:xfrm>
            <a:off x="7092280" y="4941168"/>
            <a:ext cx="922598" cy="725485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642969" y="1449657"/>
            <a:ext cx="2160240" cy="118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tx1"/>
                </a:solidFill>
              </a:rPr>
              <a:t>INSTAGRAM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408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entagono 160"/>
          <p:cNvSpPr/>
          <p:nvPr/>
        </p:nvSpPr>
        <p:spPr bwMode="auto">
          <a:xfrm>
            <a:off x="1407336" y="6525344"/>
            <a:ext cx="7575600" cy="215444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</a:pPr>
            <a:endParaRPr lang="it-IT" sz="800" b="1">
              <a:solidFill>
                <a:schemeClr val="bg1"/>
              </a:solidFill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403648" y="1338948"/>
            <a:ext cx="7488837" cy="5186395"/>
            <a:chOff x="1764790" y="807554"/>
            <a:chExt cx="4819867" cy="4449987"/>
          </a:xfrm>
        </p:grpSpPr>
        <p:grpSp>
          <p:nvGrpSpPr>
            <p:cNvPr id="14" name="Gruppo 13"/>
            <p:cNvGrpSpPr/>
            <p:nvPr/>
          </p:nvGrpSpPr>
          <p:grpSpPr>
            <a:xfrm>
              <a:off x="4805072" y="807554"/>
              <a:ext cx="1779585" cy="4449987"/>
              <a:chOff x="1151617" y="807554"/>
              <a:chExt cx="3532500" cy="4449987"/>
            </a:xfrm>
          </p:grpSpPr>
          <p:sp>
            <p:nvSpPr>
              <p:cNvPr id="29" name="Rectangle 5"/>
              <p:cNvSpPr/>
              <p:nvPr/>
            </p:nvSpPr>
            <p:spPr>
              <a:xfrm>
                <a:off x="1151620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smtClean="0">
                    <a:solidFill>
                      <a:schemeClr val="bg1"/>
                    </a:solidFill>
                  </a:rPr>
                  <a:t>ottobre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"/>
              <p:cNvSpPr/>
              <p:nvPr/>
            </p:nvSpPr>
            <p:spPr>
              <a:xfrm>
                <a:off x="2368774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smtClean="0">
                    <a:solidFill>
                      <a:schemeClr val="bg1"/>
                    </a:solidFill>
                  </a:rPr>
                  <a:t>novembre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7"/>
              <p:cNvSpPr/>
              <p:nvPr/>
            </p:nvSpPr>
            <p:spPr>
              <a:xfrm>
                <a:off x="3585928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smtClean="0">
                    <a:solidFill>
                      <a:schemeClr val="bg1"/>
                    </a:solidFill>
                  </a:rPr>
                  <a:t>dicembre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3" name="Gruppo 32"/>
              <p:cNvGrpSpPr/>
              <p:nvPr/>
            </p:nvGrpSpPr>
            <p:grpSpPr>
              <a:xfrm>
                <a:off x="1151617" y="1065927"/>
                <a:ext cx="3532500" cy="4191614"/>
                <a:chOff x="1151617" y="1065927"/>
                <a:chExt cx="3532500" cy="3909446"/>
              </a:xfrm>
            </p:grpSpPr>
            <p:sp>
              <p:nvSpPr>
                <p:cNvPr id="34" name="Rectangle 34"/>
                <p:cNvSpPr/>
                <p:nvPr/>
              </p:nvSpPr>
              <p:spPr>
                <a:xfrm>
                  <a:off x="1151617" y="1065927"/>
                  <a:ext cx="1098188" cy="39094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  <p:sp>
              <p:nvSpPr>
                <p:cNvPr id="35" name="Rectangle 35"/>
                <p:cNvSpPr/>
                <p:nvPr/>
              </p:nvSpPr>
              <p:spPr>
                <a:xfrm>
                  <a:off x="2368774" y="1065927"/>
                  <a:ext cx="1098189" cy="39094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  <p:sp>
              <p:nvSpPr>
                <p:cNvPr id="36" name="Rectangle 36"/>
                <p:cNvSpPr/>
                <p:nvPr/>
              </p:nvSpPr>
              <p:spPr>
                <a:xfrm>
                  <a:off x="3585928" y="1065927"/>
                  <a:ext cx="1098189" cy="39094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</p:grpSp>
        </p:grpSp>
        <p:grpSp>
          <p:nvGrpSpPr>
            <p:cNvPr id="15" name="Gruppo 14"/>
            <p:cNvGrpSpPr/>
            <p:nvPr/>
          </p:nvGrpSpPr>
          <p:grpSpPr>
            <a:xfrm>
              <a:off x="1764790" y="807554"/>
              <a:ext cx="2987230" cy="4449987"/>
              <a:chOff x="2368773" y="807554"/>
              <a:chExt cx="5929707" cy="4449987"/>
            </a:xfrm>
          </p:grpSpPr>
          <p:sp>
            <p:nvSpPr>
              <p:cNvPr id="17" name="Rectangle 6"/>
              <p:cNvSpPr/>
              <p:nvPr/>
            </p:nvSpPr>
            <p:spPr>
              <a:xfrm>
                <a:off x="2368774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smtClean="0">
                    <a:solidFill>
                      <a:schemeClr val="bg1"/>
                    </a:solidFill>
                  </a:rPr>
                  <a:t>maggio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7"/>
              <p:cNvSpPr/>
              <p:nvPr/>
            </p:nvSpPr>
            <p:spPr>
              <a:xfrm>
                <a:off x="3585928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smtClean="0">
                    <a:solidFill>
                      <a:schemeClr val="bg1"/>
                    </a:solidFill>
                  </a:rPr>
                  <a:t>giugno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8"/>
              <p:cNvSpPr/>
              <p:nvPr/>
            </p:nvSpPr>
            <p:spPr>
              <a:xfrm>
                <a:off x="4803082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smtClean="0">
                    <a:solidFill>
                      <a:schemeClr val="bg1"/>
                    </a:solidFill>
                  </a:rPr>
                  <a:t>luglio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8"/>
              <p:cNvSpPr/>
              <p:nvPr/>
            </p:nvSpPr>
            <p:spPr>
              <a:xfrm>
                <a:off x="6012160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smtClean="0">
                    <a:solidFill>
                      <a:schemeClr val="bg1"/>
                    </a:solidFill>
                  </a:rPr>
                  <a:t>agosto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8"/>
              <p:cNvSpPr/>
              <p:nvPr/>
            </p:nvSpPr>
            <p:spPr>
              <a:xfrm>
                <a:off x="7200292" y="807554"/>
                <a:ext cx="1098188" cy="16897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 Unicode MS" charset="0"/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800" dirty="0" err="1" smtClean="0">
                    <a:solidFill>
                      <a:schemeClr val="bg1"/>
                    </a:solidFill>
                  </a:rPr>
                  <a:t>setembre</a:t>
                </a:r>
                <a:endParaRPr lang="it-IT" sz="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uppo 21"/>
              <p:cNvGrpSpPr/>
              <p:nvPr/>
            </p:nvGrpSpPr>
            <p:grpSpPr>
              <a:xfrm>
                <a:off x="2368773" y="1065927"/>
                <a:ext cx="5929707" cy="4191614"/>
                <a:chOff x="2368773" y="1065927"/>
                <a:chExt cx="5929707" cy="3909446"/>
              </a:xfrm>
            </p:grpSpPr>
            <p:sp>
              <p:nvSpPr>
                <p:cNvPr id="24" name="Rectangle 35"/>
                <p:cNvSpPr/>
                <p:nvPr/>
              </p:nvSpPr>
              <p:spPr>
                <a:xfrm>
                  <a:off x="2368773" y="1065927"/>
                  <a:ext cx="1098188" cy="39094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  <p:sp>
              <p:nvSpPr>
                <p:cNvPr id="25" name="Rectangle 36"/>
                <p:cNvSpPr/>
                <p:nvPr/>
              </p:nvSpPr>
              <p:spPr>
                <a:xfrm>
                  <a:off x="3585928" y="1065927"/>
                  <a:ext cx="1098188" cy="39094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  <p:sp>
              <p:nvSpPr>
                <p:cNvPr id="26" name="Rectangle 37"/>
                <p:cNvSpPr/>
                <p:nvPr/>
              </p:nvSpPr>
              <p:spPr>
                <a:xfrm>
                  <a:off x="4803081" y="1065927"/>
                  <a:ext cx="1098188" cy="39094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  <p:sp>
              <p:nvSpPr>
                <p:cNvPr id="27" name="Rectangle 37"/>
                <p:cNvSpPr/>
                <p:nvPr/>
              </p:nvSpPr>
              <p:spPr>
                <a:xfrm>
                  <a:off x="6012160" y="1065927"/>
                  <a:ext cx="1098188" cy="39094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  <p:sp>
              <p:nvSpPr>
                <p:cNvPr id="28" name="Rectangle 37"/>
                <p:cNvSpPr/>
                <p:nvPr/>
              </p:nvSpPr>
              <p:spPr>
                <a:xfrm>
                  <a:off x="7200292" y="1065927"/>
                  <a:ext cx="1098188" cy="39094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20000"/>
                    <a:buFont typeface="Arial Unicode MS" charset="0"/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sz="800"/>
                </a:p>
              </p:txBody>
            </p:sp>
          </p:grpSp>
        </p:grpSp>
      </p:grpSp>
      <p:pic>
        <p:nvPicPr>
          <p:cNvPr id="5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/>
          <p:nvPr/>
        </p:nvSpPr>
        <p:spPr>
          <a:xfrm>
            <a:off x="475619" y="1700808"/>
            <a:ext cx="84016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" b="1" dirty="0" smtClean="0">
                <a:solidFill>
                  <a:schemeClr val="bg1"/>
                </a:solidFill>
              </a:rPr>
              <a:t>Evento stampa  di lancio</a:t>
            </a:r>
            <a:endParaRPr lang="it-IT" sz="800" b="1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467544" y="2204864"/>
            <a:ext cx="840161" cy="421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" b="1" dirty="0" smtClean="0">
                <a:solidFill>
                  <a:schemeClr val="bg1"/>
                </a:solidFill>
              </a:rPr>
              <a:t>Mostra </a:t>
            </a:r>
            <a:r>
              <a:rPr lang="it-IT" sz="800" b="1" dirty="0" err="1" smtClean="0">
                <a:solidFill>
                  <a:schemeClr val="bg1"/>
                </a:solidFill>
              </a:rPr>
              <a:t>Moving</a:t>
            </a:r>
            <a:r>
              <a:rPr lang="it-IT" sz="800" b="1" dirty="0" smtClean="0">
                <a:solidFill>
                  <a:schemeClr val="bg1"/>
                </a:solidFill>
              </a:rPr>
              <a:t> </a:t>
            </a:r>
            <a:r>
              <a:rPr lang="it-IT" sz="800" b="1" dirty="0" err="1" smtClean="0">
                <a:solidFill>
                  <a:schemeClr val="bg1"/>
                </a:solidFill>
              </a:rPr>
              <a:t>Innovation</a:t>
            </a:r>
            <a:endParaRPr lang="it-IT" sz="800" b="1" dirty="0">
              <a:solidFill>
                <a:schemeClr val="bg1"/>
              </a:solidFill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467543" y="2664612"/>
            <a:ext cx="840161" cy="22765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" b="1" dirty="0" smtClean="0">
                <a:solidFill>
                  <a:schemeClr val="bg1"/>
                </a:solidFill>
              </a:rPr>
              <a:t>Attività </a:t>
            </a:r>
            <a:r>
              <a:rPr lang="it-IT" sz="800" b="1" dirty="0" err="1" smtClean="0">
                <a:solidFill>
                  <a:schemeClr val="bg1"/>
                </a:solidFill>
              </a:rPr>
              <a:t>digital</a:t>
            </a:r>
            <a:endParaRPr lang="it-IT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12"/>
          <p:cNvSpPr/>
          <p:nvPr/>
        </p:nvSpPr>
        <p:spPr>
          <a:xfrm>
            <a:off x="475619" y="4980018"/>
            <a:ext cx="840161" cy="8049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" b="1" dirty="0" smtClean="0">
                <a:solidFill>
                  <a:schemeClr val="bg1"/>
                </a:solidFill>
              </a:rPr>
              <a:t>Ufficio stampa continuativo</a:t>
            </a:r>
            <a:endParaRPr lang="it-IT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 12"/>
          <p:cNvSpPr/>
          <p:nvPr/>
        </p:nvSpPr>
        <p:spPr>
          <a:xfrm>
            <a:off x="467544" y="5818130"/>
            <a:ext cx="840161" cy="7072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it-IT" sz="800" b="1" dirty="0" smtClean="0">
                <a:solidFill>
                  <a:schemeClr val="bg1"/>
                </a:solidFill>
              </a:rPr>
              <a:t>Misurazione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131874" y="116632"/>
            <a:ext cx="8832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sz="2400" dirty="0"/>
              <a:t>Guardando al </a:t>
            </a:r>
            <a:r>
              <a:rPr lang="it-IT" sz="2400" dirty="0" smtClean="0"/>
              <a:t>futuro, senza perdere di vista la quotidianità </a:t>
            </a:r>
            <a:endParaRPr lang="it-IT" sz="2400" dirty="0"/>
          </a:p>
          <a:p>
            <a:pPr algn="ctr">
              <a:spcAft>
                <a:spcPts val="600"/>
              </a:spcAft>
            </a:pPr>
            <a:r>
              <a:rPr lang="it-IT" sz="2400" b="1" dirty="0" smtClean="0"/>
              <a:t>TIMING</a:t>
            </a:r>
            <a:endParaRPr lang="it-IT" sz="2400" b="1" dirty="0" smtClean="0">
              <a:solidFill>
                <a:srgbClr val="FF0000"/>
              </a:solidFill>
            </a:endParaRPr>
          </a:p>
        </p:txBody>
      </p:sp>
      <p:sp>
        <p:nvSpPr>
          <p:cNvPr id="51" name="Diamante 27"/>
          <p:cNvSpPr/>
          <p:nvPr/>
        </p:nvSpPr>
        <p:spPr bwMode="auto">
          <a:xfrm>
            <a:off x="5187655" y="1769632"/>
            <a:ext cx="17599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5292069" y="1700808"/>
            <a:ext cx="360041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Milano (@Spazio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Bou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-tek):</a:t>
            </a: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700" dirty="0">
                <a:solidFill>
                  <a:schemeClr val="bg2">
                    <a:lumMod val="10000"/>
                  </a:schemeClr>
                </a:solidFill>
              </a:rPr>
              <a:t>colazione stampa </a:t>
            </a: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in </a:t>
            </a:r>
            <a:r>
              <a:rPr lang="it-IT" sz="700" dirty="0">
                <a:solidFill>
                  <a:schemeClr val="bg2">
                    <a:lumMod val="10000"/>
                  </a:schemeClr>
                </a:solidFill>
              </a:rPr>
              <a:t>cui </a:t>
            </a: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lanciare la </a:t>
            </a:r>
            <a:r>
              <a:rPr lang="it-IT" sz="700" dirty="0">
                <a:solidFill>
                  <a:schemeClr val="bg2">
                    <a:lumMod val="10000"/>
                  </a:schemeClr>
                </a:solidFill>
              </a:rPr>
              <a:t>mostra itinerante </a:t>
            </a: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it-IT" sz="700" dirty="0" err="1" smtClean="0">
                <a:solidFill>
                  <a:schemeClr val="bg2">
                    <a:lumMod val="10000"/>
                  </a:schemeClr>
                </a:solidFill>
              </a:rPr>
              <a:t>Moving</a:t>
            </a: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700" dirty="0" err="1" smtClean="0">
                <a:solidFill>
                  <a:schemeClr val="bg2">
                    <a:lumMod val="10000"/>
                  </a:schemeClr>
                </a:solidFill>
              </a:rPr>
              <a:t>Innovation</a:t>
            </a: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Diamante 27"/>
          <p:cNvSpPr/>
          <p:nvPr/>
        </p:nvSpPr>
        <p:spPr bwMode="auto">
          <a:xfrm>
            <a:off x="5188472" y="2319242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5294252" y="2297895"/>
            <a:ext cx="645900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b="1" dirty="0" smtClean="0">
                <a:solidFill>
                  <a:schemeClr val="bg2">
                    <a:lumMod val="10000"/>
                  </a:schemeClr>
                </a:solidFill>
              </a:rPr>
              <a:t>Milano</a:t>
            </a:r>
            <a:endParaRPr lang="it-I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Diamante 27"/>
          <p:cNvSpPr/>
          <p:nvPr/>
        </p:nvSpPr>
        <p:spPr bwMode="auto">
          <a:xfrm>
            <a:off x="6124576" y="2340982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6230356" y="2319635"/>
            <a:ext cx="645900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b="1" dirty="0" smtClean="0">
                <a:solidFill>
                  <a:schemeClr val="bg2">
                    <a:lumMod val="10000"/>
                  </a:schemeClr>
                </a:solidFill>
              </a:rPr>
              <a:t>Torino</a:t>
            </a:r>
            <a:endParaRPr lang="it-I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Diamante 27"/>
          <p:cNvSpPr/>
          <p:nvPr/>
        </p:nvSpPr>
        <p:spPr bwMode="auto">
          <a:xfrm>
            <a:off x="7092280" y="2340982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ttangolo 57"/>
          <p:cNvSpPr/>
          <p:nvPr/>
        </p:nvSpPr>
        <p:spPr>
          <a:xfrm>
            <a:off x="7198060" y="2319635"/>
            <a:ext cx="645900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b="1" dirty="0" smtClean="0">
                <a:solidFill>
                  <a:schemeClr val="bg2">
                    <a:lumMod val="10000"/>
                  </a:schemeClr>
                </a:solidFill>
              </a:rPr>
              <a:t>Roma</a:t>
            </a:r>
            <a:endParaRPr lang="it-I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Diamante 27"/>
          <p:cNvSpPr/>
          <p:nvPr/>
        </p:nvSpPr>
        <p:spPr bwMode="auto">
          <a:xfrm>
            <a:off x="5195136" y="2889500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9" name="Rettangolo 88"/>
          <p:cNvSpPr/>
          <p:nvPr/>
        </p:nvSpPr>
        <p:spPr>
          <a:xfrm>
            <a:off x="5364088" y="2827051"/>
            <a:ext cx="763378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Competition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Instagram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Milano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Diamante 27"/>
          <p:cNvSpPr/>
          <p:nvPr/>
        </p:nvSpPr>
        <p:spPr bwMode="auto">
          <a:xfrm>
            <a:off x="6145546" y="2923657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5" name="Rettangolo 94"/>
          <p:cNvSpPr/>
          <p:nvPr/>
        </p:nvSpPr>
        <p:spPr>
          <a:xfrm>
            <a:off x="6314498" y="2861208"/>
            <a:ext cx="763378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Competition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Instagram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Torino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Diamante 27"/>
          <p:cNvSpPr/>
          <p:nvPr/>
        </p:nvSpPr>
        <p:spPr bwMode="auto">
          <a:xfrm>
            <a:off x="7096054" y="2930757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7" name="Rettangolo 96"/>
          <p:cNvSpPr/>
          <p:nvPr/>
        </p:nvSpPr>
        <p:spPr>
          <a:xfrm>
            <a:off x="7265006" y="2868308"/>
            <a:ext cx="763378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Competition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Instagram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Roma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Pentagono 99"/>
          <p:cNvSpPr/>
          <p:nvPr/>
        </p:nvSpPr>
        <p:spPr bwMode="auto">
          <a:xfrm>
            <a:off x="1403650" y="3429000"/>
            <a:ext cx="7627190" cy="215444"/>
          </a:xfrm>
          <a:prstGeom prst="homePlate">
            <a:avLst/>
          </a:prstGeom>
          <a:solidFill>
            <a:srgbClr val="C00000">
              <a:alpha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it-IT" sz="900"/>
          </a:p>
        </p:txBody>
      </p:sp>
      <p:sp>
        <p:nvSpPr>
          <p:cNvPr id="99" name="Rettangolo 98"/>
          <p:cNvSpPr/>
          <p:nvPr/>
        </p:nvSpPr>
        <p:spPr>
          <a:xfrm>
            <a:off x="1403650" y="3429000"/>
            <a:ext cx="6375352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dirty="0" smtClean="0"/>
              <a:t>Aggiornamento continuativo dei canali a supporto della comunicazione  </a:t>
            </a:r>
            <a:endParaRPr lang="it-IT" sz="800" dirty="0"/>
          </a:p>
        </p:txBody>
      </p:sp>
      <p:sp>
        <p:nvSpPr>
          <p:cNvPr id="101" name="Diamante 27"/>
          <p:cNvSpPr/>
          <p:nvPr/>
        </p:nvSpPr>
        <p:spPr bwMode="auto">
          <a:xfrm>
            <a:off x="1403649" y="2944800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" name="Rettangolo 101"/>
          <p:cNvSpPr/>
          <p:nvPr/>
        </p:nvSpPr>
        <p:spPr>
          <a:xfrm>
            <a:off x="1592980" y="2861208"/>
            <a:ext cx="76337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Apertura canale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Instagram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ACI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Diamante 27"/>
          <p:cNvSpPr/>
          <p:nvPr/>
        </p:nvSpPr>
        <p:spPr bwMode="auto">
          <a:xfrm>
            <a:off x="1459051" y="3904680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1648382" y="3679209"/>
            <a:ext cx="763378" cy="6309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Lancio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hashtag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dedicato su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Twitter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Instagram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Diamante 27"/>
          <p:cNvSpPr/>
          <p:nvPr/>
        </p:nvSpPr>
        <p:spPr bwMode="auto">
          <a:xfrm>
            <a:off x="5213216" y="3849380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396482" y="3731631"/>
            <a:ext cx="76337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Lancio sondaggio </a:t>
            </a: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Twitter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Milano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" name="Diamante 27"/>
          <p:cNvSpPr/>
          <p:nvPr/>
        </p:nvSpPr>
        <p:spPr bwMode="auto">
          <a:xfrm>
            <a:off x="6163626" y="3883537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8" name="Rettangolo 107"/>
          <p:cNvSpPr/>
          <p:nvPr/>
        </p:nvSpPr>
        <p:spPr>
          <a:xfrm>
            <a:off x="6320918" y="3772888"/>
            <a:ext cx="76337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err="1" smtClean="0">
                <a:solidFill>
                  <a:schemeClr val="bg2">
                    <a:lumMod val="10000"/>
                  </a:schemeClr>
                </a:solidFill>
              </a:rPr>
              <a:t>Riancio</a:t>
            </a: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700" b="1" dirty="0">
                <a:solidFill>
                  <a:schemeClr val="bg2">
                    <a:lumMod val="10000"/>
                  </a:schemeClr>
                </a:solidFill>
              </a:rPr>
              <a:t>sondaggio </a:t>
            </a:r>
            <a:r>
              <a:rPr lang="it-IT" sz="700" b="1" dirty="0" err="1">
                <a:solidFill>
                  <a:schemeClr val="bg2">
                    <a:lumMod val="10000"/>
                  </a:schemeClr>
                </a:solidFill>
              </a:rPr>
              <a:t>Twitter</a:t>
            </a:r>
            <a:r>
              <a:rPr lang="it-IT" sz="7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Torino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9" name="Diamante 27"/>
          <p:cNvSpPr/>
          <p:nvPr/>
        </p:nvSpPr>
        <p:spPr bwMode="auto">
          <a:xfrm>
            <a:off x="7114134" y="3890637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0" name="Rettangolo 109"/>
          <p:cNvSpPr/>
          <p:nvPr/>
        </p:nvSpPr>
        <p:spPr>
          <a:xfrm>
            <a:off x="7276704" y="3786931"/>
            <a:ext cx="76337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err="1">
                <a:solidFill>
                  <a:schemeClr val="bg2">
                    <a:lumMod val="10000"/>
                  </a:schemeClr>
                </a:solidFill>
              </a:rPr>
              <a:t>Riancio</a:t>
            </a:r>
            <a:r>
              <a:rPr lang="it-IT" sz="700" b="1" dirty="0">
                <a:solidFill>
                  <a:schemeClr val="bg2">
                    <a:lumMod val="10000"/>
                  </a:schemeClr>
                </a:solidFill>
              </a:rPr>
              <a:t> sondaggio </a:t>
            </a:r>
            <a:r>
              <a:rPr lang="it-IT" sz="700" b="1" dirty="0" err="1">
                <a:solidFill>
                  <a:schemeClr val="bg2">
                    <a:lumMod val="10000"/>
                  </a:schemeClr>
                </a:solidFill>
              </a:rPr>
              <a:t>Twitter</a:t>
            </a:r>
            <a:r>
              <a:rPr lang="it-IT" sz="7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Roma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Pentagono 110"/>
          <p:cNvSpPr/>
          <p:nvPr/>
        </p:nvSpPr>
        <p:spPr bwMode="auto">
          <a:xfrm>
            <a:off x="2356358" y="3855193"/>
            <a:ext cx="2754834" cy="215444"/>
          </a:xfrm>
          <a:prstGeom prst="homePlate">
            <a:avLst/>
          </a:prstGeom>
          <a:solidFill>
            <a:srgbClr val="C00000">
              <a:alpha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it-IT" sz="900"/>
          </a:p>
        </p:txBody>
      </p:sp>
      <p:sp>
        <p:nvSpPr>
          <p:cNvPr id="112" name="Rettangolo 111"/>
          <p:cNvSpPr/>
          <p:nvPr/>
        </p:nvSpPr>
        <p:spPr>
          <a:xfrm>
            <a:off x="2356357" y="3855193"/>
            <a:ext cx="2829089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dirty="0" smtClean="0"/>
              <a:t>Coinvolgimento influencer selezionati con attività ad hoc</a:t>
            </a:r>
            <a:endParaRPr lang="it-IT" sz="800" dirty="0"/>
          </a:p>
        </p:txBody>
      </p:sp>
      <p:sp>
        <p:nvSpPr>
          <p:cNvPr id="113" name="Diamante 27"/>
          <p:cNvSpPr/>
          <p:nvPr/>
        </p:nvSpPr>
        <p:spPr bwMode="auto">
          <a:xfrm>
            <a:off x="4262684" y="4520161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5" name="Rettangolo 134"/>
          <p:cNvSpPr/>
          <p:nvPr/>
        </p:nvSpPr>
        <p:spPr>
          <a:xfrm>
            <a:off x="4453867" y="4437112"/>
            <a:ext cx="763378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Creazione evento FB Milano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Diamante 27"/>
          <p:cNvSpPr/>
          <p:nvPr/>
        </p:nvSpPr>
        <p:spPr bwMode="auto">
          <a:xfrm>
            <a:off x="5190985" y="4547861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5382168" y="4464812"/>
            <a:ext cx="763378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Creazione evento FB Torino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8" name="Diamante 27"/>
          <p:cNvSpPr/>
          <p:nvPr/>
        </p:nvSpPr>
        <p:spPr bwMode="auto">
          <a:xfrm>
            <a:off x="6106763" y="4575561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9" name="Rettangolo 138"/>
          <p:cNvSpPr/>
          <p:nvPr/>
        </p:nvSpPr>
        <p:spPr>
          <a:xfrm>
            <a:off x="6297946" y="4492512"/>
            <a:ext cx="763378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Creazione evento FB Roma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0" name="Diamante 27"/>
          <p:cNvSpPr/>
          <p:nvPr/>
        </p:nvSpPr>
        <p:spPr bwMode="auto">
          <a:xfrm>
            <a:off x="3335690" y="4952176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</a:pPr>
            <a:endParaRPr lang="it-IT" sz="9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Pentagono 141"/>
          <p:cNvSpPr/>
          <p:nvPr/>
        </p:nvSpPr>
        <p:spPr bwMode="auto">
          <a:xfrm>
            <a:off x="1403648" y="5157192"/>
            <a:ext cx="7627192" cy="215444"/>
          </a:xfrm>
          <a:prstGeom prst="homePlate">
            <a:avLst/>
          </a:prstGeom>
          <a:solidFill>
            <a:srgbClr val="C00000">
              <a:alpha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</a:pPr>
            <a:endParaRPr lang="it-IT" sz="9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Rettangolo 140"/>
          <p:cNvSpPr/>
          <p:nvPr/>
        </p:nvSpPr>
        <p:spPr>
          <a:xfrm>
            <a:off x="3451688" y="4957137"/>
            <a:ext cx="2441694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Sviluppo cartella stampa a supporto dell’evento di lancio 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" name="Rettangolo 142"/>
          <p:cNvSpPr/>
          <p:nvPr/>
        </p:nvSpPr>
        <p:spPr>
          <a:xfrm>
            <a:off x="1455240" y="5157192"/>
            <a:ext cx="5809765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dirty="0" smtClean="0">
                <a:solidFill>
                  <a:schemeClr val="bg2">
                    <a:lumMod val="10000"/>
                  </a:schemeClr>
                </a:solidFill>
              </a:rPr>
              <a:t>Storytelling</a:t>
            </a:r>
            <a:r>
              <a:rPr lang="it-IT" sz="80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it-IT" sz="800" dirty="0" smtClean="0">
                <a:solidFill>
                  <a:schemeClr val="bg2">
                    <a:lumMod val="10000"/>
                  </a:schemeClr>
                </a:solidFill>
              </a:rPr>
              <a:t>dedicato  al riposizionamento di  ACI – Moving Innovation</a:t>
            </a:r>
            <a:endParaRPr lang="it-I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6" name="Diamante 27"/>
          <p:cNvSpPr/>
          <p:nvPr/>
        </p:nvSpPr>
        <p:spPr bwMode="auto">
          <a:xfrm>
            <a:off x="7114134" y="5445224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7265006" y="5372636"/>
            <a:ext cx="16274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Comunicato stampa di chiusura della campagna 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3" name="Pentagono 152"/>
          <p:cNvSpPr/>
          <p:nvPr/>
        </p:nvSpPr>
        <p:spPr bwMode="auto">
          <a:xfrm>
            <a:off x="1403648" y="5818770"/>
            <a:ext cx="7575600" cy="215444"/>
          </a:xfrm>
          <a:prstGeom prst="homePlate">
            <a:avLst/>
          </a:prstGeom>
          <a:solidFill>
            <a:srgbClr val="C00000">
              <a:alpha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</a:pPr>
            <a:endParaRPr lang="it-IT" sz="9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Rettangolo 150"/>
          <p:cNvSpPr/>
          <p:nvPr/>
        </p:nvSpPr>
        <p:spPr>
          <a:xfrm>
            <a:off x="1488125" y="5811987"/>
            <a:ext cx="4598389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dirty="0" smtClean="0">
                <a:solidFill>
                  <a:schemeClr val="bg2">
                    <a:lumMod val="10000"/>
                  </a:schemeClr>
                </a:solidFill>
              </a:rPr>
              <a:t>Monitoraggio costante dei risultati raggiunti  a livello di attività </a:t>
            </a:r>
            <a:r>
              <a:rPr lang="it-IT" sz="800" dirty="0" err="1" smtClean="0">
                <a:solidFill>
                  <a:schemeClr val="bg2">
                    <a:lumMod val="10000"/>
                  </a:schemeClr>
                </a:solidFill>
              </a:rPr>
              <a:t>digital</a:t>
            </a:r>
            <a:r>
              <a:rPr lang="it-IT" sz="800" dirty="0" smtClean="0">
                <a:solidFill>
                  <a:schemeClr val="bg2">
                    <a:lumMod val="10000"/>
                  </a:schemeClr>
                </a:solidFill>
              </a:rPr>
              <a:t> e reportistica periodica</a:t>
            </a:r>
            <a:endParaRPr lang="it-I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4" name="Pentagono 153"/>
          <p:cNvSpPr/>
          <p:nvPr/>
        </p:nvSpPr>
        <p:spPr bwMode="auto">
          <a:xfrm>
            <a:off x="5176688" y="6106696"/>
            <a:ext cx="2851696" cy="215444"/>
          </a:xfrm>
          <a:prstGeom prst="homePlate">
            <a:avLst/>
          </a:prstGeom>
          <a:solidFill>
            <a:srgbClr val="C00000">
              <a:alpha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</a:pPr>
            <a:endParaRPr lang="it-IT" sz="9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" name="Rettangolo 154"/>
          <p:cNvSpPr/>
          <p:nvPr/>
        </p:nvSpPr>
        <p:spPr>
          <a:xfrm>
            <a:off x="5261163" y="6090259"/>
            <a:ext cx="4598389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dirty="0" smtClean="0">
                <a:solidFill>
                  <a:schemeClr val="bg2">
                    <a:lumMod val="10000"/>
                  </a:schemeClr>
                </a:solidFill>
              </a:rPr>
              <a:t>Monitoraggio costante  dei partecipanti agli eventi</a:t>
            </a:r>
            <a:endParaRPr lang="it-IT" sz="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6" name="Rettangolo 155"/>
          <p:cNvSpPr/>
          <p:nvPr/>
        </p:nvSpPr>
        <p:spPr>
          <a:xfrm>
            <a:off x="1403650" y="6525923"/>
            <a:ext cx="74848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" b="1" dirty="0" smtClean="0">
                <a:solidFill>
                  <a:schemeClr val="bg1"/>
                </a:solidFill>
              </a:rPr>
              <a:t>Per </a:t>
            </a:r>
            <a:r>
              <a:rPr lang="it-IT" sz="800" b="1" dirty="0">
                <a:solidFill>
                  <a:schemeClr val="bg1"/>
                </a:solidFill>
              </a:rPr>
              <a:t>supportare la nuova strategia di storytelling sono </a:t>
            </a:r>
            <a:r>
              <a:rPr lang="it-IT" sz="800" b="1" dirty="0" smtClean="0">
                <a:solidFill>
                  <a:schemeClr val="bg1"/>
                </a:solidFill>
              </a:rPr>
              <a:t>previste una </a:t>
            </a:r>
            <a:r>
              <a:rPr lang="it-IT" sz="800" b="1" dirty="0">
                <a:solidFill>
                  <a:schemeClr val="bg1"/>
                </a:solidFill>
              </a:rPr>
              <a:t>serie di attività di </a:t>
            </a:r>
            <a:r>
              <a:rPr lang="it-IT" sz="800" b="1" dirty="0" err="1" smtClean="0">
                <a:solidFill>
                  <a:schemeClr val="bg1"/>
                </a:solidFill>
              </a:rPr>
              <a:t>awareness</a:t>
            </a:r>
            <a:r>
              <a:rPr lang="it-IT" sz="800" b="1" dirty="0" smtClean="0">
                <a:solidFill>
                  <a:schemeClr val="bg1"/>
                </a:solidFill>
              </a:rPr>
              <a:t> </a:t>
            </a:r>
            <a:r>
              <a:rPr lang="it-IT" sz="800" b="1" dirty="0">
                <a:solidFill>
                  <a:schemeClr val="bg1"/>
                </a:solidFill>
              </a:rPr>
              <a:t>di Digital PR e </a:t>
            </a:r>
            <a:r>
              <a:rPr lang="it-IT" sz="800" b="1" dirty="0" smtClean="0">
                <a:solidFill>
                  <a:schemeClr val="bg1"/>
                </a:solidFill>
              </a:rPr>
              <a:t>PR</a:t>
            </a:r>
            <a:endParaRPr lang="it-IT" sz="800" b="1" dirty="0">
              <a:solidFill>
                <a:schemeClr val="bg1"/>
              </a:solidFill>
            </a:endParaRPr>
          </a:p>
        </p:txBody>
      </p:sp>
      <p:sp>
        <p:nvSpPr>
          <p:cNvPr id="157" name="Diamante 27"/>
          <p:cNvSpPr/>
          <p:nvPr/>
        </p:nvSpPr>
        <p:spPr bwMode="auto">
          <a:xfrm>
            <a:off x="467544" y="1070499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633940" y="1052736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dirty="0" smtClean="0">
                <a:solidFill>
                  <a:schemeClr val="bg2">
                    <a:lumMod val="10000"/>
                  </a:schemeClr>
                </a:solidFill>
              </a:rPr>
              <a:t>AWARENESS</a:t>
            </a:r>
          </a:p>
        </p:txBody>
      </p:sp>
      <p:sp>
        <p:nvSpPr>
          <p:cNvPr id="159" name="Diamante 27"/>
          <p:cNvSpPr/>
          <p:nvPr/>
        </p:nvSpPr>
        <p:spPr bwMode="auto">
          <a:xfrm>
            <a:off x="1511660" y="1068955"/>
            <a:ext cx="168952" cy="180000"/>
          </a:xfrm>
          <a:prstGeom prst="diamond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0" name="Rettangolo 159"/>
          <p:cNvSpPr/>
          <p:nvPr/>
        </p:nvSpPr>
        <p:spPr>
          <a:xfrm>
            <a:off x="1670284" y="1052736"/>
            <a:ext cx="915635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800" dirty="0" smtClean="0">
                <a:solidFill>
                  <a:schemeClr val="bg2">
                    <a:lumMod val="10000"/>
                  </a:schemeClr>
                </a:solidFill>
              </a:rPr>
              <a:t>ENGAGEMENT</a:t>
            </a:r>
          </a:p>
        </p:txBody>
      </p:sp>
      <p:sp>
        <p:nvSpPr>
          <p:cNvPr id="167" name="Diamante 27"/>
          <p:cNvSpPr/>
          <p:nvPr/>
        </p:nvSpPr>
        <p:spPr bwMode="auto">
          <a:xfrm>
            <a:off x="5179674" y="5474005"/>
            <a:ext cx="17599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8" name="Rettangolo 167"/>
          <p:cNvSpPr/>
          <p:nvPr/>
        </p:nvSpPr>
        <p:spPr>
          <a:xfrm>
            <a:off x="5284088" y="5445804"/>
            <a:ext cx="3600415" cy="2000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b="1" dirty="0" smtClean="0">
                <a:solidFill>
                  <a:schemeClr val="bg2">
                    <a:lumMod val="10000"/>
                  </a:schemeClr>
                </a:solidFill>
              </a:rPr>
              <a:t>Partnership con radio 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Diamante 27"/>
          <p:cNvSpPr/>
          <p:nvPr/>
        </p:nvSpPr>
        <p:spPr bwMode="auto">
          <a:xfrm>
            <a:off x="2416967" y="5446726"/>
            <a:ext cx="168952" cy="180000"/>
          </a:xfrm>
          <a:prstGeom prst="diamond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sunrise" dir="t"/>
          </a:scene3d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buNone/>
            </a:pPr>
            <a:endParaRPr lang="it-IT" sz="9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Rettangolo 83"/>
          <p:cNvSpPr/>
          <p:nvPr/>
        </p:nvSpPr>
        <p:spPr>
          <a:xfrm>
            <a:off x="2585919" y="5445224"/>
            <a:ext cx="1949573" cy="2000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 Unicode MS" charset="0"/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it-IT" sz="700" dirty="0" smtClean="0">
                <a:solidFill>
                  <a:schemeClr val="bg2">
                    <a:lumMod val="10000"/>
                  </a:schemeClr>
                </a:solidFill>
              </a:rPr>
              <a:t>Salone Auto Parco Valentino &amp; Gran Premio</a:t>
            </a:r>
            <a:endParaRPr lang="it-IT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5" name="Connettore 1 84"/>
          <p:cNvCxnSpPr/>
          <p:nvPr/>
        </p:nvCxnSpPr>
        <p:spPr>
          <a:xfrm>
            <a:off x="1026930" y="947629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251520" y="1340768"/>
            <a:ext cx="8617071" cy="4824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1200"/>
              </a:spcAft>
            </a:pPr>
            <a:r>
              <a:rPr lang="it-IT" sz="2000" b="1" dirty="0" smtClean="0">
                <a:solidFill>
                  <a:srgbClr val="002060"/>
                </a:solidFill>
                <a:ea typeface="Dotum" pitchFamily="34" charset="-127"/>
                <a:cs typeface="Times New Roman" pitchFamily="18" charset="0"/>
              </a:rPr>
              <a:t>            Output quantitativi &amp; qualitativi </a:t>
            </a:r>
            <a:r>
              <a:rPr lang="it-IT" sz="2000" dirty="0" smtClean="0">
                <a:solidFill>
                  <a:srgbClr val="002060"/>
                </a:solidFill>
                <a:ea typeface="Dotum" pitchFamily="34" charset="-127"/>
                <a:cs typeface="Times New Roman" pitchFamily="18" charset="0"/>
              </a:rPr>
              <a:t>(esclusa AVE)</a:t>
            </a:r>
            <a:endParaRPr lang="it-IT" sz="2000" dirty="0">
              <a:solidFill>
                <a:srgbClr val="002060"/>
              </a:solidFill>
              <a:ea typeface="Dotum" pitchFamily="34" charset="-127"/>
              <a:cs typeface="Times New Roman" pitchFamily="18" charset="0"/>
            </a:endParaRPr>
          </a:p>
          <a:p>
            <a:pPr marL="1200150" lvl="2" indent="-285750" algn="just">
              <a:buFontTx/>
              <a:buChar char="-"/>
            </a:pPr>
            <a:r>
              <a:rPr lang="it-IT" sz="1700" u="sng" dirty="0">
                <a:ea typeface="Dotum" pitchFamily="34" charset="-127"/>
                <a:cs typeface="Times New Roman" pitchFamily="18" charset="0"/>
              </a:rPr>
              <a:t>Lead </a:t>
            </a:r>
            <a:r>
              <a:rPr lang="it-IT" sz="1700" u="sng" dirty="0" smtClean="0">
                <a:ea typeface="Dotum" pitchFamily="34" charset="-127"/>
                <a:cs typeface="Times New Roman" pitchFamily="18" charset="0"/>
              </a:rPr>
              <a:t>generati  </a:t>
            </a:r>
            <a:endParaRPr lang="it-IT" sz="1700" u="sng" dirty="0">
              <a:ea typeface="Dotum" pitchFamily="34" charset="-127"/>
              <a:cs typeface="Times New Roman" pitchFamily="18" charset="0"/>
            </a:endParaRPr>
          </a:p>
          <a:p>
            <a:pPr marL="1200150" lvl="2" indent="-285750" algn="just">
              <a:buFontTx/>
              <a:buChar char="-"/>
            </a:pPr>
            <a:r>
              <a:rPr lang="it-IT" sz="1700" u="sng" dirty="0">
                <a:ea typeface="Dotum" pitchFamily="34" charset="-127"/>
                <a:cs typeface="Times New Roman" pitchFamily="18" charset="0"/>
              </a:rPr>
              <a:t>Clienti </a:t>
            </a:r>
            <a:r>
              <a:rPr lang="it-IT" sz="1700" u="sng" dirty="0" smtClean="0">
                <a:ea typeface="Dotum" pitchFamily="34" charset="-127"/>
                <a:cs typeface="Times New Roman" pitchFamily="18" charset="0"/>
              </a:rPr>
              <a:t>acquisiti</a:t>
            </a:r>
            <a:endParaRPr lang="it-IT" sz="1700" u="sng" dirty="0">
              <a:ea typeface="Dotum" pitchFamily="34" charset="-127"/>
              <a:cs typeface="Times New Roman" pitchFamily="18" charset="0"/>
            </a:endParaRPr>
          </a:p>
          <a:p>
            <a:pPr marL="1257300" lvl="2" indent="-342900" algn="just">
              <a:buFontTx/>
              <a:buChar char="-"/>
            </a:pPr>
            <a:r>
              <a:rPr lang="it-IT" sz="1700" u="sng" dirty="0" smtClean="0">
                <a:ea typeface="Dotum" pitchFamily="34" charset="-127"/>
                <a:cs typeface="Times New Roman" pitchFamily="18" charset="0"/>
              </a:rPr>
              <a:t>Mostra itinerante «Storia in movimento»</a:t>
            </a:r>
            <a:endParaRPr lang="it-IT" sz="1700" dirty="0">
              <a:ea typeface="Dotum" pitchFamily="34" charset="-127"/>
              <a:cs typeface="Times New Roman" pitchFamily="18" charset="0"/>
            </a:endParaRP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n° visitatori 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n° di </a:t>
            </a:r>
            <a:r>
              <a:rPr lang="it-IT" sz="1700" dirty="0">
                <a:ea typeface="Dotum" pitchFamily="34" charset="-127"/>
                <a:cs typeface="Times New Roman" pitchFamily="18" charset="0"/>
              </a:rPr>
              <a:t>articoli 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generati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it-IT" sz="1700" dirty="0">
                <a:ea typeface="Dotum" pitchFamily="34" charset="-127"/>
                <a:cs typeface="Times New Roman" pitchFamily="18" charset="0"/>
              </a:rPr>
              <a:t>t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arget media raggiunto (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Tier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1,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Tier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2,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Tier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3….)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analisi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Key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message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e qualità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coverage</a:t>
            </a:r>
            <a:endParaRPr lang="it-IT" sz="1700" dirty="0">
              <a:ea typeface="Dotum" pitchFamily="34" charset="-127"/>
              <a:cs typeface="Times New Roman" pitchFamily="18" charset="0"/>
            </a:endParaRPr>
          </a:p>
          <a:p>
            <a:pPr marL="1257300" lvl="2" indent="-342900" algn="just">
              <a:buFontTx/>
              <a:buChar char="-"/>
            </a:pPr>
            <a:r>
              <a:rPr lang="it-IT" sz="1700" u="sng" dirty="0" smtClean="0">
                <a:ea typeface="Dotum" pitchFamily="34" charset="-127"/>
                <a:cs typeface="Times New Roman" pitchFamily="18" charset="0"/>
              </a:rPr>
              <a:t>Social Media &amp; Digital PR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: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it-IT" sz="1700" dirty="0">
                <a:ea typeface="Dotum" pitchFamily="34" charset="-127"/>
                <a:cs typeface="Times New Roman" pitchFamily="18" charset="0"/>
              </a:rPr>
              <a:t>c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rescita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fanbase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delle pagine social ACI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n° di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mentions</a:t>
            </a:r>
            <a:r>
              <a:rPr lang="it-IT" sz="1700" dirty="0">
                <a:ea typeface="Dotum" pitchFamily="34" charset="-127"/>
                <a:cs typeface="Times New Roman" pitchFamily="18" charset="0"/>
              </a:rPr>
              <a:t> 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e </a:t>
            </a:r>
            <a:r>
              <a:rPr lang="it-IT" sz="1700" dirty="0">
                <a:ea typeface="Dotum" pitchFamily="34" charset="-127"/>
                <a:cs typeface="Times New Roman" pitchFamily="18" charset="0"/>
              </a:rPr>
              <a:t>U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ser </a:t>
            </a:r>
            <a:r>
              <a:rPr lang="it-IT" sz="1700" dirty="0" err="1">
                <a:ea typeface="Dotum" pitchFamily="34" charset="-127"/>
                <a:cs typeface="Times New Roman" pitchFamily="18" charset="0"/>
              </a:rPr>
              <a:t>G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enerated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Contents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con gli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hashtag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della mostra itinerante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engagement rate dei contenuti (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like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, commenti, condivisioni sui canali social)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n° di partecipanti agli eventi creati su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Facebook</a:t>
            </a:r>
            <a:endParaRPr lang="it-IT" sz="1700" dirty="0" smtClean="0">
              <a:ea typeface="Dotum" pitchFamily="34" charset="-127"/>
              <a:cs typeface="Times New Roman" pitchFamily="18" charset="0"/>
            </a:endParaRPr>
          </a:p>
          <a:p>
            <a:pPr lvl="1" algn="just"/>
            <a:r>
              <a:rPr lang="it-IT" sz="1400" dirty="0" smtClean="0">
                <a:solidFill>
                  <a:srgbClr val="A50021"/>
                </a:solidFill>
                <a:ea typeface="Dotum" pitchFamily="34" charset="-127"/>
                <a:cs typeface="Times New Roman" pitchFamily="18" charset="0"/>
              </a:rPr>
              <a:t>	</a:t>
            </a:r>
            <a:endParaRPr lang="it-IT" sz="1400" dirty="0">
              <a:solidFill>
                <a:srgbClr val="A50021"/>
              </a:solidFill>
              <a:ea typeface="Dotum" pitchFamily="34" charset="-127"/>
              <a:cs typeface="Times New Roman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it-IT" sz="2000" b="1" dirty="0" smtClean="0">
                <a:solidFill>
                  <a:srgbClr val="002060"/>
                </a:solidFill>
                <a:ea typeface="Dotum" pitchFamily="34" charset="-127"/>
                <a:cs typeface="Times New Roman" pitchFamily="18" charset="0"/>
              </a:rPr>
              <a:t>	Outcome </a:t>
            </a:r>
            <a:r>
              <a:rPr lang="it-IT" sz="2000" b="1" dirty="0">
                <a:solidFill>
                  <a:srgbClr val="002060"/>
                </a:solidFill>
                <a:ea typeface="Dotum" pitchFamily="34" charset="-127"/>
                <a:cs typeface="Times New Roman" pitchFamily="18" charset="0"/>
              </a:rPr>
              <a:t>qualitativi</a:t>
            </a:r>
          </a:p>
          <a:p>
            <a:pPr marL="1257300" lvl="2" indent="-342900" algn="just">
              <a:buFontTx/>
              <a:buChar char="-"/>
            </a:pP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Valutazione dell’evoluzione dell’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awareness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del target di riferimento e della relativa opinione dell’ACI (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survey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</a:t>
            </a:r>
            <a:r>
              <a:rPr lang="it-IT" sz="1700" dirty="0" err="1" smtClean="0">
                <a:ea typeface="Dotum" pitchFamily="34" charset="-127"/>
                <a:cs typeface="Times New Roman" pitchFamily="18" charset="0"/>
              </a:rPr>
              <a:t>pre</a:t>
            </a:r>
            <a:r>
              <a:rPr lang="it-IT" sz="1700" dirty="0" smtClean="0">
                <a:ea typeface="Dotum" pitchFamily="34" charset="-127"/>
                <a:cs typeface="Times New Roman" pitchFamily="18" charset="0"/>
              </a:rPr>
              <a:t> e post attività di comunicazione) </a:t>
            </a:r>
            <a:endParaRPr lang="it-IT" sz="1700" dirty="0">
              <a:ea typeface="Dotum" pitchFamily="34" charset="-127"/>
              <a:cs typeface="Times New Roman" pitchFamily="18" charset="0"/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1007604" y="990020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131874" y="116632"/>
            <a:ext cx="8832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sz="2400" dirty="0"/>
              <a:t>Guardando al </a:t>
            </a:r>
            <a:r>
              <a:rPr lang="it-IT" sz="2400" dirty="0" smtClean="0"/>
              <a:t>futuro, senza perdere taccia degli obiettivi</a:t>
            </a:r>
          </a:p>
          <a:p>
            <a:pPr algn="ctr">
              <a:defRPr/>
            </a:pPr>
            <a:r>
              <a:rPr lang="it-IT" sz="2400" b="1" dirty="0" smtClean="0"/>
              <a:t>MISURAZIONE </a:t>
            </a:r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62125" r="61042" b="25967"/>
          <a:stretch/>
        </p:blipFill>
        <p:spPr>
          <a:xfrm>
            <a:off x="131874" y="1196752"/>
            <a:ext cx="794016" cy="74018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2" t="62463" r="9729" b="25846"/>
          <a:stretch/>
        </p:blipFill>
        <p:spPr>
          <a:xfrm>
            <a:off x="387339" y="5235459"/>
            <a:ext cx="593987" cy="7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egnaposto contenu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833686"/>
              </p:ext>
            </p:extLst>
          </p:nvPr>
        </p:nvGraphicFramePr>
        <p:xfrm>
          <a:off x="179512" y="1628800"/>
          <a:ext cx="8856983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0"/>
                <a:gridCol w="1296144"/>
                <a:gridCol w="1080119"/>
              </a:tblGrid>
              <a:tr h="535875">
                <a:tc>
                  <a:txBody>
                    <a:bodyPr/>
                    <a:lstStyle/>
                    <a:p>
                      <a:r>
                        <a:rPr lang="en-US" sz="1800" noProof="0" dirty="0" err="1" smtClean="0"/>
                        <a:t>Attività</a:t>
                      </a:r>
                      <a:r>
                        <a:rPr lang="en-US" sz="1800" noProof="0" dirty="0" smtClean="0"/>
                        <a:t>: Maggio-</a:t>
                      </a:r>
                      <a:r>
                        <a:rPr lang="en-US" sz="1800" noProof="0" dirty="0" err="1" smtClean="0"/>
                        <a:t>Dicembre</a:t>
                      </a:r>
                      <a:r>
                        <a:rPr lang="en-US" sz="1800" noProof="0" dirty="0" smtClean="0"/>
                        <a:t> 2017</a:t>
                      </a:r>
                      <a:endParaRPr lang="en-US" sz="180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Agency</a:t>
                      </a:r>
                      <a:r>
                        <a:rPr lang="en-US" sz="1600" baseline="0" noProof="0" dirty="0" smtClean="0"/>
                        <a:t> Fee (€)</a:t>
                      </a:r>
                      <a:endParaRPr lang="en-US" sz="160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Costi</a:t>
                      </a:r>
                      <a:r>
                        <a:rPr lang="en-US" sz="1600" noProof="0" dirty="0" smtClean="0"/>
                        <a:t> </a:t>
                      </a:r>
                      <a:r>
                        <a:rPr lang="en-US" sz="1600" noProof="0" dirty="0" err="1" smtClean="0"/>
                        <a:t>terzi</a:t>
                      </a:r>
                      <a:r>
                        <a:rPr lang="en-US" sz="1600" noProof="0" dirty="0" smtClean="0"/>
                        <a:t> (€)</a:t>
                      </a:r>
                      <a:endParaRPr lang="en-US" sz="1600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1176">
                <a:tc>
                  <a:txBody>
                    <a:bodyPr/>
                    <a:lstStyle/>
                    <a:p>
                      <a:r>
                        <a:rPr lang="it-IT" sz="1200" kern="1200" dirty="0" smtClean="0">
                          <a:latin typeface="+mn-lt"/>
                        </a:rPr>
                        <a:t>Social Media Management (gestione canali</a:t>
                      </a:r>
                      <a:r>
                        <a:rPr lang="it-IT" sz="1200" kern="1200" baseline="0" dirty="0" smtClean="0">
                          <a:latin typeface="+mn-lt"/>
                        </a:rPr>
                        <a:t> </a:t>
                      </a:r>
                      <a:r>
                        <a:rPr lang="it-IT" sz="1200" kern="1200" baseline="0" dirty="0" err="1" smtClean="0">
                          <a:latin typeface="+mn-lt"/>
                        </a:rPr>
                        <a:t>Facebook</a:t>
                      </a:r>
                      <a:r>
                        <a:rPr lang="it-IT" sz="1200" kern="1200" baseline="0" dirty="0" smtClean="0">
                          <a:latin typeface="+mn-lt"/>
                        </a:rPr>
                        <a:t> e </a:t>
                      </a:r>
                      <a:r>
                        <a:rPr lang="it-IT" sz="1200" kern="1200" baseline="0" dirty="0" err="1" smtClean="0">
                          <a:latin typeface="+mn-lt"/>
                        </a:rPr>
                        <a:t>Twitter</a:t>
                      </a:r>
                      <a:r>
                        <a:rPr lang="it-IT" sz="1200" kern="1200" baseline="0" dirty="0" smtClean="0">
                          <a:latin typeface="+mn-lt"/>
                        </a:rPr>
                        <a:t> + apertura canale </a:t>
                      </a:r>
                      <a:r>
                        <a:rPr lang="it-IT" sz="1200" kern="1200" baseline="0" dirty="0" err="1" smtClean="0">
                          <a:latin typeface="+mn-lt"/>
                        </a:rPr>
                        <a:t>Instagram</a:t>
                      </a:r>
                      <a:r>
                        <a:rPr lang="it-IT" sz="1200" kern="1200" dirty="0" smtClean="0">
                          <a:latin typeface="+mn-lt"/>
                        </a:rPr>
                        <a:t>)</a:t>
                      </a:r>
                    </a:p>
                    <a:p>
                      <a:r>
                        <a:rPr lang="it-IT" sz="1200" kern="1200" dirty="0" smtClean="0">
                          <a:latin typeface="+mn-lt"/>
                        </a:rPr>
                        <a:t>Creazione contenuti</a:t>
                      </a:r>
                    </a:p>
                    <a:p>
                      <a:r>
                        <a:rPr lang="it-IT" sz="1200" kern="1200" dirty="0" smtClean="0">
                          <a:latin typeface="+mn-lt"/>
                        </a:rPr>
                        <a:t>Content</a:t>
                      </a:r>
                      <a:r>
                        <a:rPr lang="it-IT" sz="1200" kern="1200" baseline="0" dirty="0" smtClean="0">
                          <a:latin typeface="+mn-lt"/>
                        </a:rPr>
                        <a:t> Management</a:t>
                      </a:r>
                      <a:endParaRPr lang="it-IT" sz="1200" b="1" kern="120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baseline="0" noProof="0" dirty="0" smtClean="0">
                          <a:latin typeface="+mn-lt"/>
                        </a:rPr>
                        <a:t>25.000,00</a:t>
                      </a:r>
                      <a:endParaRPr lang="en-US" sz="1200" kern="1200" baseline="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noProof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973036">
                <a:tc>
                  <a:txBody>
                    <a:bodyPr/>
                    <a:lstStyle/>
                    <a:p>
                      <a:r>
                        <a:rPr lang="en-US" sz="1200" kern="1200" noProof="0" dirty="0" smtClean="0">
                          <a:latin typeface="+mn-lt"/>
                        </a:rPr>
                        <a:t>Digital PR</a:t>
                      </a:r>
                    </a:p>
                    <a:p>
                      <a:pPr marL="261938" marR="0" lvl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  <a:defRPr/>
                      </a:pPr>
                      <a:r>
                        <a:rPr lang="it-IT" sz="1200" kern="1200" dirty="0" smtClean="0">
                          <a:latin typeface="+mn-lt"/>
                        </a:rPr>
                        <a:t>Identificazione e aggiornamento di una mappatura degli influenzatori di riferimento, verifiche, gestione e coordinamento per supporto ai progetti </a:t>
                      </a:r>
                    </a:p>
                    <a:p>
                      <a:pPr marL="261938" lvl="0" indent="-261938"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</a:pPr>
                      <a:r>
                        <a:rPr lang="it-IT" sz="1200" kern="1200" dirty="0" smtClean="0">
                          <a:latin typeface="+mn-lt"/>
                        </a:rPr>
                        <a:t>Contatti e gestione continuativa degli influencer in fase di avvio e implementazione del progetto</a:t>
                      </a:r>
                    </a:p>
                    <a:p>
                      <a:pPr marL="261938" lvl="0" indent="-261938"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</a:pPr>
                      <a:r>
                        <a:rPr lang="it-IT" sz="1200" kern="1200" dirty="0" smtClean="0">
                          <a:latin typeface="+mn-lt"/>
                        </a:rPr>
                        <a:t>Monitoraggio costante delle iniziative programmate e misurazione risultati</a:t>
                      </a:r>
                    </a:p>
                    <a:p>
                      <a:pPr marL="261938" lvl="0" indent="-261938"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</a:pPr>
                      <a:r>
                        <a:rPr lang="it-IT" sz="1200" kern="1200" dirty="0" smtClean="0">
                          <a:latin typeface="+mn-lt"/>
                        </a:rPr>
                        <a:t>Definizione meccaniche di ingaggio e storytelling narrativo</a:t>
                      </a:r>
                    </a:p>
                    <a:p>
                      <a:pPr marL="261938" marR="0" lvl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  <a:defRPr/>
                      </a:pPr>
                      <a:r>
                        <a:rPr lang="it-IT" sz="1200" kern="1200" dirty="0" smtClean="0">
                          <a:latin typeface="+mn-lt"/>
                        </a:rPr>
                        <a:t>Coordinamento terze parti</a:t>
                      </a:r>
                      <a:endParaRPr lang="en-US" sz="1200" b="1" kern="120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baseline="0" noProof="0" dirty="0" smtClean="0">
                          <a:latin typeface="+mn-lt"/>
                        </a:rPr>
                        <a:t>10.000,00</a:t>
                      </a:r>
                      <a:endParaRPr lang="en-US" sz="1200" kern="1200" baseline="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baseline="0" noProof="0" dirty="0" smtClean="0">
                          <a:latin typeface="+mn-lt"/>
                        </a:rPr>
                        <a:t>TBD influencers</a:t>
                      </a:r>
                      <a:endParaRPr lang="en-US" sz="1200" kern="1200" baseline="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341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b="0" kern="120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Ufficio stampa continuativo</a:t>
                      </a:r>
                      <a:r>
                        <a:rPr lang="it-IT" sz="1200" b="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su attiva e reattiva:</a:t>
                      </a:r>
                      <a:endParaRPr lang="it-IT" sz="1200" kern="1200" dirty="0" smtClean="0">
                        <a:latin typeface="+mn-lt"/>
                      </a:endParaRPr>
                    </a:p>
                    <a:p>
                      <a:pPr marL="261938" marR="0" lvl="0" indent="-261938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  <a:defRPr/>
                      </a:pPr>
                      <a:r>
                        <a:rPr lang="it-IT" sz="1200" kern="1200" dirty="0" smtClean="0">
                          <a:latin typeface="+mn-lt"/>
                        </a:rPr>
                        <a:t>Redazione e diramazione </a:t>
                      </a:r>
                      <a:r>
                        <a:rPr lang="it-IT" sz="1200" kern="1200" baseline="0" dirty="0" smtClean="0">
                          <a:latin typeface="+mn-lt"/>
                        </a:rPr>
                        <a:t> di n. 5 comunicati stampa </a:t>
                      </a:r>
                      <a:endParaRPr lang="it-IT" sz="1200" kern="1200" dirty="0" smtClean="0">
                        <a:latin typeface="+mn-lt"/>
                      </a:endParaRPr>
                    </a:p>
                    <a:p>
                      <a:pPr marL="261938" marR="0" lvl="0" indent="-2619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  <a:defRPr/>
                      </a:pPr>
                      <a:r>
                        <a:rPr lang="it-IT" sz="12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Organizzazione</a:t>
                      </a:r>
                      <a:r>
                        <a:rPr lang="it-IT" sz="12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evento</a:t>
                      </a:r>
                      <a:r>
                        <a:rPr lang="it-IT" sz="1200" b="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(Coordinamento)</a:t>
                      </a:r>
                    </a:p>
                    <a:p>
                      <a:pPr marL="261938" lvl="0" indent="-261938"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</a:pPr>
                      <a:r>
                        <a:rPr lang="it-IT" sz="1200" kern="1200" dirty="0" smtClean="0">
                          <a:latin typeface="+mn-lt"/>
                        </a:rPr>
                        <a:t>Rassegna</a:t>
                      </a:r>
                      <a:r>
                        <a:rPr lang="it-IT" sz="1200" kern="1200" baseline="0" dirty="0" smtClean="0">
                          <a:latin typeface="+mn-lt"/>
                        </a:rPr>
                        <a:t> quali-quantitativa</a:t>
                      </a:r>
                    </a:p>
                    <a:p>
                      <a:pPr marL="261938" lvl="0" indent="-261938"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</a:pPr>
                      <a:r>
                        <a:rPr lang="it-IT" sz="1200" b="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Analisi rassegna stampa quali-quantitativa</a:t>
                      </a:r>
                    </a:p>
                    <a:p>
                      <a:pPr marL="261938" lvl="0" indent="-261938">
                        <a:buFont typeface="Arial" pitchFamily="34" charset="0"/>
                        <a:buChar char="•"/>
                        <a:tabLst>
                          <a:tab pos="261938" algn="l"/>
                        </a:tabLst>
                      </a:pPr>
                      <a:r>
                        <a:rPr lang="it-IT" sz="1200" b="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 mensili</a:t>
                      </a:r>
                      <a:endParaRPr lang="it-IT" sz="1200" b="0" kern="120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200" kern="1200" baseline="0" noProof="0" dirty="0" smtClean="0">
                          <a:latin typeface="+mn-lt"/>
                        </a:rPr>
                        <a:t>Video VR</a:t>
                      </a:r>
                    </a:p>
                    <a:p>
                      <a:pPr algn="l"/>
                      <a:r>
                        <a:rPr lang="en-US" sz="1200" kern="1200" baseline="0" noProof="0" dirty="0" smtClean="0">
                          <a:latin typeface="+mn-lt"/>
                        </a:rPr>
                        <a:t>Allestimento</a:t>
                      </a:r>
                      <a:endParaRPr lang="it-IT" sz="1200" b="0" kern="120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baseline="0" noProof="0" dirty="0" smtClean="0">
                        <a:solidFill>
                          <a:schemeClr val="dk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en-US" sz="12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baseline="0" noProof="0" dirty="0" smtClean="0">
                          <a:latin typeface="+mn-lt"/>
                        </a:rPr>
                        <a:t> </a:t>
                      </a:r>
                    </a:p>
                    <a:p>
                      <a:pPr algn="ctr"/>
                      <a:endParaRPr lang="en-US" sz="1200" kern="1200" baseline="0" noProof="0" dirty="0" smtClean="0">
                        <a:latin typeface="+mn-lt"/>
                      </a:endParaRPr>
                    </a:p>
                    <a:p>
                      <a:pPr algn="ctr"/>
                      <a:endParaRPr lang="en-US" sz="1200" kern="1200" baseline="0" noProof="0" dirty="0" smtClean="0">
                        <a:latin typeface="+mn-lt"/>
                      </a:endParaRPr>
                    </a:p>
                    <a:p>
                      <a:pPr algn="ctr"/>
                      <a:endParaRPr lang="en-US" sz="1200" kern="1200" baseline="0" noProof="0" dirty="0" smtClean="0">
                        <a:latin typeface="+mn-lt"/>
                      </a:endParaRPr>
                    </a:p>
                    <a:p>
                      <a:pPr algn="ctr"/>
                      <a:endParaRPr lang="en-US" sz="1200" kern="1200" baseline="0" noProof="0" dirty="0" smtClean="0">
                        <a:latin typeface="+mn-lt"/>
                      </a:endParaRPr>
                    </a:p>
                    <a:p>
                      <a:pPr algn="ctr"/>
                      <a:endParaRPr lang="en-US" sz="1200" kern="1200" baseline="0" noProof="0" dirty="0" smtClean="0">
                        <a:latin typeface="+mn-lt"/>
                      </a:endParaRPr>
                    </a:p>
                    <a:p>
                      <a:pPr algn="ctr"/>
                      <a:endParaRPr lang="en-US" sz="1200" kern="1200" baseline="0" noProof="0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sz="1200" kern="1200" baseline="0" noProof="0" dirty="0" smtClean="0">
                          <a:latin typeface="+mn-lt"/>
                        </a:rPr>
                        <a:t>TBD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noProof="0" dirty="0" smtClean="0">
                          <a:latin typeface="+mn-lt"/>
                        </a:rPr>
                        <a:t>TBD</a:t>
                      </a:r>
                    </a:p>
                    <a:p>
                      <a:pPr algn="ctr"/>
                      <a:endParaRPr lang="en-US" sz="1200" kern="1200" baseline="0" noProof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nettore 1 4"/>
          <p:cNvCxnSpPr/>
          <p:nvPr/>
        </p:nvCxnSpPr>
        <p:spPr>
          <a:xfrm>
            <a:off x="1007604" y="990020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3563487" y="404664"/>
            <a:ext cx="1241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smtClean="0"/>
              <a:t>Budget</a:t>
            </a:r>
            <a:endParaRPr lang="it-IT" sz="2800" b="1" dirty="0"/>
          </a:p>
        </p:txBody>
      </p:sp>
      <p:pic>
        <p:nvPicPr>
          <p:cNvPr id="7" name="Picture 2" descr="Risultati immagini per aci logo uffici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8"/>
          <a:stretch/>
        </p:blipFill>
        <p:spPr bwMode="auto">
          <a:xfrm>
            <a:off x="8388424" y="44624"/>
            <a:ext cx="726662" cy="7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882</Words>
  <Application>Microsoft Office PowerPoint</Application>
  <PresentationFormat>Presentazione su schermo (4:3)</PresentationFormat>
  <Paragraphs>173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Angelina Zoner</dc:creator>
  <cp:lastModifiedBy>Angelina Zoner</cp:lastModifiedBy>
  <cp:revision>84</cp:revision>
  <dcterms:created xsi:type="dcterms:W3CDTF">2017-05-06T15:46:18Z</dcterms:created>
  <dcterms:modified xsi:type="dcterms:W3CDTF">2017-05-07T21:54:24Z</dcterms:modified>
</cp:coreProperties>
</file>