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d9e6541b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d9e6541b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d9e6541b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d9e6541b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d9e6541b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d9e6541b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d9e6541b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d9e6541b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4fed24fb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4fed24fb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4fed24fb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4fed24fb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51a21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51a21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51a219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f51a219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51a219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f51a219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51a219d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51a219d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d9e654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d9e654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51a219d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f51a219d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d9e654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d9e654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d9e6541b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d9e6541b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4fed24fb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4fed24fb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d9e6541b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d9e6541b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d9e6541b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d9e6541b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d9e6541b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d9e6541b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4fed24fb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4fed24fb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4fed24fb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4fed24fb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f4fed24fb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f4fed24fb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226AA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749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VoIP UserAgent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1683425"/>
            <a:ext cx="45243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UserAgent written in Java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Maven Project - JavaFX Application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800" y="749825"/>
            <a:ext cx="1908600" cy="1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81975" y="4575700"/>
            <a:ext cx="45243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https://github.com/danielepelleg/VoIP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Interfaccia grafica</a:t>
            </a:r>
            <a:endParaRPr/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si presenta l’applicazione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FFFFF"/>
                </a:solidFill>
              </a:rPr>
              <a:t>GUI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2" y="955988"/>
            <a:ext cx="3781375" cy="281133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40000"/>
              </a:srgbClr>
            </a:outerShdw>
          </a:effectLst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938" y="953688"/>
            <a:ext cx="3781375" cy="2815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41000"/>
              </a:srgbClr>
            </a:outerShdw>
          </a:effectLst>
        </p:spPr>
      </p:pic>
      <p:sp>
        <p:nvSpPr>
          <p:cNvPr id="140" name="Google Shape;140;p23"/>
          <p:cNvSpPr txBox="1"/>
          <p:nvPr/>
        </p:nvSpPr>
        <p:spPr>
          <a:xfrm>
            <a:off x="5055950" y="3930050"/>
            <a:ext cx="3781500" cy="1022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Presenta i logs della sessione. Attraverso il bottone </a:t>
            </a:r>
            <a:r>
              <a:rPr i="1" lang="it" sz="1200">
                <a:latin typeface="Roboto"/>
                <a:ea typeface="Roboto"/>
                <a:cs typeface="Roboto"/>
                <a:sym typeface="Roboto"/>
              </a:rPr>
              <a:t>Update </a:t>
            </a:r>
            <a:r>
              <a:rPr lang="it" sz="1200">
                <a:latin typeface="Roboto"/>
                <a:ea typeface="Roboto"/>
                <a:cs typeface="Roboto"/>
                <a:sym typeface="Roboto"/>
              </a:rPr>
              <a:t>è possibile aggiornare il contenuto della textbox, mentre con il bottone </a:t>
            </a:r>
            <a:r>
              <a:rPr i="1" lang="it" sz="1200">
                <a:latin typeface="Roboto"/>
                <a:ea typeface="Roboto"/>
                <a:cs typeface="Roboto"/>
                <a:sym typeface="Roboto"/>
              </a:rPr>
              <a:t>Save </a:t>
            </a:r>
            <a:r>
              <a:rPr lang="it" sz="1200">
                <a:latin typeface="Roboto"/>
                <a:ea typeface="Roboto"/>
                <a:cs typeface="Roboto"/>
                <a:sym typeface="Roboto"/>
              </a:rPr>
              <a:t>è possibile salvare il contenuto in </a:t>
            </a:r>
            <a:r>
              <a:rPr i="1" lang="it" sz="1200">
                <a:latin typeface="Roboto"/>
                <a:ea typeface="Roboto"/>
                <a:cs typeface="Roboto"/>
                <a:sym typeface="Roboto"/>
              </a:rPr>
              <a:t>src/main/resources/requests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65238" y="3930050"/>
            <a:ext cx="3781500" cy="980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38100">
              <a:srgbClr val="000000">
                <a:alpha val="4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Finestra principale attraverso la quale è possibile iniziare la chiamata.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La label nera fornisce informazioni sullo status della chiamata.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FFFFF"/>
                </a:solidFill>
              </a:rPr>
              <a:t>GUI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055950" y="3930050"/>
            <a:ext cx="3781500" cy="1022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38100">
              <a:srgbClr val="000000">
                <a:alpha val="3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Pagina di Impostazioni. Attraverso questa pagina l’utente può vedere gli ID e i tag relativi alla sessione e cambiare alcuni parametri come il proprio nome, e alcune impostazione dell’onda sinusoidale.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76325" y="3950900"/>
            <a:ext cx="3781500" cy="980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4980000" dist="47625">
              <a:srgbClr val="000000">
                <a:alpha val="3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Finestra per l’invio di pacchetti RTP.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I primi tre bottoni rappresentano delle diverse modalità di invio audio, il bottone sottostante permette di fermare l’invio.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11" y="952900"/>
            <a:ext cx="3781375" cy="281753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  <a:effectLst>
            <a:outerShdw blurRad="57150" rotWithShape="0" algn="bl" dir="5400000" dist="38100">
              <a:srgbClr val="000000">
                <a:alpha val="36000"/>
              </a:srgbClr>
            </a:outerShdw>
          </a:effectLst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995" y="952900"/>
            <a:ext cx="3781406" cy="28175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  <a:effectLst>
            <a:outerShdw blurRad="57150" rotWithShape="0" algn="bl" dir="5400000" dist="38100">
              <a:srgbClr val="000000">
                <a:alpha val="39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Andiamo sul tecnico</a:t>
            </a: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sono strutturate le classi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F1F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700" y="204250"/>
            <a:ext cx="6563200" cy="4735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</p:pic>
      <p:sp>
        <p:nvSpPr>
          <p:cNvPr id="162" name="Google Shape;162;p26"/>
          <p:cNvSpPr txBox="1"/>
          <p:nvPr/>
        </p:nvSpPr>
        <p:spPr>
          <a:xfrm rot="-5400000">
            <a:off x="-300825" y="2019450"/>
            <a:ext cx="30249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it" sz="2400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INVITE   REQUEST</a:t>
            </a:r>
            <a:endParaRPr b="1" sz="2400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400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SDP</a:t>
            </a:r>
            <a:endParaRPr b="1" sz="2400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761900" y="4482600"/>
            <a:ext cx="2959200" cy="33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1F1F4"/>
                </a:solidFill>
              </a:rPr>
              <a:t>src/main/java/VoIP/Request.java</a:t>
            </a:r>
            <a:endParaRPr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F1F4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1750"/>
            <a:ext cx="8839201" cy="36799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</p:pic>
      <p:sp>
        <p:nvSpPr>
          <p:cNvPr id="169" name="Google Shape;169;p27"/>
          <p:cNvSpPr/>
          <p:nvPr/>
        </p:nvSpPr>
        <p:spPr>
          <a:xfrm>
            <a:off x="5693850" y="961725"/>
            <a:ext cx="3069900" cy="33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1F1F4"/>
                </a:solidFill>
              </a:rPr>
              <a:t>src/main/java/VoIP/UserAgent.java</a:t>
            </a:r>
            <a:endParaRPr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F1F4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 rot="5400000">
            <a:off x="6173650" y="2529050"/>
            <a:ext cx="3334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RECEIVE  RESPONSE</a:t>
            </a:r>
            <a:endParaRPr b="1" sz="2400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572000" y="197100"/>
            <a:ext cx="2644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FE2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00" y="149163"/>
            <a:ext cx="5408451" cy="49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3097125" y="651700"/>
            <a:ext cx="2644200" cy="33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src/main/java/VoIP/Response.java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F1F4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250" y="100825"/>
            <a:ext cx="6665400" cy="49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5734700" y="213000"/>
            <a:ext cx="2957100" cy="33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1F1F4"/>
                </a:solidFill>
              </a:rPr>
              <a:t>src/main/java/VoIP/Response.java</a:t>
            </a:r>
            <a:endParaRPr>
              <a:solidFill>
                <a:srgbClr val="E1F1F4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 rot="-5400000">
            <a:off x="-713950" y="2357388"/>
            <a:ext cx="3334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RECEIVE  RESPONSE</a:t>
            </a:r>
            <a:endParaRPr b="1" sz="2400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F1F4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2456088" y="199625"/>
            <a:ext cx="41109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226AA4"/>
                </a:solidFill>
              </a:rPr>
              <a:t>Socket Timeout Exception</a:t>
            </a:r>
            <a:endParaRPr b="1" sz="2400">
              <a:solidFill>
                <a:srgbClr val="226AA4"/>
              </a:solidFill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75" y="849925"/>
            <a:ext cx="8185243" cy="4039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50" y="3024050"/>
            <a:ext cx="4287101" cy="2048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840000" dist="57150">
              <a:srgbClr val="000000">
                <a:alpha val="18000"/>
              </a:srgbClr>
            </a:outerShdw>
          </a:effectLst>
        </p:spPr>
      </p:pic>
      <p:sp>
        <p:nvSpPr>
          <p:cNvPr id="192" name="Google Shape;192;p30"/>
          <p:cNvSpPr/>
          <p:nvPr/>
        </p:nvSpPr>
        <p:spPr>
          <a:xfrm>
            <a:off x="5630100" y="2536950"/>
            <a:ext cx="2630100" cy="33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src/main/java/VoIP/UserAgent.java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F1F4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226063" y="315725"/>
            <a:ext cx="2808000" cy="5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26AA4"/>
                </a:solidFill>
              </a:rPr>
              <a:t>RTP Packet Class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175" y="175375"/>
            <a:ext cx="4042949" cy="4792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>
                <a:alpha val="38000"/>
              </a:srgbClr>
            </a:outerShdw>
          </a:effectLst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50" y="1840011"/>
            <a:ext cx="2808025" cy="19719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>
                <a:alpha val="37000"/>
              </a:srgbClr>
            </a:outerShdw>
          </a:effectLst>
        </p:spPr>
      </p:pic>
      <p:sp>
        <p:nvSpPr>
          <p:cNvPr id="200" name="Google Shape;200;p31"/>
          <p:cNvSpPr/>
          <p:nvPr/>
        </p:nvSpPr>
        <p:spPr>
          <a:xfrm>
            <a:off x="5530025" y="4577800"/>
            <a:ext cx="2666100" cy="33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src/main/java/Audio/RTPPacket.java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460950" y="2048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 cosa si tratta?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460950" y="1306150"/>
            <a:ext cx="3720900" cy="3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User Agent VoIP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Un User Agent è l’elemento fondamentale del protocollo SIP e permette all’utente di effettuare chiamate sfruttando il protocollo IP senza connessione per il trasporto dati.</a:t>
            </a:r>
            <a:endParaRPr sz="1400"/>
          </a:p>
        </p:txBody>
      </p:sp>
      <p:sp>
        <p:nvSpPr>
          <p:cNvPr id="77" name="Google Shape;77;p14"/>
          <p:cNvSpPr txBox="1"/>
          <p:nvPr/>
        </p:nvSpPr>
        <p:spPr>
          <a:xfrm>
            <a:off x="4726350" y="1306150"/>
            <a:ext cx="379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SIP - Session Initiation Protocol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tratta di un protocollo testuale di livello applicativo utilizzato per creare, modificare o eliminare sessioni (come ad esempio quelle VoIP) tra più partecipanti. Di default viene utilizzato su protocollo UDP.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F1F4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0" y="16350"/>
            <a:ext cx="4357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26AA4"/>
                </a:solidFill>
              </a:rPr>
              <a:t>AudioThread Class - Send Spoiled Audio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38" y="998075"/>
            <a:ext cx="8806725" cy="3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/>
          <p:nvPr/>
        </p:nvSpPr>
        <p:spPr>
          <a:xfrm>
            <a:off x="5325550" y="4189925"/>
            <a:ext cx="2770200" cy="33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src/main/java/Audio/AudioThread.java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F1F4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0" y="16350"/>
            <a:ext cx="6087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26AA4"/>
                </a:solidFill>
              </a:rPr>
              <a:t>AudioSinusoidalThread </a:t>
            </a:r>
            <a:r>
              <a:rPr b="1" lang="it">
                <a:solidFill>
                  <a:srgbClr val="226AA4"/>
                </a:solidFill>
              </a:rPr>
              <a:t>Class - Send Sinusoidal Audio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613" y="748554"/>
            <a:ext cx="6582775" cy="4325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/>
          <p:nvPr/>
        </p:nvSpPr>
        <p:spPr>
          <a:xfrm>
            <a:off x="4266425" y="869425"/>
            <a:ext cx="3482100" cy="33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src/main/java/Audio/AudioSinusoidalThread.java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F1F4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0" y="16350"/>
            <a:ext cx="4848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26AA4"/>
                </a:solidFill>
              </a:rPr>
              <a:t>AudioFileThread </a:t>
            </a:r>
            <a:r>
              <a:rPr b="1" lang="it">
                <a:solidFill>
                  <a:srgbClr val="226AA4"/>
                </a:solidFill>
              </a:rPr>
              <a:t>Class - Send File Audio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63" y="743300"/>
            <a:ext cx="8264866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/>
          <p:nvPr/>
        </p:nvSpPr>
        <p:spPr>
          <a:xfrm>
            <a:off x="5451225" y="3977475"/>
            <a:ext cx="3082500" cy="33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src/main/java/Audio/AudioFileThread.java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39575" y="379850"/>
            <a:ext cx="2808000" cy="4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Session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88" y="845450"/>
            <a:ext cx="4898068" cy="39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28125" y="1054675"/>
            <a:ext cx="30309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Richieste SIP</a:t>
            </a:r>
            <a:endParaRPr b="1"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it"/>
              <a:t>INVITE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utilizzato per iniziare una sessione VoIP con l’altra parte (il chiamato)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può includere descrizione del media tramite SDP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/>
              <a:t>ACK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conferma la ricezione di una risposta definitiva ad una precedente richiesta di INVITE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/>
              <a:t>BYE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abbatte una connessione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39575" y="379850"/>
            <a:ext cx="2808000" cy="4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RTP </a:t>
            </a:r>
            <a:r>
              <a:rPr lang="it"/>
              <a:t>Session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28125" y="1054675"/>
            <a:ext cx="30309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Real-time Transmission Protocol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Protocollo di trasporto end-to-end per applicazioni real-time, solitamente usato sopra UDP. Non instaura sessioni e può essere utilizzato per trasportare qualsiasi media o compressore.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9820" l="0" r="0" t="0"/>
          <a:stretch/>
        </p:blipFill>
        <p:spPr>
          <a:xfrm>
            <a:off x="3909750" y="180550"/>
            <a:ext cx="4481150" cy="21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025" y="2453700"/>
            <a:ext cx="3520094" cy="25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7551125" y="3082400"/>
            <a:ext cx="761700" cy="333900"/>
          </a:xfrm>
          <a:prstGeom prst="rect">
            <a:avLst/>
          </a:prstGeom>
          <a:noFill/>
          <a:ln cap="flat" cmpd="sng" w="9525">
            <a:solidFill>
              <a:srgbClr val="E1F1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226AA4"/>
                </a:solidFill>
              </a:rPr>
              <a:t>Header</a:t>
            </a:r>
            <a:endParaRPr sz="1200">
              <a:solidFill>
                <a:srgbClr val="226AA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39575" y="379850"/>
            <a:ext cx="2808000" cy="4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RTP Session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28125" y="1054675"/>
            <a:ext cx="30309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Real-time Transmission Protocol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Protocollo di trasporto end-to-end per applicazioni real-time, solitamente usato sopra UDP. Non instaura sessioni e può essere utilizzato per trasportare qualsiasi media o compressore.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9820" l="0" r="0" t="0"/>
          <a:stretch/>
        </p:blipFill>
        <p:spPr>
          <a:xfrm>
            <a:off x="3975450" y="379850"/>
            <a:ext cx="4481150" cy="21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571850" y="2744825"/>
            <a:ext cx="23748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rgbClr val="226AA4"/>
                </a:solidFill>
              </a:rPr>
              <a:t>Formato Audio</a:t>
            </a:r>
            <a:endParaRPr b="1" sz="1400">
              <a:solidFill>
                <a:srgbClr val="226AA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26AA4"/>
                </a:solidFill>
              </a:rPr>
              <a:t>Sample Rate: </a:t>
            </a:r>
            <a:r>
              <a:rPr i="1" lang="it">
                <a:solidFill>
                  <a:srgbClr val="226AA4"/>
                </a:solidFill>
              </a:rPr>
              <a:t>8000 Hz</a:t>
            </a:r>
            <a:endParaRPr i="1">
              <a:solidFill>
                <a:srgbClr val="226AA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226AA4"/>
                </a:solidFill>
              </a:rPr>
              <a:t>Sample Size: 8 bit</a:t>
            </a:r>
            <a:endParaRPr i="1">
              <a:solidFill>
                <a:srgbClr val="226AA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226AA4"/>
                </a:solidFill>
              </a:rPr>
              <a:t>Channel: 1</a:t>
            </a:r>
            <a:endParaRPr i="1">
              <a:solidFill>
                <a:srgbClr val="226AA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6AA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6AA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6AA4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5890200" y="2744825"/>
            <a:ext cx="29700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26AA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226AA4"/>
                </a:solidFill>
              </a:rPr>
              <a:t>Packet Size: 8000 * 20 / 1000 = 160 bytes</a:t>
            </a:r>
            <a:endParaRPr i="1">
              <a:solidFill>
                <a:srgbClr val="226AA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226AA4"/>
                </a:solidFill>
              </a:rPr>
              <a:t>Packet time: 20ms</a:t>
            </a:r>
            <a:endParaRPr i="1">
              <a:solidFill>
                <a:srgbClr val="226AA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226AA4"/>
                </a:solidFill>
              </a:rPr>
              <a:t>Encoding: ULAW</a:t>
            </a:r>
            <a:endParaRPr>
              <a:solidFill>
                <a:srgbClr val="226AA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Diagrammi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vista dall’alto sul progetto svolto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98250" y="16350"/>
            <a:ext cx="36144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Application - Use Case Diagram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198" cy="421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6AA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98250" y="16350"/>
            <a:ext cx="2652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- Class Diagram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936"/>
            <a:ext cx="9144000" cy="410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RTP - Class Diagram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875" y="771450"/>
            <a:ext cx="64842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