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notesMasterIdLst>
    <p:notesMasterId r:id="rId79"/>
  </p:notesMasterIdLst>
  <p:sldIdLst>
    <p:sldId id="256" r:id="rId2"/>
    <p:sldId id="257" r:id="rId3"/>
    <p:sldId id="329" r:id="rId4"/>
    <p:sldId id="319" r:id="rId5"/>
    <p:sldId id="331" r:id="rId6"/>
    <p:sldId id="332" r:id="rId7"/>
    <p:sldId id="333" r:id="rId8"/>
    <p:sldId id="335" r:id="rId9"/>
    <p:sldId id="336" r:id="rId10"/>
    <p:sldId id="337" r:id="rId11"/>
    <p:sldId id="338" r:id="rId12"/>
    <p:sldId id="330" r:id="rId13"/>
    <p:sldId id="258" r:id="rId14"/>
    <p:sldId id="271" r:id="rId15"/>
    <p:sldId id="274" r:id="rId16"/>
    <p:sldId id="312" r:id="rId17"/>
    <p:sldId id="339" r:id="rId18"/>
    <p:sldId id="340" r:id="rId19"/>
    <p:sldId id="341" r:id="rId20"/>
    <p:sldId id="342" r:id="rId21"/>
    <p:sldId id="260" r:id="rId22"/>
    <p:sldId id="261" r:id="rId23"/>
    <p:sldId id="262" r:id="rId24"/>
    <p:sldId id="263" r:id="rId25"/>
    <p:sldId id="264" r:id="rId26"/>
    <p:sldId id="265" r:id="rId27"/>
    <p:sldId id="320" r:id="rId28"/>
    <p:sldId id="321" r:id="rId29"/>
    <p:sldId id="266" r:id="rId30"/>
    <p:sldId id="267" r:id="rId31"/>
    <p:sldId id="268" r:id="rId32"/>
    <p:sldId id="322" r:id="rId33"/>
    <p:sldId id="269" r:id="rId34"/>
    <p:sldId id="296" r:id="rId35"/>
    <p:sldId id="323" r:id="rId36"/>
    <p:sldId id="277" r:id="rId37"/>
    <p:sldId id="300" r:id="rId38"/>
    <p:sldId id="281" r:id="rId39"/>
    <p:sldId id="282" r:id="rId40"/>
    <p:sldId id="283" r:id="rId41"/>
    <p:sldId id="278" r:id="rId42"/>
    <p:sldId id="279" r:id="rId43"/>
    <p:sldId id="291" r:id="rId44"/>
    <p:sldId id="298" r:id="rId45"/>
    <p:sldId id="299" r:id="rId46"/>
    <p:sldId id="303" r:id="rId47"/>
    <p:sldId id="324" r:id="rId48"/>
    <p:sldId id="301" r:id="rId49"/>
    <p:sldId id="297" r:id="rId50"/>
    <p:sldId id="302" r:id="rId51"/>
    <p:sldId id="307" r:id="rId52"/>
    <p:sldId id="308" r:id="rId53"/>
    <p:sldId id="343" r:id="rId54"/>
    <p:sldId id="306" r:id="rId55"/>
    <p:sldId id="304" r:id="rId56"/>
    <p:sldId id="305" r:id="rId57"/>
    <p:sldId id="309" r:id="rId58"/>
    <p:sldId id="326" r:id="rId59"/>
    <p:sldId id="310" r:id="rId60"/>
    <p:sldId id="284" r:id="rId61"/>
    <p:sldId id="287" r:id="rId62"/>
    <p:sldId id="289" r:id="rId63"/>
    <p:sldId id="290" r:id="rId64"/>
    <p:sldId id="286" r:id="rId65"/>
    <p:sldId id="295" r:id="rId66"/>
    <p:sldId id="293" r:id="rId67"/>
    <p:sldId id="325" r:id="rId68"/>
    <p:sldId id="294" r:id="rId69"/>
    <p:sldId id="311" r:id="rId70"/>
    <p:sldId id="315" r:id="rId71"/>
    <p:sldId id="314" r:id="rId72"/>
    <p:sldId id="316" r:id="rId73"/>
    <p:sldId id="317" r:id="rId74"/>
    <p:sldId id="318" r:id="rId75"/>
    <p:sldId id="292" r:id="rId76"/>
    <p:sldId id="327" r:id="rId77"/>
    <p:sldId id="328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136" autoAdjust="0"/>
  </p:normalViewPr>
  <p:slideViewPr>
    <p:cSldViewPr snapToGrid="0">
      <p:cViewPr varScale="1">
        <p:scale>
          <a:sx n="91" d="100"/>
          <a:sy n="91" d="100"/>
        </p:scale>
        <p:origin x="129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8D8D5-0CE5-4439-9E76-2FFB4BB2051E}" type="datetimeFigureOut">
              <a:rPr lang="it-IT" smtClean="0"/>
              <a:t>26/05/2017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74BF3-4B3E-4791-8669-767D065FE3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245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 used C or C++, or even Assembly? 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Assembly is an abstraction of the bare metal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- you change directly the state of the memory cells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- your whole program focuses on doing calculations changing state of some memory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C, C++ and all its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derivates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 only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abstractio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this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- a pointer is an address of the memory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- OO paradigm uses object that have state and some methods to modify 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70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System; using </a:t>
            </a:r>
            <a:r>
              <a:rPr lang="en-US" dirty="0" err="1" smtClean="0"/>
              <a:t>System.Linq</a:t>
            </a:r>
            <a:r>
              <a:rPr lang="en-US" dirty="0" smtClean="0"/>
              <a:t>; class Example { public static </a:t>
            </a:r>
            <a:r>
              <a:rPr lang="en-US" dirty="0" err="1" smtClean="0"/>
              <a:t>int</a:t>
            </a:r>
            <a:r>
              <a:rPr lang="en-US" dirty="0" smtClean="0"/>
              <a:t> multiplier = 1; private static void ① Multiply(</a:t>
            </a:r>
            <a:r>
              <a:rPr lang="en-US" dirty="0" err="1" smtClean="0"/>
              <a:t>int</a:t>
            </a:r>
            <a:r>
              <a:rPr lang="en-US" dirty="0" smtClean="0"/>
              <a:t> value) { </a:t>
            </a:r>
            <a:r>
              <a:rPr lang="en-US" dirty="0" err="1" smtClean="0"/>
              <a:t>var</a:t>
            </a:r>
            <a:r>
              <a:rPr lang="en-US" dirty="0" smtClean="0"/>
              <a:t> result = value * multiplier; </a:t>
            </a:r>
            <a:r>
              <a:rPr lang="en-US" dirty="0" err="1" smtClean="0"/>
              <a:t>Console.WriteLine</a:t>
            </a:r>
            <a:r>
              <a:rPr lang="en-US" dirty="0" smtClean="0"/>
              <a:t>("{0} x {1} = {2}", value, ②multiplier++, result); } static void Main() { </a:t>
            </a:r>
            <a:r>
              <a:rPr lang="en-US" dirty="0" err="1" smtClean="0"/>
              <a:t>var</a:t>
            </a:r>
            <a:r>
              <a:rPr lang="en-US" dirty="0" smtClean="0"/>
              <a:t> range = </a:t>
            </a:r>
            <a:r>
              <a:rPr lang="en-US" dirty="0" err="1" smtClean="0"/>
              <a:t>Enumerable.Range</a:t>
            </a:r>
            <a:r>
              <a:rPr lang="en-US" dirty="0" smtClean="0"/>
              <a:t>(1, 100); </a:t>
            </a:r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in range) {</a:t>
            </a:r>
          </a:p>
          <a:p>
            <a:r>
              <a:rPr lang="en-US" dirty="0" smtClean="0"/>
              <a:t>Multiply(</a:t>
            </a:r>
            <a:r>
              <a:rPr lang="en-US" dirty="0" err="1" smtClean="0"/>
              <a:t>i</a:t>
            </a:r>
            <a:r>
              <a:rPr lang="en-US" dirty="0" smtClean="0"/>
              <a:t>); } } }</a:t>
            </a:r>
          </a:p>
          <a:p>
            <a:r>
              <a:rPr lang="en-US" dirty="0" smtClean="0"/>
              <a:t>static void Main() { </a:t>
            </a:r>
            <a:r>
              <a:rPr lang="en-US" dirty="0" err="1" smtClean="0"/>
              <a:t>var</a:t>
            </a:r>
            <a:r>
              <a:rPr lang="en-US" dirty="0" smtClean="0"/>
              <a:t> range = </a:t>
            </a:r>
            <a:r>
              <a:rPr lang="en-US" dirty="0" err="1" smtClean="0"/>
              <a:t>Enumerable.Range</a:t>
            </a:r>
            <a:r>
              <a:rPr lang="en-US" dirty="0" smtClean="0"/>
              <a:t>(1, 100); </a:t>
            </a:r>
            <a:r>
              <a:rPr lang="en-US" dirty="0" err="1" smtClean="0"/>
              <a:t>System.Threading.Tasks.Parallel.ForEach</a:t>
            </a:r>
            <a:r>
              <a:rPr lang="en-US" dirty="0" smtClean="0"/>
              <a:t>(range, </a:t>
            </a:r>
            <a:r>
              <a:rPr lang="en-US" dirty="0" err="1" smtClean="0"/>
              <a:t>i</a:t>
            </a:r>
            <a:r>
              <a:rPr lang="en-US" dirty="0" smtClean="0"/>
              <a:t> =&gt; Multiply(</a:t>
            </a:r>
            <a:r>
              <a:rPr lang="en-US" dirty="0" err="1" smtClean="0"/>
              <a:t>i</a:t>
            </a:r>
            <a:r>
              <a:rPr lang="en-US" smtClean="0"/>
              <a:t>)); 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9823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set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help develop F# from any platform without the need for the whole Visual Studio. 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compattible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both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Athom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VS Code (and maybe others...)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424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Read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Evaluate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Print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Loop</a:t>
            </a:r>
            <a:endParaRPr lang="it-IT" baseline="0" dirty="0" smtClean="0"/>
          </a:p>
          <a:p>
            <a:r>
              <a:rPr lang="it-IT" baseline="0" dirty="0" smtClean="0"/>
              <a:t>Esercizi</a:t>
            </a:r>
          </a:p>
          <a:p>
            <a:r>
              <a:rPr lang="it-IT" baseline="0" dirty="0" smtClean="0"/>
              <a:t>Sommare due numeri</a:t>
            </a:r>
          </a:p>
          <a:p>
            <a:r>
              <a:rPr lang="it-IT" baseline="0" dirty="0" smtClean="0"/>
              <a:t>	5+7</a:t>
            </a:r>
          </a:p>
          <a:p>
            <a:r>
              <a:rPr lang="it-IT" baseline="0" dirty="0" smtClean="0"/>
              <a:t>Moltiplicarli</a:t>
            </a:r>
          </a:p>
          <a:p>
            <a:r>
              <a:rPr lang="it-IT" baseline="0" dirty="0" smtClean="0"/>
              <a:t>	5*7</a:t>
            </a:r>
          </a:p>
          <a:p>
            <a:r>
              <a:rPr lang="it-IT" baseline="0" dirty="0" smtClean="0"/>
              <a:t>Scrivere una stringa </a:t>
            </a:r>
          </a:p>
          <a:p>
            <a:r>
              <a:rPr lang="it-IT" baseline="0" dirty="0" smtClean="0"/>
              <a:t>	«Hello World»</a:t>
            </a:r>
          </a:p>
          <a:p>
            <a:r>
              <a:rPr lang="it-IT" baseline="0" dirty="0" smtClean="0"/>
              <a:t>Concatenare una stringa</a:t>
            </a:r>
          </a:p>
          <a:p>
            <a:r>
              <a:rPr lang="it-IT" baseline="0" dirty="0" smtClean="0"/>
              <a:t>	«Hello» + « World»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5520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Read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Evaluate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Print</a:t>
            </a:r>
            <a:r>
              <a:rPr lang="it-IT" baseline="0" dirty="0" smtClean="0"/>
              <a:t> </a:t>
            </a:r>
            <a:r>
              <a:rPr lang="it-IT" baseline="0" smtClean="0"/>
              <a:t>Loop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883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#help;;</a:t>
            </a:r>
          </a:p>
          <a:p>
            <a:r>
              <a:rPr lang="en-US" dirty="0" smtClean="0"/>
              <a:t>to lookup the directives</a:t>
            </a:r>
          </a:p>
          <a:p>
            <a:r>
              <a:rPr lang="en-US" dirty="0" smtClean="0"/>
              <a:t>#quit;;</a:t>
            </a:r>
          </a:p>
          <a:p>
            <a:r>
              <a:rPr lang="en-US" dirty="0" smtClean="0"/>
              <a:t>will quit the current session, you loose all job and values saved</a:t>
            </a:r>
          </a:p>
          <a:p>
            <a:r>
              <a:rPr lang="en-US" dirty="0" smtClean="0"/>
              <a:t>#load;;</a:t>
            </a:r>
          </a:p>
          <a:p>
            <a:r>
              <a:rPr lang="en-US" dirty="0" smtClean="0"/>
              <a:t>used to import code form other source files. You can use it by appending the path to the files you want to load</a:t>
            </a:r>
          </a:p>
          <a:p>
            <a:r>
              <a:rPr lang="en-US" dirty="0" smtClean="0"/>
              <a:t>#load ".\</a:t>
            </a:r>
            <a:r>
              <a:rPr lang="en-US" dirty="0" err="1" smtClean="0"/>
              <a:t>framework.fs</a:t>
            </a:r>
            <a:r>
              <a:rPr lang="en-US" dirty="0" smtClean="0"/>
              <a:t>"</a:t>
            </a:r>
          </a:p>
          <a:p>
            <a:r>
              <a:rPr lang="en-US" dirty="0" smtClean="0"/>
              <a:t>#r;;</a:t>
            </a:r>
          </a:p>
          <a:p>
            <a:r>
              <a:rPr lang="en-US" dirty="0" smtClean="0"/>
              <a:t>used to import assemblies. You can use it by appending the path to the files you want to load</a:t>
            </a:r>
          </a:p>
          <a:p>
            <a:r>
              <a:rPr lang="en-US" dirty="0" smtClean="0"/>
              <a:t>#r "System.FSharp.Data.dll"</a:t>
            </a:r>
          </a:p>
          <a:p>
            <a:r>
              <a:rPr lang="en-US" dirty="0" smtClean="0"/>
              <a:t>You can load assemblies by path or you can just call the </a:t>
            </a:r>
            <a:r>
              <a:rPr lang="en-US" dirty="0" err="1" smtClean="0"/>
              <a:t>assebly</a:t>
            </a:r>
            <a:r>
              <a:rPr lang="en-US" dirty="0" smtClean="0"/>
              <a:t> if the file is in one directory listed in the search directory</a:t>
            </a:r>
          </a:p>
          <a:p>
            <a:r>
              <a:rPr lang="en-US" dirty="0" smtClean="0"/>
              <a:t>#I;;</a:t>
            </a:r>
          </a:p>
          <a:p>
            <a:r>
              <a:rPr lang="en-US" dirty="0" smtClean="0"/>
              <a:t>To add a folder to the search path in order to avoid writing the full path for </a:t>
            </a:r>
            <a:r>
              <a:rPr lang="en-US" dirty="0" err="1" smtClean="0"/>
              <a:t>asseblies</a:t>
            </a:r>
            <a:r>
              <a:rPr lang="en-US" dirty="0" smtClean="0"/>
              <a:t> that are not already in the search path</a:t>
            </a:r>
          </a:p>
          <a:p>
            <a:r>
              <a:rPr lang="en-US" dirty="0" smtClean="0"/>
              <a:t>#I @"C:\Temp</a:t>
            </a:r>
          </a:p>
          <a:p>
            <a:r>
              <a:rPr lang="en-US" dirty="0" smtClean="0"/>
              <a:t>#time "on";;</a:t>
            </a:r>
          </a:p>
          <a:p>
            <a:r>
              <a:rPr lang="en-US" dirty="0" smtClean="0"/>
              <a:t>to enable the </a:t>
            </a:r>
            <a:r>
              <a:rPr lang="en-US" dirty="0" err="1" smtClean="0"/>
              <a:t>diplay</a:t>
            </a:r>
            <a:r>
              <a:rPr lang="en-US" dirty="0" smtClean="0"/>
              <a:t> of timing information and something more when the program prints to console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1341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Definite:</a:t>
            </a:r>
          </a:p>
          <a:p>
            <a:r>
              <a:rPr lang="en-US" baseline="0" dirty="0" smtClean="0"/>
              <a:t>	un </a:t>
            </a:r>
            <a:r>
              <a:rPr lang="en-US" baseline="0" dirty="0" err="1" smtClean="0"/>
              <a:t>valore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semplice</a:t>
            </a:r>
            <a:endParaRPr lang="en-US" baseline="0" dirty="0" smtClean="0"/>
          </a:p>
          <a:p>
            <a:r>
              <a:rPr lang="en-US" baseline="0" dirty="0" smtClean="0"/>
              <a:t>	un </a:t>
            </a:r>
            <a:r>
              <a:rPr lang="en-US" baseline="0" dirty="0" err="1" smtClean="0"/>
              <a:t>valore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dato</a:t>
            </a:r>
            <a:r>
              <a:rPr lang="en-US" baseline="0" dirty="0" smtClean="0"/>
              <a:t> da un </a:t>
            </a:r>
            <a:r>
              <a:rPr lang="en-US" baseline="0" dirty="0" err="1" smtClean="0"/>
              <a:t>calcolo</a:t>
            </a:r>
            <a:endParaRPr lang="en-US" baseline="0" dirty="0" smtClean="0"/>
          </a:p>
          <a:p>
            <a:r>
              <a:rPr lang="en-US" baseline="0" dirty="0" smtClean="0"/>
              <a:t>	un </a:t>
            </a:r>
            <a:r>
              <a:rPr lang="en-US" baseline="0" dirty="0" err="1" smtClean="0"/>
              <a:t>valore</a:t>
            </a:r>
            <a:r>
              <a:rPr lang="en-US" baseline="0" dirty="0" smtClean="0"/>
              <a:t> floating point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data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provate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sovrascrivere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valore</a:t>
            </a:r>
            <a:r>
              <a:rPr lang="en-US" baseline="0" dirty="0" smtClean="0"/>
              <a:t> mutable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sovrascrivetelo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5685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Definire</a:t>
            </a:r>
            <a:endParaRPr lang="en-US" dirty="0" smtClean="0"/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funzione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moltiplicazione</a:t>
            </a:r>
            <a:r>
              <a:rPr lang="en-US" baseline="0" dirty="0" smtClean="0"/>
              <a:t> di due </a:t>
            </a:r>
            <a:r>
              <a:rPr lang="en-US" baseline="0" dirty="0" err="1" smtClean="0"/>
              <a:t>valori</a:t>
            </a:r>
            <a:endParaRPr lang="en-US" baseline="0" dirty="0" smtClean="0"/>
          </a:p>
          <a:p>
            <a:r>
              <a:rPr lang="en-US" baseline="0" dirty="0" smtClean="0"/>
              <a:t> - di </a:t>
            </a:r>
            <a:r>
              <a:rPr lang="en-US" baseline="0" dirty="0" err="1" smtClean="0"/>
              <a:t>tre</a:t>
            </a:r>
            <a:endParaRPr lang="en-US" baseline="0" dirty="0" smtClean="0"/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calcolare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fattoriale</a:t>
            </a:r>
            <a:r>
              <a:rPr lang="en-US" baseline="0" dirty="0" smtClean="0"/>
              <a:t> (let rec)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778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Definire</a:t>
            </a:r>
            <a:r>
              <a:rPr lang="en-US" dirty="0" smtClean="0"/>
              <a:t> la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moltiplicazione</a:t>
            </a:r>
            <a:r>
              <a:rPr lang="en-US" baseline="0" dirty="0" smtClean="0"/>
              <a:t> di 2 come </a:t>
            </a:r>
            <a:r>
              <a:rPr lang="en-US" baseline="0" dirty="0" err="1" smtClean="0"/>
              <a:t>funzione</a:t>
            </a:r>
            <a:r>
              <a:rPr lang="en-US" baseline="0" dirty="0" smtClean="0"/>
              <a:t> curried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954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Modificare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funzione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ordinamento</a:t>
            </a:r>
            <a:r>
              <a:rPr lang="en-US" baseline="0" dirty="0" smtClean="0"/>
              <a:t> di un array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mySort</a:t>
            </a:r>
            <a:r>
              <a:rPr lang="en-US" dirty="0" smtClean="0"/>
              <a:t> (</a:t>
            </a:r>
            <a:r>
              <a:rPr lang="en-US" dirty="0" err="1" smtClean="0"/>
              <a:t>arr:int</a:t>
            </a:r>
            <a:r>
              <a:rPr lang="en-US" dirty="0" smtClean="0"/>
              <a:t> array) =</a:t>
            </a:r>
          </a:p>
          <a:p>
            <a:r>
              <a:rPr lang="en-US" dirty="0" smtClean="0"/>
              <a:t>    let range  = [0..(</a:t>
            </a:r>
            <a:r>
              <a:rPr lang="en-US" dirty="0" err="1" smtClean="0"/>
              <a:t>arr.Length</a:t>
            </a:r>
            <a:r>
              <a:rPr lang="en-US" dirty="0" smtClean="0"/>
              <a:t> - 2)]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let mutable sorted = false</a:t>
            </a:r>
          </a:p>
          <a:p>
            <a:r>
              <a:rPr lang="en-US" dirty="0" smtClean="0"/>
              <a:t>    while not sorted do </a:t>
            </a:r>
          </a:p>
          <a:p>
            <a:r>
              <a:rPr lang="en-US" dirty="0" smtClean="0"/>
              <a:t>        sorted &lt;- true</a:t>
            </a:r>
          </a:p>
          <a:p>
            <a:r>
              <a:rPr lang="en-US" dirty="0" smtClean="0"/>
              <a:t>        for </a:t>
            </a:r>
            <a:r>
              <a:rPr lang="en-US" dirty="0" err="1" smtClean="0"/>
              <a:t>i</a:t>
            </a:r>
            <a:r>
              <a:rPr lang="en-US" dirty="0" smtClean="0"/>
              <a:t> in range do </a:t>
            </a:r>
          </a:p>
          <a:p>
            <a:r>
              <a:rPr lang="en-US" dirty="0" smtClean="0"/>
              <a:t>            if arr.[</a:t>
            </a:r>
            <a:r>
              <a:rPr lang="en-US" dirty="0" err="1" smtClean="0"/>
              <a:t>i</a:t>
            </a:r>
            <a:r>
              <a:rPr lang="en-US" dirty="0" smtClean="0"/>
              <a:t>] &gt; arr.[i+1] then</a:t>
            </a:r>
          </a:p>
          <a:p>
            <a:r>
              <a:rPr lang="en-US" dirty="0" smtClean="0"/>
              <a:t>                let </a:t>
            </a:r>
            <a:r>
              <a:rPr lang="en-US" dirty="0" err="1" smtClean="0"/>
              <a:t>tmp</a:t>
            </a:r>
            <a:r>
              <a:rPr lang="en-US" dirty="0" smtClean="0"/>
              <a:t> = arr.[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            arr.[</a:t>
            </a:r>
            <a:r>
              <a:rPr lang="en-US" dirty="0" err="1" smtClean="0"/>
              <a:t>i</a:t>
            </a:r>
            <a:r>
              <a:rPr lang="en-US" dirty="0" smtClean="0"/>
              <a:t>] &lt;- arr.[i+1]</a:t>
            </a:r>
          </a:p>
          <a:p>
            <a:r>
              <a:rPr lang="en-US" dirty="0" smtClean="0"/>
              <a:t>                arr.[i+1] &lt;- 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smtClean="0"/>
              <a:t>                sorted &lt;- false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arr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4001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96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asigning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 value to x means that x represents that value in the word of possible values, you cant change the value of x, 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for example the number two is a mathematical concept that can't change if you apply the number two to a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funciton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 obtain a result and that will always be the result of that function for that number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86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Person</a:t>
            </a:r>
            <a:r>
              <a:rPr lang="it-IT" dirty="0" smtClean="0"/>
              <a:t> = { </a:t>
            </a:r>
            <a:r>
              <a:rPr lang="it-IT" dirty="0" err="1" smtClean="0"/>
              <a:t>Name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; </a:t>
            </a:r>
            <a:r>
              <a:rPr lang="it-IT" dirty="0" err="1" smtClean="0"/>
              <a:t>Surname</a:t>
            </a:r>
            <a:r>
              <a:rPr lang="it-IT" dirty="0" smtClean="0"/>
              <a:t> : </a:t>
            </a:r>
            <a:r>
              <a:rPr lang="it-IT" dirty="0" err="1" smtClean="0"/>
              <a:t>string</a:t>
            </a:r>
            <a:r>
              <a:rPr lang="it-IT" dirty="0" smtClean="0"/>
              <a:t>}</a:t>
            </a:r>
          </a:p>
          <a:p>
            <a:r>
              <a:rPr lang="it-IT" dirty="0" err="1" smtClean="0"/>
              <a:t>let</a:t>
            </a:r>
            <a:r>
              <a:rPr lang="it-IT" dirty="0" smtClean="0"/>
              <a:t> io = {</a:t>
            </a:r>
            <a:r>
              <a:rPr lang="it-IT" dirty="0" err="1" smtClean="0"/>
              <a:t>Name</a:t>
            </a:r>
            <a:r>
              <a:rPr lang="it-IT" dirty="0" smtClean="0"/>
              <a:t> = "Daniele"}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169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53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307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Scrivere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dato</a:t>
            </a:r>
            <a:r>
              <a:rPr lang="en-US" dirty="0" smtClean="0"/>
              <a:t> due numeri </a:t>
            </a:r>
            <a:r>
              <a:rPr lang="en-US" dirty="0" err="1" smtClean="0"/>
              <a:t>torni</a:t>
            </a:r>
            <a:r>
              <a:rPr lang="en-US" dirty="0" smtClean="0"/>
              <a:t> le Quattro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operazioni</a:t>
            </a:r>
            <a:r>
              <a:rPr lang="en-US" baseline="0" dirty="0" smtClean="0"/>
              <a:t> sui numeri in </a:t>
            </a:r>
            <a:r>
              <a:rPr lang="en-US" baseline="0" dirty="0" err="1" smtClean="0"/>
              <a:t>ordine</a:t>
            </a:r>
            <a:endParaRPr lang="en-US" baseline="0" dirty="0" smtClean="0"/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somma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differenza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moltiplicazione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divisione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635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Definire</a:t>
            </a:r>
            <a:r>
              <a:rPr lang="en-US" baseline="0" dirty="0" smtClean="0"/>
              <a:t> un record per </a:t>
            </a:r>
            <a:r>
              <a:rPr lang="en-US" baseline="0" dirty="0" err="1" smtClean="0"/>
              <a:t>l’indirizzo</a:t>
            </a:r>
            <a:r>
              <a:rPr lang="en-US" baseline="0" dirty="0" smtClean="0"/>
              <a:t>, </a:t>
            </a:r>
          </a:p>
          <a:p>
            <a:r>
              <a:rPr lang="en-US" baseline="0" dirty="0" smtClean="0"/>
              <a:t>Via </a:t>
            </a:r>
          </a:p>
          <a:p>
            <a:r>
              <a:rPr lang="en-US" baseline="0" dirty="0" err="1" smtClean="0"/>
              <a:t>Ncivico</a:t>
            </a:r>
            <a:endParaRPr lang="en-US" baseline="0" dirty="0" smtClean="0"/>
          </a:p>
          <a:p>
            <a:r>
              <a:rPr lang="en-US" baseline="0" dirty="0" smtClean="0"/>
              <a:t>Cap</a:t>
            </a:r>
          </a:p>
          <a:p>
            <a:r>
              <a:rPr lang="en-US" baseline="0" dirty="0" err="1" smtClean="0"/>
              <a:t>Provincia</a:t>
            </a:r>
            <a:endParaRPr lang="en-US" baseline="0" dirty="0" smtClean="0"/>
          </a:p>
          <a:p>
            <a:r>
              <a:rPr lang="en-US" baseline="0" dirty="0" err="1" smtClean="0"/>
              <a:t>Stato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8052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https://fsharpforfunandprofit.com/posts/discriminated-unions/</a:t>
            </a:r>
          </a:p>
          <a:p>
            <a:r>
              <a:rPr lang="en-US" dirty="0" smtClean="0"/>
              <a:t>They define a sum</a:t>
            </a:r>
            <a:r>
              <a:rPr lang="en-US" baseline="0" dirty="0" smtClean="0"/>
              <a:t>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1214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showValue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(v : _ option) =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"%s" (match v with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Some x -&gt;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x.ToString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None -&gt; "None")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123 |&gt;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showValue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123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: unit = ()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"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|&gt;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showValue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;;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: unit = ()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 |&gt;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showValue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: unit = 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3936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must organize your match expressions such that the patterns are listed from most to least specific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used with a wide variety of data types including (but not limited to) numbers, strings, tuples, and records.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let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isEven</a:t>
            </a:r>
            <a:r>
              <a:rPr lang="en-US" baseline="0" dirty="0" smtClean="0"/>
              <a:t> n = </a:t>
            </a:r>
          </a:p>
          <a:p>
            <a:r>
              <a:rPr lang="en-US" baseline="0" dirty="0" smtClean="0"/>
              <a:t>  if n % 2 = 0 then true</a:t>
            </a:r>
          </a:p>
          <a:p>
            <a:r>
              <a:rPr lang="en-US" baseline="0" dirty="0" smtClean="0"/>
              <a:t>  else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6061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Even though any integer will match any of the three patterns, the guard clauses on patterns ① and ② cause matching to fail unless the captured value meets their criteria.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54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1781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Provare a costruire</a:t>
            </a:r>
            <a:r>
              <a:rPr lang="it-IT" baseline="0" dirty="0" smtClean="0"/>
              <a:t> le liste nei primi quattro casi</a:t>
            </a:r>
          </a:p>
          <a:p>
            <a:r>
              <a:rPr lang="it-IT" baseline="0" dirty="0" err="1" smtClean="0"/>
              <a:t>Construite</a:t>
            </a:r>
            <a:r>
              <a:rPr lang="it-IT" baseline="0" dirty="0" smtClean="0"/>
              <a:t> una lista di nomi assegnandola ad un valore</a:t>
            </a:r>
          </a:p>
          <a:p>
            <a:r>
              <a:rPr lang="it-IT" baseline="0" dirty="0" smtClean="0"/>
              <a:t>Proviamo a vedere che proprietà ha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61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418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232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["Mercury"; "</a:t>
            </a:r>
            <a:r>
              <a:rPr lang="en-US" dirty="0" err="1" smtClean="0"/>
              <a:t>Mercury";"Venus</a:t>
            </a:r>
            <a:r>
              <a:rPr lang="en-US" dirty="0" smtClean="0"/>
              <a:t>"; "Earth"; "Mars"]</a:t>
            </a:r>
          </a:p>
          <a:p>
            <a:r>
              <a:rPr lang="en-US" dirty="0" smtClean="0"/>
              <a:t>|&gt; </a:t>
            </a:r>
            <a:r>
              <a:rPr lang="en-US" dirty="0" err="1" smtClean="0"/>
              <a:t>List.map</a:t>
            </a:r>
            <a:r>
              <a:rPr lang="en-US" dirty="0" smtClean="0"/>
              <a:t> (fun x -&gt;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 "%s\n" x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x.ToUpper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|&gt; </a:t>
            </a:r>
            <a:r>
              <a:rPr lang="en-US" dirty="0" err="1" smtClean="0"/>
              <a:t>List.take</a:t>
            </a:r>
            <a:r>
              <a:rPr lang="en-US" dirty="0" smtClean="0"/>
              <a:t> 2</a:t>
            </a:r>
          </a:p>
          <a:p>
            <a:endParaRPr lang="en-US" dirty="0" smtClean="0"/>
          </a:p>
          <a:p>
            <a:r>
              <a:rPr lang="en-US" dirty="0" err="1" smtClean="0"/>
              <a:t>seq</a:t>
            </a:r>
            <a:r>
              <a:rPr lang="en-US" dirty="0" smtClean="0"/>
              <a:t> { 1..100 }</a:t>
            </a:r>
          </a:p>
          <a:p>
            <a:r>
              <a:rPr lang="en-US" dirty="0" smtClean="0"/>
              <a:t>|&gt; </a:t>
            </a:r>
            <a:r>
              <a:rPr lang="en-US" dirty="0" err="1" smtClean="0"/>
              <a:t>Seq.map</a:t>
            </a:r>
            <a:r>
              <a:rPr lang="en-US" dirty="0" smtClean="0"/>
              <a:t> (fun x -&gt;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 "%d\n" x</a:t>
            </a:r>
          </a:p>
          <a:p>
            <a:r>
              <a:rPr lang="en-US" dirty="0" smtClean="0"/>
              <a:t>    x * 10)</a:t>
            </a:r>
          </a:p>
          <a:p>
            <a:r>
              <a:rPr lang="en-US" dirty="0" smtClean="0"/>
              <a:t>|&gt; </a:t>
            </a:r>
            <a:r>
              <a:rPr lang="en-US" dirty="0" err="1" smtClean="0"/>
              <a:t>Seq.take</a:t>
            </a:r>
            <a:r>
              <a:rPr lang="en-US" dirty="0" smtClean="0"/>
              <a:t> 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63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5809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let</a:t>
            </a:r>
            <a:r>
              <a:rPr lang="it-IT" dirty="0" smtClean="0"/>
              <a:t> </a:t>
            </a:r>
            <a:r>
              <a:rPr lang="it-IT" dirty="0" err="1" smtClean="0"/>
              <a:t>fahrenheitToCelsius</a:t>
            </a:r>
            <a:r>
              <a:rPr lang="it-IT" dirty="0" smtClean="0"/>
              <a:t> </a:t>
            </a:r>
            <a:r>
              <a:rPr lang="it-IT" dirty="0" err="1" smtClean="0"/>
              <a:t>degreesF</a:t>
            </a:r>
            <a:r>
              <a:rPr lang="it-IT" dirty="0" smtClean="0"/>
              <a:t> = (</a:t>
            </a:r>
            <a:r>
              <a:rPr lang="it-IT" dirty="0" err="1" smtClean="0"/>
              <a:t>degreesF</a:t>
            </a:r>
            <a:r>
              <a:rPr lang="it-IT" dirty="0" smtClean="0"/>
              <a:t> - 32.0) * (5.0 / 9.0) </a:t>
            </a:r>
          </a:p>
          <a:p>
            <a:r>
              <a:rPr lang="it-IT" dirty="0" err="1" smtClean="0"/>
              <a:t>let</a:t>
            </a:r>
            <a:r>
              <a:rPr lang="it-IT" dirty="0" smtClean="0"/>
              <a:t> </a:t>
            </a:r>
            <a:r>
              <a:rPr lang="it-IT" dirty="0" err="1" smtClean="0"/>
              <a:t>marchHighTemps</a:t>
            </a:r>
            <a:r>
              <a:rPr lang="it-IT" dirty="0" smtClean="0"/>
              <a:t> = [ 33.0; 30.0; 33.0; 38.0; 36.0; 31.0; 35.0; 42.0; 53.0; 65.0; 59.0; 42.0; 31.0; 41.0; 49.0; 45.0; 37.0; 42.0; 40.0; 32.0; 33.0; 42.0; 48.0; 36.0; 34.0; 38.0; 41.0; 46.0; 54.0; 57.0; 59.0 ] </a:t>
            </a:r>
          </a:p>
          <a:p>
            <a:r>
              <a:rPr lang="it-I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marchHighTemps</a:t>
            </a:r>
            <a:r>
              <a:rPr lang="it-IT" dirty="0" smtClean="0"/>
              <a:t> 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|&gt; </a:t>
            </a:r>
            <a:r>
              <a:rPr lang="it-I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List.average</a:t>
            </a:r>
            <a:r>
              <a:rPr lang="it-IT" dirty="0" smtClean="0"/>
              <a:t> 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|&gt; </a:t>
            </a:r>
            <a:r>
              <a:rPr lang="it-I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fahrenheitToCelsius</a:t>
            </a:r>
            <a:r>
              <a:rPr lang="it-IT" dirty="0" smtClean="0"/>
              <a:t> 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|&gt; </a:t>
            </a:r>
            <a:r>
              <a:rPr lang="it-I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printfn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"March </a:t>
            </a:r>
            <a:r>
              <a:rPr lang="it-I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(C): %f"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64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96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477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you in the right mindset for what is coming</a:t>
            </a:r>
          </a:p>
          <a:p>
            <a:r>
              <a:rPr lang="en-US" dirty="0" smtClean="0"/>
              <a:t>now when we talk about functions you know what I mean</a:t>
            </a:r>
          </a:p>
          <a:p>
            <a:r>
              <a:rPr lang="en-US" dirty="0" smtClean="0"/>
              <a:t>it will be easier to not think about memory cells and instead thing about function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962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you in the right mindset for what is coming</a:t>
            </a:r>
          </a:p>
          <a:p>
            <a:r>
              <a:rPr lang="en-US" dirty="0" smtClean="0"/>
              <a:t>now when we talk about functions you know what I mean</a:t>
            </a:r>
          </a:p>
          <a:p>
            <a:r>
              <a:rPr lang="en-US" dirty="0" smtClean="0"/>
              <a:t>it will be easier to not think about memory cells and instead thing about function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4129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you in the right mindset for what is coming</a:t>
            </a:r>
          </a:p>
          <a:p>
            <a:r>
              <a:rPr lang="en-US" dirty="0" smtClean="0"/>
              <a:t>now when we talk about functions you know what I mean</a:t>
            </a:r>
          </a:p>
          <a:p>
            <a:r>
              <a:rPr lang="en-US" dirty="0" smtClean="0"/>
              <a:t>it will be easier to not think about memory cells and instead thing about function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377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you in the right mindset for what is coming</a:t>
            </a:r>
          </a:p>
          <a:p>
            <a:r>
              <a:rPr lang="en-US" dirty="0" smtClean="0"/>
              <a:t>now when we talk about functions you know what I mean</a:t>
            </a:r>
          </a:p>
          <a:p>
            <a:r>
              <a:rPr lang="en-US" dirty="0" smtClean="0"/>
              <a:t>it will be easier to not think about memory cells and instead thing about function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7448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System; using </a:t>
            </a:r>
            <a:r>
              <a:rPr lang="en-US" dirty="0" err="1" smtClean="0"/>
              <a:t>System.Linq</a:t>
            </a:r>
            <a:r>
              <a:rPr lang="en-US" dirty="0" smtClean="0"/>
              <a:t>; class Example { public static </a:t>
            </a:r>
            <a:r>
              <a:rPr lang="en-US" dirty="0" err="1" smtClean="0"/>
              <a:t>int</a:t>
            </a:r>
            <a:r>
              <a:rPr lang="en-US" dirty="0" smtClean="0"/>
              <a:t> multiplier = 1; private static void ① Multiply(</a:t>
            </a:r>
            <a:r>
              <a:rPr lang="en-US" dirty="0" err="1" smtClean="0"/>
              <a:t>int</a:t>
            </a:r>
            <a:r>
              <a:rPr lang="en-US" dirty="0" smtClean="0"/>
              <a:t> value) { </a:t>
            </a:r>
            <a:r>
              <a:rPr lang="en-US" dirty="0" err="1" smtClean="0"/>
              <a:t>var</a:t>
            </a:r>
            <a:r>
              <a:rPr lang="en-US" dirty="0" smtClean="0"/>
              <a:t> result = value * multiplier; </a:t>
            </a:r>
            <a:r>
              <a:rPr lang="en-US" dirty="0" err="1" smtClean="0"/>
              <a:t>Console.WriteLine</a:t>
            </a:r>
            <a:r>
              <a:rPr lang="en-US" dirty="0" smtClean="0"/>
              <a:t>("{0} x {1} = {2}", value, ②multiplier++, result); } static void Main() { </a:t>
            </a:r>
            <a:r>
              <a:rPr lang="en-US" dirty="0" err="1" smtClean="0"/>
              <a:t>var</a:t>
            </a:r>
            <a:r>
              <a:rPr lang="en-US" dirty="0" smtClean="0"/>
              <a:t> range = </a:t>
            </a:r>
            <a:r>
              <a:rPr lang="en-US" dirty="0" err="1" smtClean="0"/>
              <a:t>Enumerable.Range</a:t>
            </a:r>
            <a:r>
              <a:rPr lang="en-US" dirty="0" smtClean="0"/>
              <a:t>(1, 100); </a:t>
            </a:r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in range) {</a:t>
            </a:r>
          </a:p>
          <a:p>
            <a:r>
              <a:rPr lang="en-US" dirty="0" smtClean="0"/>
              <a:t>Multiply(</a:t>
            </a:r>
            <a:r>
              <a:rPr lang="en-US" dirty="0" err="1" smtClean="0"/>
              <a:t>i</a:t>
            </a:r>
            <a:r>
              <a:rPr lang="en-US" dirty="0" smtClean="0"/>
              <a:t>); } } }</a:t>
            </a:r>
          </a:p>
          <a:p>
            <a:r>
              <a:rPr lang="en-US" dirty="0" smtClean="0"/>
              <a:t>static void Main() { </a:t>
            </a:r>
            <a:r>
              <a:rPr lang="en-US" dirty="0" err="1" smtClean="0"/>
              <a:t>var</a:t>
            </a:r>
            <a:r>
              <a:rPr lang="en-US" dirty="0" smtClean="0"/>
              <a:t> range = </a:t>
            </a:r>
            <a:r>
              <a:rPr lang="en-US" dirty="0" err="1" smtClean="0"/>
              <a:t>Enumerable.Range</a:t>
            </a:r>
            <a:r>
              <a:rPr lang="en-US" dirty="0" smtClean="0"/>
              <a:t>(1, 100); </a:t>
            </a:r>
            <a:r>
              <a:rPr lang="en-US" dirty="0" err="1" smtClean="0"/>
              <a:t>System.Threading.Tasks.Parallel.ForEach</a:t>
            </a:r>
            <a:r>
              <a:rPr lang="en-US" dirty="0" smtClean="0"/>
              <a:t>(range, </a:t>
            </a:r>
            <a:r>
              <a:rPr lang="en-US" dirty="0" err="1" smtClean="0"/>
              <a:t>i</a:t>
            </a:r>
            <a:r>
              <a:rPr lang="en-US" dirty="0" smtClean="0"/>
              <a:t> =&gt; Multiply(</a:t>
            </a:r>
            <a:r>
              <a:rPr lang="en-US" dirty="0" err="1" smtClean="0"/>
              <a:t>i</a:t>
            </a:r>
            <a:r>
              <a:rPr lang="en-US" dirty="0" smtClean="0"/>
              <a:t>));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426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8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7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5167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19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726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81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9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7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2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6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5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3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5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1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9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2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fsharp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t/Book-Breaking-Managed-Functional-Programming-ebook/dp/B00IZNQULW/ref=sr_1_1?ie=UTF8&amp;qid=1478513795&amp;sr=8-1&amp;keywords=the+book+of+f" TargetMode="External"/><Relationship Id="rId2" Type="http://schemas.openxmlformats.org/officeDocument/2006/relationships/hyperlink" Target="https://en.wikibooks.org/wiki/F_Sharp_Programming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euler.net/" TargetMode="External"/><Relationship Id="rId2" Type="http://schemas.openxmlformats.org/officeDocument/2006/relationships/hyperlink" Target="https://www.amazon.it/Book-Breaking-Managed-Functional-Programming-ebook/dp/B00IZNQULW/ref=sr_1_1?ie=UTF8&amp;qid=1478513795&amp;sr=8-1&amp;keywords=the+book+of+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wars.com/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leane.rs/" TargetMode="External"/><Relationship Id="rId2" Type="http://schemas.openxmlformats.org/officeDocument/2006/relationships/hyperlink" Target="mailto:D.pozzobon@reply.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221" y="2404531"/>
            <a:ext cx="9109247" cy="1646302"/>
          </a:xfrm>
        </p:spPr>
        <p:txBody>
          <a:bodyPr/>
          <a:lstStyle/>
          <a:p>
            <a:r>
              <a:rPr lang="it-IT" sz="4800" dirty="0" err="1" smtClean="0"/>
              <a:t>Functional</a:t>
            </a:r>
            <a:r>
              <a:rPr lang="it-IT" sz="4800" dirty="0" smtClean="0"/>
              <a:t> Programming with F#</a:t>
            </a:r>
            <a:endParaRPr lang="it-IT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5964" y="4050833"/>
            <a:ext cx="7766936" cy="1096899"/>
          </a:xfrm>
        </p:spPr>
        <p:txBody>
          <a:bodyPr/>
          <a:lstStyle/>
          <a:p>
            <a:r>
              <a:rPr lang="it-IT" dirty="0" smtClean="0"/>
              <a:t>Daniele </a:t>
            </a:r>
            <a:r>
              <a:rPr lang="it-IT" dirty="0" err="1" smtClean="0"/>
              <a:t>Pozzobon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9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functional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</a:t>
            </a:r>
            <a:r>
              <a:rPr lang="en-US" dirty="0" smtClean="0"/>
              <a:t>mmutability </a:t>
            </a:r>
            <a:r>
              <a:rPr lang="en-US" dirty="0"/>
              <a:t>by </a:t>
            </a:r>
            <a:r>
              <a:rPr lang="en-US" dirty="0" smtClean="0"/>
              <a:t>default</a:t>
            </a:r>
          </a:p>
          <a:p>
            <a:pPr>
              <a:lnSpc>
                <a:spcPct val="150000"/>
              </a:lnSpc>
            </a:pP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have values not </a:t>
            </a:r>
            <a:r>
              <a:rPr lang="en-US" dirty="0" smtClean="0"/>
              <a:t>variables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Functions </a:t>
            </a:r>
            <a:r>
              <a:rPr lang="en-US" dirty="0"/>
              <a:t>and functions application as main way to do </a:t>
            </a:r>
            <a:r>
              <a:rPr lang="en-US" dirty="0" smtClean="0"/>
              <a:t>calculations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Every </a:t>
            </a:r>
            <a:r>
              <a:rPr lang="en-US" dirty="0"/>
              <a:t>function has One input and One </a:t>
            </a:r>
            <a:r>
              <a:rPr lang="en-US" dirty="0" smtClean="0"/>
              <a:t>output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Referential </a:t>
            </a:r>
            <a:r>
              <a:rPr lang="en-US" dirty="0"/>
              <a:t>transparency</a:t>
            </a:r>
          </a:p>
        </p:txBody>
      </p:sp>
    </p:spTree>
    <p:extLst>
      <p:ext uri="{BB962C8B-B14F-4D97-AF65-F5344CB8AC3E}">
        <p14:creationId xmlns:p14="http://schemas.microsoft.com/office/powerpoint/2010/main" val="169236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F#?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Functional</a:t>
            </a:r>
            <a:r>
              <a:rPr lang="it-IT" dirty="0" smtClean="0"/>
              <a:t> First Programming Language</a:t>
            </a:r>
          </a:p>
          <a:p>
            <a:r>
              <a:rPr lang="it-IT" dirty="0" err="1" smtClean="0"/>
              <a:t>Multiparadigm</a:t>
            </a:r>
            <a:endParaRPr lang="it-IT" dirty="0" smtClean="0"/>
          </a:p>
          <a:p>
            <a:r>
              <a:rPr lang="it-IT" dirty="0" smtClean="0"/>
              <a:t>Impure</a:t>
            </a:r>
          </a:p>
          <a:p>
            <a:r>
              <a:rPr lang="it-IT" dirty="0" err="1" smtClean="0"/>
              <a:t>Developed</a:t>
            </a:r>
            <a:r>
              <a:rPr lang="it-IT" dirty="0" smtClean="0"/>
              <a:t> by Microsoft </a:t>
            </a:r>
            <a:r>
              <a:rPr lang="it-IT" dirty="0" err="1" smtClean="0"/>
              <a:t>Research</a:t>
            </a:r>
            <a:endParaRPr lang="it-IT" dirty="0" smtClean="0"/>
          </a:p>
          <a:p>
            <a:pPr lvl="1"/>
            <a:r>
              <a:rPr lang="it-IT" dirty="0" err="1" smtClean="0"/>
              <a:t>Inspired</a:t>
            </a:r>
            <a:r>
              <a:rPr lang="it-IT" dirty="0" smtClean="0"/>
              <a:t> by ML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89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Characteristics</a:t>
            </a:r>
            <a:r>
              <a:rPr lang="it-IT" dirty="0" smtClean="0"/>
              <a:t> of F#?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As</a:t>
            </a:r>
            <a:r>
              <a:rPr lang="it-IT" dirty="0" smtClean="0"/>
              <a:t> general </a:t>
            </a:r>
            <a:r>
              <a:rPr lang="it-IT" dirty="0" err="1" smtClean="0"/>
              <a:t>purpose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C#</a:t>
            </a:r>
          </a:p>
          <a:p>
            <a:r>
              <a:rPr lang="it-IT" dirty="0" err="1" smtClean="0"/>
              <a:t>Statically</a:t>
            </a:r>
            <a:r>
              <a:rPr lang="it-IT" dirty="0" smtClean="0"/>
              <a:t> </a:t>
            </a:r>
            <a:r>
              <a:rPr lang="it-IT" dirty="0" err="1" smtClean="0"/>
              <a:t>Typed</a:t>
            </a:r>
            <a:endParaRPr lang="it-IT" dirty="0" smtClean="0"/>
          </a:p>
          <a:p>
            <a:r>
              <a:rPr lang="it-IT" dirty="0" smtClean="0"/>
              <a:t>Concise </a:t>
            </a:r>
            <a:r>
              <a:rPr lang="it-IT" dirty="0" err="1" smtClean="0"/>
              <a:t>Syntax</a:t>
            </a:r>
            <a:endParaRPr lang="it-IT" dirty="0" smtClean="0"/>
          </a:p>
          <a:p>
            <a:r>
              <a:rPr lang="it-IT" dirty="0" err="1" smtClean="0"/>
              <a:t>Immutability</a:t>
            </a:r>
            <a:r>
              <a:rPr lang="it-IT" dirty="0" smtClean="0"/>
              <a:t> by </a:t>
            </a:r>
            <a:r>
              <a:rPr lang="it-IT" dirty="0" err="1" smtClean="0"/>
              <a:t>defaut</a:t>
            </a:r>
            <a:endParaRPr lang="it-IT" dirty="0" smtClean="0"/>
          </a:p>
          <a:p>
            <a:r>
              <a:rPr lang="it-IT" dirty="0" err="1" smtClean="0"/>
              <a:t>Significance</a:t>
            </a:r>
            <a:r>
              <a:rPr lang="it-IT" dirty="0" smtClean="0"/>
              <a:t> of White </a:t>
            </a:r>
            <a:r>
              <a:rPr lang="en-US" dirty="0" smtClean="0"/>
              <a:t>Space</a:t>
            </a:r>
          </a:p>
          <a:p>
            <a:r>
              <a:rPr lang="en-US" dirty="0" smtClean="0"/>
              <a:t>Cross Platform</a:t>
            </a:r>
          </a:p>
        </p:txBody>
      </p:sp>
    </p:spTree>
    <p:extLst>
      <p:ext uri="{BB962C8B-B14F-4D97-AF65-F5344CB8AC3E}">
        <p14:creationId xmlns:p14="http://schemas.microsoft.com/office/powerpoint/2010/main" val="227696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F# |&gt; </a:t>
            </a:r>
            <a:r>
              <a:rPr lang="it-IT" dirty="0" err="1" smtClean="0"/>
              <a:t>Statically</a:t>
            </a:r>
            <a:r>
              <a:rPr lang="it-IT" dirty="0" smtClean="0"/>
              <a:t> </a:t>
            </a:r>
            <a:r>
              <a:rPr lang="it-IT" dirty="0" err="1" smtClean="0"/>
              <a:t>Typed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F# has a better type system than C# 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express business concepts </a:t>
            </a:r>
            <a:r>
              <a:rPr lang="en-US" dirty="0" smtClean="0"/>
              <a:t>with types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You can easily define a binary tree as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Tree = 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Leaf 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Node of 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Tree *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/>
              <a:t>Powerfull</a:t>
            </a:r>
            <a:r>
              <a:rPr lang="en-US" dirty="0" smtClean="0"/>
              <a:t> Type Inference</a:t>
            </a:r>
          </a:p>
        </p:txBody>
      </p:sp>
    </p:spTree>
    <p:extLst>
      <p:ext uri="{BB962C8B-B14F-4D97-AF65-F5344CB8AC3E}">
        <p14:creationId xmlns:p14="http://schemas.microsoft.com/office/powerpoint/2010/main" val="1264147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F# |&gt; </a:t>
            </a:r>
            <a:r>
              <a:rPr lang="it-IT" dirty="0" err="1" smtClean="0"/>
              <a:t>Immutablity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OO: No constraints over what mutates when</a:t>
            </a:r>
          </a:p>
          <a:p>
            <a:pPr lvl="1"/>
            <a:r>
              <a:rPr lang="en-US" dirty="0" smtClean="0"/>
              <a:t>unpredictable </a:t>
            </a:r>
            <a:r>
              <a:rPr lang="en-US" dirty="0"/>
              <a:t>because </a:t>
            </a:r>
            <a:r>
              <a:rPr lang="en-US" dirty="0" smtClean="0"/>
              <a:t>state can </a:t>
            </a:r>
            <a:r>
              <a:rPr lang="en-US" dirty="0"/>
              <a:t>change at almost any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What </a:t>
            </a:r>
            <a:r>
              <a:rPr lang="en-US" dirty="0"/>
              <a:t>about when </a:t>
            </a:r>
            <a:r>
              <a:rPr lang="en-US" dirty="0" smtClean="0"/>
              <a:t>side effects affect </a:t>
            </a:r>
            <a:r>
              <a:rPr lang="en-US" dirty="0"/>
              <a:t>shared resources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Example:</a:t>
            </a:r>
            <a:r>
              <a:rPr lang="en-US" dirty="0"/>
              <a:t> </a:t>
            </a:r>
            <a:r>
              <a:rPr lang="en-US" i="1" dirty="0"/>
              <a:t>global </a:t>
            </a:r>
            <a:r>
              <a:rPr lang="en-US" i="1" dirty="0" smtClean="0"/>
              <a:t>state </a:t>
            </a:r>
            <a:r>
              <a:rPr lang="en-US" dirty="0" smtClean="0"/>
              <a:t>is considered </a:t>
            </a:r>
            <a:r>
              <a:rPr lang="en-US" dirty="0"/>
              <a:t>harmful</a:t>
            </a:r>
            <a:r>
              <a:rPr lang="en-US" dirty="0" smtClean="0"/>
              <a:t>.</a:t>
            </a:r>
          </a:p>
          <a:p>
            <a:pPr lvl="1"/>
            <a:r>
              <a:rPr lang="it-IT" dirty="0" err="1" smtClean="0"/>
              <a:t>Parallel</a:t>
            </a:r>
            <a:r>
              <a:rPr lang="it-IT" dirty="0" smtClean="0"/>
              <a:t> </a:t>
            </a:r>
            <a:r>
              <a:rPr lang="it-IT" dirty="0" err="1" smtClean="0"/>
              <a:t>programming</a:t>
            </a:r>
            <a:r>
              <a:rPr lang="it-IT" dirty="0" smtClean="0"/>
              <a:t> </a:t>
            </a:r>
            <a:r>
              <a:rPr lang="it-IT" dirty="0" err="1" smtClean="0"/>
              <a:t>difficult</a:t>
            </a:r>
            <a:endParaRPr lang="it-IT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36850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F# |&gt; </a:t>
            </a:r>
            <a:r>
              <a:rPr lang="it-IT" dirty="0" err="1" smtClean="0"/>
              <a:t>Immutablity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 </a:t>
            </a:r>
            <a:r>
              <a:rPr lang="en-US" i="1" dirty="0"/>
              <a:t>purely</a:t>
            </a:r>
            <a:r>
              <a:rPr lang="en-US" dirty="0"/>
              <a:t> functional </a:t>
            </a:r>
            <a:endParaRPr lang="en-US" dirty="0" smtClean="0"/>
          </a:p>
          <a:p>
            <a:pPr lvl="1"/>
            <a:r>
              <a:rPr lang="en-US" dirty="0" smtClean="0"/>
              <a:t>programs composed by deterministic</a:t>
            </a:r>
            <a:r>
              <a:rPr lang="en-US" dirty="0"/>
              <a:t> </a:t>
            </a:r>
            <a:r>
              <a:rPr lang="en-US" i="1" dirty="0" smtClean="0"/>
              <a:t>expressions</a:t>
            </a:r>
            <a:endParaRPr lang="en-US" dirty="0" smtClean="0"/>
          </a:p>
          <a:p>
            <a:pPr lvl="1"/>
            <a:r>
              <a:rPr lang="en-US" dirty="0" smtClean="0"/>
              <a:t>side </a:t>
            </a:r>
            <a:r>
              <a:rPr lang="en-US" dirty="0"/>
              <a:t>effects are expressly </a:t>
            </a:r>
            <a:r>
              <a:rPr lang="en-US" dirty="0" smtClean="0"/>
              <a:t>forbidden</a:t>
            </a:r>
          </a:p>
          <a:p>
            <a:r>
              <a:rPr lang="en-US" dirty="0" smtClean="0"/>
              <a:t>F</a:t>
            </a:r>
            <a:r>
              <a:rPr lang="en-US" dirty="0"/>
              <a:t># is an </a:t>
            </a:r>
            <a:r>
              <a:rPr lang="en-US" i="1" dirty="0"/>
              <a:t>impure</a:t>
            </a:r>
            <a:r>
              <a:rPr lang="en-US" dirty="0"/>
              <a:t> functional language. 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must explicitly allow </a:t>
            </a:r>
            <a:r>
              <a:rPr lang="en-US" dirty="0" smtClean="0"/>
              <a:t>for a value to be changed </a:t>
            </a:r>
          </a:p>
          <a:p>
            <a:pPr lvl="1"/>
            <a:r>
              <a:rPr lang="en-US" dirty="0" smtClean="0"/>
              <a:t>restrict the value’s scope as much as possible</a:t>
            </a:r>
          </a:p>
          <a:p>
            <a:r>
              <a:rPr lang="en-US" dirty="0" err="1" smtClean="0"/>
              <a:t>Immutablitity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naturally suited for execution in parallel and concurrent </a:t>
            </a:r>
            <a:r>
              <a:rPr lang="en-US" dirty="0" smtClean="0"/>
              <a:t>environments</a:t>
            </a:r>
          </a:p>
          <a:p>
            <a:pPr lvl="1"/>
            <a:r>
              <a:rPr lang="en-US" dirty="0" smtClean="0"/>
              <a:t>Reduce the </a:t>
            </a:r>
            <a:r>
              <a:rPr lang="en-US" dirty="0"/>
              <a:t>need to lock shared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Ensures </a:t>
            </a:r>
            <a:r>
              <a:rPr lang="en-US" dirty="0"/>
              <a:t>that multiple processes don’t </a:t>
            </a:r>
            <a:r>
              <a:rPr lang="en-US" dirty="0" smtClean="0"/>
              <a:t>make conflicting changes to the state</a:t>
            </a:r>
            <a:r>
              <a:rPr lang="en-US" dirty="0"/>
              <a:t>.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9717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do with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Statistics and data analysis?</a:t>
            </a:r>
          </a:p>
          <a:p>
            <a:pPr lvl="1"/>
            <a:r>
              <a:rPr lang="en-US" dirty="0" smtClean="0"/>
              <a:t>Yes but not limited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2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do with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Parsers and Compilers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12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do with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Editors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2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Today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are </a:t>
            </a:r>
            <a:r>
              <a:rPr lang="it-IT" dirty="0" err="1" smtClean="0"/>
              <a:t>going</a:t>
            </a:r>
            <a:r>
              <a:rPr lang="it-IT" dirty="0" smtClean="0"/>
              <a:t> to…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Have</a:t>
            </a:r>
            <a:r>
              <a:rPr lang="it-IT" dirty="0" smtClean="0"/>
              <a:t> an </a:t>
            </a:r>
            <a:r>
              <a:rPr lang="it-IT" dirty="0" err="1" smtClean="0"/>
              <a:t>introduction</a:t>
            </a:r>
            <a:r>
              <a:rPr lang="it-IT" dirty="0" smtClean="0"/>
              <a:t> to the F# </a:t>
            </a:r>
            <a:r>
              <a:rPr lang="it-IT" dirty="0" err="1" smtClean="0"/>
              <a:t>programming</a:t>
            </a:r>
            <a:r>
              <a:rPr lang="it-IT" dirty="0" smtClean="0"/>
              <a:t> </a:t>
            </a:r>
            <a:r>
              <a:rPr lang="it-IT" dirty="0" err="1" smtClean="0"/>
              <a:t>language</a:t>
            </a:r>
            <a:endParaRPr lang="it-IT" dirty="0" smtClean="0"/>
          </a:p>
          <a:p>
            <a:r>
              <a:rPr lang="it-IT" dirty="0" err="1" smtClean="0"/>
              <a:t>Configure</a:t>
            </a:r>
            <a:r>
              <a:rPr lang="it-IT" dirty="0" smtClean="0"/>
              <a:t> the </a:t>
            </a:r>
            <a:r>
              <a:rPr lang="it-IT" dirty="0" err="1" smtClean="0"/>
              <a:t>enviroment</a:t>
            </a:r>
            <a:r>
              <a:rPr lang="it-IT" dirty="0" smtClean="0"/>
              <a:t> to </a:t>
            </a:r>
            <a:r>
              <a:rPr lang="it-IT" dirty="0" err="1" smtClean="0"/>
              <a:t>develop</a:t>
            </a:r>
            <a:r>
              <a:rPr lang="it-IT" dirty="0"/>
              <a:t> </a:t>
            </a:r>
            <a:r>
              <a:rPr lang="it-IT" dirty="0" smtClean="0"/>
              <a:t>with </a:t>
            </a:r>
            <a:r>
              <a:rPr lang="it-IT" dirty="0" err="1" smtClean="0"/>
              <a:t>it</a:t>
            </a:r>
            <a:endParaRPr lang="it-IT" dirty="0" smtClean="0"/>
          </a:p>
          <a:p>
            <a:r>
              <a:rPr lang="it-IT" dirty="0" err="1" smtClean="0"/>
              <a:t>Have</a:t>
            </a:r>
            <a:r>
              <a:rPr lang="it-IT" dirty="0" smtClean="0"/>
              <a:t> a look </a:t>
            </a:r>
            <a:r>
              <a:rPr lang="it-IT" dirty="0" err="1" smtClean="0"/>
              <a:t>at</a:t>
            </a:r>
            <a:r>
              <a:rPr lang="it-IT" dirty="0" smtClean="0"/>
              <a:t> some of the </a:t>
            </a:r>
            <a:r>
              <a:rPr lang="it-IT" dirty="0" err="1" smtClean="0"/>
              <a:t>basics</a:t>
            </a:r>
            <a:r>
              <a:rPr lang="it-IT" dirty="0" smtClean="0"/>
              <a:t> of the </a:t>
            </a:r>
            <a:r>
              <a:rPr lang="it-IT" dirty="0" err="1" smtClean="0"/>
              <a:t>language</a:t>
            </a:r>
            <a:endParaRPr lang="it-IT" dirty="0" smtClean="0"/>
          </a:p>
          <a:p>
            <a:r>
              <a:rPr lang="it-IT" dirty="0" err="1" smtClean="0"/>
              <a:t>Get</a:t>
            </a:r>
            <a:r>
              <a:rPr lang="it-IT" dirty="0" smtClean="0"/>
              <a:t> a </a:t>
            </a:r>
            <a:r>
              <a:rPr lang="it-IT" dirty="0" err="1" smtClean="0"/>
              <a:t>feel</a:t>
            </a:r>
            <a:r>
              <a:rPr lang="it-IT" dirty="0" smtClean="0"/>
              <a:t> of the </a:t>
            </a:r>
            <a:r>
              <a:rPr lang="it-IT" dirty="0" err="1" smtClean="0"/>
              <a:t>advantages</a:t>
            </a:r>
            <a:r>
              <a:rPr lang="it-IT" dirty="0" smtClean="0"/>
              <a:t> of a </a:t>
            </a:r>
            <a:r>
              <a:rPr lang="it-IT" dirty="0" err="1" smtClean="0"/>
              <a:t>higher</a:t>
            </a:r>
            <a:r>
              <a:rPr lang="it-IT" dirty="0" smtClean="0"/>
              <a:t> </a:t>
            </a:r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endParaRPr lang="it-IT" dirty="0" smtClean="0"/>
          </a:p>
          <a:p>
            <a:r>
              <a:rPr lang="it-IT" dirty="0" smtClean="0"/>
              <a:t>Do some </a:t>
            </a:r>
            <a:r>
              <a:rPr lang="it-IT" dirty="0" err="1" smtClean="0"/>
              <a:t>basic</a:t>
            </a:r>
            <a:r>
              <a:rPr lang="it-IT" dirty="0" smtClean="0"/>
              <a:t> </a:t>
            </a:r>
            <a:r>
              <a:rPr lang="it-IT" dirty="0" err="1" smtClean="0"/>
              <a:t>operations</a:t>
            </a:r>
            <a:r>
              <a:rPr lang="it-IT" dirty="0" smtClean="0"/>
              <a:t> on </a:t>
            </a:r>
            <a:r>
              <a:rPr lang="it-IT" dirty="0" err="1" smtClean="0"/>
              <a:t>collections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Pattern Match </a:t>
            </a:r>
            <a:r>
              <a:rPr lang="it-IT" dirty="0" err="1" smtClean="0"/>
              <a:t>everyting</a:t>
            </a:r>
            <a:endParaRPr lang="it-IT" dirty="0" smtClean="0"/>
          </a:p>
          <a:p>
            <a:r>
              <a:rPr lang="it-IT" dirty="0" smtClean="0"/>
              <a:t>And </a:t>
            </a:r>
            <a:r>
              <a:rPr lang="it-IT" dirty="0" err="1" smtClean="0"/>
              <a:t>finally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build</a:t>
            </a:r>
            <a:r>
              <a:rPr lang="it-IT" dirty="0" smtClean="0"/>
              <a:t> a Text Adventure Game</a:t>
            </a:r>
          </a:p>
        </p:txBody>
      </p:sp>
    </p:spTree>
    <p:extLst>
      <p:ext uri="{BB962C8B-B14F-4D97-AF65-F5344CB8AC3E}">
        <p14:creationId xmlns:p14="http://schemas.microsoft.com/office/powerpoint/2010/main" val="37165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do with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an IDE that runs on an IPad</a:t>
            </a:r>
            <a:r>
              <a:rPr lang="en-US" dirty="0" smtClean="0"/>
              <a:t>?</a:t>
            </a:r>
          </a:p>
          <a:p>
            <a:r>
              <a:rPr lang="en-US" b="1" dirty="0"/>
              <a:t>Continuous .NET C# and F# 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612" y="2498833"/>
            <a:ext cx="5686097" cy="426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86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Configuring</a:t>
            </a:r>
            <a:r>
              <a:rPr lang="it-IT" dirty="0" smtClean="0"/>
              <a:t> The Environment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1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Installing</a:t>
            </a:r>
            <a:r>
              <a:rPr lang="it-IT" dirty="0" smtClean="0"/>
              <a:t> F#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Go to </a:t>
            </a:r>
            <a:r>
              <a:rPr lang="it-IT" dirty="0"/>
              <a:t> </a:t>
            </a:r>
            <a:r>
              <a:rPr lang="it-IT" u="sng" dirty="0" smtClean="0">
                <a:hlinkClick r:id="rId2"/>
              </a:rPr>
              <a:t>fsharp.org</a:t>
            </a:r>
            <a:r>
              <a:rPr lang="it-IT" u="sng" dirty="0" smtClean="0"/>
              <a:t> </a:t>
            </a:r>
          </a:p>
          <a:p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 smtClean="0"/>
              <a:t>platform</a:t>
            </a:r>
            <a:endParaRPr lang="it-IT" dirty="0" smtClean="0"/>
          </a:p>
          <a:p>
            <a:pPr lvl="1"/>
            <a:r>
              <a:rPr lang="it-IT" dirty="0" smtClean="0"/>
              <a:t>Windows</a:t>
            </a:r>
          </a:p>
          <a:p>
            <a:pPr lvl="2"/>
            <a:r>
              <a:rPr lang="it-IT" dirty="0" err="1" smtClean="0"/>
              <a:t>.Net</a:t>
            </a:r>
            <a:r>
              <a:rPr lang="it-IT" dirty="0" smtClean="0"/>
              <a:t> 4.5</a:t>
            </a:r>
          </a:p>
          <a:p>
            <a:pPr lvl="2"/>
            <a:r>
              <a:rPr lang="it-IT" dirty="0" err="1"/>
              <a:t>Install</a:t>
            </a:r>
            <a:r>
              <a:rPr lang="it-IT" dirty="0"/>
              <a:t> </a:t>
            </a:r>
            <a:r>
              <a:rPr lang="it-IT" dirty="0" err="1"/>
              <a:t>Fsharp</a:t>
            </a:r>
            <a:r>
              <a:rPr lang="it-IT" dirty="0"/>
              <a:t> Bundle</a:t>
            </a:r>
          </a:p>
          <a:p>
            <a:pPr lvl="2"/>
            <a:r>
              <a:rPr lang="it-IT" dirty="0" err="1" smtClean="0"/>
              <a:t>Build</a:t>
            </a:r>
            <a:r>
              <a:rPr lang="it-IT" dirty="0" smtClean="0"/>
              <a:t> Tools</a:t>
            </a:r>
          </a:p>
          <a:p>
            <a:pPr lvl="1"/>
            <a:r>
              <a:rPr lang="it-IT" dirty="0" err="1" smtClean="0"/>
              <a:t>Don’t</a:t>
            </a:r>
            <a:r>
              <a:rPr lang="it-IT" dirty="0" smtClean="0"/>
              <a:t> </a:t>
            </a:r>
            <a:r>
              <a:rPr lang="it-IT" dirty="0" err="1" smtClean="0"/>
              <a:t>forget</a:t>
            </a:r>
            <a:r>
              <a:rPr lang="it-IT" dirty="0" smtClean="0"/>
              <a:t> to </a:t>
            </a:r>
            <a:r>
              <a:rPr lang="it-IT" dirty="0" err="1" smtClean="0"/>
              <a:t>add</a:t>
            </a:r>
            <a:r>
              <a:rPr lang="it-IT" dirty="0" smtClean="0"/>
              <a:t> </a:t>
            </a:r>
            <a:r>
              <a:rPr lang="it-IT" dirty="0" err="1" smtClean="0"/>
              <a:t>fsi</a:t>
            </a:r>
            <a:r>
              <a:rPr lang="it-IT" dirty="0" smtClean="0"/>
              <a:t> to the </a:t>
            </a:r>
            <a:r>
              <a:rPr lang="it-IT" dirty="0" err="1" smtClean="0"/>
              <a:t>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04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Installing</a:t>
            </a:r>
            <a:r>
              <a:rPr lang="it-IT" dirty="0" smtClean="0"/>
              <a:t> Visual Studio Code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Go to </a:t>
            </a:r>
            <a:r>
              <a:rPr lang="it-IT" dirty="0" smtClean="0">
                <a:hlinkClick r:id="rId2"/>
              </a:rPr>
              <a:t>Visual Studio Code</a:t>
            </a:r>
            <a:r>
              <a:rPr lang="it-IT" dirty="0"/>
              <a:t> </a:t>
            </a:r>
            <a:r>
              <a:rPr lang="it-IT" dirty="0" smtClean="0"/>
              <a:t>code.visualstudio.com</a:t>
            </a:r>
            <a:endParaRPr lang="it-IT" dirty="0"/>
          </a:p>
          <a:p>
            <a:r>
              <a:rPr lang="it-IT" dirty="0" smtClean="0"/>
              <a:t>Download and </a:t>
            </a:r>
            <a:r>
              <a:rPr lang="it-IT" dirty="0" err="1" smtClean="0"/>
              <a:t>install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9375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Installing</a:t>
            </a:r>
            <a:r>
              <a:rPr lang="it-IT" dirty="0" smtClean="0"/>
              <a:t> </a:t>
            </a:r>
            <a:r>
              <a:rPr lang="it-IT" dirty="0" err="1" smtClean="0"/>
              <a:t>Ionide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Open Visual Studio Code and type the shortcut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Ctrl+Shift+P</a:t>
            </a:r>
            <a:r>
              <a:rPr lang="en-US" dirty="0"/>
              <a:t> this will open the command window</a:t>
            </a:r>
          </a:p>
          <a:p>
            <a:r>
              <a:rPr lang="en-US" dirty="0"/>
              <a:t>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US" dirty="0"/>
              <a:t> and press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r>
              <a:rPr lang="en-US" dirty="0"/>
              <a:t>Search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Ionide</a:t>
            </a:r>
            <a:r>
              <a:rPr lang="en-US" dirty="0" smtClean="0"/>
              <a:t> </a:t>
            </a:r>
            <a:r>
              <a:rPr lang="en-US" dirty="0"/>
              <a:t>and Install everything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21198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F# Basics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0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FSI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REPL</a:t>
            </a:r>
          </a:p>
          <a:p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usages</a:t>
            </a:r>
            <a:endParaRPr lang="it-IT" dirty="0" smtClean="0"/>
          </a:p>
          <a:p>
            <a:pPr lvl="1"/>
            <a:r>
              <a:rPr lang="it-IT" dirty="0" err="1" smtClean="0"/>
              <a:t>Running</a:t>
            </a:r>
            <a:r>
              <a:rPr lang="it-IT" dirty="0" smtClean="0"/>
              <a:t> </a:t>
            </a:r>
            <a:r>
              <a:rPr lang="it-IT" dirty="0" err="1" smtClean="0"/>
              <a:t>parts</a:t>
            </a:r>
            <a:r>
              <a:rPr lang="it-IT" dirty="0" smtClean="0"/>
              <a:t> of software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developing</a:t>
            </a:r>
            <a:endParaRPr lang="it-IT" dirty="0" smtClean="0"/>
          </a:p>
          <a:p>
            <a:pPr lvl="1"/>
            <a:r>
              <a:rPr lang="it-IT" dirty="0" err="1" smtClean="0"/>
              <a:t>Running</a:t>
            </a:r>
            <a:r>
              <a:rPr lang="it-IT" dirty="0" smtClean="0"/>
              <a:t> scripts to </a:t>
            </a:r>
            <a:r>
              <a:rPr lang="it-IT" dirty="0" err="1" smtClean="0"/>
              <a:t>automate</a:t>
            </a:r>
            <a:r>
              <a:rPr lang="it-IT" dirty="0" smtClean="0"/>
              <a:t> </a:t>
            </a:r>
            <a:r>
              <a:rPr lang="it-IT" dirty="0" err="1" smtClean="0"/>
              <a:t>tasks</a:t>
            </a:r>
            <a:r>
              <a:rPr lang="it-IT" dirty="0" smtClean="0"/>
              <a:t> </a:t>
            </a:r>
          </a:p>
          <a:p>
            <a:r>
              <a:rPr lang="it-IT" dirty="0" smtClean="0"/>
              <a:t>How to </a:t>
            </a:r>
            <a:r>
              <a:rPr lang="it-IT" dirty="0" err="1" smtClean="0"/>
              <a:t>run</a:t>
            </a:r>
            <a:endParaRPr lang="it-IT" dirty="0" smtClean="0"/>
          </a:p>
          <a:p>
            <a:pPr lvl="1"/>
            <a:r>
              <a:rPr lang="it-IT" dirty="0" smtClean="0"/>
              <a:t>Typing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fsi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/>
              <a:t>in concole</a:t>
            </a:r>
          </a:p>
          <a:p>
            <a:pPr lvl="1"/>
            <a:r>
              <a:rPr lang="it-IT" dirty="0" err="1" smtClean="0"/>
              <a:t>Integrated</a:t>
            </a:r>
            <a:r>
              <a:rPr lang="it-IT" dirty="0" smtClean="0"/>
              <a:t> in editor (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Alt+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/>
              <a:t>inonide</a:t>
            </a:r>
            <a:r>
              <a:rPr lang="it-IT" dirty="0" smtClean="0"/>
              <a:t>)</a:t>
            </a:r>
          </a:p>
          <a:p>
            <a:r>
              <a:rPr lang="it-IT" dirty="0" smtClean="0"/>
              <a:t>To </a:t>
            </a:r>
            <a:r>
              <a:rPr lang="it-IT" dirty="0" err="1" smtClean="0"/>
              <a:t>run</a:t>
            </a:r>
            <a:r>
              <a:rPr lang="it-IT" dirty="0" smtClean="0"/>
              <a:t> code in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fsi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expression</a:t>
            </a:r>
            <a:r>
              <a:rPr lang="it-IT" dirty="0" smtClean="0"/>
              <a:t> </a:t>
            </a:r>
            <a:r>
              <a:rPr lang="it-IT" dirty="0" err="1" smtClean="0"/>
              <a:t>followed</a:t>
            </a:r>
            <a:r>
              <a:rPr lang="it-IT" dirty="0" smtClean="0"/>
              <a:t> by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</a:p>
          <a:p>
            <a:pPr lvl="1"/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1+1;;</a:t>
            </a:r>
          </a:p>
        </p:txBody>
      </p:sp>
    </p:spTree>
    <p:extLst>
      <p:ext uri="{BB962C8B-B14F-4D97-AF65-F5344CB8AC3E}">
        <p14:creationId xmlns:p14="http://schemas.microsoft.com/office/powerpoint/2010/main" val="14804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 the Command Line (</a:t>
            </a:r>
            <a:r>
              <a:rPr lang="en-US" dirty="0" err="1" smtClean="0"/>
              <a:t>cmd</a:t>
            </a:r>
            <a:r>
              <a:rPr lang="en-US" dirty="0" smtClean="0"/>
              <a:t>) and run </a:t>
            </a:r>
            <a:r>
              <a:rPr lang="en-US" b="1" i="1" dirty="0" err="1" smtClean="0"/>
              <a:t>fsi</a:t>
            </a:r>
            <a:endParaRPr lang="en-US" b="1" i="1" dirty="0" smtClean="0"/>
          </a:p>
          <a:p>
            <a:r>
              <a:rPr lang="en-US" dirty="0" smtClean="0"/>
              <a:t>Type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“Hello World!”;;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Type Enter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54.3;;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Type Enter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3 * 11;;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Type Enter</a:t>
            </a:r>
          </a:p>
          <a:p>
            <a:pPr lvl="1"/>
            <a:endParaRPr lang="en-US" dirty="0"/>
          </a:p>
          <a:p>
            <a:r>
              <a:rPr lang="en-US" dirty="0" smtClean="0"/>
              <a:t>Try 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 the Code</a:t>
            </a:r>
          </a:p>
          <a:p>
            <a:r>
              <a:rPr lang="en-US" dirty="0" smtClean="0"/>
              <a:t>Type 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“Hello World!”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Type Alt + Enter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54.3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Type Alt + Enter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3 * 11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Type Alt + Enter</a:t>
            </a:r>
          </a:p>
          <a:p>
            <a:pPr lvl="1"/>
            <a:endParaRPr lang="en-US" dirty="0"/>
          </a:p>
          <a:p>
            <a:r>
              <a:rPr lang="en-US" dirty="0" smtClean="0"/>
              <a:t>Try 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FSI |&gt; </a:t>
            </a:r>
            <a:r>
              <a:rPr lang="it-IT" dirty="0" err="1" smtClean="0"/>
              <a:t>it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Support</a:t>
            </a:r>
            <a:r>
              <a:rPr lang="it-IT" dirty="0" smtClean="0"/>
              <a:t> </a:t>
            </a:r>
            <a:r>
              <a:rPr lang="it-IT" dirty="0" err="1" smtClean="0"/>
              <a:t>Binding</a:t>
            </a:r>
            <a:endParaRPr lang="it-IT" dirty="0" smtClean="0"/>
          </a:p>
          <a:p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no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binding</a:t>
            </a:r>
            <a:r>
              <a:rPr lang="it-IT" dirty="0" smtClean="0"/>
              <a:t> </a:t>
            </a:r>
            <a:r>
              <a:rPr lang="it-IT" dirty="0" err="1" smtClean="0"/>
              <a:t>gets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endParaRPr lang="it-IT" dirty="0" smtClean="0"/>
          </a:p>
          <a:p>
            <a:endParaRPr lang="it-IT" dirty="0"/>
          </a:p>
          <a:p>
            <a:pPr marL="1257300" lvl="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1+1;;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it 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1257300" lvl="3" indent="0">
              <a:buNone/>
            </a:pPr>
            <a:endParaRPr lang="it-I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(+);;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(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 &lt;fun:it@1&gt;</a:t>
            </a:r>
          </a:p>
        </p:txBody>
      </p:sp>
    </p:spTree>
    <p:extLst>
      <p:ext uri="{BB962C8B-B14F-4D97-AF65-F5344CB8AC3E}">
        <p14:creationId xmlns:p14="http://schemas.microsoft.com/office/powerpoint/2010/main" val="2153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221" y="2404531"/>
            <a:ext cx="9109247" cy="1646302"/>
          </a:xfrm>
        </p:spPr>
        <p:txBody>
          <a:bodyPr/>
          <a:lstStyle/>
          <a:p>
            <a:r>
              <a:rPr lang="it-IT" sz="4800" dirty="0" err="1" smtClean="0"/>
              <a:t>What</a:t>
            </a:r>
            <a:r>
              <a:rPr lang="it-IT" sz="4800" dirty="0" smtClean="0"/>
              <a:t> </a:t>
            </a:r>
            <a:r>
              <a:rPr lang="it-IT" sz="4800" dirty="0" err="1" smtClean="0"/>
              <a:t>is</a:t>
            </a:r>
            <a:r>
              <a:rPr lang="it-IT" sz="4800" dirty="0" smtClean="0"/>
              <a:t> </a:t>
            </a:r>
            <a:r>
              <a:rPr lang="it-IT" sz="4800" dirty="0" err="1" smtClean="0"/>
              <a:t>Functional</a:t>
            </a:r>
            <a:r>
              <a:rPr lang="it-IT" sz="4800" dirty="0" smtClean="0"/>
              <a:t> Programming?</a:t>
            </a:r>
            <a:endParaRPr lang="it-IT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5964" y="4050833"/>
            <a:ext cx="7766936" cy="1096899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813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FSI |&gt; </a:t>
            </a:r>
            <a:r>
              <a:rPr lang="it-IT" dirty="0" err="1" smtClean="0"/>
              <a:t>Directives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023003" cy="3880773"/>
          </a:xfrm>
        </p:spPr>
        <p:txBody>
          <a:bodyPr>
            <a:normAutofit/>
          </a:bodyPr>
          <a:lstStyle/>
          <a:p>
            <a:r>
              <a:rPr lang="en-US" sz="2400" dirty="0"/>
              <a:t>#help</a:t>
            </a:r>
            <a:r>
              <a:rPr lang="en-US" sz="2400" dirty="0" smtClean="0"/>
              <a:t>;;</a:t>
            </a:r>
          </a:p>
          <a:p>
            <a:r>
              <a:rPr lang="en-US" sz="2400" dirty="0" smtClean="0"/>
              <a:t>#</a:t>
            </a:r>
            <a:r>
              <a:rPr lang="en-US" sz="2400" dirty="0"/>
              <a:t>quit;;</a:t>
            </a:r>
          </a:p>
          <a:p>
            <a:r>
              <a:rPr lang="en-US" sz="2400" dirty="0" smtClean="0"/>
              <a:t>#</a:t>
            </a:r>
            <a:r>
              <a:rPr lang="en-US" sz="2400" dirty="0"/>
              <a:t>load;;</a:t>
            </a:r>
          </a:p>
          <a:p>
            <a:pPr lvl="1"/>
            <a:r>
              <a:rPr lang="en-US" sz="2200" dirty="0" smtClean="0"/>
              <a:t>#</a:t>
            </a:r>
            <a:r>
              <a:rPr lang="en-US" sz="2200" dirty="0"/>
              <a:t>load ".\</a:t>
            </a:r>
            <a:r>
              <a:rPr lang="en-US" sz="2200" dirty="0" err="1"/>
              <a:t>framework.fs</a:t>
            </a:r>
            <a:r>
              <a:rPr lang="en-US" sz="2200" dirty="0" smtClean="0"/>
              <a:t>"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50999" y="2160589"/>
            <a:ext cx="443843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#r;;</a:t>
            </a:r>
          </a:p>
          <a:p>
            <a:pPr lvl="1"/>
            <a:r>
              <a:rPr lang="en-US" sz="2200" dirty="0" smtClean="0"/>
              <a:t>#r "System.FSharp.Data.dll"</a:t>
            </a:r>
          </a:p>
          <a:p>
            <a:r>
              <a:rPr lang="en-US" sz="2400" dirty="0" smtClean="0"/>
              <a:t>#I;;</a:t>
            </a:r>
          </a:p>
          <a:p>
            <a:pPr lvl="1"/>
            <a:r>
              <a:rPr lang="en-US" sz="2200" dirty="0" smtClean="0"/>
              <a:t>#I @"C:\Temp</a:t>
            </a:r>
          </a:p>
          <a:p>
            <a:r>
              <a:rPr lang="en-US" sz="2400" dirty="0" smtClean="0"/>
              <a:t>#time "on";;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36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Defining</a:t>
            </a:r>
            <a:r>
              <a:rPr lang="it-IT" dirty="0" smtClean="0"/>
              <a:t> a </a:t>
            </a:r>
            <a:r>
              <a:rPr lang="it-IT" dirty="0" err="1" smtClean="0"/>
              <a:t>value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Value != </a:t>
            </a:r>
            <a:r>
              <a:rPr lang="it-IT" dirty="0" err="1" smtClean="0"/>
              <a:t>Variable</a:t>
            </a:r>
            <a:endParaRPr lang="it-IT" dirty="0" smtClean="0"/>
          </a:p>
          <a:p>
            <a:r>
              <a:rPr lang="it-IT" dirty="0" err="1" smtClean="0"/>
              <a:t>let</a:t>
            </a:r>
            <a:endParaRPr lang="it-IT" dirty="0" smtClean="0"/>
          </a:p>
          <a:p>
            <a:pPr lvl="1"/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</a:p>
          <a:p>
            <a:pPr lvl="1"/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five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 +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</a:p>
          <a:p>
            <a:pPr lvl="1"/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 "Daniele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Pozzobon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";;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/>
              <a:t>let</a:t>
            </a:r>
            <a:r>
              <a:rPr lang="it-IT" dirty="0" smtClean="0"/>
              <a:t> </a:t>
            </a:r>
            <a:r>
              <a:rPr lang="it-IT" dirty="0" err="1" smtClean="0"/>
              <a:t>mutable</a:t>
            </a:r>
            <a:endParaRPr lang="it-IT" dirty="0" smtClean="0"/>
          </a:p>
          <a:p>
            <a:pPr lvl="1"/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mutable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5</a:t>
            </a:r>
          </a:p>
          <a:p>
            <a:pPr lvl="1"/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&lt;- 6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1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a simple value</a:t>
            </a:r>
            <a:endParaRPr lang="en-US" dirty="0"/>
          </a:p>
          <a:p>
            <a:r>
              <a:rPr lang="en-US" dirty="0" smtClean="0"/>
              <a:t>Define a value computed as the multiplication of 2 values</a:t>
            </a:r>
            <a:endParaRPr lang="en-US" dirty="0"/>
          </a:p>
          <a:p>
            <a:r>
              <a:rPr lang="en-US" dirty="0" smtClean="0"/>
              <a:t>Try to change the value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Define a mutable value</a:t>
            </a:r>
          </a:p>
          <a:p>
            <a:r>
              <a:rPr lang="en-US" dirty="0" smtClean="0"/>
              <a:t>Override with the same type</a:t>
            </a:r>
          </a:p>
          <a:p>
            <a:r>
              <a:rPr lang="en-US" dirty="0" smtClean="0"/>
              <a:t>Override with a different type</a:t>
            </a:r>
          </a:p>
          <a:p>
            <a:endParaRPr lang="en-US" dirty="0"/>
          </a:p>
          <a:p>
            <a:r>
              <a:rPr lang="en-US" dirty="0" smtClean="0"/>
              <a:t>Keywords: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 mutable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Defining</a:t>
            </a:r>
            <a:r>
              <a:rPr lang="it-IT" dirty="0" smtClean="0"/>
              <a:t> </a:t>
            </a:r>
            <a:r>
              <a:rPr lang="it-IT" dirty="0" err="1" smtClean="0"/>
              <a:t>Functions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let</a:t>
            </a:r>
            <a:endParaRPr lang="it-IT" dirty="0" smtClean="0"/>
          </a:p>
          <a:p>
            <a:pPr marL="857250" lvl="2" indent="0">
              <a:buNone/>
            </a:pP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= a + b</a:t>
            </a:r>
          </a:p>
          <a:p>
            <a:pPr marL="857250" lvl="2" indent="0">
              <a:buNone/>
            </a:pP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a</a:t>
            </a:r>
          </a:p>
          <a:p>
            <a:pPr marL="857250" lvl="2" indent="0">
              <a:buNone/>
            </a:pP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applyTen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= f 10</a:t>
            </a:r>
          </a:p>
          <a:p>
            <a:pPr marL="857250" lvl="2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-&gt; a + b</a:t>
            </a:r>
          </a:p>
          <a:p>
            <a:r>
              <a:rPr lang="it-IT" dirty="0" err="1" smtClean="0"/>
              <a:t>What</a:t>
            </a:r>
            <a:r>
              <a:rPr lang="it-IT" dirty="0"/>
              <a:t> </a:t>
            </a:r>
            <a:r>
              <a:rPr lang="it-IT" dirty="0" err="1" smtClean="0"/>
              <a:t>happens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I call </a:t>
            </a:r>
            <a:r>
              <a:rPr lang="it-IT" b="1" i="1" dirty="0" err="1" smtClean="0"/>
              <a:t>add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a </a:t>
            </a:r>
            <a:r>
              <a:rPr lang="it-IT" dirty="0" err="1" smtClean="0"/>
              <a:t>parameter</a:t>
            </a:r>
            <a:endParaRPr lang="it-IT" dirty="0" smtClean="0"/>
          </a:p>
          <a:p>
            <a:pPr marL="857250" lvl="2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1;;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: 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 = &lt;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fun:Invoke@3253&gt;</a:t>
            </a:r>
            <a:endParaRPr lang="it-IT" dirty="0" smtClean="0"/>
          </a:p>
          <a:p>
            <a:pPr marL="857250" lvl="2" indent="0">
              <a:buNone/>
            </a:pP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07726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Curring</a:t>
            </a:r>
            <a:r>
              <a:rPr lang="it-IT" dirty="0" smtClean="0"/>
              <a:t> and </a:t>
            </a:r>
            <a:r>
              <a:rPr lang="it-IT" dirty="0" err="1" smtClean="0"/>
              <a:t>partial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function accepts exactly one input and returns exactly one </a:t>
            </a:r>
            <a:r>
              <a:rPr lang="en-US" dirty="0" smtClean="0"/>
              <a:t>output</a:t>
            </a:r>
          </a:p>
          <a:p>
            <a:pPr marL="457200" lvl="1" indent="0">
              <a:buNone/>
            </a:pP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a + b </a:t>
            </a:r>
          </a:p>
          <a:p>
            <a:pPr marL="457200" lvl="1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nn-N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: </a:t>
            </a: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a:int -&gt; b:int -&gt; int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add a = fun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-&gt;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(+) a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it-I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000" dirty="0" err="1" smtClean="0"/>
              <a:t>Partial</a:t>
            </a:r>
            <a:r>
              <a:rPr lang="it-IT" sz="2000" dirty="0" smtClean="0"/>
              <a:t> </a:t>
            </a:r>
            <a:r>
              <a:rPr lang="it-IT" sz="2000" dirty="0" err="1" smtClean="0"/>
              <a:t>application</a:t>
            </a:r>
            <a:r>
              <a:rPr lang="it-IT" sz="2000" dirty="0" smtClean="0"/>
              <a:t> </a:t>
            </a:r>
            <a:r>
              <a:rPr lang="it-IT" sz="2000" dirty="0" err="1" smtClean="0"/>
              <a:t>allows</a:t>
            </a:r>
            <a:r>
              <a:rPr lang="it-IT" sz="2000" dirty="0" smtClean="0"/>
              <a:t> to create new </a:t>
            </a:r>
            <a:r>
              <a:rPr lang="it-IT" sz="2000" dirty="0" err="1" smtClean="0"/>
              <a:t>functions</a:t>
            </a:r>
            <a:r>
              <a:rPr lang="it-IT" sz="2000" dirty="0" smtClean="0"/>
              <a:t> from </a:t>
            </a:r>
            <a:r>
              <a:rPr lang="it-IT" sz="2000" dirty="0" err="1" smtClean="0"/>
              <a:t>existing</a:t>
            </a:r>
            <a:r>
              <a:rPr lang="it-IT" sz="2000" dirty="0" smtClean="0"/>
              <a:t> </a:t>
            </a:r>
            <a:r>
              <a:rPr lang="it-IT" sz="2000" dirty="0" err="1" smtClean="0"/>
              <a:t>ones</a:t>
            </a:r>
            <a:endParaRPr lang="it-IT" sz="2000" dirty="0" smtClean="0"/>
          </a:p>
          <a:p>
            <a:pPr lvl="1"/>
            <a:r>
              <a:rPr lang="en-US" dirty="0"/>
              <a:t>The compiler </a:t>
            </a:r>
            <a:r>
              <a:rPr lang="en-US" dirty="0" smtClean="0"/>
              <a:t>evaluates </a:t>
            </a:r>
            <a:r>
              <a:rPr lang="en-US" dirty="0"/>
              <a:t>the curried </a:t>
            </a:r>
            <a:r>
              <a:rPr lang="en-US" dirty="0" smtClean="0"/>
              <a:t>function </a:t>
            </a:r>
            <a:r>
              <a:rPr lang="en-US" dirty="0"/>
              <a:t>as far as it </a:t>
            </a:r>
            <a:r>
              <a:rPr lang="en-US" dirty="0" smtClean="0"/>
              <a:t>can with </a:t>
            </a:r>
            <a:r>
              <a:rPr lang="en-US" dirty="0"/>
              <a:t>the provided arguments </a:t>
            </a:r>
            <a:r>
              <a:rPr lang="en-US" dirty="0" smtClean="0"/>
              <a:t>and binds the </a:t>
            </a:r>
            <a:r>
              <a:rPr lang="en-US" dirty="0"/>
              <a:t>resulting function to the </a:t>
            </a:r>
            <a:r>
              <a:rPr lang="en-US" dirty="0" smtClean="0"/>
              <a:t>name</a:t>
            </a:r>
          </a:p>
          <a:p>
            <a:pPr marL="45720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addTen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addTen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10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fun b -&gt; (+)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b</a:t>
            </a:r>
          </a:p>
          <a:p>
            <a:pPr marL="45720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addTen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(+) 10 b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</a:t>
            </a:r>
            <a:endParaRPr lang="en-US" dirty="0"/>
          </a:p>
          <a:p>
            <a:pPr lvl="1"/>
            <a:r>
              <a:rPr lang="en-US" dirty="0" smtClean="0"/>
              <a:t>A function to multiply two numbers</a:t>
            </a:r>
          </a:p>
          <a:p>
            <a:pPr lvl="1"/>
            <a:r>
              <a:rPr lang="en-US" dirty="0" smtClean="0"/>
              <a:t>Use it to make to multiply a number by a factor of ten</a:t>
            </a:r>
          </a:p>
          <a:p>
            <a:pPr lvl="1"/>
            <a:r>
              <a:rPr lang="en-US" dirty="0" smtClean="0"/>
              <a:t>Compute the factorial of a number</a:t>
            </a:r>
          </a:p>
          <a:p>
            <a:pPr lvl="1"/>
            <a:endParaRPr lang="en-US" dirty="0"/>
          </a:p>
          <a:p>
            <a:r>
              <a:rPr lang="en-US" dirty="0" smtClean="0"/>
              <a:t>Keywords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let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let rec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Higher</a:t>
            </a:r>
            <a:r>
              <a:rPr lang="it-IT" dirty="0" smtClean="0"/>
              <a:t> </a:t>
            </a:r>
            <a:r>
              <a:rPr lang="it-IT" dirty="0" err="1" smtClean="0"/>
              <a:t>order</a:t>
            </a:r>
            <a:r>
              <a:rPr lang="it-IT" dirty="0" smtClean="0"/>
              <a:t> </a:t>
            </a:r>
            <a:r>
              <a:rPr lang="it-IT" dirty="0" err="1" smtClean="0"/>
              <a:t>functions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7779"/>
            <a:ext cx="8596668" cy="423358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Functions are treated as values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higher-order function is a function that takes another function as a parameter, or a function that returns another function as a value, or a function which does both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The </a:t>
            </a:r>
            <a:r>
              <a:rPr lang="en-US" dirty="0"/>
              <a:t>derivative </a:t>
            </a:r>
            <a:r>
              <a:rPr lang="en-US" dirty="0" smtClean="0"/>
              <a:t>function </a:t>
            </a:r>
            <a:r>
              <a:rPr lang="en-US" dirty="0"/>
              <a:t>takes a function f(x) as a parameter, and it returns a completely different function f'(x) as a result</a:t>
            </a:r>
            <a:r>
              <a:rPr lang="en-US" dirty="0" smtClean="0"/>
              <a:t>.</a:t>
            </a:r>
          </a:p>
          <a:p>
            <a:pPr lvl="2"/>
            <a:r>
              <a:rPr lang="it-IT" dirty="0" err="1" smtClean="0"/>
              <a:t>deriv</a:t>
            </a:r>
            <a:r>
              <a:rPr lang="it-IT" dirty="0" smtClean="0"/>
              <a:t>(f(x)) = f’(x)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square x = x * x    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cube x = x * x *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sign x =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x &gt; 0 then "positive"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x &lt; 0 then "negative"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 "zero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passFive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 = (f 5)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671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Composition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create function </a:t>
            </a:r>
            <a:r>
              <a:rPr lang="en-US" dirty="0" smtClean="0"/>
              <a:t>chains</a:t>
            </a:r>
            <a:endParaRPr lang="en-US" dirty="0"/>
          </a:p>
          <a:p>
            <a:r>
              <a:rPr lang="en-US" dirty="0"/>
              <a:t>It comes in two forms: forward (</a:t>
            </a:r>
            <a:r>
              <a:rPr lang="en-US" sz="1400" dirty="0"/>
              <a:t>&gt;&gt;</a:t>
            </a:r>
            <a:r>
              <a:rPr lang="en-US" dirty="0"/>
              <a:t>) and backward </a:t>
            </a:r>
            <a:r>
              <a:rPr lang="en-US" dirty="0" smtClean="0"/>
              <a:t>(</a:t>
            </a:r>
            <a:r>
              <a:rPr lang="en-US" sz="1400" dirty="0" smtClean="0"/>
              <a:t>&lt;&lt;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Generate new </a:t>
            </a:r>
            <a:r>
              <a:rPr lang="en-US" dirty="0"/>
              <a:t>functions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averageInCelsius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List.average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fahrenheitToCelsius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averageInCelsius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(float list -&gt; 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9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Inference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compiler</a:t>
            </a:r>
            <a:r>
              <a:rPr lang="it-IT" dirty="0" smtClean="0"/>
              <a:t> can </a:t>
            </a:r>
            <a:r>
              <a:rPr lang="it-IT" dirty="0" err="1" smtClean="0"/>
              <a:t>understands</a:t>
            </a:r>
            <a:r>
              <a:rPr lang="it-IT" dirty="0" smtClean="0"/>
              <a:t> the data </a:t>
            </a:r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some </a:t>
            </a:r>
            <a:r>
              <a:rPr lang="it-IT" dirty="0" err="1" smtClean="0"/>
              <a:t>values</a:t>
            </a:r>
            <a:r>
              <a:rPr lang="it-IT" dirty="0" smtClean="0"/>
              <a:t> and </a:t>
            </a:r>
            <a:r>
              <a:rPr lang="it-IT" dirty="0" err="1" smtClean="0"/>
              <a:t>it’s</a:t>
            </a:r>
            <a:r>
              <a:rPr lang="it-IT" dirty="0" smtClean="0"/>
              <a:t> </a:t>
            </a:r>
            <a:r>
              <a:rPr lang="it-IT" dirty="0" err="1" smtClean="0"/>
              <a:t>usages</a:t>
            </a:r>
            <a:endParaRPr lang="it-IT" dirty="0" smtClean="0"/>
          </a:p>
          <a:p>
            <a:r>
              <a:rPr lang="it-IT" dirty="0" err="1" smtClean="0"/>
              <a:t>Feels</a:t>
            </a:r>
            <a:r>
              <a:rPr lang="it-IT" dirty="0" smtClean="0"/>
              <a:t> </a:t>
            </a:r>
            <a:r>
              <a:rPr lang="it-IT" dirty="0" err="1" smtClean="0"/>
              <a:t>like</a:t>
            </a:r>
            <a:r>
              <a:rPr lang="it-IT" dirty="0" smtClean="0"/>
              <a:t> a </a:t>
            </a:r>
            <a:r>
              <a:rPr lang="it-IT" dirty="0" err="1" smtClean="0"/>
              <a:t>DynamicallyTyped</a:t>
            </a:r>
            <a:r>
              <a:rPr lang="it-IT" dirty="0" smtClean="0"/>
              <a:t> Language</a:t>
            </a:r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actually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Statically</a:t>
            </a:r>
            <a:r>
              <a:rPr lang="it-IT" dirty="0" smtClean="0"/>
              <a:t> </a:t>
            </a:r>
            <a:r>
              <a:rPr lang="it-IT" dirty="0" err="1" smtClean="0"/>
              <a:t>Typed</a:t>
            </a:r>
            <a:endParaRPr lang="it-IT" dirty="0" smtClean="0"/>
          </a:p>
          <a:p>
            <a:r>
              <a:rPr lang="it-IT" dirty="0" smtClean="0"/>
              <a:t>In C# </a:t>
            </a:r>
            <a:r>
              <a:rPr lang="en-US" dirty="0" smtClean="0"/>
              <a:t>you </a:t>
            </a:r>
            <a:r>
              <a:rPr lang="en-US" dirty="0"/>
              <a:t>still have to declare </a:t>
            </a:r>
            <a:endParaRPr lang="en-US" dirty="0" smtClean="0"/>
          </a:p>
          <a:p>
            <a:pPr lvl="1"/>
            <a:r>
              <a:rPr lang="en-US" dirty="0" smtClean="0"/>
              <a:t>fields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properties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method </a:t>
            </a:r>
            <a:r>
              <a:rPr lang="en-US" dirty="0" smtClean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4223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Inference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602" y="431521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t-IT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03282" y="1638948"/>
            <a:ext cx="6488956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System;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Person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id, 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 {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   Id = id;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   Age =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 }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Id { 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; }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{ 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; }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Age { 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; }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452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it’s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 worked with ___ ?</a:t>
            </a:r>
            <a:endParaRPr lang="en-US" dirty="0"/>
          </a:p>
          <a:p>
            <a:pPr lvl="1"/>
            <a:r>
              <a:rPr lang="en-US" dirty="0" smtClean="0"/>
              <a:t>Assembly</a:t>
            </a:r>
          </a:p>
          <a:p>
            <a:pPr lvl="1"/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Java/C#</a:t>
            </a:r>
          </a:p>
          <a:p>
            <a:r>
              <a:rPr lang="en-US" dirty="0" smtClean="0"/>
              <a:t>Abstraction</a:t>
            </a:r>
            <a:r>
              <a:rPr lang="en-US" dirty="0"/>
              <a:t> of the bare </a:t>
            </a:r>
            <a:r>
              <a:rPr lang="en-US" dirty="0" smtClean="0"/>
              <a:t>metal</a:t>
            </a:r>
          </a:p>
          <a:p>
            <a:pPr lvl="1"/>
            <a:r>
              <a:rPr lang="en-US" dirty="0" smtClean="0"/>
              <a:t>a</a:t>
            </a:r>
            <a:r>
              <a:rPr lang="en-US" dirty="0"/>
              <a:t> pointer is an address of the 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OO</a:t>
            </a:r>
            <a:r>
              <a:rPr lang="en-US" dirty="0"/>
              <a:t> paradigm uses </a:t>
            </a:r>
            <a:r>
              <a:rPr lang="en-US" dirty="0" smtClean="0"/>
              <a:t>objects</a:t>
            </a:r>
            <a:r>
              <a:rPr lang="en-US" dirty="0"/>
              <a:t> that have state and some methods to modify it</a:t>
            </a:r>
          </a:p>
        </p:txBody>
      </p:sp>
    </p:spTree>
    <p:extLst>
      <p:ext uri="{BB962C8B-B14F-4D97-AF65-F5344CB8AC3E}">
        <p14:creationId xmlns:p14="http://schemas.microsoft.com/office/powerpoint/2010/main" val="288831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Inference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602" y="431521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t-IT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03282" y="3331719"/>
            <a:ext cx="818172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it-IT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type </a:t>
            </a:r>
            <a:r>
              <a:rPr lang="en-US" altLang="it-IT" sz="2000" dirty="0">
                <a:latin typeface="Consolas" panose="020B0609020204030204" pitchFamily="49" charset="0"/>
              </a:rPr>
              <a:t>Person (id : </a:t>
            </a:r>
            <a:r>
              <a:rPr lang="en-US" altLang="it-IT" sz="2000" dirty="0" err="1">
                <a:latin typeface="Consolas" panose="020B0609020204030204" pitchFamily="49" charset="0"/>
              </a:rPr>
              <a:t>System.Guid</a:t>
            </a:r>
            <a:r>
              <a:rPr lang="en-US" altLang="it-IT" sz="2000" dirty="0">
                <a:latin typeface="Consolas" panose="020B0609020204030204" pitchFamily="49" charset="0"/>
              </a:rPr>
              <a:t>, name : </a:t>
            </a:r>
            <a:r>
              <a:rPr lang="en-US" altLang="it-IT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string</a:t>
            </a:r>
            <a:r>
              <a:rPr lang="en-US" altLang="it-IT" sz="2000" dirty="0">
                <a:latin typeface="Consolas" panose="020B0609020204030204" pitchFamily="49" charset="0"/>
              </a:rPr>
              <a:t>, age : </a:t>
            </a:r>
            <a:r>
              <a:rPr lang="en-US" altLang="it-IT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it-IT" sz="2000" dirty="0">
                <a:latin typeface="Consolas" panose="020B0609020204030204" pitchFamily="49" charset="0"/>
              </a:rPr>
              <a:t>) =</a:t>
            </a:r>
          </a:p>
          <a:p>
            <a:pPr lvl="0" defTabSz="914400"/>
            <a:r>
              <a:rPr lang="en-US" altLang="it-IT" sz="2000" dirty="0">
                <a:latin typeface="Consolas" panose="020B0609020204030204" pitchFamily="49" charset="0"/>
              </a:rPr>
              <a:t>  </a:t>
            </a:r>
            <a:r>
              <a:rPr lang="en-US" altLang="it-IT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member</a:t>
            </a:r>
            <a:r>
              <a:rPr lang="en-US" altLang="it-IT" sz="2000" dirty="0">
                <a:latin typeface="Consolas" panose="020B0609020204030204" pitchFamily="49" charset="0"/>
              </a:rPr>
              <a:t> </a:t>
            </a:r>
            <a:r>
              <a:rPr lang="en-US" altLang="it-IT" sz="2000" dirty="0" err="1">
                <a:latin typeface="Consolas" panose="020B0609020204030204" pitchFamily="49" charset="0"/>
              </a:rPr>
              <a:t>x.Id</a:t>
            </a:r>
            <a:r>
              <a:rPr lang="en-US" altLang="it-IT" sz="2000" dirty="0">
                <a:latin typeface="Consolas" panose="020B0609020204030204" pitchFamily="49" charset="0"/>
              </a:rPr>
              <a:t> = id</a:t>
            </a:r>
          </a:p>
          <a:p>
            <a:pPr lvl="0" defTabSz="914400"/>
            <a:r>
              <a:rPr lang="en-US" altLang="it-IT" sz="2000" dirty="0">
                <a:latin typeface="Consolas" panose="020B0609020204030204" pitchFamily="49" charset="0"/>
              </a:rPr>
              <a:t>  </a:t>
            </a:r>
            <a:r>
              <a:rPr lang="en-US" altLang="it-IT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member</a:t>
            </a:r>
            <a:r>
              <a:rPr lang="en-US" altLang="it-IT" sz="2000" dirty="0">
                <a:latin typeface="Consolas" panose="020B0609020204030204" pitchFamily="49" charset="0"/>
              </a:rPr>
              <a:t> </a:t>
            </a:r>
            <a:r>
              <a:rPr lang="en-US" altLang="it-IT" sz="2000" dirty="0" err="1">
                <a:latin typeface="Consolas" panose="020B0609020204030204" pitchFamily="49" charset="0"/>
              </a:rPr>
              <a:t>x.Name</a:t>
            </a:r>
            <a:r>
              <a:rPr lang="en-US" altLang="it-IT" sz="2000" dirty="0">
                <a:latin typeface="Consolas" panose="020B0609020204030204" pitchFamily="49" charset="0"/>
              </a:rPr>
              <a:t> = name</a:t>
            </a:r>
          </a:p>
          <a:p>
            <a:pPr lvl="0" defTabSz="914400"/>
            <a:r>
              <a:rPr lang="en-US" altLang="it-IT" sz="2000" dirty="0">
                <a:latin typeface="Consolas" panose="020B0609020204030204" pitchFamily="49" charset="0"/>
              </a:rPr>
              <a:t>  </a:t>
            </a:r>
            <a:r>
              <a:rPr lang="en-US" altLang="it-IT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member</a:t>
            </a:r>
            <a:r>
              <a:rPr lang="en-US" altLang="it-IT" sz="2000" dirty="0">
                <a:latin typeface="Consolas" panose="020B0609020204030204" pitchFamily="49" charset="0"/>
              </a:rPr>
              <a:t> </a:t>
            </a:r>
            <a:r>
              <a:rPr lang="en-US" altLang="it-IT" sz="2000" dirty="0" err="1">
                <a:latin typeface="Consolas" panose="020B0609020204030204" pitchFamily="49" charset="0"/>
              </a:rPr>
              <a:t>x.Age</a:t>
            </a:r>
            <a:r>
              <a:rPr lang="en-US" altLang="it-IT" sz="2000" dirty="0">
                <a:latin typeface="Consolas" panose="020B0609020204030204" pitchFamily="49" charset="0"/>
              </a:rPr>
              <a:t> = age</a:t>
            </a:r>
            <a:endParaRPr kumimoji="0" lang="it-IT" altLang="it-IT" sz="200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531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Working</a:t>
            </a:r>
            <a:r>
              <a:rPr lang="it-IT" dirty="0" smtClean="0"/>
              <a:t> With </a:t>
            </a:r>
            <a:r>
              <a:rPr lang="it-IT" dirty="0" err="1" smtClean="0"/>
              <a:t>Types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5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Core </a:t>
            </a:r>
            <a:r>
              <a:rPr lang="it-IT" dirty="0" err="1" smtClean="0"/>
              <a:t>Types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Standard </a:t>
            </a:r>
            <a:r>
              <a:rPr lang="it-IT" dirty="0" err="1" smtClean="0"/>
              <a:t>.Net</a:t>
            </a:r>
            <a:r>
              <a:rPr lang="it-IT" dirty="0" smtClean="0"/>
              <a:t> </a:t>
            </a:r>
            <a:r>
              <a:rPr lang="it-IT" dirty="0" err="1" smtClean="0"/>
              <a:t>types</a:t>
            </a:r>
            <a:endParaRPr lang="it-IT" dirty="0" smtClean="0"/>
          </a:p>
          <a:p>
            <a:pPr lvl="1"/>
            <a:r>
              <a:rPr lang="it-IT" dirty="0" err="1" smtClean="0"/>
              <a:t>Booleans</a:t>
            </a:r>
            <a:endParaRPr lang="it-IT" dirty="0" smtClean="0"/>
          </a:p>
          <a:p>
            <a:pPr lvl="1"/>
            <a:r>
              <a:rPr lang="it-IT" dirty="0" err="1" smtClean="0"/>
              <a:t>Numerics</a:t>
            </a:r>
            <a:endParaRPr lang="it-IT" dirty="0" smtClean="0"/>
          </a:p>
          <a:p>
            <a:pPr lvl="1"/>
            <a:r>
              <a:rPr lang="it-IT" dirty="0" err="1" smtClean="0"/>
              <a:t>Strings</a:t>
            </a:r>
            <a:endParaRPr lang="it-IT" dirty="0" smtClean="0"/>
          </a:p>
          <a:p>
            <a:pPr lvl="1"/>
            <a:r>
              <a:rPr lang="it-IT" dirty="0" smtClean="0"/>
              <a:t>…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7494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Tuples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</a:t>
            </a:r>
            <a:r>
              <a:rPr lang="en-US" dirty="0"/>
              <a:t>as a comma separated collection of </a:t>
            </a:r>
            <a:r>
              <a:rPr lang="en-US" dirty="0" smtClean="0"/>
              <a:t>values</a:t>
            </a:r>
          </a:p>
          <a:p>
            <a:pPr lvl="1"/>
            <a:r>
              <a:rPr lang="en-US" dirty="0"/>
              <a:t>(</a:t>
            </a:r>
            <a:r>
              <a:rPr lang="en-US" dirty="0" smtClean="0"/>
              <a:t>1, “hello World”)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int</a:t>
            </a:r>
            <a:r>
              <a:rPr lang="en-US" dirty="0" smtClean="0">
                <a:sym typeface="Wingdings" panose="05000000000000000000" pitchFamily="2" charset="2"/>
              </a:rPr>
              <a:t> * string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en-US" dirty="0"/>
              <a:t>U</a:t>
            </a:r>
            <a:r>
              <a:rPr lang="en-US" dirty="0" smtClean="0"/>
              <a:t>seful </a:t>
            </a:r>
            <a:r>
              <a:rPr lang="en-US" dirty="0"/>
              <a:t>for creating ad hoc data structures which group together related </a:t>
            </a:r>
            <a:r>
              <a:rPr lang="en-US" dirty="0" smtClean="0"/>
              <a:t>values</a:t>
            </a:r>
          </a:p>
          <a:p>
            <a:r>
              <a:rPr lang="en-US" dirty="0"/>
              <a:t>can be used to return multiple </a:t>
            </a:r>
            <a:r>
              <a:rPr lang="en-US" dirty="0" smtClean="0"/>
              <a:t>values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let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divide x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y =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   match y with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   | 0 -&gt; None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   | _ -&gt;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Some (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x / y, x % y)</a:t>
            </a:r>
            <a:endParaRPr lang="en-US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895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you to group values in a single </a:t>
            </a:r>
            <a:r>
              <a:rPr lang="en-US" dirty="0" smtClean="0"/>
              <a:t>immutable construct</a:t>
            </a:r>
          </a:p>
          <a:p>
            <a:r>
              <a:rPr lang="it-IT" dirty="0" smtClean="0"/>
              <a:t>Like </a:t>
            </a:r>
            <a:r>
              <a:rPr lang="it-IT" dirty="0" err="1" smtClean="0"/>
              <a:t>tuples</a:t>
            </a:r>
            <a:r>
              <a:rPr lang="it-IT" dirty="0" smtClean="0"/>
              <a:t> with </a:t>
            </a:r>
            <a:r>
              <a:rPr lang="it-IT" dirty="0" err="1" smtClean="0"/>
              <a:t>labeled</a:t>
            </a:r>
            <a:r>
              <a:rPr lang="it-IT" dirty="0" smtClean="0"/>
              <a:t> positions</a:t>
            </a:r>
          </a:p>
          <a:p>
            <a:r>
              <a:rPr lang="en-US" dirty="0"/>
              <a:t>Record type definitions consist of the type keyword, an identifier, and a </a:t>
            </a:r>
            <a:r>
              <a:rPr lang="en-US" dirty="0" smtClean="0"/>
              <a:t>list of </a:t>
            </a:r>
            <a:r>
              <a:rPr lang="en-US" dirty="0"/>
              <a:t>labels with type annotations all enclosed in braces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type </a:t>
            </a:r>
            <a:r>
              <a:rPr lang="en-US" dirty="0" err="1"/>
              <a:t>rgbColor</a:t>
            </a:r>
            <a:r>
              <a:rPr lang="en-US" dirty="0"/>
              <a:t> = { R : byte; G : byte; B : byte </a:t>
            </a:r>
            <a:r>
              <a:rPr lang="en-US" dirty="0" smtClean="0"/>
              <a:t>}</a:t>
            </a:r>
          </a:p>
          <a:p>
            <a:pPr marL="914400" lvl="2" indent="0">
              <a:buNone/>
            </a:pPr>
            <a:r>
              <a:rPr lang="en-US" dirty="0"/>
              <a:t>let red = { R = 255uy; G = 0uy; B = 0uy </a:t>
            </a:r>
            <a:r>
              <a:rPr lang="en-US" dirty="0" smtClean="0"/>
              <a:t>}</a:t>
            </a:r>
          </a:p>
          <a:p>
            <a:pPr marL="914400" lvl="2" indent="0">
              <a:buNone/>
            </a:pPr>
            <a:r>
              <a:rPr lang="en-US" dirty="0"/>
              <a:t>let yellow = { red with G = 255uy }</a:t>
            </a:r>
            <a:endParaRPr lang="en-US" dirty="0" smtClean="0"/>
          </a:p>
          <a:p>
            <a:endParaRPr lang="en-US" b="1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32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Discriminated 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are user-defined data types whose values are </a:t>
            </a:r>
            <a:r>
              <a:rPr lang="en-US" dirty="0" smtClean="0"/>
              <a:t>restricted to </a:t>
            </a:r>
            <a:r>
              <a:rPr lang="en-US" dirty="0"/>
              <a:t>a known set of values called </a:t>
            </a:r>
            <a:r>
              <a:rPr lang="en-US" i="1" dirty="0"/>
              <a:t>union cases</a:t>
            </a:r>
            <a:r>
              <a:rPr lang="en-US" dirty="0" smtClean="0"/>
              <a:t>.</a:t>
            </a:r>
          </a:p>
          <a:p>
            <a:r>
              <a:rPr lang="it-IT" dirty="0" err="1" smtClean="0"/>
              <a:t>Similar</a:t>
            </a:r>
            <a:r>
              <a:rPr lang="it-IT" dirty="0" smtClean="0"/>
              <a:t> </a:t>
            </a:r>
            <a:r>
              <a:rPr lang="it-IT" dirty="0" smtClean="0"/>
              <a:t>to </a:t>
            </a:r>
            <a:r>
              <a:rPr lang="it-IT" dirty="0" err="1" smtClean="0"/>
              <a:t>enumeration</a:t>
            </a:r>
            <a:r>
              <a:rPr lang="it-IT" dirty="0" smtClean="0"/>
              <a:t> </a:t>
            </a:r>
            <a:r>
              <a:rPr lang="it-IT" dirty="0" err="1" smtClean="0"/>
              <a:t>but</a:t>
            </a:r>
            <a:r>
              <a:rPr lang="it-IT" dirty="0" smtClean="0"/>
              <a:t>: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only valid </a:t>
            </a:r>
            <a:r>
              <a:rPr lang="en-US" dirty="0"/>
              <a:t>values for discriminated unions are their union </a:t>
            </a:r>
            <a:r>
              <a:rPr lang="en-US" dirty="0" smtClean="0"/>
              <a:t>cases</a:t>
            </a:r>
          </a:p>
          <a:p>
            <a:pPr lvl="1"/>
            <a:r>
              <a:rPr lang="en-US" dirty="0"/>
              <a:t>each union case can either </a:t>
            </a:r>
            <a:r>
              <a:rPr lang="en-US" dirty="0" smtClean="0"/>
              <a:t>stand </a:t>
            </a:r>
            <a:r>
              <a:rPr lang="en-US" dirty="0"/>
              <a:t>on its own or contain associated </a:t>
            </a:r>
            <a:r>
              <a:rPr lang="en-US" dirty="0" smtClean="0"/>
              <a:t>immutable data</a:t>
            </a:r>
          </a:p>
          <a:p>
            <a:r>
              <a:rPr lang="it-IT" dirty="0" smtClean="0"/>
              <a:t>Definition</a:t>
            </a:r>
            <a:endParaRPr lang="it-IT" dirty="0"/>
          </a:p>
          <a:p>
            <a:pPr lvl="2"/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UnionCase1 of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sometype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UnionCase2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sometype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UnionCase3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sometype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32937" y="4393326"/>
            <a:ext cx="40607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type Shape = </a:t>
            </a:r>
          </a:p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| Circle of float</a:t>
            </a:r>
          </a:p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| Rectangle of float * float </a:t>
            </a:r>
          </a:p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| Triangle of float * float * float</a:t>
            </a:r>
          </a:p>
        </p:txBody>
      </p:sp>
    </p:spTree>
    <p:extLst>
      <p:ext uri="{BB962C8B-B14F-4D97-AF65-F5344CB8AC3E}">
        <p14:creationId xmlns:p14="http://schemas.microsoft.com/office/powerpoint/2010/main" val="2164081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Option&lt;'T&gt; </a:t>
            </a:r>
            <a:r>
              <a:rPr lang="en-US" dirty="0" smtClean="0"/>
              <a:t>type is a Discriminated Union: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Option&lt;'T&gt; =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None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Some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</a:p>
          <a:p>
            <a:r>
              <a:rPr lang="en-US" dirty="0"/>
              <a:t>defines two cases, None and Some. </a:t>
            </a:r>
            <a:endParaRPr lang="en-US" dirty="0" smtClean="0"/>
          </a:p>
          <a:p>
            <a:pPr lvl="1"/>
            <a:r>
              <a:rPr lang="en-US" dirty="0" smtClean="0"/>
              <a:t>None: </a:t>
            </a:r>
            <a:r>
              <a:rPr lang="en-US" dirty="0"/>
              <a:t>an empty union </a:t>
            </a:r>
            <a:r>
              <a:rPr lang="en-US" dirty="0" smtClean="0"/>
              <a:t>case, meaning </a:t>
            </a:r>
            <a:r>
              <a:rPr lang="en-US" dirty="0"/>
              <a:t>that it doesn’t contain any associated data. </a:t>
            </a:r>
            <a:endParaRPr lang="en-US" dirty="0" smtClean="0"/>
          </a:p>
          <a:p>
            <a:pPr lvl="1"/>
            <a:r>
              <a:rPr lang="en-US" dirty="0" smtClean="0"/>
              <a:t>Some: has </a:t>
            </a:r>
            <a:r>
              <a:rPr lang="en-US" dirty="0"/>
              <a:t>an associated instance of 'T as indicated by the of keyword.</a:t>
            </a:r>
          </a:p>
        </p:txBody>
      </p:sp>
    </p:spTree>
    <p:extLst>
      <p:ext uri="{BB962C8B-B14F-4D97-AF65-F5344CB8AC3E}">
        <p14:creationId xmlns:p14="http://schemas.microsoft.com/office/powerpoint/2010/main" val="1286946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function that given two </a:t>
            </a:r>
            <a:r>
              <a:rPr lang="en-US" dirty="0" err="1" smtClean="0"/>
              <a:t>ints</a:t>
            </a:r>
            <a:r>
              <a:rPr lang="en-US" dirty="0" smtClean="0"/>
              <a:t> returns the result of the 4 operations as a tuple</a:t>
            </a:r>
          </a:p>
          <a:p>
            <a:pPr lvl="1"/>
            <a:r>
              <a:rPr lang="en-US" dirty="0" smtClean="0"/>
              <a:t>let calculate a b = </a:t>
            </a:r>
          </a:p>
          <a:p>
            <a:r>
              <a:rPr lang="en-US" dirty="0" smtClean="0"/>
              <a:t>Define a record type for the result of the above function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 smtClean="0"/>
              <a:t>OperationResult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Define the Number type that can be a float an integer or nothing</a:t>
            </a:r>
          </a:p>
          <a:p>
            <a:pPr lvl="1"/>
            <a:r>
              <a:rPr lang="en-US" dirty="0" smtClean="0"/>
              <a:t>type Number = </a:t>
            </a:r>
          </a:p>
        </p:txBody>
      </p:sp>
    </p:spTree>
    <p:extLst>
      <p:ext uri="{BB962C8B-B14F-4D97-AF65-F5344CB8AC3E}">
        <p14:creationId xmlns:p14="http://schemas.microsoft.com/office/powerpoint/2010/main" val="311597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 yourself to get amazed!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Pattern </a:t>
            </a:r>
            <a:r>
              <a:rPr lang="it-IT" dirty="0" err="1" smtClean="0"/>
              <a:t>Matching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 smtClean="0">
                <a:latin typeface="Consolas" panose="020B0609020204030204" pitchFamily="49" charset="0"/>
              </a:rPr>
              <a:t>One</a:t>
            </a:r>
            <a:r>
              <a:rPr lang="it-IT" sz="2000" dirty="0" smtClean="0">
                <a:latin typeface="Consolas" panose="020B0609020204030204" pitchFamily="49" charset="0"/>
              </a:rPr>
              <a:t> of </a:t>
            </a:r>
            <a:r>
              <a:rPr lang="it-IT" sz="2000" dirty="0" err="1" smtClean="0">
                <a:latin typeface="Consolas" panose="020B0609020204030204" pitchFamily="49" charset="0"/>
              </a:rPr>
              <a:t>F#’s</a:t>
            </a:r>
            <a:r>
              <a:rPr lang="it-IT" sz="2000" dirty="0" smtClean="0">
                <a:latin typeface="Consolas" panose="020B0609020204030204" pitchFamily="49" charset="0"/>
              </a:rPr>
              <a:t> </a:t>
            </a:r>
            <a:r>
              <a:rPr lang="it-IT" sz="2000" dirty="0" err="1" smtClean="0">
                <a:latin typeface="Consolas" panose="020B0609020204030204" pitchFamily="49" charset="0"/>
              </a:rPr>
              <a:t>Most</a:t>
            </a:r>
            <a:r>
              <a:rPr lang="it-IT" sz="2000" dirty="0" smtClean="0">
                <a:latin typeface="Consolas" panose="020B0609020204030204" pitchFamily="49" charset="0"/>
              </a:rPr>
              <a:t> </a:t>
            </a:r>
            <a:r>
              <a:rPr lang="it-IT" sz="2000" dirty="0" err="1" smtClean="0">
                <a:latin typeface="Consolas" panose="020B0609020204030204" pitchFamily="49" charset="0"/>
              </a:rPr>
              <a:t>Powerful</a:t>
            </a:r>
            <a:r>
              <a:rPr lang="it-IT" sz="2000" dirty="0" smtClean="0">
                <a:latin typeface="Consolas" panose="020B0609020204030204" pitchFamily="49" charset="0"/>
              </a:rPr>
              <a:t> </a:t>
            </a:r>
            <a:r>
              <a:rPr lang="it-IT" sz="2000" dirty="0" err="1" smtClean="0">
                <a:latin typeface="Consolas" panose="020B0609020204030204" pitchFamily="49" charset="0"/>
              </a:rPr>
              <a:t>features</a:t>
            </a:r>
            <a:endParaRPr lang="it-IT" sz="2000" dirty="0" smtClean="0">
              <a:latin typeface="Consolas" panose="020B0609020204030204" pitchFamily="49" charset="0"/>
            </a:endParaRPr>
          </a:p>
          <a:p>
            <a:r>
              <a:rPr lang="it-IT" sz="2000" dirty="0" err="1" smtClean="0">
                <a:latin typeface="Consolas" panose="020B0609020204030204" pitchFamily="49" charset="0"/>
              </a:rPr>
              <a:t>Found</a:t>
            </a:r>
            <a:r>
              <a:rPr lang="it-IT" sz="2000" dirty="0" smtClean="0">
                <a:latin typeface="Consolas" panose="020B0609020204030204" pitchFamily="49" charset="0"/>
              </a:rPr>
              <a:t> </a:t>
            </a:r>
            <a:r>
              <a:rPr lang="it-IT" sz="2000" dirty="0" err="1" smtClean="0">
                <a:latin typeface="Consolas" panose="020B0609020204030204" pitchFamily="49" charset="0"/>
              </a:rPr>
              <a:t>Litterally</a:t>
            </a:r>
            <a:r>
              <a:rPr lang="it-IT" sz="2000" dirty="0" smtClean="0">
                <a:latin typeface="Consolas" panose="020B0609020204030204" pitchFamily="49" charset="0"/>
              </a:rPr>
              <a:t> </a:t>
            </a:r>
            <a:r>
              <a:rPr lang="it-IT" sz="2000" dirty="0" err="1" smtClean="0">
                <a:latin typeface="Consolas" panose="020B0609020204030204" pitchFamily="49" charset="0"/>
              </a:rPr>
              <a:t>every</a:t>
            </a:r>
            <a:r>
              <a:rPr lang="it-IT" sz="2000" dirty="0" smtClean="0">
                <a:latin typeface="Consolas" panose="020B0609020204030204" pitchFamily="49" charset="0"/>
              </a:rPr>
              <a:t> </a:t>
            </a:r>
            <a:r>
              <a:rPr lang="it-IT" sz="2000" dirty="0" err="1" smtClean="0">
                <a:latin typeface="Consolas" panose="020B0609020204030204" pitchFamily="49" charset="0"/>
              </a:rPr>
              <a:t>where</a:t>
            </a:r>
            <a:r>
              <a:rPr lang="it-IT" sz="2000" dirty="0" smtClean="0">
                <a:latin typeface="Consolas" panose="020B0609020204030204" pitchFamily="49" charset="0"/>
              </a:rPr>
              <a:t> in the </a:t>
            </a:r>
            <a:r>
              <a:rPr lang="it-IT" sz="2000" dirty="0" err="1" smtClean="0">
                <a:latin typeface="Consolas" panose="020B0609020204030204" pitchFamily="49" charset="0"/>
              </a:rPr>
              <a:t>language</a:t>
            </a:r>
            <a:endParaRPr lang="it-IT" sz="2000" dirty="0" smtClean="0">
              <a:latin typeface="Consolas" panose="020B0609020204030204" pitchFamily="49" charset="0"/>
            </a:endParaRP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f,s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b c -&gt;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x with …</a:t>
            </a:r>
          </a:p>
          <a:p>
            <a:pPr lvl="1"/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990" y="3108959"/>
            <a:ext cx="3571477" cy="357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12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 world of </a:t>
            </a:r>
            <a:r>
              <a:rPr lang="en-US" dirty="0" err="1"/>
              <a:t>Mathmathics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 the definition of a function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8258" y="2774731"/>
            <a:ext cx="542917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relation between a set of </a:t>
            </a:r>
            <a:r>
              <a:rPr lang="en-US" b="1" dirty="0">
                <a:solidFill>
                  <a:schemeClr val="accent1"/>
                </a:solidFill>
              </a:rPr>
              <a:t>inputs</a:t>
            </a:r>
            <a:r>
              <a:rPr lang="en-US" dirty="0"/>
              <a:t> and a set of permissible </a:t>
            </a:r>
            <a:r>
              <a:rPr lang="en-US" b="1" dirty="0" smtClean="0">
                <a:solidFill>
                  <a:schemeClr val="accent1"/>
                </a:solidFill>
              </a:rPr>
              <a:t>outputs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/>
              <a:t>with the property that each input is related to exactly one </a:t>
            </a:r>
            <a:r>
              <a:rPr lang="en-US" dirty="0" smtClean="0"/>
              <a:t>output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30" y="3426373"/>
            <a:ext cx="4617479" cy="326559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8679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Matching</a:t>
            </a:r>
            <a:r>
              <a:rPr lang="it-IT" dirty="0" smtClean="0"/>
              <a:t> </a:t>
            </a:r>
            <a:r>
              <a:rPr lang="it-IT" dirty="0" err="1" smtClean="0"/>
              <a:t>Expressions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Switch statement on </a:t>
            </a:r>
            <a:r>
              <a:rPr lang="it-IT" dirty="0" err="1" smtClean="0"/>
              <a:t>steroids</a:t>
            </a:r>
            <a:endParaRPr lang="it-IT" dirty="0" smtClean="0"/>
          </a:p>
          <a:p>
            <a:pPr lvl="1"/>
            <a:r>
              <a:rPr lang="it-IT" dirty="0" smtClean="0"/>
              <a:t>Switch operate </a:t>
            </a:r>
            <a:r>
              <a:rPr lang="it-IT" dirty="0" err="1" smtClean="0"/>
              <a:t>against</a:t>
            </a:r>
            <a:r>
              <a:rPr lang="it-IT" dirty="0" smtClean="0"/>
              <a:t> </a:t>
            </a:r>
            <a:r>
              <a:rPr lang="it-IT" dirty="0" err="1" smtClean="0"/>
              <a:t>constant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endParaRPr lang="it-IT" dirty="0"/>
          </a:p>
          <a:p>
            <a:pPr lvl="1"/>
            <a:r>
              <a:rPr lang="it-IT" dirty="0" err="1" smtClean="0"/>
              <a:t>Selects</a:t>
            </a:r>
            <a:r>
              <a:rPr lang="it-IT" dirty="0" smtClean="0"/>
              <a:t> the </a:t>
            </a:r>
            <a:r>
              <a:rPr lang="it-IT" dirty="0" err="1" smtClean="0"/>
              <a:t>branch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dirty="0" err="1" smtClean="0"/>
              <a:t>which</a:t>
            </a:r>
            <a:r>
              <a:rPr lang="it-IT" dirty="0" smtClean="0"/>
              <a:t> pattern </a:t>
            </a:r>
            <a:r>
              <a:rPr lang="it-IT" dirty="0" err="1" smtClean="0"/>
              <a:t>matches</a:t>
            </a:r>
            <a:r>
              <a:rPr lang="it-IT" dirty="0" smtClean="0"/>
              <a:t> the input</a:t>
            </a:r>
          </a:p>
          <a:p>
            <a:pPr lvl="2"/>
            <a:endParaRPr lang="it-IT" dirty="0"/>
          </a:p>
          <a:p>
            <a:pPr marL="914400" lvl="2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test-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914400" lvl="2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pattern1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result-expression1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pattern2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result-expression2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| ...</a:t>
            </a:r>
          </a:p>
        </p:txBody>
      </p:sp>
    </p:spTree>
    <p:extLst>
      <p:ext uri="{BB962C8B-B14F-4D97-AF65-F5344CB8AC3E}">
        <p14:creationId xmlns:p14="http://schemas.microsoft.com/office/powerpoint/2010/main" val="596610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Like a switch statement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You can match an input of any type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numberToString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input =</a:t>
            </a:r>
          </a:p>
          <a:p>
            <a:pPr marL="8001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match input with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0 -&gt; "zero"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1 -&gt; "one"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2 -&gt; "two"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3 -&gt; "three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97517" y="5034455"/>
            <a:ext cx="348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there’s a possible problem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426372" y="4960884"/>
            <a:ext cx="1555531" cy="241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636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Wildcard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Wildcard </a:t>
            </a:r>
            <a:r>
              <a:rPr lang="en-US" dirty="0" smtClean="0"/>
              <a:t>pattern</a:t>
            </a:r>
            <a:r>
              <a:rPr lang="en-US" dirty="0"/>
              <a:t> </a:t>
            </a:r>
            <a:r>
              <a:rPr lang="en-US" dirty="0" smtClean="0"/>
              <a:t>(_) discards </a:t>
            </a:r>
            <a:r>
              <a:rPr lang="en-US" dirty="0"/>
              <a:t>the matched </a:t>
            </a:r>
            <a:r>
              <a:rPr lang="en-US" dirty="0" smtClean="0"/>
              <a:t>value</a:t>
            </a:r>
          </a:p>
          <a:p>
            <a:endParaRPr lang="en-US" dirty="0" smtClean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numberToString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input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input with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0 -&gt; "zero"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1 -&gt; "one"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2 -&gt; "two"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3 -&gt; "three"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_ -&gt; "unknown"</a:t>
            </a:r>
          </a:p>
        </p:txBody>
      </p:sp>
    </p:spTree>
    <p:extLst>
      <p:ext uri="{BB962C8B-B14F-4D97-AF65-F5344CB8AC3E}">
        <p14:creationId xmlns:p14="http://schemas.microsoft.com/office/powerpoint/2010/main" val="1482590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 Patterns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When you match a value and </a:t>
            </a:r>
            <a:r>
              <a:rPr lang="en-US" dirty="0" smtClean="0"/>
              <a:t>bind </a:t>
            </a:r>
            <a:r>
              <a:rPr lang="en-US" dirty="0"/>
              <a:t>that value to a </a:t>
            </a:r>
            <a:r>
              <a:rPr lang="en-US" dirty="0" smtClean="0"/>
              <a:t>name:</a:t>
            </a:r>
          </a:p>
          <a:p>
            <a:endParaRPr lang="en-US" dirty="0" smtClean="0"/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numberToString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input =</a:t>
            </a:r>
          </a:p>
          <a:p>
            <a:pPr marL="8001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match input with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0 -&gt; "zero"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1 -&gt; "one"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2 -&gt; "two"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3 -&gt; "three"</a:t>
            </a:r>
          </a:p>
          <a:p>
            <a:pPr marL="8001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"%O" n</a:t>
            </a:r>
          </a:p>
        </p:txBody>
      </p:sp>
    </p:spTree>
    <p:extLst>
      <p:ext uri="{BB962C8B-B14F-4D97-AF65-F5344CB8AC3E}">
        <p14:creationId xmlns:p14="http://schemas.microsoft.com/office/powerpoint/2010/main" val="99450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Guard Clauses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you to specify additional criteria that must be met to satisfy a </a:t>
            </a:r>
            <a:r>
              <a:rPr lang="en-US" dirty="0" smtClean="0"/>
              <a:t>case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 =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match value with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v &lt; 0 -&gt;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negative" v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v &gt; 0 -&gt;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positive" v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_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"zero"</a:t>
            </a:r>
          </a:p>
        </p:txBody>
      </p:sp>
    </p:spTree>
    <p:extLst>
      <p:ext uri="{BB962C8B-B14F-4D97-AF65-F5344CB8AC3E}">
        <p14:creationId xmlns:p14="http://schemas.microsoft.com/office/powerpoint/2010/main" val="134704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Pattern-Matching Functions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match...with</a:t>
            </a:r>
            <a:r>
              <a:rPr lang="en-US" dirty="0"/>
              <a:t> portion of the match expression is replaced with </a:t>
            </a:r>
            <a:r>
              <a:rPr lang="en-US" dirty="0" smtClean="0"/>
              <a:t>function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testOption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Some(v)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"Some: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v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None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"None";;</a:t>
            </a:r>
          </a:p>
        </p:txBody>
      </p:sp>
    </p:spTree>
    <p:extLst>
      <p:ext uri="{BB962C8B-B14F-4D97-AF65-F5344CB8AC3E}">
        <p14:creationId xmlns:p14="http://schemas.microsoft.com/office/powerpoint/2010/main" val="128492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Exhaustive Matching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 smtClean="0"/>
              <a:t>every test is checked</a:t>
            </a:r>
          </a:p>
          <a:p>
            <a:r>
              <a:rPr lang="en-US" dirty="0" smtClean="0"/>
              <a:t>If a </a:t>
            </a:r>
            <a:r>
              <a:rPr lang="en-US" dirty="0"/>
              <a:t>value exists that isn’t covered by a pattern, the compiler issues a </a:t>
            </a:r>
            <a:r>
              <a:rPr lang="en-US" dirty="0" smtClean="0"/>
              <a:t>warning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0 -&gt; "zero"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1 -&gt; "one"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2 -&gt; "two"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3 -&gt; "three";;</a:t>
            </a:r>
          </a:p>
        </p:txBody>
      </p:sp>
    </p:spTree>
    <p:extLst>
      <p:ext uri="{BB962C8B-B14F-4D97-AF65-F5344CB8AC3E}">
        <p14:creationId xmlns:p14="http://schemas.microsoft.com/office/powerpoint/2010/main" val="324744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Union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Shape =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Circle of float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Rectangle of float * float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Triangle of float * float * float</a:t>
            </a:r>
          </a:p>
          <a:p>
            <a:pPr lvl="2"/>
            <a:endParaRPr lang="it-IT" dirty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getPerimeter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shape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shape with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Circle(r) -&gt; 2.0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System.Math.PI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r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Rectangle(w, h) -&gt; 2.0 * (w + h)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Triangle(l1, l2, l3)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l2 + l3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Pentagon to the Shape discriminated union </a:t>
            </a:r>
          </a:p>
          <a:p>
            <a:pPr lvl="1"/>
            <a:r>
              <a:rPr lang="en-US" dirty="0" smtClean="0"/>
              <a:t>Write the perimeter for that shape</a:t>
            </a:r>
          </a:p>
          <a:p>
            <a:r>
              <a:rPr lang="en-US" dirty="0" smtClean="0"/>
              <a:t>Write a </a:t>
            </a:r>
            <a:r>
              <a:rPr lang="en-US" dirty="0" err="1" smtClean="0"/>
              <a:t>getAreaFunction</a:t>
            </a:r>
            <a:r>
              <a:rPr lang="en-US" dirty="0" smtClean="0"/>
              <a:t> for the Shapes</a:t>
            </a:r>
          </a:p>
          <a:p>
            <a:endParaRPr lang="en-US" dirty="0"/>
          </a:p>
          <a:p>
            <a:r>
              <a:rPr lang="en-US" dirty="0" smtClean="0"/>
              <a:t>Area of the </a:t>
            </a:r>
            <a:r>
              <a:rPr lang="en-US" dirty="0" err="1" smtClean="0"/>
              <a:t>penthagon</a:t>
            </a:r>
            <a:r>
              <a:rPr lang="en-US" dirty="0" smtClean="0"/>
              <a:t> = </a:t>
            </a:r>
            <a:r>
              <a:rPr lang="en-US" dirty="0"/>
              <a:t> </a:t>
            </a:r>
            <a:r>
              <a:rPr lang="en-US" dirty="0" smtClean="0"/>
              <a:t> (5</a:t>
            </a:r>
            <a:r>
              <a:rPr lang="en-US" i="1" dirty="0"/>
              <a:t>s</a:t>
            </a:r>
            <a:r>
              <a:rPr lang="en-US" baseline="30000" dirty="0" smtClean="0"/>
              <a:t>2</a:t>
            </a:r>
            <a:r>
              <a:rPr lang="en-US" dirty="0"/>
              <a:t>) / (4√(5-2√5))</a:t>
            </a:r>
          </a:p>
        </p:txBody>
      </p:sp>
    </p:spTree>
    <p:extLst>
      <p:ext uri="{BB962C8B-B14F-4D97-AF65-F5344CB8AC3E}">
        <p14:creationId xmlns:p14="http://schemas.microsoft.com/office/powerpoint/2010/main" val="343932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Matching Records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type Name = { First : string; Middle : string option; Last : string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name with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{ First = f; Middle = Some(m); Last = l } -&gt;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"%s, %s %s" l f m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{ First = f; Middle = None; Last = l } -&gt;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"%s, %s" 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pPr marL="0" indent="0">
              <a:buNone/>
            </a:pP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hasMiddleName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name with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{ Middle = Some(_) } -&gt; true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{ Middle = None } -&gt; false</a:t>
            </a:r>
          </a:p>
        </p:txBody>
      </p:sp>
    </p:spTree>
    <p:extLst>
      <p:ext uri="{BB962C8B-B14F-4D97-AF65-F5344CB8AC3E}">
        <p14:creationId xmlns:p14="http://schemas.microsoft.com/office/powerpoint/2010/main" val="31937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 do some physics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</a:t>
                </a:r>
                <a:r>
                  <a:rPr lang="en-US" dirty="0"/>
                  <a:t> line function: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 smtClean="0"/>
                  <a:t>Can</a:t>
                </a:r>
                <a:r>
                  <a:rPr lang="en-US" dirty="0"/>
                  <a:t> be </a:t>
                </a:r>
                <a:r>
                  <a:rPr lang="en-US" dirty="0" smtClean="0"/>
                  <a:t>rearranged</a:t>
                </a:r>
                <a:r>
                  <a:rPr lang="en-US" dirty="0"/>
                  <a:t> to find 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</a:t>
                </a:r>
                <a:r>
                  <a:rPr lang="en-US" dirty="0"/>
                  <a:t> as a </a:t>
                </a:r>
                <a:r>
                  <a:rPr lang="en-US" dirty="0" smtClean="0"/>
                  <a:t>function</a:t>
                </a:r>
                <a:r>
                  <a:rPr lang="en-US" dirty="0"/>
                  <a:t> of </a:t>
                </a:r>
                <a:r>
                  <a:rPr lang="en-US" dirty="0" smtClean="0"/>
                  <a:t>space (</a:t>
                </a:r>
                <a:r>
                  <a:rPr lang="en-US" b="1" i="1" dirty="0" smtClean="0">
                    <a:solidFill>
                      <a:schemeClr val="accent1"/>
                    </a:solidFill>
                  </a:rPr>
                  <a:t>x</a:t>
                </a:r>
                <a:r>
                  <a:rPr lang="en-US" dirty="0" smtClean="0"/>
                  <a:t>),</a:t>
                </a:r>
                <a:r>
                  <a:rPr lang="en-US" dirty="0"/>
                  <a:t> we </a:t>
                </a:r>
                <a:r>
                  <a:rPr lang="en-US" dirty="0" smtClean="0"/>
                  <a:t>say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it-IT" b="0" dirty="0" smtClean="0"/>
              </a:p>
              <a:p>
                <a:r>
                  <a:rPr lang="en-US" dirty="0" smtClean="0"/>
                  <a:t>The</a:t>
                </a:r>
                <a:r>
                  <a:rPr lang="en-US" dirty="0"/>
                  <a:t> </a:t>
                </a:r>
                <a:r>
                  <a:rPr lang="en-US" dirty="0" smtClean="0"/>
                  <a:t>projectile</a:t>
                </a:r>
                <a:r>
                  <a:rPr lang="en-US" dirty="0"/>
                  <a:t> </a:t>
                </a:r>
                <a:r>
                  <a:rPr lang="en-US" dirty="0" smtClean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× </m:t>
                                  </m:r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30" y="3426373"/>
            <a:ext cx="4617479" cy="326559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687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Working</a:t>
            </a:r>
            <a:r>
              <a:rPr lang="it-IT" dirty="0" smtClean="0"/>
              <a:t> with Data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73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List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ordered collection of related </a:t>
            </a:r>
            <a:r>
              <a:rPr lang="en-US" dirty="0" smtClean="0"/>
              <a:t>values</a:t>
            </a:r>
          </a:p>
          <a:p>
            <a:r>
              <a:rPr lang="en-US" dirty="0"/>
              <a:t>R</a:t>
            </a:r>
            <a:r>
              <a:rPr lang="en-US" dirty="0" smtClean="0"/>
              <a:t>oughly </a:t>
            </a:r>
            <a:r>
              <a:rPr lang="en-US" dirty="0"/>
              <a:t>equivalent to a linked </a:t>
            </a:r>
            <a:r>
              <a:rPr lang="en-US" dirty="0" smtClean="0"/>
              <a:t>list</a:t>
            </a:r>
          </a:p>
          <a:p>
            <a:r>
              <a:rPr lang="it-IT" dirty="0" smtClean="0"/>
              <a:t>Definition:</a:t>
            </a:r>
          </a:p>
          <a:p>
            <a:pPr lvl="1"/>
            <a:r>
              <a:rPr lang="it-IT" dirty="0">
                <a:latin typeface="Consolas" panose="020B0609020204030204" pitchFamily="49" charset="0"/>
              </a:rPr>
              <a:t>[] </a:t>
            </a:r>
            <a:r>
              <a:rPr lang="it-IT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it-IT" dirty="0" err="1">
                <a:latin typeface="Consolas" panose="020B0609020204030204" pitchFamily="49" charset="0"/>
                <a:sym typeface="Wingdings" panose="05000000000000000000" pitchFamily="2" charset="2"/>
              </a:rPr>
              <a:t>empty</a:t>
            </a:r>
            <a:r>
              <a:rPr lang="it-IT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onsolas" panose="020B0609020204030204" pitchFamily="49" charset="0"/>
                <a:sym typeface="Wingdings" panose="05000000000000000000" pitchFamily="2" charset="2"/>
              </a:rPr>
              <a:t>list</a:t>
            </a:r>
          </a:p>
          <a:p>
            <a:pPr lvl="1"/>
            <a:r>
              <a:rPr lang="it-IT" dirty="0" smtClean="0">
                <a:latin typeface="Consolas" panose="020B0609020204030204" pitchFamily="49" charset="0"/>
                <a:sym typeface="Wingdings" panose="05000000000000000000" pitchFamily="2" charset="2"/>
              </a:rPr>
              <a:t>3 :: 23 :: 12 :: []</a:t>
            </a:r>
            <a:endParaRPr lang="it-IT" dirty="0" smtClean="0">
              <a:latin typeface="Consolas" panose="020B0609020204030204" pitchFamily="49" charset="0"/>
            </a:endParaRPr>
          </a:p>
          <a:p>
            <a:pPr lvl="1"/>
            <a:r>
              <a:rPr lang="it-IT" dirty="0" smtClean="0">
                <a:latin typeface="Consolas" panose="020B0609020204030204" pitchFamily="49" charset="0"/>
              </a:rPr>
              <a:t>[1; 2; 3; 5; 28; 12]</a:t>
            </a:r>
          </a:p>
          <a:p>
            <a:pPr lvl="1"/>
            <a:r>
              <a:rPr lang="it-IT" dirty="0" smtClean="0">
                <a:latin typeface="Consolas" panose="020B0609020204030204" pitchFamily="49" charset="0"/>
                <a:sym typeface="Wingdings" panose="05000000000000000000" pitchFamily="2" charset="2"/>
              </a:rPr>
              <a:t>[1..10]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[ for a in 1 .. 10 </a:t>
            </a:r>
            <a:r>
              <a:rPr lang="en-US" dirty="0" smtClean="0">
                <a:latin typeface="Consolas" panose="020B0609020204030204" pitchFamily="49" charset="0"/>
              </a:rPr>
              <a:t>do yield </a:t>
            </a:r>
            <a:r>
              <a:rPr lang="en-US" dirty="0">
                <a:latin typeface="Consolas" panose="020B0609020204030204" pitchFamily="49" charset="0"/>
              </a:rPr>
              <a:t>(a * a) 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it-IT" dirty="0" err="1">
                <a:latin typeface="Consolas" panose="020B0609020204030204" pitchFamily="49" charset="0"/>
              </a:rPr>
              <a:t>List.init</a:t>
            </a:r>
            <a:r>
              <a:rPr lang="it-IT" dirty="0">
                <a:latin typeface="Consolas" panose="020B0609020204030204" pitchFamily="49" charset="0"/>
              </a:rPr>
              <a:t> 5 (</a:t>
            </a:r>
            <a:r>
              <a:rPr lang="it-IT" dirty="0" err="1">
                <a:latin typeface="Consolas" panose="020B0609020204030204" pitchFamily="49" charset="0"/>
              </a:rPr>
              <a:t>fun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</a:rPr>
              <a:t>index</a:t>
            </a:r>
            <a:r>
              <a:rPr lang="it-IT" dirty="0">
                <a:latin typeface="Consolas" panose="020B0609020204030204" pitchFamily="49" charset="0"/>
              </a:rPr>
              <a:t> -&gt; </a:t>
            </a:r>
            <a:r>
              <a:rPr lang="it-IT" dirty="0" err="1">
                <a:latin typeface="Consolas" panose="020B0609020204030204" pitchFamily="49" charset="0"/>
              </a:rPr>
              <a:t>index</a:t>
            </a:r>
            <a:r>
              <a:rPr lang="it-IT" dirty="0">
                <a:latin typeface="Consolas" panose="020B0609020204030204" pitchFamily="49" charset="0"/>
              </a:rPr>
              <a:t> * 3)</a:t>
            </a:r>
          </a:p>
        </p:txBody>
      </p:sp>
    </p:spTree>
    <p:extLst>
      <p:ext uri="{BB962C8B-B14F-4D97-AF65-F5344CB8AC3E}">
        <p14:creationId xmlns:p14="http://schemas.microsoft.com/office/powerpoint/2010/main" val="228685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unordered</a:t>
            </a:r>
            <a:r>
              <a:rPr lang="en-US" dirty="0"/>
              <a:t> data </a:t>
            </a:r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not preserve the order of elements as they are </a:t>
            </a:r>
            <a:r>
              <a:rPr lang="en-US" dirty="0" smtClean="0"/>
              <a:t>inserted</a:t>
            </a:r>
          </a:p>
          <a:p>
            <a:pPr lvl="1"/>
            <a:r>
              <a:rPr lang="en-US" dirty="0" smtClean="0"/>
              <a:t>Not duplicates</a:t>
            </a:r>
            <a:r>
              <a:rPr lang="en-US" dirty="0"/>
              <a:t>.</a:t>
            </a:r>
            <a:endParaRPr lang="it-IT" dirty="0" smtClean="0"/>
          </a:p>
          <a:p>
            <a:r>
              <a:rPr lang="it-IT" dirty="0" smtClean="0"/>
              <a:t>Definition:</a:t>
            </a:r>
          </a:p>
          <a:p>
            <a:pPr lvl="1"/>
            <a:r>
              <a:rPr lang="it-IT" dirty="0" err="1"/>
              <a:t>Set.empty.Add</a:t>
            </a:r>
            <a:r>
              <a:rPr lang="it-IT" dirty="0"/>
              <a:t>(1).</a:t>
            </a:r>
            <a:r>
              <a:rPr lang="it-IT" dirty="0" err="1"/>
              <a:t>Add</a:t>
            </a:r>
            <a:r>
              <a:rPr lang="it-IT" dirty="0"/>
              <a:t>(2).</a:t>
            </a:r>
            <a:r>
              <a:rPr lang="it-IT" dirty="0" err="1"/>
              <a:t>Add</a:t>
            </a:r>
            <a:r>
              <a:rPr lang="it-IT" dirty="0"/>
              <a:t>(7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/>
              <a:t>Set.ofList</a:t>
            </a:r>
            <a:r>
              <a:rPr lang="it-IT" dirty="0"/>
              <a:t> ["Mercury"; "Venus"; "Earth"; "Mars</a:t>
            </a:r>
            <a:r>
              <a:rPr lang="it-IT" dirty="0" smtClean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54421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Sequence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Sequence</a:t>
            </a:r>
            <a:r>
              <a:rPr lang="it-IT" dirty="0" smtClean="0"/>
              <a:t> </a:t>
            </a:r>
            <a:r>
              <a:rPr lang="it-IT" dirty="0" err="1" smtClean="0"/>
              <a:t>Expressions</a:t>
            </a:r>
            <a:endParaRPr lang="it-IT" dirty="0" smtClean="0"/>
          </a:p>
          <a:p>
            <a:pPr lvl="1"/>
            <a:r>
              <a:rPr lang="it-IT" dirty="0" err="1" smtClean="0"/>
              <a:t>Computed</a:t>
            </a:r>
            <a:r>
              <a:rPr lang="it-IT" dirty="0" smtClean="0"/>
              <a:t> </a:t>
            </a:r>
            <a:r>
              <a:rPr lang="it-IT" dirty="0" err="1" smtClean="0"/>
              <a:t>Lazilly</a:t>
            </a:r>
            <a:endParaRPr lang="it-IT" dirty="0" smtClean="0"/>
          </a:p>
          <a:p>
            <a:pPr lvl="1"/>
            <a:r>
              <a:rPr lang="it-IT" dirty="0" smtClean="0"/>
              <a:t>Can </a:t>
            </a:r>
            <a:r>
              <a:rPr lang="it-IT" dirty="0" err="1" smtClean="0"/>
              <a:t>represent</a:t>
            </a:r>
            <a:r>
              <a:rPr lang="it-IT" dirty="0" smtClean="0"/>
              <a:t> infinite data </a:t>
            </a:r>
            <a:r>
              <a:rPr lang="it-IT" dirty="0" err="1" smtClean="0"/>
              <a:t>structure</a:t>
            </a:r>
            <a:endParaRPr lang="it-IT" dirty="0" smtClean="0"/>
          </a:p>
          <a:p>
            <a:pPr lvl="1"/>
            <a:endParaRPr lang="it-IT" dirty="0"/>
          </a:p>
          <a:p>
            <a:r>
              <a:rPr lang="it-IT" dirty="0" smtClean="0"/>
              <a:t>Definition:</a:t>
            </a:r>
          </a:p>
          <a:p>
            <a:pPr lvl="1"/>
            <a:r>
              <a:rPr lang="it-IT" dirty="0" err="1" smtClean="0"/>
              <a:t>seq</a:t>
            </a:r>
            <a:r>
              <a:rPr lang="it-IT" dirty="0" smtClean="0"/>
              <a:t> { </a:t>
            </a:r>
            <a:r>
              <a:rPr lang="it-IT" dirty="0" err="1" smtClean="0"/>
              <a:t>expr</a:t>
            </a:r>
            <a:r>
              <a:rPr lang="it-IT" dirty="0" smtClean="0"/>
              <a:t> }</a:t>
            </a:r>
          </a:p>
          <a:p>
            <a:pPr lvl="2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1..100 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{ for a in 1 .. 10 do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a, a*a, a*a*a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Seq.initInfinite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((+)1)</a:t>
            </a:r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133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Pipe Operator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824" y="2150079"/>
            <a:ext cx="8596668" cy="3880773"/>
          </a:xfrm>
        </p:spPr>
        <p:txBody>
          <a:bodyPr/>
          <a:lstStyle/>
          <a:p>
            <a:r>
              <a:rPr lang="en-US" dirty="0" smtClean="0"/>
              <a:t>Allows to create</a:t>
            </a:r>
            <a:r>
              <a:rPr lang="en-US" dirty="0"/>
              <a:t> function chains </a:t>
            </a:r>
            <a:endParaRPr lang="en-US" dirty="0" smtClean="0"/>
          </a:p>
          <a:p>
            <a:pPr lvl="1"/>
            <a:r>
              <a:rPr lang="en-US" dirty="0" smtClean="0"/>
              <a:t>Evaluate one </a:t>
            </a:r>
            <a:r>
              <a:rPr lang="en-US" dirty="0"/>
              <a:t>expression and </a:t>
            </a:r>
            <a:r>
              <a:rPr lang="en-US" dirty="0" smtClean="0"/>
              <a:t>send the </a:t>
            </a:r>
            <a:r>
              <a:rPr lang="en-US" dirty="0"/>
              <a:t>result to another </a:t>
            </a:r>
            <a:r>
              <a:rPr lang="en-US" dirty="0" smtClean="0"/>
              <a:t>function</a:t>
            </a:r>
            <a:endParaRPr lang="it-IT" dirty="0" smtClean="0"/>
          </a:p>
          <a:p>
            <a:r>
              <a:rPr lang="it-IT" dirty="0" err="1" smtClean="0"/>
              <a:t>Forward</a:t>
            </a:r>
            <a:r>
              <a:rPr lang="it-IT" dirty="0" smtClean="0"/>
              <a:t> Pipelining |&gt;</a:t>
            </a:r>
          </a:p>
          <a:p>
            <a:pPr lvl="1"/>
            <a:r>
              <a:rPr lang="it-IT" dirty="0" smtClean="0"/>
              <a:t>To </a:t>
            </a:r>
            <a:r>
              <a:rPr lang="it-IT" dirty="0" err="1" smtClean="0"/>
              <a:t>send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r>
              <a:rPr lang="it-IT" dirty="0" smtClean="0"/>
              <a:t> </a:t>
            </a:r>
            <a:r>
              <a:rPr lang="it-IT" dirty="0" err="1" smtClean="0"/>
              <a:t>left</a:t>
            </a:r>
            <a:r>
              <a:rPr lang="it-IT" dirty="0" smtClean="0"/>
              <a:t> to </a:t>
            </a:r>
            <a:r>
              <a:rPr lang="it-IT" dirty="0" err="1" smtClean="0"/>
              <a:t>write</a:t>
            </a:r>
            <a:endParaRPr lang="it-IT" dirty="0" smtClean="0"/>
          </a:p>
          <a:p>
            <a:pPr lvl="1"/>
            <a:r>
              <a:rPr lang="it-IT" dirty="0" smtClean="0"/>
              <a:t>Compare</a:t>
            </a:r>
          </a:p>
          <a:p>
            <a:pPr lvl="2"/>
            <a:r>
              <a:rPr lang="it-IT" dirty="0" smtClean="0"/>
              <a:t>[1..10] |&gt; </a:t>
            </a:r>
            <a:r>
              <a:rPr lang="it-IT" dirty="0" err="1" smtClean="0"/>
              <a:t>List.map</a:t>
            </a:r>
            <a:r>
              <a:rPr lang="it-IT" dirty="0" smtClean="0"/>
              <a:t> </a:t>
            </a:r>
            <a:r>
              <a:rPr lang="it-IT" dirty="0" err="1" smtClean="0"/>
              <a:t>addOne</a:t>
            </a:r>
            <a:r>
              <a:rPr lang="it-IT" dirty="0" smtClean="0"/>
              <a:t> |&gt; </a:t>
            </a:r>
            <a:r>
              <a:rPr lang="it-IT" dirty="0" err="1" smtClean="0"/>
              <a:t>List.map</a:t>
            </a:r>
            <a:r>
              <a:rPr lang="it-IT" dirty="0" smtClean="0"/>
              <a:t> </a:t>
            </a:r>
            <a:r>
              <a:rPr lang="it-IT" dirty="0" err="1" smtClean="0"/>
              <a:t>multiplyByTwo</a:t>
            </a:r>
            <a:r>
              <a:rPr lang="it-IT" dirty="0" smtClean="0"/>
              <a:t> |&gt; </a:t>
            </a:r>
            <a:r>
              <a:rPr lang="it-IT" dirty="0" err="1" smtClean="0"/>
              <a:t>List.sum</a:t>
            </a:r>
            <a:endParaRPr lang="it-IT" dirty="0" smtClean="0"/>
          </a:p>
          <a:p>
            <a:pPr lvl="2"/>
            <a:r>
              <a:rPr lang="it-IT" dirty="0" err="1" smtClean="0"/>
              <a:t>List.sum</a:t>
            </a:r>
            <a:r>
              <a:rPr lang="it-IT" dirty="0" smtClean="0"/>
              <a:t>(</a:t>
            </a:r>
            <a:r>
              <a:rPr lang="it-IT" dirty="0" err="1" smtClean="0"/>
              <a:t>List.map</a:t>
            </a:r>
            <a:r>
              <a:rPr lang="it-IT" dirty="0" smtClean="0"/>
              <a:t> </a:t>
            </a:r>
            <a:r>
              <a:rPr lang="it-IT" dirty="0" err="1" smtClean="0"/>
              <a:t>multiplyByTwo</a:t>
            </a:r>
            <a:r>
              <a:rPr lang="it-IT" dirty="0" smtClean="0"/>
              <a:t> (</a:t>
            </a:r>
            <a:r>
              <a:rPr lang="it-IT" dirty="0" err="1" smtClean="0"/>
              <a:t>List.map</a:t>
            </a:r>
            <a:r>
              <a:rPr lang="it-IT" dirty="0" smtClean="0"/>
              <a:t> </a:t>
            </a:r>
            <a:r>
              <a:rPr lang="it-IT" dirty="0" err="1" smtClean="0"/>
              <a:t>addOne</a:t>
            </a:r>
            <a:r>
              <a:rPr lang="it-IT" dirty="0" smtClean="0"/>
              <a:t> ([1..10])))</a:t>
            </a:r>
          </a:p>
        </p:txBody>
      </p:sp>
    </p:spTree>
    <p:extLst>
      <p:ext uri="{BB962C8B-B14F-4D97-AF65-F5344CB8AC3E}">
        <p14:creationId xmlns:p14="http://schemas.microsoft.com/office/powerpoint/2010/main" val="31360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Map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A way to </a:t>
            </a:r>
            <a:r>
              <a:rPr lang="it-IT" dirty="0" err="1" smtClean="0"/>
              <a:t>apply</a:t>
            </a:r>
            <a:r>
              <a:rPr lang="it-IT" dirty="0" smtClean="0"/>
              <a:t> a </a:t>
            </a:r>
            <a:r>
              <a:rPr lang="it-IT" dirty="0" err="1" smtClean="0"/>
              <a:t>transformation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to a </a:t>
            </a:r>
            <a:r>
              <a:rPr lang="it-IT" dirty="0" err="1" smtClean="0"/>
              <a:t>collection</a:t>
            </a:r>
            <a:endParaRPr lang="it-IT" dirty="0" smtClean="0"/>
          </a:p>
          <a:p>
            <a:pPr marL="457200" lvl="1" indent="0">
              <a:buNone/>
            </a:pPr>
            <a:r>
              <a:rPr lang="nn-NO" sz="2000" dirty="0">
                <a:latin typeface="Consolas" panose="020B0609020204030204" pitchFamily="49" charset="0"/>
              </a:rPr>
              <a:t>List.map (</a:t>
            </a:r>
            <a:r>
              <a:rPr lang="nn-NO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fun</a:t>
            </a:r>
            <a:r>
              <a:rPr lang="nn-NO" sz="2000" dirty="0">
                <a:latin typeface="Consolas" panose="020B0609020204030204" pitchFamily="49" charset="0"/>
              </a:rPr>
              <a:t> x </a:t>
            </a:r>
            <a:r>
              <a:rPr lang="nn-NO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-&gt;</a:t>
            </a:r>
            <a:r>
              <a:rPr lang="nn-NO" sz="2000" dirty="0">
                <a:latin typeface="Consolas" panose="020B0609020204030204" pitchFamily="49" charset="0"/>
              </a:rPr>
              <a:t> </a:t>
            </a:r>
            <a:r>
              <a:rPr lang="nn-NO" sz="2000" dirty="0" smtClean="0">
                <a:latin typeface="Consolas" panose="020B0609020204030204" pitchFamily="49" charset="0"/>
              </a:rPr>
              <a:t>x </a:t>
            </a:r>
            <a:r>
              <a:rPr lang="nn-NO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* </a:t>
            </a:r>
            <a:r>
              <a:rPr lang="nn-NO" sz="2000" dirty="0" smtClean="0">
                <a:latin typeface="Consolas" panose="020B0609020204030204" pitchFamily="49" charset="0"/>
              </a:rPr>
              <a:t>2</a:t>
            </a:r>
            <a:r>
              <a:rPr lang="nn-NO" sz="2000" dirty="0">
                <a:latin typeface="Consolas" panose="020B0609020204030204" pitchFamily="49" charset="0"/>
              </a:rPr>
              <a:t>) [1..10] </a:t>
            </a:r>
            <a:endParaRPr lang="nn-NO" sz="20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n-NO" sz="2000" dirty="0" smtClean="0">
                <a:latin typeface="Consolas" panose="020B0609020204030204" pitchFamily="49" charset="0"/>
              </a:rPr>
              <a:t>[2; 4; 6; 8, 10; 12; 14; 16; 18; 20]</a:t>
            </a:r>
            <a:endParaRPr lang="it-IT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Filter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A way to </a:t>
            </a:r>
            <a:r>
              <a:rPr lang="it-IT" dirty="0" err="1" smtClean="0"/>
              <a:t>select</a:t>
            </a:r>
            <a:r>
              <a:rPr lang="it-IT" dirty="0" smtClean="0"/>
              <a:t> some </a:t>
            </a:r>
            <a:r>
              <a:rPr lang="it-IT" dirty="0" err="1" smtClean="0"/>
              <a:t>values</a:t>
            </a:r>
            <a:r>
              <a:rPr lang="it-IT" dirty="0" smtClean="0"/>
              <a:t> of a </a:t>
            </a:r>
            <a:r>
              <a:rPr lang="it-IT" dirty="0" err="1" smtClean="0"/>
              <a:t>collection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an </a:t>
            </a:r>
            <a:r>
              <a:rPr lang="it-IT" dirty="0" err="1" smtClean="0"/>
              <a:t>expression</a:t>
            </a:r>
            <a:endParaRPr lang="it-IT" dirty="0" smtClean="0"/>
          </a:p>
          <a:p>
            <a:pPr marL="457200" lvl="1" indent="0">
              <a:buNone/>
            </a:pPr>
            <a:endParaRPr lang="nn-NO" sz="20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n-NO" sz="2000" dirty="0" smtClean="0">
                <a:latin typeface="Consolas" panose="020B0609020204030204" pitchFamily="49" charset="0"/>
              </a:rPr>
              <a:t>List.filter </a:t>
            </a:r>
            <a:r>
              <a:rPr lang="nn-NO" sz="2000" dirty="0">
                <a:latin typeface="Consolas" panose="020B0609020204030204" pitchFamily="49" charset="0"/>
              </a:rPr>
              <a:t>(</a:t>
            </a:r>
            <a:r>
              <a:rPr lang="nn-NO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fun</a:t>
            </a:r>
            <a:r>
              <a:rPr lang="nn-NO" sz="2000" dirty="0">
                <a:latin typeface="Consolas" panose="020B0609020204030204" pitchFamily="49" charset="0"/>
              </a:rPr>
              <a:t> x </a:t>
            </a:r>
            <a:r>
              <a:rPr lang="nn-NO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-&gt;</a:t>
            </a:r>
            <a:r>
              <a:rPr lang="nn-NO" sz="2000" dirty="0">
                <a:latin typeface="Consolas" panose="020B0609020204030204" pitchFamily="49" charset="0"/>
              </a:rPr>
              <a:t> </a:t>
            </a:r>
            <a:r>
              <a:rPr lang="nn-NO" sz="2000" dirty="0" smtClean="0">
                <a:latin typeface="Consolas" panose="020B0609020204030204" pitchFamily="49" charset="0"/>
              </a:rPr>
              <a:t>x </a:t>
            </a:r>
            <a:r>
              <a:rPr lang="nn-NO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% </a:t>
            </a:r>
            <a:r>
              <a:rPr lang="nn-NO" sz="2000" dirty="0" smtClean="0">
                <a:latin typeface="Consolas" panose="020B0609020204030204" pitchFamily="49" charset="0"/>
              </a:rPr>
              <a:t>2 = 0) </a:t>
            </a:r>
            <a:r>
              <a:rPr lang="nn-NO" sz="2000" dirty="0">
                <a:latin typeface="Consolas" panose="020B0609020204030204" pitchFamily="49" charset="0"/>
              </a:rPr>
              <a:t>[1..10] </a:t>
            </a:r>
            <a:endParaRPr lang="nn-NO" sz="20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nn-NO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n-NO" sz="2000" dirty="0" smtClean="0">
                <a:latin typeface="Consolas" panose="020B0609020204030204" pitchFamily="49" charset="0"/>
              </a:rPr>
              <a:t>[2; 4; 6; 8; 10]</a:t>
            </a:r>
            <a:endParaRPr lang="it-IT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3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Greetings</a:t>
            </a:r>
          </a:p>
          <a:p>
            <a:pPr lvl="1"/>
            <a:r>
              <a:rPr lang="en-US" dirty="0" smtClean="0"/>
              <a:t>Given a list of names select all the names that start with the letter ‘A’ and prepend “Hello “ to it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 [“Elena”; “Amelia”] </a:t>
            </a:r>
            <a:r>
              <a:rPr lang="en-US" dirty="0" smtClean="0">
                <a:sym typeface="Wingdings" panose="05000000000000000000" pitchFamily="2" charset="2"/>
              </a:rPr>
              <a:t> [“Hello Amelia”]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Keywords</a:t>
            </a: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List.map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List.filter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/>
          </a:p>
          <a:p>
            <a:r>
              <a:rPr lang="en-US" dirty="0" smtClean="0"/>
              <a:t>Bonus point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printf</a:t>
            </a:r>
            <a:r>
              <a:rPr lang="en-US" dirty="0" smtClean="0"/>
              <a:t> function to print all the results</a:t>
            </a:r>
          </a:p>
          <a:p>
            <a:pPr lvl="1"/>
            <a:r>
              <a:rPr lang="en-US" dirty="0" smtClean="0"/>
              <a:t>Make the choice of the first letter a parameter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Fold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en-US" dirty="0" smtClean="0"/>
              <a:t>Applies </a:t>
            </a:r>
            <a:r>
              <a:rPr lang="en-US" dirty="0"/>
              <a:t>a function to each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Aggregates </a:t>
            </a:r>
            <a:r>
              <a:rPr lang="en-US" dirty="0"/>
              <a:t>the result of the function in an </a:t>
            </a:r>
            <a:r>
              <a:rPr lang="en-US" dirty="0" smtClean="0"/>
              <a:t>accumulator</a:t>
            </a:r>
          </a:p>
          <a:p>
            <a:r>
              <a:rPr lang="en-US" dirty="0" smtClean="0"/>
              <a:t>Returns </a:t>
            </a:r>
            <a:r>
              <a:rPr lang="en-US" dirty="0"/>
              <a:t>the accumulator as the result of the fold </a:t>
            </a:r>
            <a:r>
              <a:rPr lang="en-US" dirty="0" smtClean="0"/>
              <a:t>operation</a:t>
            </a:r>
            <a:endParaRPr lang="nn-NO" sz="20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sz="2000" dirty="0">
                <a:latin typeface="Consolas" panose="020B0609020204030204" pitchFamily="49" charset="0"/>
              </a:rPr>
              <a:t>let factorial n =</a:t>
            </a:r>
          </a:p>
          <a:p>
            <a:pPr marL="457200" lvl="1" indent="0">
              <a:buNone/>
            </a:pPr>
            <a:r>
              <a:rPr lang="pt-BR" sz="2000" dirty="0" smtClean="0">
                <a:latin typeface="Consolas" panose="020B0609020204030204" pitchFamily="49" charset="0"/>
              </a:rPr>
              <a:t>	List.fold </a:t>
            </a:r>
            <a:r>
              <a:rPr lang="pt-BR" sz="2000" dirty="0">
                <a:latin typeface="Consolas" panose="020B0609020204030204" pitchFamily="49" charset="0"/>
              </a:rPr>
              <a:t>(*) </a:t>
            </a:r>
            <a:r>
              <a:rPr lang="pt-BR" sz="2000" dirty="0" smtClean="0">
                <a:latin typeface="Consolas" panose="020B0609020204030204" pitchFamily="49" charset="0"/>
              </a:rPr>
              <a:t>1 </a:t>
            </a:r>
            <a:r>
              <a:rPr lang="pt-BR" sz="2000" dirty="0">
                <a:latin typeface="Consolas" panose="020B0609020204030204" pitchFamily="49" charset="0"/>
              </a:rPr>
              <a:t>[1..n] </a:t>
            </a:r>
          </a:p>
          <a:p>
            <a:pPr marL="457200" lvl="1" indent="0">
              <a:buNone/>
            </a:pPr>
            <a:endParaRPr lang="pt-BR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sz="2000" dirty="0">
                <a:latin typeface="Consolas" panose="020B0609020204030204" pitchFamily="49" charset="0"/>
              </a:rPr>
              <a:t>factorial </a:t>
            </a:r>
            <a:r>
              <a:rPr lang="pt-BR" sz="2000" dirty="0" smtClean="0">
                <a:latin typeface="Consolas" panose="020B0609020204030204" pitchFamily="49" charset="0"/>
              </a:rPr>
              <a:t>5</a:t>
            </a:r>
            <a:endParaRPr lang="it-IT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9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 Patterns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 operator (::) works in reverse; instead of prepending an element to a list, it separates a list’s head from its </a:t>
            </a:r>
            <a:r>
              <a:rPr lang="en-US" dirty="0" smtClean="0"/>
              <a:t>tail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 l =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match l with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 c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 t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 + 1) t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 n</a:t>
            </a:r>
          </a:p>
        </p:txBody>
      </p:sp>
    </p:spTree>
    <p:extLst>
      <p:ext uri="{BB962C8B-B14F-4D97-AF65-F5344CB8AC3E}">
        <p14:creationId xmlns:p14="http://schemas.microsoft.com/office/powerpoint/2010/main" val="227212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 do some physics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71099"/>
                <a:ext cx="8596668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can express the height of the projectile based on its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× </m:t>
                                  </m:r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it-IT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 × 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71099"/>
                <a:ext cx="8596668" cy="3880773"/>
              </a:xfrm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27" y="3426373"/>
            <a:ext cx="4617479" cy="326559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13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Sharp Adventure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5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</a:t>
            </a:r>
            <a:r>
              <a:rPr lang="en-US" dirty="0"/>
              <a:t>build a text adventure </a:t>
            </a:r>
            <a:r>
              <a:rPr lang="en-US" dirty="0" smtClean="0"/>
              <a:t>game</a:t>
            </a:r>
          </a:p>
          <a:p>
            <a:r>
              <a:rPr lang="en-US" dirty="0" smtClean="0"/>
              <a:t>Rules</a:t>
            </a:r>
          </a:p>
          <a:p>
            <a:pPr lvl="1"/>
            <a:r>
              <a:rPr lang="en-US" dirty="0"/>
              <a:t>Everything has a name and a description</a:t>
            </a:r>
          </a:p>
          <a:p>
            <a:pPr lvl="1"/>
            <a:r>
              <a:rPr lang="en-US" dirty="0" smtClean="0"/>
              <a:t>The World </a:t>
            </a:r>
            <a:r>
              <a:rPr lang="en-US" dirty="0"/>
              <a:t>contains a set of Rooms and a </a:t>
            </a:r>
            <a:r>
              <a:rPr lang="en-US" dirty="0" smtClean="0"/>
              <a:t>Player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Player can be in a Room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Player has an Inventory of </a:t>
            </a:r>
            <a:r>
              <a:rPr lang="en-US" dirty="0" smtClean="0"/>
              <a:t>Items</a:t>
            </a:r>
          </a:p>
          <a:p>
            <a:pPr lvl="1"/>
            <a:r>
              <a:rPr lang="en-US" dirty="0"/>
              <a:t>A Room can have a Items in it</a:t>
            </a:r>
          </a:p>
          <a:p>
            <a:pPr lvl="1"/>
            <a:r>
              <a:rPr lang="en-US" dirty="0"/>
              <a:t>a Room </a:t>
            </a:r>
            <a:r>
              <a:rPr lang="en-US" dirty="0" smtClean="0"/>
              <a:t>have </a:t>
            </a:r>
            <a:r>
              <a:rPr lang="en-US" dirty="0"/>
              <a:t>4 Exists: North, South, East, West</a:t>
            </a:r>
          </a:p>
          <a:p>
            <a:pPr lvl="1"/>
            <a:r>
              <a:rPr lang="en-US" dirty="0"/>
              <a:t>a Room have an identifier called </a:t>
            </a:r>
            <a:r>
              <a:rPr lang="en-US" dirty="0" err="1"/>
              <a:t>RoomId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Exit can be Locked or Passable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Exit can be marked as </a:t>
            </a:r>
            <a:r>
              <a:rPr lang="en-US" dirty="0" err="1"/>
              <a:t>NoExit</a:t>
            </a:r>
            <a:r>
              <a:rPr lang="en-US" dirty="0"/>
              <a:t> </a:t>
            </a:r>
            <a:r>
              <a:rPr lang="en-US" dirty="0" smtClean="0"/>
              <a:t>to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Locked Exit can be Opened with specific </a:t>
            </a:r>
            <a:r>
              <a:rPr lang="en-US" dirty="0" smtClean="0"/>
              <a:t>Key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  <a:p>
            <a:pPr lvl="1"/>
            <a:r>
              <a:rPr lang="en-US" dirty="0"/>
              <a:t>Every turn the player can do some action (</a:t>
            </a:r>
            <a:r>
              <a:rPr lang="en-US" dirty="0" err="1"/>
              <a:t>eg</a:t>
            </a:r>
            <a:r>
              <a:rPr lang="en-US" dirty="0"/>
              <a:t>. Move, Look, Pick, Act)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player can Move from one Room to one of the 4 Directions</a:t>
            </a:r>
          </a:p>
          <a:p>
            <a:pPr lvl="1"/>
            <a:r>
              <a:rPr lang="en-US" dirty="0" smtClean="0"/>
              <a:t>The player can </a:t>
            </a:r>
            <a:r>
              <a:rPr lang="en-US" dirty="0"/>
              <a:t>change room only if the Exit is </a:t>
            </a:r>
            <a:r>
              <a:rPr lang="en-US" dirty="0" smtClean="0"/>
              <a:t>Passable otherwise </a:t>
            </a:r>
            <a:r>
              <a:rPr lang="en-US" dirty="0"/>
              <a:t>it remains in the same </a:t>
            </a:r>
            <a:r>
              <a:rPr lang="en-US" dirty="0" smtClean="0"/>
              <a:t>Room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player can Look </a:t>
            </a:r>
            <a:r>
              <a:rPr lang="en-US" dirty="0" smtClean="0"/>
              <a:t>in one </a:t>
            </a:r>
            <a:r>
              <a:rPr lang="en-US" dirty="0"/>
              <a:t>of the four </a:t>
            </a:r>
            <a:r>
              <a:rPr lang="en-US" dirty="0" smtClean="0"/>
              <a:t>Directions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player can unlock Locked </a:t>
            </a:r>
            <a:r>
              <a:rPr lang="en-US" dirty="0" smtClean="0"/>
              <a:t>exits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</a:p>
          <a:p>
            <a:pPr lvl="1"/>
            <a:r>
              <a:rPr lang="en-US" dirty="0" smtClean="0"/>
              <a:t>Build a function to move from one room to another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For bonus points </a:t>
            </a:r>
          </a:p>
          <a:p>
            <a:pPr lvl="1"/>
            <a:r>
              <a:rPr lang="en-US" dirty="0" smtClean="0"/>
              <a:t>Build a function to Look at every direction</a:t>
            </a:r>
          </a:p>
          <a:p>
            <a:pPr lvl="1"/>
            <a:r>
              <a:rPr lang="en-US" dirty="0" smtClean="0"/>
              <a:t>Build a function to unlock a locked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Resources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http://fsharp.org</a:t>
            </a:r>
            <a:r>
              <a:rPr lang="it-IT" dirty="0" smtClean="0">
                <a:hlinkClick r:id="rId2"/>
              </a:rPr>
              <a:t>/</a:t>
            </a:r>
          </a:p>
          <a:p>
            <a:r>
              <a:rPr lang="it-IT" dirty="0">
                <a:hlinkClick r:id="rId2"/>
              </a:rPr>
              <a:t>http://fsharpforfunandprofit.com</a:t>
            </a:r>
            <a:r>
              <a:rPr lang="it-IT" dirty="0" smtClean="0">
                <a:hlinkClick r:id="rId2"/>
              </a:rPr>
              <a:t>/</a:t>
            </a:r>
          </a:p>
          <a:p>
            <a:r>
              <a:rPr lang="it-IT" dirty="0">
                <a:hlinkClick r:id="rId2"/>
              </a:rPr>
              <a:t>https://www.gitbook.com/book/swlaschin/fsharpforfunandprofit</a:t>
            </a:r>
            <a:r>
              <a:rPr lang="it-IT" dirty="0" smtClean="0">
                <a:hlinkClick r:id="rId2"/>
              </a:rPr>
              <a:t>/</a:t>
            </a:r>
          </a:p>
          <a:p>
            <a:r>
              <a:rPr lang="it-IT" dirty="0">
                <a:hlinkClick r:id="rId2"/>
              </a:rPr>
              <a:t>http://theburningmonk.com/</a:t>
            </a:r>
          </a:p>
          <a:p>
            <a:r>
              <a:rPr lang="it-IT" dirty="0" smtClean="0">
                <a:hlinkClick r:id="rId2"/>
              </a:rPr>
              <a:t>https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en.wikibooks.org/wiki/F_Sharp_Programming</a:t>
            </a:r>
            <a:endParaRPr lang="it-IT" dirty="0" smtClean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The </a:t>
            </a:r>
            <a:r>
              <a:rPr lang="en-US" dirty="0">
                <a:hlinkClick r:id="rId3"/>
              </a:rPr>
              <a:t>Book of F#</a:t>
            </a:r>
            <a:endParaRPr lang="en-US" dirty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153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Resources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github.com/ChrisMarinos/FSharpKoans</a:t>
            </a:r>
          </a:p>
          <a:p>
            <a:r>
              <a:rPr lang="it-IT" dirty="0">
                <a:hlinkClick r:id="rId3"/>
              </a:rPr>
              <a:t>https://</a:t>
            </a:r>
            <a:r>
              <a:rPr lang="it-IT" dirty="0" smtClean="0">
                <a:hlinkClick r:id="rId3"/>
              </a:rPr>
              <a:t>projecteuler.net</a:t>
            </a:r>
            <a:endParaRPr lang="it-IT" dirty="0"/>
          </a:p>
          <a:p>
            <a:r>
              <a:rPr lang="it-IT" dirty="0" smtClean="0">
                <a:hlinkClick r:id="rId4"/>
              </a:rPr>
              <a:t>https://codewars.com</a:t>
            </a:r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5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d.pozzobon@reply.it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pozzobondaniele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www.codecleane.rs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dirty="0"/>
              <a:t> all this?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Mindset</a:t>
            </a:r>
          </a:p>
          <a:p>
            <a:r>
              <a:rPr lang="en-US" dirty="0" smtClean="0"/>
              <a:t>Understanding</a:t>
            </a:r>
          </a:p>
          <a:p>
            <a:r>
              <a:rPr lang="en-US" dirty="0" smtClean="0"/>
              <a:t>Forget Memory cells </a:t>
            </a:r>
            <a:r>
              <a:rPr lang="en-US" dirty="0" smtClean="0">
                <a:sym typeface="Wingdings" panose="05000000000000000000" pitchFamily="2" charset="2"/>
              </a:rPr>
              <a:t> Function applications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Wanted to sound smart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0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functional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1800" i="1" dirty="0" smtClean="0"/>
              <a:t>It's</a:t>
            </a:r>
            <a:r>
              <a:rPr lang="en-US" sz="1800" i="1" dirty="0"/>
              <a:t> a programming paradigm that, as mathematics, uses function </a:t>
            </a:r>
            <a:r>
              <a:rPr lang="en-US" sz="1800" i="1" dirty="0" smtClean="0"/>
              <a:t>application in</a:t>
            </a:r>
            <a:r>
              <a:rPr lang="en-US" sz="1800" i="1" dirty="0"/>
              <a:t> order to express the relationship between the possible inputs (</a:t>
            </a:r>
            <a:r>
              <a:rPr lang="en-US" sz="1800" i="1" dirty="0" smtClean="0"/>
              <a:t>domain) and</a:t>
            </a:r>
            <a:r>
              <a:rPr lang="en-US" sz="1800" i="1" dirty="0"/>
              <a:t> the possible outputs of a 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16527</TotalTime>
  <Words>3704</Words>
  <Application>Microsoft Office PowerPoint</Application>
  <PresentationFormat>Widescreen</PresentationFormat>
  <Paragraphs>717</Paragraphs>
  <Slides>77</Slides>
  <Notes>31</Notes>
  <HiddenSlides>10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Arial</vt:lpstr>
      <vt:lpstr>Calibri</vt:lpstr>
      <vt:lpstr>Cambria Math</vt:lpstr>
      <vt:lpstr>Consolas</vt:lpstr>
      <vt:lpstr>Courier New</vt:lpstr>
      <vt:lpstr>Trebuchet MS</vt:lpstr>
      <vt:lpstr>Wingdings</vt:lpstr>
      <vt:lpstr>Wingdings 3</vt:lpstr>
      <vt:lpstr>Facet</vt:lpstr>
      <vt:lpstr>Functional Programming with F#</vt:lpstr>
      <vt:lpstr>Today we are going to…</vt:lpstr>
      <vt:lpstr>What is Functional Programming?</vt:lpstr>
      <vt:lpstr>What it’s not</vt:lpstr>
      <vt:lpstr>The world of Mathmathics</vt:lpstr>
      <vt:lpstr>Let's do some physics</vt:lpstr>
      <vt:lpstr>Let's do some physics</vt:lpstr>
      <vt:lpstr>Why all this?</vt:lpstr>
      <vt:lpstr>So what is functional programming</vt:lpstr>
      <vt:lpstr>So what is functional programming</vt:lpstr>
      <vt:lpstr>Key elements </vt:lpstr>
      <vt:lpstr>What is F#?</vt:lpstr>
      <vt:lpstr>Characteristics of F#?</vt:lpstr>
      <vt:lpstr>F# |&gt; Statically Typed</vt:lpstr>
      <vt:lpstr>F# |&gt; Immutablity</vt:lpstr>
      <vt:lpstr>F# |&gt; Immutablity</vt:lpstr>
      <vt:lpstr>What can I do with F#?</vt:lpstr>
      <vt:lpstr>What can I do with F#?</vt:lpstr>
      <vt:lpstr>What can I do with F#?</vt:lpstr>
      <vt:lpstr>What can I do with F#?</vt:lpstr>
      <vt:lpstr>Configuring The Environment</vt:lpstr>
      <vt:lpstr>Installing F#</vt:lpstr>
      <vt:lpstr>Installing Visual Studio Code</vt:lpstr>
      <vt:lpstr>Installing Ionide</vt:lpstr>
      <vt:lpstr>F# Basics</vt:lpstr>
      <vt:lpstr>FSI</vt:lpstr>
      <vt:lpstr>Exercise 1</vt:lpstr>
      <vt:lpstr>Exercise 2</vt:lpstr>
      <vt:lpstr>FSI |&gt; it</vt:lpstr>
      <vt:lpstr>FSI |&gt; Directives </vt:lpstr>
      <vt:lpstr>Defining a value</vt:lpstr>
      <vt:lpstr>Exercise 3</vt:lpstr>
      <vt:lpstr>Defining Functions</vt:lpstr>
      <vt:lpstr>Curring and partial application</vt:lpstr>
      <vt:lpstr>Exercise 4</vt:lpstr>
      <vt:lpstr>Higher order functions</vt:lpstr>
      <vt:lpstr>Function Composition</vt:lpstr>
      <vt:lpstr>Type Inference</vt:lpstr>
      <vt:lpstr>Type Inference</vt:lpstr>
      <vt:lpstr>Type Inference</vt:lpstr>
      <vt:lpstr>Working With Types</vt:lpstr>
      <vt:lpstr>Core Types</vt:lpstr>
      <vt:lpstr>Tuples</vt:lpstr>
      <vt:lpstr>Record Types</vt:lpstr>
      <vt:lpstr>Discriminated Unions</vt:lpstr>
      <vt:lpstr>Option Type</vt:lpstr>
      <vt:lpstr>Exercise 5</vt:lpstr>
      <vt:lpstr>Pattern Matching</vt:lpstr>
      <vt:lpstr>Pattern Matching</vt:lpstr>
      <vt:lpstr>Matching Expressions</vt:lpstr>
      <vt:lpstr>Like a switch statement </vt:lpstr>
      <vt:lpstr>The Wildcard Pattern</vt:lpstr>
      <vt:lpstr>Variable Patterns </vt:lpstr>
      <vt:lpstr>Guard Clauses </vt:lpstr>
      <vt:lpstr>Pattern-Matching Functions </vt:lpstr>
      <vt:lpstr>Exhaustive Matching </vt:lpstr>
      <vt:lpstr>Matching Union Cases</vt:lpstr>
      <vt:lpstr>Exercise 7</vt:lpstr>
      <vt:lpstr>Matching Records </vt:lpstr>
      <vt:lpstr>Working with Data</vt:lpstr>
      <vt:lpstr>List</vt:lpstr>
      <vt:lpstr>Set</vt:lpstr>
      <vt:lpstr>Sequence</vt:lpstr>
      <vt:lpstr>Pipe Operator</vt:lpstr>
      <vt:lpstr>Map</vt:lpstr>
      <vt:lpstr>Filter</vt:lpstr>
      <vt:lpstr>Exercise 6</vt:lpstr>
      <vt:lpstr>Fold</vt:lpstr>
      <vt:lpstr>Cons Patterns </vt:lpstr>
      <vt:lpstr>A Sharp Adventure</vt:lpstr>
      <vt:lpstr>Final Exercise</vt:lpstr>
      <vt:lpstr>Final Exercise</vt:lpstr>
      <vt:lpstr>Final Exercise</vt:lpstr>
      <vt:lpstr>Final Exercise</vt:lpstr>
      <vt:lpstr>Resources</vt:lpstr>
      <vt:lpstr>Resources</vt:lpstr>
      <vt:lpstr>Contacts</vt:lpstr>
    </vt:vector>
  </TitlesOfParts>
  <Company>Reply S.p.A.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with F#</dc:title>
  <dc:creator>Pozzobon Daniele</dc:creator>
  <cp:lastModifiedBy>Pozzobon Daniele</cp:lastModifiedBy>
  <cp:revision>145</cp:revision>
  <dcterms:created xsi:type="dcterms:W3CDTF">2016-11-01T15:53:56Z</dcterms:created>
  <dcterms:modified xsi:type="dcterms:W3CDTF">2017-05-26T20:39:37Z</dcterms:modified>
</cp:coreProperties>
</file>