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jInHqMwWIkBa3VjMn7lanXFnH5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7.xml"/><Relationship Id="rId33" Type="http://schemas.openxmlformats.org/officeDocument/2006/relationships/font" Target="fonts/ProximaNova-boldItalic.fntdata"/><Relationship Id="rId10" Type="http://schemas.openxmlformats.org/officeDocument/2006/relationships/slide" Target="slides/slide6.xml"/><Relationship Id="rId32" Type="http://schemas.openxmlformats.org/officeDocument/2006/relationships/font" Target="fonts/ProximaNova-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6924893b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6924893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67b9dc6a9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67b9dc6a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67b9dc6a9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67b9dc6a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68c07454f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68c07454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67b9dc6a9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67b9dc6a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60d6684f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60d6684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7d1f3bdc0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7d1f3bd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67b9dc6a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67b9dc6a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67b9dc6a9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67b9dc6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68c07454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68c07454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68c07454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68c0745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68c07454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b68c0745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68c07454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68c07454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b67b9dc6a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b67b9dc6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90000"/>
              </a:lnSpc>
              <a:spcBef>
                <a:spcPts val="0"/>
              </a:spcBef>
              <a:spcAft>
                <a:spcPts val="0"/>
              </a:spcAft>
              <a:buSzPts val="1100"/>
              <a:buChar char="●"/>
            </a:pPr>
            <a:r>
              <a:rPr lang="en-US"/>
              <a:t>A web-application Family Tree app, designed to document &amp; share family information. </a:t>
            </a:r>
            <a:endParaRPr/>
          </a:p>
          <a:p>
            <a:pPr indent="-298450" lvl="0" marL="457200" rtl="0" algn="l">
              <a:lnSpc>
                <a:spcPct val="90000"/>
              </a:lnSpc>
              <a:spcBef>
                <a:spcPts val="0"/>
              </a:spcBef>
              <a:spcAft>
                <a:spcPts val="0"/>
              </a:spcAft>
              <a:buSzPts val="1100"/>
              <a:buChar char="●"/>
            </a:pPr>
            <a:r>
              <a:rPr lang="en-US"/>
              <a:t>The application’s backend is built using Python, Django, and PostgreSQL, while its frontend is built using Bootstrap, Javascript, HTML, and CSS. External content storage will be provided through Google Drive.</a:t>
            </a:r>
            <a:endParaRPr/>
          </a:p>
          <a:p>
            <a:pPr indent="0" lvl="0" marL="0" rtl="0" algn="l">
              <a:lnSpc>
                <a:spcPct val="90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16924893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16924893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b68c07454f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b68c07454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6027470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16027470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67b9dc6a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67b9dc6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67b9dc6a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67b9dc6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68c07454f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68c07454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67b9dc6a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67b9dc6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67b9dc6a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67b9dc6a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67b9dc6a9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67b9dc6a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5"/>
          <p:cNvSpPr txBox="1"/>
          <p:nvPr>
            <p:ph type="ctrTitle"/>
          </p:nvPr>
        </p:nvSpPr>
        <p:spPr>
          <a:xfrm>
            <a:off x="914400" y="1122363"/>
            <a:ext cx="103632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0108" y="6244983"/>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4038600" y="624498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9296400" y="6244983"/>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1" y="48604"/>
            <a:ext cx="9603153"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8340054" y="2600507"/>
            <a:ext cx="4524010"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000"/>
              <a:buFont typeface="Proxima Nov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2686112" y="-194957"/>
            <a:ext cx="4524009" cy="82198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1" y="48604"/>
            <a:ext cx="9603153"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1" y="48604"/>
            <a:ext cx="9603153"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1" y="252046"/>
            <a:ext cx="10636372" cy="111589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1" y="48604"/>
            <a:ext cx="9603153"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8200" y="1565031"/>
            <a:ext cx="3932237" cy="9730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Proxima Nova"/>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1565031"/>
            <a:ext cx="6172200" cy="4296021"/>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637692"/>
            <a:ext cx="3932237" cy="323129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1565031"/>
            <a:ext cx="3932237" cy="8030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800"/>
              <a:buFont typeface="Proxima Nova"/>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1565031"/>
            <a:ext cx="6172200" cy="4296020"/>
          </a:xfrm>
          <a:prstGeom prst="rect">
            <a:avLst/>
          </a:prstGeom>
          <a:noFill/>
          <a:ln>
            <a:noFill/>
          </a:ln>
        </p:spPr>
      </p:sp>
      <p:sp>
        <p:nvSpPr>
          <p:cNvPr id="64" name="Google Shape;64;p13"/>
          <p:cNvSpPr txBox="1"/>
          <p:nvPr>
            <p:ph idx="1" type="body"/>
          </p:nvPr>
        </p:nvSpPr>
        <p:spPr>
          <a:xfrm>
            <a:off x="839788" y="2491154"/>
            <a:ext cx="3932237" cy="337783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1" y="48604"/>
            <a:ext cx="9603153"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Proxima Nova"/>
              <a:buNone/>
              <a:defRPr b="0" i="0" sz="4000" u="none" cap="none" strike="noStrike">
                <a:solidFill>
                  <a:schemeClr val="dk1"/>
                </a:solidFill>
                <a:latin typeface="Proxima Nova"/>
                <a:ea typeface="Proxima Nova"/>
                <a:cs typeface="Proxima Nova"/>
                <a:sym typeface="Proxima No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Proxima Nova"/>
                <a:ea typeface="Proxima Nova"/>
                <a:cs typeface="Proxima Nova"/>
                <a:sym typeface="Proxima Nova"/>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Proxima Nova"/>
                <a:ea typeface="Proxima Nova"/>
                <a:cs typeface="Proxima Nova"/>
                <a:sym typeface="Proxima Nova"/>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Proxima Nova"/>
                <a:ea typeface="Proxima Nova"/>
                <a:cs typeface="Proxima Nova"/>
                <a:sym typeface="Proxima Nova"/>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roxima Nova"/>
                <a:ea typeface="Proxima Nova"/>
                <a:cs typeface="Proxima Nova"/>
                <a:sym typeface="Proxima Nova"/>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roxima Nova"/>
                <a:ea typeface="Proxima Nova"/>
                <a:cs typeface="Proxima Nova"/>
                <a:sym typeface="Proxima Nov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0" Type="http://schemas.openxmlformats.org/officeDocument/2006/relationships/hyperlink" Target="https://support.microsoft.com/en-us/visio" TargetMode="External"/><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postgresql.org/docs/" TargetMode="External"/><Relationship Id="rId4" Type="http://schemas.openxmlformats.org/officeDocument/2006/relationships/hyperlink" Target="https://docs.djangoproject.com/en/3.2/" TargetMode="External"/><Relationship Id="rId9" Type="http://schemas.openxmlformats.org/officeDocument/2006/relationships/hyperlink" Target="https://www.lucidchart.com" TargetMode="External"/><Relationship Id="rId5" Type="http://schemas.openxmlformats.org/officeDocument/2006/relationships/hyperlink" Target="https://docs.python.org/3/" TargetMode="External"/><Relationship Id="rId6" Type="http://schemas.openxmlformats.org/officeDocument/2006/relationships/hyperlink" Target="https://javascript.info/" TargetMode="External"/><Relationship Id="rId7" Type="http://schemas.openxmlformats.org/officeDocument/2006/relationships/hyperlink" Target="https://devdocs.io/css/" TargetMode="External"/><Relationship Id="rId8" Type="http://schemas.openxmlformats.org/officeDocument/2006/relationships/hyperlink" Target="https://html.spec.whatwg.org/multipag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914400" y="1122363"/>
            <a:ext cx="103632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Proxima Nova"/>
              <a:buNone/>
            </a:pPr>
            <a:r>
              <a:rPr lang="en-US"/>
              <a:t>PyFamilyTree</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sz="3600"/>
              <a:t>Phase 1</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16924893b4_0_8"/>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Underlying Assumptions</a:t>
            </a:r>
            <a:endParaRPr/>
          </a:p>
        </p:txBody>
      </p:sp>
      <p:sp>
        <p:nvSpPr>
          <p:cNvPr id="139" name="Google Shape;139;g216924893b4_0_8"/>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68300" lvl="0" marL="457200" rtl="0" algn="l">
              <a:lnSpc>
                <a:spcPct val="100000"/>
              </a:lnSpc>
              <a:spcBef>
                <a:spcPts val="1200"/>
              </a:spcBef>
              <a:spcAft>
                <a:spcPts val="0"/>
              </a:spcAft>
              <a:buSzPts val="2200"/>
              <a:buChar char="-"/>
            </a:pPr>
            <a:r>
              <a:rPr b="1" lang="en-US" sz="2200"/>
              <a:t>Assumptions are an integral part of the development of the PyFamilyTree application:</a:t>
            </a:r>
            <a:endParaRPr b="1" sz="2200"/>
          </a:p>
          <a:p>
            <a:pPr indent="-368300" lvl="0" marL="457200" rtl="0" algn="l">
              <a:lnSpc>
                <a:spcPct val="100000"/>
              </a:lnSpc>
              <a:spcBef>
                <a:spcPts val="0"/>
              </a:spcBef>
              <a:spcAft>
                <a:spcPts val="0"/>
              </a:spcAft>
              <a:buSzPts val="2200"/>
              <a:buChar char="-"/>
            </a:pPr>
            <a:r>
              <a:rPr b="1" lang="en-US" sz="2200"/>
              <a:t>Control assumptions, environment assumptions, data assumptions, usage assumptions, convention assumptions, user language assumption, and feature independence assumption affect the application's flow. </a:t>
            </a:r>
            <a:endParaRPr b="1" sz="2200"/>
          </a:p>
          <a:p>
            <a:pPr indent="-368300" lvl="0" marL="457200" rtl="0" algn="l">
              <a:lnSpc>
                <a:spcPct val="100000"/>
              </a:lnSpc>
              <a:spcBef>
                <a:spcPts val="0"/>
              </a:spcBef>
              <a:spcAft>
                <a:spcPts val="0"/>
              </a:spcAft>
              <a:buSzPts val="2200"/>
              <a:buChar char="-"/>
            </a:pPr>
            <a:r>
              <a:rPr b="1" lang="en-US" sz="2200"/>
              <a:t>The application relies on specific database management systems and a well-defined schema to store data.</a:t>
            </a:r>
            <a:endParaRPr b="1" sz="2200"/>
          </a:p>
          <a:p>
            <a:pPr indent="-368300" lvl="0" marL="457200" rtl="0" algn="l">
              <a:lnSpc>
                <a:spcPct val="100000"/>
              </a:lnSpc>
              <a:spcBef>
                <a:spcPts val="0"/>
              </a:spcBef>
              <a:spcAft>
                <a:spcPts val="0"/>
              </a:spcAft>
              <a:buSzPts val="2200"/>
              <a:buChar char="-"/>
            </a:pPr>
            <a:r>
              <a:rPr b="1" lang="en-US" sz="2200"/>
              <a:t> It has dependencies on Python interpreter and site package versions, Bootstrap/JavaScript versions, and installed packages. The application expects users to interact with it to trace their family lineage and create a visual representation of their family tree, and the user behavior is defined by the application's terms of service</a:t>
            </a:r>
            <a:endParaRPr b="1" sz="2200"/>
          </a:p>
          <a:p>
            <a:pPr indent="0" lvl="0" marL="457200" rtl="0" algn="l">
              <a:lnSpc>
                <a:spcPct val="100000"/>
              </a:lnSpc>
              <a:spcBef>
                <a:spcPts val="1200"/>
              </a:spcBef>
              <a:spcAft>
                <a:spcPts val="1200"/>
              </a:spcAft>
              <a:buNone/>
            </a:pPr>
            <a:r>
              <a:t/>
            </a:r>
            <a:endParaRPr b="1"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b67b9dc6a9_1_10"/>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Dependencies</a:t>
            </a:r>
            <a:endParaRPr/>
          </a:p>
        </p:txBody>
      </p:sp>
      <p:sp>
        <p:nvSpPr>
          <p:cNvPr id="145" name="Google Shape;145;g1b67b9dc6a9_1_10"/>
          <p:cNvSpPr txBox="1"/>
          <p:nvPr>
            <p:ph idx="1" type="body"/>
          </p:nvPr>
        </p:nvSpPr>
        <p:spPr>
          <a:xfrm>
            <a:off x="888250" y="1488025"/>
            <a:ext cx="10916400" cy="5214900"/>
          </a:xfrm>
          <a:prstGeom prst="rect">
            <a:avLst/>
          </a:prstGeom>
        </p:spPr>
        <p:txBody>
          <a:bodyPr anchorCtr="0" anchor="t" bIns="45700" lIns="91425" spcFirstLastPara="1" rIns="91425" wrap="square" tIns="45700">
            <a:spAutoFit/>
          </a:bodyPr>
          <a:lstStyle/>
          <a:p>
            <a:pPr indent="-361950" lvl="0" marL="457200" rtl="0" algn="l">
              <a:lnSpc>
                <a:spcPct val="115000"/>
              </a:lnSpc>
              <a:spcBef>
                <a:spcPts val="1200"/>
              </a:spcBef>
              <a:spcAft>
                <a:spcPts val="0"/>
              </a:spcAft>
              <a:buSzPts val="2100"/>
              <a:buChar char="-"/>
            </a:pPr>
            <a:r>
              <a:rPr b="1" lang="en-US" sz="2100"/>
              <a:t>The PyFamilyTree application has dependencies in the following areas:</a:t>
            </a:r>
            <a:endParaRPr b="1" sz="2100"/>
          </a:p>
          <a:p>
            <a:pPr indent="0" lvl="0" marL="0" rtl="0" algn="l">
              <a:lnSpc>
                <a:spcPct val="115000"/>
              </a:lnSpc>
              <a:spcBef>
                <a:spcPts val="1200"/>
              </a:spcBef>
              <a:spcAft>
                <a:spcPts val="0"/>
              </a:spcAft>
              <a:buClr>
                <a:schemeClr val="dk1"/>
              </a:buClr>
              <a:buSzPts val="1100"/>
              <a:buFont typeface="Arial"/>
              <a:buNone/>
            </a:pPr>
            <a:r>
              <a:rPr b="1" lang="en-US" sz="2100"/>
              <a:t> </a:t>
            </a:r>
            <a:endParaRPr b="1" sz="2100"/>
          </a:p>
          <a:p>
            <a:pPr indent="-349250" lvl="0" marL="457200" rtl="0" algn="l">
              <a:lnSpc>
                <a:spcPct val="115000"/>
              </a:lnSpc>
              <a:spcBef>
                <a:spcPts val="1200"/>
              </a:spcBef>
              <a:spcAft>
                <a:spcPts val="0"/>
              </a:spcAft>
              <a:buSzPts val="1900"/>
              <a:buChar char="-"/>
            </a:pPr>
            <a:r>
              <a:rPr b="1" lang="en-US" sz="1900"/>
              <a:t>Database management system and schema</a:t>
            </a:r>
            <a:endParaRPr b="1" sz="1900"/>
          </a:p>
          <a:p>
            <a:pPr indent="-349250" lvl="0" marL="457200" rtl="0" algn="l">
              <a:lnSpc>
                <a:spcPct val="115000"/>
              </a:lnSpc>
              <a:spcBef>
                <a:spcPts val="0"/>
              </a:spcBef>
              <a:spcAft>
                <a:spcPts val="0"/>
              </a:spcAft>
              <a:buSzPts val="1900"/>
              <a:buChar char="-"/>
            </a:pPr>
            <a:r>
              <a:rPr b="1" lang="en-US" sz="1900"/>
              <a:t>Operating system (OSX and Linux</a:t>
            </a:r>
            <a:r>
              <a:rPr b="1" lang="en-US" sz="1900"/>
              <a:t>)</a:t>
            </a:r>
            <a:endParaRPr b="1" sz="1900"/>
          </a:p>
          <a:p>
            <a:pPr indent="-349250" lvl="0" marL="457200" rtl="0" algn="l">
              <a:lnSpc>
                <a:spcPct val="115000"/>
              </a:lnSpc>
              <a:spcBef>
                <a:spcPts val="0"/>
              </a:spcBef>
              <a:spcAft>
                <a:spcPts val="0"/>
              </a:spcAft>
              <a:buSzPts val="1900"/>
              <a:buChar char="-"/>
            </a:pPr>
            <a:r>
              <a:rPr b="1" lang="en-US" sz="1900"/>
              <a:t>Web framework (Django</a:t>
            </a:r>
            <a:r>
              <a:rPr b="1" lang="en-US" sz="1900"/>
              <a:t>)</a:t>
            </a:r>
            <a:endParaRPr b="1" sz="1900"/>
          </a:p>
          <a:p>
            <a:pPr indent="-349250" lvl="0" marL="457200" rtl="0" algn="l">
              <a:lnSpc>
                <a:spcPct val="115000"/>
              </a:lnSpc>
              <a:spcBef>
                <a:spcPts val="0"/>
              </a:spcBef>
              <a:spcAft>
                <a:spcPts val="0"/>
              </a:spcAft>
              <a:buSzPts val="1900"/>
              <a:buChar char="-"/>
            </a:pPr>
            <a:r>
              <a:rPr b="1" lang="en-US" sz="1900"/>
              <a:t>Third-party libraries (Python &amp; JavaScript</a:t>
            </a:r>
            <a:r>
              <a:rPr b="1" lang="en-US" sz="1900"/>
              <a:t>)</a:t>
            </a:r>
            <a:endParaRPr b="1" sz="1900"/>
          </a:p>
          <a:p>
            <a:pPr indent="-349250" lvl="0" marL="457200" rtl="0" algn="l">
              <a:lnSpc>
                <a:spcPct val="115000"/>
              </a:lnSpc>
              <a:spcBef>
                <a:spcPts val="0"/>
              </a:spcBef>
              <a:spcAft>
                <a:spcPts val="0"/>
              </a:spcAft>
              <a:buSzPts val="1900"/>
              <a:buChar char="-"/>
            </a:pPr>
            <a:r>
              <a:rPr b="1" lang="en-US" sz="1900"/>
              <a:t>APIs for internal and external integratio</a:t>
            </a:r>
            <a:r>
              <a:rPr b="1" lang="en-US" sz="1900"/>
              <a:t>n</a:t>
            </a:r>
            <a:endParaRPr b="1" sz="1900"/>
          </a:p>
          <a:p>
            <a:pPr indent="0" lvl="0" marL="0" rtl="0" algn="l">
              <a:lnSpc>
                <a:spcPct val="115000"/>
              </a:lnSpc>
              <a:spcBef>
                <a:spcPts val="1200"/>
              </a:spcBef>
              <a:spcAft>
                <a:spcPts val="0"/>
              </a:spcAft>
              <a:buNone/>
            </a:pPr>
            <a:r>
              <a:t/>
            </a:r>
            <a:endParaRPr b="1" sz="1900"/>
          </a:p>
          <a:p>
            <a:pPr indent="-349250" lvl="0" marL="457200" rtl="0" algn="l">
              <a:lnSpc>
                <a:spcPct val="115000"/>
              </a:lnSpc>
              <a:spcBef>
                <a:spcPts val="1200"/>
              </a:spcBef>
              <a:spcAft>
                <a:spcPts val="0"/>
              </a:spcAft>
              <a:buSzPts val="1900"/>
              <a:buChar char="-"/>
            </a:pPr>
            <a:r>
              <a:rPr b="1" lang="en-US" sz="1900"/>
              <a:t>These dependencies will provide core functionality such as data visualization, authentication, and efficient querying. The development team will release periodic updates to ensure compatibility with the latest operating system updates. Additionally, internal APIs will be thoroughly tested for reliability.</a:t>
            </a:r>
            <a:endParaRPr b="1" sz="1900"/>
          </a:p>
          <a:p>
            <a:pPr indent="-457200" lvl="0" marL="457200" rtl="0" algn="l">
              <a:lnSpc>
                <a:spcPct val="100000"/>
              </a:lnSpc>
              <a:spcBef>
                <a:spcPts val="1200"/>
              </a:spcBef>
              <a:spcAft>
                <a:spcPts val="0"/>
              </a:spcAft>
              <a:buClr>
                <a:schemeClr val="dk1"/>
              </a:buClr>
              <a:buSzPts val="1100"/>
              <a:buFont typeface="Arial"/>
              <a:buNone/>
            </a:pPr>
            <a:r>
              <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g1b67b9dc6a9_1_15"/>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Dependencies</a:t>
            </a:r>
            <a:endParaRPr/>
          </a:p>
        </p:txBody>
      </p:sp>
      <p:sp>
        <p:nvSpPr>
          <p:cNvPr id="151" name="Google Shape;151;g1b67b9dc6a9_1_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23850" lvl="0" marL="457200" rtl="0" algn="l">
              <a:lnSpc>
                <a:spcPct val="100000"/>
              </a:lnSpc>
              <a:spcBef>
                <a:spcPts val="0"/>
              </a:spcBef>
              <a:spcAft>
                <a:spcPts val="0"/>
              </a:spcAft>
              <a:buSzPts val="1500"/>
              <a:buChar char="-"/>
            </a:pPr>
            <a:r>
              <a:rPr b="1" lang="en-US" sz="1500"/>
              <a:t>Database Dependencies</a:t>
            </a:r>
            <a:r>
              <a:rPr lang="en-US" sz="1500"/>
              <a:t> - The application relies on a </a:t>
            </a:r>
            <a:r>
              <a:rPr b="1" lang="en-US" sz="1500"/>
              <a:t>specific database management system</a:t>
            </a:r>
            <a:r>
              <a:rPr lang="en-US" sz="1500"/>
              <a:t> and a well-defined schema to store and retrieve family tree data. Indexing and additional optimization techniques will be utilized to ensure efficient querying.</a:t>
            </a:r>
            <a:endParaRPr sz="1500"/>
          </a:p>
          <a:p>
            <a:pPr indent="0" lvl="0" marL="457200" rtl="0" algn="l">
              <a:lnSpc>
                <a:spcPct val="100000"/>
              </a:lnSpc>
              <a:spcBef>
                <a:spcPts val="0"/>
              </a:spcBef>
              <a:spcAft>
                <a:spcPts val="0"/>
              </a:spcAft>
              <a:buNone/>
            </a:pPr>
            <a:r>
              <a:t/>
            </a:r>
            <a:endParaRPr b="1" sz="1500"/>
          </a:p>
          <a:p>
            <a:pPr indent="-323850" lvl="0" marL="457200" rtl="0" algn="l">
              <a:lnSpc>
                <a:spcPct val="100000"/>
              </a:lnSpc>
              <a:spcBef>
                <a:spcPts val="0"/>
              </a:spcBef>
              <a:spcAft>
                <a:spcPts val="0"/>
              </a:spcAft>
              <a:buSzPts val="1500"/>
              <a:buChar char="-"/>
            </a:pPr>
            <a:r>
              <a:rPr b="1" lang="en-US" sz="1500"/>
              <a:t>Operating System Dependencies</a:t>
            </a:r>
            <a:r>
              <a:rPr lang="en-US" sz="1500"/>
              <a:t> - The application is designed to run on the </a:t>
            </a:r>
            <a:r>
              <a:rPr b="1" lang="en-US" sz="1500"/>
              <a:t>OSX and Ubuntu operating systems</a:t>
            </a:r>
            <a:r>
              <a:rPr lang="en-US" sz="1500"/>
              <a:t>. The development team will release periodic updates to ensure compatibility with operating system updates. Attempting to run a local server using other operating systems is not supported by the development team. </a:t>
            </a:r>
            <a:endParaRPr sz="1500"/>
          </a:p>
          <a:p>
            <a:pPr indent="0" lvl="0" marL="457200" rtl="0" algn="l">
              <a:lnSpc>
                <a:spcPct val="100000"/>
              </a:lnSpc>
              <a:spcBef>
                <a:spcPts val="0"/>
              </a:spcBef>
              <a:spcAft>
                <a:spcPts val="0"/>
              </a:spcAft>
              <a:buNone/>
            </a:pPr>
            <a:r>
              <a:t/>
            </a:r>
            <a:endParaRPr b="1" sz="1500"/>
          </a:p>
          <a:p>
            <a:pPr indent="-323850" lvl="0" marL="457200" rtl="0" algn="l">
              <a:lnSpc>
                <a:spcPct val="100000"/>
              </a:lnSpc>
              <a:spcBef>
                <a:spcPts val="0"/>
              </a:spcBef>
              <a:spcAft>
                <a:spcPts val="0"/>
              </a:spcAft>
              <a:buSzPts val="1500"/>
              <a:buChar char="-"/>
            </a:pPr>
            <a:r>
              <a:rPr b="1" lang="en-US" sz="1500"/>
              <a:t>Web Framework Dependencies</a:t>
            </a:r>
            <a:r>
              <a:rPr lang="en-US" sz="1500"/>
              <a:t> - The application is web-based; so it will require a </a:t>
            </a:r>
            <a:r>
              <a:rPr b="1" lang="en-US" sz="1500"/>
              <a:t>compatible web framework</a:t>
            </a:r>
            <a:r>
              <a:rPr lang="en-US" sz="1500"/>
              <a:t> for the server to run. Django has been selected as the default web development framework.</a:t>
            </a:r>
            <a:endParaRPr sz="1500"/>
          </a:p>
          <a:p>
            <a:pPr indent="0" lvl="0" marL="457200" rtl="0" algn="l">
              <a:lnSpc>
                <a:spcPct val="100000"/>
              </a:lnSpc>
              <a:spcBef>
                <a:spcPts val="0"/>
              </a:spcBef>
              <a:spcAft>
                <a:spcPts val="0"/>
              </a:spcAft>
              <a:buNone/>
            </a:pPr>
            <a:r>
              <a:t/>
            </a:r>
            <a:endParaRPr b="1" sz="1500"/>
          </a:p>
          <a:p>
            <a:pPr indent="-323850" lvl="0" marL="457200" rtl="0" algn="l">
              <a:lnSpc>
                <a:spcPct val="100000"/>
              </a:lnSpc>
              <a:spcBef>
                <a:spcPts val="0"/>
              </a:spcBef>
              <a:spcAft>
                <a:spcPts val="0"/>
              </a:spcAft>
              <a:buSzPts val="1500"/>
              <a:buChar char="-"/>
            </a:pPr>
            <a:r>
              <a:rPr b="1" lang="en-US" sz="1500"/>
              <a:t>Library Dependencies </a:t>
            </a:r>
            <a:r>
              <a:rPr lang="en-US" sz="1500"/>
              <a:t>- The application’s functionality depends on numerous </a:t>
            </a:r>
            <a:r>
              <a:rPr b="1" lang="en-US" sz="1500"/>
              <a:t>third-party libraries</a:t>
            </a:r>
            <a:r>
              <a:rPr lang="en-US" sz="1500"/>
              <a:t>, especially in the Python &amp; JavaScript programming languages. These libraries will provide core functionality, such as data visualization and authentication. The usage of these libraries will be carefully tested to ensure correct compatibility. </a:t>
            </a:r>
            <a:endParaRPr sz="1500"/>
          </a:p>
          <a:p>
            <a:pPr indent="0" lvl="0" marL="457200" rtl="0" algn="l">
              <a:lnSpc>
                <a:spcPct val="100000"/>
              </a:lnSpc>
              <a:spcBef>
                <a:spcPts val="0"/>
              </a:spcBef>
              <a:spcAft>
                <a:spcPts val="0"/>
              </a:spcAft>
              <a:buNone/>
            </a:pPr>
            <a:r>
              <a:t/>
            </a:r>
            <a:endParaRPr sz="1500"/>
          </a:p>
          <a:p>
            <a:pPr indent="-323850" lvl="0" marL="457200" rtl="0" algn="l">
              <a:lnSpc>
                <a:spcPct val="100000"/>
              </a:lnSpc>
              <a:spcBef>
                <a:spcPts val="0"/>
              </a:spcBef>
              <a:spcAft>
                <a:spcPts val="0"/>
              </a:spcAft>
              <a:buSzPts val="1500"/>
              <a:buChar char="-"/>
            </a:pPr>
            <a:r>
              <a:rPr b="1" lang="en-US" sz="1500"/>
              <a:t>API Dependencies</a:t>
            </a:r>
            <a:r>
              <a:rPr lang="en-US" sz="1500"/>
              <a:t> - The application will support both </a:t>
            </a:r>
            <a:r>
              <a:rPr b="1" lang="en-US" sz="1500"/>
              <a:t>internal and external API</a:t>
            </a:r>
            <a:r>
              <a:rPr lang="en-US" sz="1500"/>
              <a:t> (Application Programming Interface) </a:t>
            </a:r>
            <a:r>
              <a:rPr b="1" lang="en-US" sz="1500"/>
              <a:t>integrations</a:t>
            </a:r>
            <a:r>
              <a:rPr lang="en-US" sz="1500"/>
              <a:t>, for both internal communication and interaction with additional services. Internal APIs will be thoroughly tested to ensure reliability.</a:t>
            </a:r>
            <a:endParaRPr sz="3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b68c07454f_0_38"/>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Specific Requirements</a:t>
            </a:r>
            <a:endParaRPr/>
          </a:p>
        </p:txBody>
      </p:sp>
      <p:sp>
        <p:nvSpPr>
          <p:cNvPr id="157" name="Google Shape;157;g1b68c07454f_0_3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Database Schema</a:t>
            </a:r>
            <a:endParaRPr/>
          </a:p>
          <a:p>
            <a:pPr indent="-342900" lvl="0" marL="457200" rtl="0" algn="l">
              <a:spcBef>
                <a:spcPts val="0"/>
              </a:spcBef>
              <a:spcAft>
                <a:spcPts val="0"/>
              </a:spcAft>
              <a:buSzPts val="1800"/>
              <a:buChar char="•"/>
            </a:pPr>
            <a:r>
              <a:rPr lang="en-US"/>
              <a:t>Non-Functional Requirements</a:t>
            </a:r>
            <a:endParaRPr/>
          </a:p>
          <a:p>
            <a:pPr indent="-342900" lvl="0" marL="457200" rtl="0" algn="l">
              <a:spcBef>
                <a:spcPts val="0"/>
              </a:spcBef>
              <a:spcAft>
                <a:spcPts val="0"/>
              </a:spcAft>
              <a:buSzPts val="1800"/>
              <a:buChar char="•"/>
            </a:pPr>
            <a:r>
              <a:rPr lang="en-US"/>
              <a:t>Product </a:t>
            </a:r>
            <a:r>
              <a:rPr lang="en-US"/>
              <a:t>Functions</a:t>
            </a:r>
            <a:r>
              <a:rPr lang="en-US"/>
              <a:t> &amp; System Use Case</a:t>
            </a:r>
            <a:endParaRPr/>
          </a:p>
          <a:p>
            <a:pPr indent="-342900" lvl="0" marL="457200" rtl="0" algn="l">
              <a:spcBef>
                <a:spcPts val="0"/>
              </a:spcBef>
              <a:spcAft>
                <a:spcPts val="0"/>
              </a:spcAft>
              <a:buSzPts val="1800"/>
              <a:buChar char="•"/>
            </a:pPr>
            <a:r>
              <a:rPr lang="en-US"/>
              <a:t>Activity Diagrams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b67b9dc6a9_1_20"/>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Database Schema</a:t>
            </a:r>
            <a:endParaRPr/>
          </a:p>
        </p:txBody>
      </p:sp>
      <p:sp>
        <p:nvSpPr>
          <p:cNvPr id="163" name="Google Shape;163;g1b67b9dc6a9_1_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4" name="Google Shape;164;g1b67b9dc6a9_1_20"/>
          <p:cNvPicPr preferRelativeResize="0"/>
          <p:nvPr/>
        </p:nvPicPr>
        <p:blipFill>
          <a:blip r:embed="rId3">
            <a:alphaModFix/>
          </a:blip>
          <a:stretch>
            <a:fillRect/>
          </a:stretch>
        </p:blipFill>
        <p:spPr>
          <a:xfrm>
            <a:off x="0" y="1535828"/>
            <a:ext cx="12192000" cy="47505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160d6684fe_1_0"/>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Non-Functional Requirements</a:t>
            </a:r>
            <a:endParaRPr/>
          </a:p>
        </p:txBody>
      </p:sp>
      <p:sp>
        <p:nvSpPr>
          <p:cNvPr id="170" name="Google Shape;170;g2160d6684fe_1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80000"/>
              </a:lnSpc>
              <a:spcBef>
                <a:spcPts val="1400"/>
              </a:spcBef>
              <a:spcAft>
                <a:spcPts val="0"/>
              </a:spcAft>
              <a:buSzPts val="1800"/>
              <a:buChar char="-"/>
            </a:pPr>
            <a:r>
              <a:rPr b="1" lang="en-US" sz="1995"/>
              <a:t>Performance Requirement</a:t>
            </a:r>
            <a:r>
              <a:rPr b="1" lang="en-US" sz="1995"/>
              <a:t>s - </a:t>
            </a:r>
            <a:r>
              <a:rPr lang="en-US" sz="1717"/>
              <a:t>The application must perform under high traffic conditions, and is designed to handle a large number of family trees, members, and their requests and queries. </a:t>
            </a:r>
            <a:r>
              <a:rPr b="1" lang="en-US" sz="1717"/>
              <a:t>Load balancing, caching, and software optimization</a:t>
            </a:r>
            <a:r>
              <a:rPr lang="en-US" sz="1717"/>
              <a:t> will be performed to ensure that the app can </a:t>
            </a:r>
            <a:r>
              <a:rPr b="1" lang="en-US" sz="1717"/>
              <a:t>handle traffic without slowdown or timeout issues</a:t>
            </a:r>
            <a:r>
              <a:rPr lang="en-US" sz="1717"/>
              <a:t>. Code and service test profiling and paging would ensure compliance of these performance requirements. </a:t>
            </a:r>
            <a:endParaRPr sz="1717"/>
          </a:p>
          <a:p>
            <a:pPr indent="0" lvl="0" marL="0" rtl="0" algn="l">
              <a:lnSpc>
                <a:spcPct val="80000"/>
              </a:lnSpc>
              <a:spcBef>
                <a:spcPts val="1400"/>
              </a:spcBef>
              <a:spcAft>
                <a:spcPts val="0"/>
              </a:spcAft>
              <a:buNone/>
            </a:pPr>
            <a:r>
              <a:t/>
            </a:r>
            <a:endParaRPr sz="1717"/>
          </a:p>
          <a:p>
            <a:pPr indent="-342900" lvl="0" marL="457200" rtl="0" algn="l">
              <a:lnSpc>
                <a:spcPct val="80000"/>
              </a:lnSpc>
              <a:spcBef>
                <a:spcPts val="1400"/>
              </a:spcBef>
              <a:spcAft>
                <a:spcPts val="0"/>
              </a:spcAft>
              <a:buSzPts val="1800"/>
              <a:buChar char="-"/>
            </a:pPr>
            <a:r>
              <a:rPr b="1" lang="en-US" sz="1995"/>
              <a:t>Safety and Security Requirements - </a:t>
            </a:r>
            <a:r>
              <a:rPr lang="en-US" sz="1717"/>
              <a:t>PyFamilyTree is designed with security in mind, with a focus on preventing unauthorized access to private user data. This is performed via </a:t>
            </a:r>
            <a:r>
              <a:rPr b="1" lang="en-US" sz="1717"/>
              <a:t>authentication and authorization mechanisms</a:t>
            </a:r>
            <a:r>
              <a:rPr lang="en-US" sz="1717"/>
              <a:t> to ensure only authorized users can access the app, and unique family tree data. Member data will be kept confidential and is not to be shared with any unauthorized third parties. To ensure the security of member data, measures such as </a:t>
            </a:r>
            <a:r>
              <a:rPr b="1" lang="en-US" sz="1717"/>
              <a:t>data encryption, secure storage of sensitive data, and secure communication protocols</a:t>
            </a:r>
            <a:r>
              <a:rPr lang="en-US" sz="1717"/>
              <a:t> between app components will be taken. </a:t>
            </a:r>
            <a:endParaRPr sz="1717"/>
          </a:p>
          <a:p>
            <a:pPr indent="0" lvl="0" marL="0" rtl="0" algn="l">
              <a:lnSpc>
                <a:spcPct val="80000"/>
              </a:lnSpc>
              <a:spcBef>
                <a:spcPts val="1400"/>
              </a:spcBef>
              <a:spcAft>
                <a:spcPts val="0"/>
              </a:spcAft>
              <a:buNone/>
            </a:pPr>
            <a:r>
              <a:t/>
            </a:r>
            <a:endParaRPr sz="1717"/>
          </a:p>
          <a:p>
            <a:pPr indent="-342900" lvl="0" marL="457200" rtl="0" algn="l">
              <a:lnSpc>
                <a:spcPct val="80000"/>
              </a:lnSpc>
              <a:spcBef>
                <a:spcPts val="1400"/>
              </a:spcBef>
              <a:spcAft>
                <a:spcPts val="0"/>
              </a:spcAft>
              <a:buSzPts val="1800"/>
              <a:buChar char="-"/>
            </a:pPr>
            <a:r>
              <a:rPr b="1" lang="en-US" sz="1995"/>
              <a:t>Usability Requirements - </a:t>
            </a:r>
            <a:r>
              <a:rPr lang="en-US" sz="1717"/>
              <a:t>The application is designed to be</a:t>
            </a:r>
            <a:r>
              <a:rPr b="1" lang="en-US" sz="1717"/>
              <a:t> user-friendly and intuitive for all users</a:t>
            </a:r>
            <a:r>
              <a:rPr lang="en-US" sz="1717"/>
              <a:t>. The user interface is designed to be straightforward to navigate, with clear and simple instructions. Moreover, a simple introductory video will be published shortly following the launch of the first version of the app. Thereafter, the application would be appropriate for users of varying levels of technical proficiency. </a:t>
            </a:r>
            <a:r>
              <a:rPr b="1" lang="en-US" sz="1717"/>
              <a:t>User testing &amp; surveying will ensure effective usability</a:t>
            </a:r>
            <a:r>
              <a:rPr lang="en-US" sz="1717"/>
              <a:t> per this requirement.</a:t>
            </a:r>
            <a:endParaRPr sz="1810"/>
          </a:p>
          <a:p>
            <a:pPr indent="0" lvl="0" marL="0" rtl="0" algn="l">
              <a:lnSpc>
                <a:spcPct val="80000"/>
              </a:lnSpc>
              <a:spcBef>
                <a:spcPts val="1400"/>
              </a:spcBef>
              <a:spcAft>
                <a:spcPts val="1400"/>
              </a:spcAft>
              <a:buClr>
                <a:schemeClr val="dk1"/>
              </a:buClr>
              <a:buSzPts val="1018"/>
              <a:buFont typeface="Arial"/>
              <a:buNone/>
            </a:pPr>
            <a:r>
              <a:t/>
            </a:r>
            <a:endParaRPr sz="1717"/>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17d1f3bdc0_2_0"/>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Non-Functional Requirements</a:t>
            </a:r>
            <a:endParaRPr/>
          </a:p>
        </p:txBody>
      </p:sp>
      <p:sp>
        <p:nvSpPr>
          <p:cNvPr id="176" name="Google Shape;176;g217d1f3bdc0_2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lnSpc>
                <a:spcPct val="80000"/>
              </a:lnSpc>
              <a:spcBef>
                <a:spcPts val="1400"/>
              </a:spcBef>
              <a:spcAft>
                <a:spcPts val="0"/>
              </a:spcAft>
              <a:buSzPts val="1800"/>
              <a:buChar char="-"/>
            </a:pPr>
            <a:r>
              <a:rPr b="1" lang="en-US" sz="1995"/>
              <a:t>Software Quality Attributes</a:t>
            </a:r>
            <a:r>
              <a:rPr b="1" lang="en-US" sz="1517"/>
              <a:t> - </a:t>
            </a:r>
            <a:r>
              <a:rPr lang="en-US" sz="1517"/>
              <a:t>PyFamilyTree will be </a:t>
            </a:r>
            <a:r>
              <a:rPr b="1" lang="en-US" sz="1517"/>
              <a:t>reliable, scalable, and maintainable</a:t>
            </a:r>
            <a:r>
              <a:rPr lang="en-US" sz="1517"/>
              <a:t>, and software decisions have been made to support that aim. Moreover, the app is designed to be easy to maintain and update via periodic patches. To that end, the code will be </a:t>
            </a:r>
            <a:r>
              <a:rPr b="1" lang="en-US" sz="1517"/>
              <a:t>well-documented and will adhere to established coding standards</a:t>
            </a:r>
            <a:r>
              <a:rPr lang="en-US" sz="1517"/>
              <a:t> - PEP8 for the Python backend and JSLint for the JS frontend. The app is also designed to be scalable and to accommodate new features. Underwriting software quality will be a </a:t>
            </a:r>
            <a:r>
              <a:rPr b="1" lang="en-US" sz="1517"/>
              <a:t>Pytest-based test suite</a:t>
            </a:r>
            <a:r>
              <a:rPr lang="en-US" sz="1517"/>
              <a:t> which will be developed alongside the software in a </a:t>
            </a:r>
            <a:r>
              <a:rPr b="1" lang="en-US" sz="1517"/>
              <a:t>Test-Driven Development methodology</a:t>
            </a:r>
            <a:r>
              <a:rPr lang="en-US" sz="1517"/>
              <a:t>, ensuring that the application will be of high quality and the standard defined.</a:t>
            </a:r>
            <a:endParaRPr sz="1517"/>
          </a:p>
          <a:p>
            <a:pPr indent="0" lvl="0" marL="0" rtl="0" algn="l">
              <a:lnSpc>
                <a:spcPct val="80000"/>
              </a:lnSpc>
              <a:spcBef>
                <a:spcPts val="1400"/>
              </a:spcBef>
              <a:spcAft>
                <a:spcPts val="0"/>
              </a:spcAft>
              <a:buNone/>
            </a:pPr>
            <a:r>
              <a:t/>
            </a:r>
            <a:endParaRPr sz="1517"/>
          </a:p>
          <a:p>
            <a:pPr indent="-342900" lvl="0" marL="457200" rtl="0" algn="just">
              <a:lnSpc>
                <a:spcPct val="100000"/>
              </a:lnSpc>
              <a:spcBef>
                <a:spcPts val="1400"/>
              </a:spcBef>
              <a:spcAft>
                <a:spcPts val="0"/>
              </a:spcAft>
              <a:buSzPts val="1800"/>
              <a:buChar char="-"/>
            </a:pPr>
            <a:r>
              <a:rPr b="1" lang="en-US" sz="1995"/>
              <a:t>Maintainability Requirement</a:t>
            </a:r>
            <a:r>
              <a:rPr b="1" lang="en-US" sz="1795"/>
              <a:t> - </a:t>
            </a:r>
            <a:r>
              <a:rPr lang="en-US" sz="1500"/>
              <a:t>PyFamilyTree is designed with maintainability in mind, as </a:t>
            </a:r>
            <a:r>
              <a:rPr b="1" lang="en-US" sz="1500"/>
              <a:t>new features and updates are planned to be released in the future</a:t>
            </a:r>
            <a:r>
              <a:rPr lang="en-US" sz="1500"/>
              <a:t>. To ensure that the app will remain easy to maintain and update, the code will be </a:t>
            </a:r>
            <a:r>
              <a:rPr b="1" lang="en-US" sz="1500"/>
              <a:t>well-organized and well-documented</a:t>
            </a:r>
            <a:r>
              <a:rPr lang="en-US" sz="1500"/>
              <a:t>, with clear naming conventions and comments. </a:t>
            </a:r>
            <a:r>
              <a:rPr b="1" lang="en-US" sz="1500"/>
              <a:t>Software modularity</a:t>
            </a:r>
            <a:r>
              <a:rPr lang="en-US" sz="1500"/>
              <a:t> will be employed in development, allowing for modular updates without affecting the rest of the codebase. PyFamilyTree will undergo regular testing, including </a:t>
            </a:r>
            <a:r>
              <a:rPr b="1" lang="en-US" sz="1500"/>
              <a:t>unit testing whenever a new build is pushed</a:t>
            </a:r>
            <a:r>
              <a:rPr lang="en-US" sz="1500"/>
              <a:t>, to ensure that new code won’t negatively impact the existing code. Following the first launch, the development team will release a detailed user manual to help future developers understand the underlying code and architecture.</a:t>
            </a:r>
            <a:endParaRPr sz="1500"/>
          </a:p>
          <a:p>
            <a:pPr indent="0" lvl="0" marL="0" rtl="0" algn="l">
              <a:lnSpc>
                <a:spcPct val="80000"/>
              </a:lnSpc>
              <a:spcBef>
                <a:spcPts val="1400"/>
              </a:spcBef>
              <a:spcAft>
                <a:spcPts val="1400"/>
              </a:spcAft>
              <a:buClr>
                <a:schemeClr val="dk1"/>
              </a:buClr>
              <a:buSzPts val="1018"/>
              <a:buFont typeface="Arial"/>
              <a:buNone/>
            </a:pPr>
            <a:r>
              <a:t/>
            </a:r>
            <a:endParaRPr b="1" sz="179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b67b9dc6a9_0_20"/>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Product Functions / Use Cases</a:t>
            </a:r>
            <a:endParaRPr/>
          </a:p>
        </p:txBody>
      </p:sp>
      <p:pic>
        <p:nvPicPr>
          <p:cNvPr id="182" name="Google Shape;182;g1b67b9dc6a9_0_20"/>
          <p:cNvPicPr preferRelativeResize="0"/>
          <p:nvPr/>
        </p:nvPicPr>
        <p:blipFill>
          <a:blip r:embed="rId3">
            <a:alphaModFix/>
          </a:blip>
          <a:stretch>
            <a:fillRect/>
          </a:stretch>
        </p:blipFill>
        <p:spPr>
          <a:xfrm>
            <a:off x="2749688" y="1583900"/>
            <a:ext cx="6692625" cy="5103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b67b9dc6a9_0_30"/>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Activity Diagrams</a:t>
            </a:r>
            <a:endParaRPr/>
          </a:p>
        </p:txBody>
      </p:sp>
      <p:pic>
        <p:nvPicPr>
          <p:cNvPr id="188" name="Google Shape;188;g1b67b9dc6a9_0_30"/>
          <p:cNvPicPr preferRelativeResize="0"/>
          <p:nvPr/>
        </p:nvPicPr>
        <p:blipFill>
          <a:blip r:embed="rId3">
            <a:alphaModFix/>
          </a:blip>
          <a:stretch>
            <a:fillRect/>
          </a:stretch>
        </p:blipFill>
        <p:spPr>
          <a:xfrm>
            <a:off x="2904350" y="1633704"/>
            <a:ext cx="6383292" cy="51788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b68c07454f_0_2"/>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Activity Diagrams</a:t>
            </a:r>
            <a:endParaRPr/>
          </a:p>
        </p:txBody>
      </p:sp>
      <p:pic>
        <p:nvPicPr>
          <p:cNvPr id="194" name="Google Shape;194;g1b68c07454f_0_2"/>
          <p:cNvPicPr preferRelativeResize="0"/>
          <p:nvPr/>
        </p:nvPicPr>
        <p:blipFill>
          <a:blip r:embed="rId3">
            <a:alphaModFix/>
          </a:blip>
          <a:stretch>
            <a:fillRect/>
          </a:stretch>
        </p:blipFill>
        <p:spPr>
          <a:xfrm>
            <a:off x="2202200" y="1546154"/>
            <a:ext cx="6875312" cy="51788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838201" y="48604"/>
            <a:ext cx="9603153"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roxima Nova"/>
              <a:buNone/>
            </a:pPr>
            <a:r>
              <a:rPr lang="en-US"/>
              <a:t>Agenda</a:t>
            </a:r>
            <a:endParaRPr/>
          </a:p>
        </p:txBody>
      </p:sp>
      <p:sp>
        <p:nvSpPr>
          <p:cNvPr id="91" name="Google Shape;9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a:p>
          <a:p>
            <a:pPr indent="-381000" lvl="0" marL="457200" rtl="0" algn="l">
              <a:lnSpc>
                <a:spcPct val="90000"/>
              </a:lnSpc>
              <a:spcBef>
                <a:spcPts val="0"/>
              </a:spcBef>
              <a:spcAft>
                <a:spcPts val="0"/>
              </a:spcAft>
              <a:buSzPts val="2400"/>
              <a:buAutoNum type="arabicPeriod"/>
            </a:pPr>
            <a:r>
              <a:rPr lang="en-US"/>
              <a:t>Introduction</a:t>
            </a:r>
            <a:endParaRPr/>
          </a:p>
          <a:p>
            <a:pPr indent="-342900" lvl="1" marL="914400" rtl="0" algn="l">
              <a:lnSpc>
                <a:spcPct val="90000"/>
              </a:lnSpc>
              <a:spcBef>
                <a:spcPts val="0"/>
              </a:spcBef>
              <a:spcAft>
                <a:spcPts val="0"/>
              </a:spcAft>
              <a:buSzPts val="1800"/>
              <a:buChar char="•"/>
            </a:pPr>
            <a:r>
              <a:rPr lang="en-US"/>
              <a:t>Purpose and Scope</a:t>
            </a:r>
            <a:endParaRPr/>
          </a:p>
          <a:p>
            <a:pPr indent="-342900" lvl="1" marL="914400" rtl="0" algn="l">
              <a:lnSpc>
                <a:spcPct val="90000"/>
              </a:lnSpc>
              <a:spcBef>
                <a:spcPts val="0"/>
              </a:spcBef>
              <a:spcAft>
                <a:spcPts val="0"/>
              </a:spcAft>
              <a:buSzPts val="1800"/>
              <a:buChar char="•"/>
            </a:pPr>
            <a:r>
              <a:rPr lang="en-US"/>
              <a:t>Definitions </a:t>
            </a:r>
            <a:endParaRPr/>
          </a:p>
          <a:p>
            <a:pPr indent="-342900" lvl="1" marL="914400" rtl="0" algn="l">
              <a:lnSpc>
                <a:spcPct val="90000"/>
              </a:lnSpc>
              <a:spcBef>
                <a:spcPts val="0"/>
              </a:spcBef>
              <a:spcAft>
                <a:spcPts val="0"/>
              </a:spcAft>
              <a:buSzPts val="1800"/>
              <a:buChar char="•"/>
            </a:pPr>
            <a:r>
              <a:rPr lang="en-US"/>
              <a:t>Overview</a:t>
            </a:r>
            <a:endParaRPr/>
          </a:p>
          <a:p>
            <a:pPr indent="-381000" lvl="0" marL="457200" rtl="0" algn="l">
              <a:lnSpc>
                <a:spcPct val="90000"/>
              </a:lnSpc>
              <a:spcBef>
                <a:spcPts val="0"/>
              </a:spcBef>
              <a:spcAft>
                <a:spcPts val="0"/>
              </a:spcAft>
              <a:buSzPts val="2400"/>
              <a:buAutoNum type="arabicPeriod"/>
            </a:pPr>
            <a:r>
              <a:rPr lang="en-US"/>
              <a:t>Overall Product Description</a:t>
            </a:r>
            <a:endParaRPr/>
          </a:p>
          <a:p>
            <a:pPr indent="-381000" lvl="0" marL="457200" rtl="0" algn="l">
              <a:lnSpc>
                <a:spcPct val="90000"/>
              </a:lnSpc>
              <a:spcBef>
                <a:spcPts val="0"/>
              </a:spcBef>
              <a:spcAft>
                <a:spcPts val="0"/>
              </a:spcAft>
              <a:buSzPts val="2400"/>
              <a:buAutoNum type="arabicPeriod"/>
            </a:pPr>
            <a:r>
              <a:rPr lang="en-US"/>
              <a:t>Specific Requirements</a:t>
            </a:r>
            <a:endParaRPr/>
          </a:p>
          <a:p>
            <a:pPr indent="-381000" lvl="0" marL="457200" rtl="0" algn="l">
              <a:lnSpc>
                <a:spcPct val="90000"/>
              </a:lnSpc>
              <a:spcBef>
                <a:spcPts val="0"/>
              </a:spcBef>
              <a:spcAft>
                <a:spcPts val="0"/>
              </a:spcAft>
              <a:buSzPts val="2400"/>
              <a:buAutoNum type="arabicPeriod"/>
            </a:pPr>
            <a:r>
              <a:rPr lang="en-US"/>
              <a:t>Questions</a:t>
            </a:r>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b68c07454f_0_7"/>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Activity Diagrams</a:t>
            </a:r>
            <a:endParaRPr/>
          </a:p>
        </p:txBody>
      </p:sp>
      <p:pic>
        <p:nvPicPr>
          <p:cNvPr id="200" name="Google Shape;200;g1b68c07454f_0_7"/>
          <p:cNvPicPr preferRelativeResize="0"/>
          <p:nvPr/>
        </p:nvPicPr>
        <p:blipFill>
          <a:blip r:embed="rId3">
            <a:alphaModFix/>
          </a:blip>
          <a:stretch>
            <a:fillRect/>
          </a:stretch>
        </p:blipFill>
        <p:spPr>
          <a:xfrm>
            <a:off x="3616325" y="1594804"/>
            <a:ext cx="4047047" cy="51788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b68c07454f_0_12"/>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Activity Diagrams</a:t>
            </a:r>
            <a:endParaRPr/>
          </a:p>
        </p:txBody>
      </p:sp>
      <p:pic>
        <p:nvPicPr>
          <p:cNvPr id="206" name="Google Shape;206;g1b68c07454f_0_12"/>
          <p:cNvPicPr preferRelativeResize="0"/>
          <p:nvPr/>
        </p:nvPicPr>
        <p:blipFill>
          <a:blip r:embed="rId3">
            <a:alphaModFix/>
          </a:blip>
          <a:stretch>
            <a:fillRect/>
          </a:stretch>
        </p:blipFill>
        <p:spPr>
          <a:xfrm>
            <a:off x="4241863" y="1604504"/>
            <a:ext cx="3708267" cy="51788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b68c07454f_0_17"/>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Activity Diagrams</a:t>
            </a:r>
            <a:endParaRPr/>
          </a:p>
        </p:txBody>
      </p:sp>
      <p:pic>
        <p:nvPicPr>
          <p:cNvPr id="212" name="Google Shape;212;g1b68c07454f_0_17"/>
          <p:cNvPicPr preferRelativeResize="0"/>
          <p:nvPr/>
        </p:nvPicPr>
        <p:blipFill>
          <a:blip r:embed="rId3">
            <a:alphaModFix/>
          </a:blip>
          <a:stretch>
            <a:fillRect/>
          </a:stretch>
        </p:blipFill>
        <p:spPr>
          <a:xfrm>
            <a:off x="3734938" y="1614254"/>
            <a:ext cx="4722125" cy="51788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b67b9dc6a9_0_35"/>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18" name="Google Shape;218;g1b67b9dc6a9_0_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Product Scope</a:t>
            </a:r>
            <a:endParaRPr/>
          </a:p>
          <a:p>
            <a:pPr indent="-342900" lvl="0" marL="457200" rtl="0" algn="l">
              <a:spcBef>
                <a:spcPts val="0"/>
              </a:spcBef>
              <a:spcAft>
                <a:spcPts val="0"/>
              </a:spcAft>
              <a:buSzPts val="1800"/>
              <a:buChar char="•"/>
            </a:pPr>
            <a:r>
              <a:rPr lang="en-US"/>
              <a:t>Development tools</a:t>
            </a:r>
            <a:endParaRPr/>
          </a:p>
          <a:p>
            <a:pPr indent="-342900" lvl="0" marL="457200" rtl="0" algn="l">
              <a:spcBef>
                <a:spcPts val="0"/>
              </a:spcBef>
              <a:spcAft>
                <a:spcPts val="0"/>
              </a:spcAft>
              <a:buSzPts val="1800"/>
              <a:buChar char="•"/>
            </a:pPr>
            <a:r>
              <a:rPr lang="en-US"/>
              <a:t>User Characteristics</a:t>
            </a:r>
            <a:endParaRPr/>
          </a:p>
          <a:p>
            <a:pPr indent="-342900" lvl="0" marL="457200" rtl="0" algn="l">
              <a:spcBef>
                <a:spcPts val="0"/>
              </a:spcBef>
              <a:spcAft>
                <a:spcPts val="0"/>
              </a:spcAft>
              <a:buSzPts val="1800"/>
              <a:buChar char="•"/>
            </a:pPr>
            <a:r>
              <a:rPr lang="en-US"/>
              <a:t>Constraints, Assumptions &amp; Dependencies</a:t>
            </a:r>
            <a:endParaRPr/>
          </a:p>
          <a:p>
            <a:pPr indent="-342900" lvl="0" marL="457200" rtl="0" algn="l">
              <a:spcBef>
                <a:spcPts val="0"/>
              </a:spcBef>
              <a:spcAft>
                <a:spcPts val="0"/>
              </a:spcAft>
              <a:buSzPts val="1800"/>
              <a:buChar char="•"/>
            </a:pPr>
            <a:r>
              <a:rPr lang="en-US"/>
              <a:t>Database Schema</a:t>
            </a:r>
            <a:endParaRPr/>
          </a:p>
          <a:p>
            <a:pPr indent="-342900" lvl="0" marL="457200" rtl="0" algn="l">
              <a:spcBef>
                <a:spcPts val="0"/>
              </a:spcBef>
              <a:spcAft>
                <a:spcPts val="0"/>
              </a:spcAft>
              <a:buSzPts val="1800"/>
              <a:buChar char="•"/>
            </a:pPr>
            <a:r>
              <a:rPr lang="en-US"/>
              <a:t>Functional and Non-Functional Requirements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16924893b4_0_0"/>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24" name="Google Shape;224;g216924893b4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399415" lvl="0" marL="457200" rtl="0" algn="just">
              <a:lnSpc>
                <a:spcPct val="80000"/>
              </a:lnSpc>
              <a:spcBef>
                <a:spcPts val="0"/>
              </a:spcBef>
              <a:spcAft>
                <a:spcPts val="0"/>
              </a:spcAft>
              <a:buSzPct val="131701"/>
              <a:buChar char="-"/>
            </a:pPr>
            <a:r>
              <a:rPr b="1" lang="en-US" sz="2208"/>
              <a:t>PostgreSQL documentation</a:t>
            </a:r>
            <a:r>
              <a:rPr lang="en-US" sz="2208"/>
              <a:t>: </a:t>
            </a:r>
            <a:r>
              <a:rPr lang="en-US" sz="2208" u="sng">
                <a:hlinkClick r:id="rId3"/>
              </a:rPr>
              <a:t>https://www.postgresql.org/docs/</a:t>
            </a:r>
            <a:r>
              <a:rPr lang="en-US" sz="2208"/>
              <a:t> - The official documentation for PostgreSQL, the database management system used in the application. </a:t>
            </a:r>
            <a:endParaRPr sz="2208"/>
          </a:p>
          <a:p>
            <a:pPr indent="-399415" lvl="0" marL="457200" rtl="0" algn="just">
              <a:lnSpc>
                <a:spcPct val="80000"/>
              </a:lnSpc>
              <a:spcBef>
                <a:spcPts val="0"/>
              </a:spcBef>
              <a:spcAft>
                <a:spcPts val="0"/>
              </a:spcAft>
              <a:buSzPct val="131701"/>
              <a:buChar char="-"/>
            </a:pPr>
            <a:r>
              <a:rPr b="1" lang="en-US" sz="2208"/>
              <a:t>Django documentation</a:t>
            </a:r>
            <a:r>
              <a:rPr lang="en-US" sz="2208"/>
              <a:t>: </a:t>
            </a:r>
            <a:r>
              <a:rPr lang="en-US" sz="2208" u="sng">
                <a:hlinkClick r:id="rId4"/>
              </a:rPr>
              <a:t>https://docs.djangoproject.com/en/3.2/</a:t>
            </a:r>
            <a:r>
              <a:rPr lang="en-US" sz="2208"/>
              <a:t> - The official documentation for Django, the chosen web platform for the application.</a:t>
            </a:r>
            <a:endParaRPr sz="2208"/>
          </a:p>
          <a:p>
            <a:pPr indent="-399415" lvl="0" marL="457200" rtl="0" algn="just">
              <a:lnSpc>
                <a:spcPct val="80000"/>
              </a:lnSpc>
              <a:spcBef>
                <a:spcPts val="0"/>
              </a:spcBef>
              <a:spcAft>
                <a:spcPts val="0"/>
              </a:spcAft>
              <a:buSzPct val="131701"/>
              <a:buChar char="-"/>
            </a:pPr>
            <a:r>
              <a:rPr b="1" lang="en-US" sz="2208"/>
              <a:t>Python documentation</a:t>
            </a:r>
            <a:r>
              <a:rPr lang="en-US" sz="2208"/>
              <a:t>: </a:t>
            </a:r>
            <a:r>
              <a:rPr lang="en-US" sz="2208" u="sng">
                <a:hlinkClick r:id="rId5"/>
              </a:rPr>
              <a:t>https://docs.python.org/3/</a:t>
            </a:r>
            <a:r>
              <a:rPr lang="en-US" sz="2208"/>
              <a:t>  - The official documentation for the Python programming language, which is the key programming language in the backend implementation. </a:t>
            </a:r>
            <a:endParaRPr sz="2208"/>
          </a:p>
          <a:p>
            <a:pPr indent="0" lvl="0" marL="457200" rtl="0" algn="just">
              <a:lnSpc>
                <a:spcPct val="80000"/>
              </a:lnSpc>
              <a:spcBef>
                <a:spcPts val="0"/>
              </a:spcBef>
              <a:spcAft>
                <a:spcPts val="0"/>
              </a:spcAft>
              <a:buNone/>
            </a:pPr>
            <a:r>
              <a:rPr b="1" lang="en-US" sz="2208"/>
              <a:t>JavaScript documentation</a:t>
            </a:r>
            <a:r>
              <a:rPr lang="en-US" sz="2208"/>
              <a:t>: </a:t>
            </a:r>
            <a:r>
              <a:rPr lang="en-US" sz="2208" u="sng">
                <a:hlinkClick r:id="rId6"/>
              </a:rPr>
              <a:t>https://javascript.info/</a:t>
            </a:r>
            <a:r>
              <a:rPr lang="en-US" sz="2208"/>
              <a:t> - The official documentation for JavaScript, the key programming language in the front-end of the application. </a:t>
            </a:r>
            <a:endParaRPr sz="2208"/>
          </a:p>
          <a:p>
            <a:pPr indent="-399415" lvl="0" marL="457200" rtl="0" algn="just">
              <a:lnSpc>
                <a:spcPct val="80000"/>
              </a:lnSpc>
              <a:spcBef>
                <a:spcPts val="0"/>
              </a:spcBef>
              <a:spcAft>
                <a:spcPts val="0"/>
              </a:spcAft>
              <a:buSzPct val="131701"/>
              <a:buChar char="-"/>
            </a:pPr>
            <a:r>
              <a:rPr b="1" lang="en-US" sz="2208"/>
              <a:t>CSS documentation</a:t>
            </a:r>
            <a:r>
              <a:rPr lang="en-US" sz="2208"/>
              <a:t>: </a:t>
            </a:r>
            <a:r>
              <a:rPr lang="en-US" sz="2208" u="sng">
                <a:hlinkClick r:id="rId7"/>
              </a:rPr>
              <a:t>https://devdocs.io/css/</a:t>
            </a:r>
            <a:r>
              <a:rPr lang="en-US" sz="2208"/>
              <a:t> - The official documentation for CSS, the stylesheet language used for our HTML documents.</a:t>
            </a:r>
            <a:endParaRPr sz="2208"/>
          </a:p>
          <a:p>
            <a:pPr indent="-399415" lvl="0" marL="457200" rtl="0" algn="just">
              <a:lnSpc>
                <a:spcPct val="80000"/>
              </a:lnSpc>
              <a:spcBef>
                <a:spcPts val="0"/>
              </a:spcBef>
              <a:spcAft>
                <a:spcPts val="0"/>
              </a:spcAft>
              <a:buSzPct val="131701"/>
              <a:buChar char="-"/>
            </a:pPr>
            <a:r>
              <a:rPr b="1" lang="en-US" sz="2208"/>
              <a:t>HTML documentation</a:t>
            </a:r>
            <a:r>
              <a:rPr lang="en-US" sz="2208"/>
              <a:t>: </a:t>
            </a:r>
            <a:r>
              <a:rPr lang="en-US" sz="2208" u="sng">
                <a:hlinkClick r:id="rId8"/>
              </a:rPr>
              <a:t>https://html.spec.whatwg.org/multipage/</a:t>
            </a:r>
            <a:r>
              <a:rPr lang="en-US" sz="2208"/>
              <a:t> - The official documentation for HTML, the Markup language used in the frontend’s design. </a:t>
            </a:r>
            <a:endParaRPr sz="2208"/>
          </a:p>
          <a:p>
            <a:pPr indent="-399415" lvl="0" marL="457200" rtl="0" algn="just">
              <a:lnSpc>
                <a:spcPct val="80000"/>
              </a:lnSpc>
              <a:spcBef>
                <a:spcPts val="0"/>
              </a:spcBef>
              <a:spcAft>
                <a:spcPts val="0"/>
              </a:spcAft>
              <a:buSzPct val="131701"/>
              <a:buChar char="-"/>
            </a:pPr>
            <a:r>
              <a:rPr b="1" lang="en-US" sz="2208"/>
              <a:t>Lucidchart documentation</a:t>
            </a:r>
            <a:r>
              <a:rPr lang="en-US" sz="2208"/>
              <a:t>: </a:t>
            </a:r>
            <a:r>
              <a:rPr lang="en-US" sz="2208" u="sng">
                <a:hlinkClick r:id="rId9"/>
              </a:rPr>
              <a:t>https://www.lucidchart.com</a:t>
            </a:r>
            <a:r>
              <a:rPr lang="en-US" sz="2208"/>
              <a:t> - A diagramming and visual communication tool used in the design and planning of the database structure. 	</a:t>
            </a:r>
            <a:endParaRPr sz="2208"/>
          </a:p>
          <a:p>
            <a:pPr indent="-399415" lvl="0" marL="457200" rtl="0" algn="just">
              <a:lnSpc>
                <a:spcPct val="80000"/>
              </a:lnSpc>
              <a:spcBef>
                <a:spcPts val="0"/>
              </a:spcBef>
              <a:spcAft>
                <a:spcPts val="0"/>
              </a:spcAft>
              <a:buSzPct val="131701"/>
              <a:buChar char="-"/>
            </a:pPr>
            <a:r>
              <a:rPr b="1" lang="en-US" sz="2208"/>
              <a:t>Visio documentation</a:t>
            </a:r>
            <a:r>
              <a:rPr i="1" lang="en-US" sz="2208"/>
              <a:t>: </a:t>
            </a:r>
            <a:r>
              <a:rPr i="1" lang="en-US" sz="2208" u="sng">
                <a:hlinkClick r:id="rId10"/>
              </a:rPr>
              <a:t>https://support.microsoft.com/en-us/visio</a:t>
            </a:r>
            <a:r>
              <a:rPr lang="en-US" sz="2208"/>
              <a:t> - A diagramming and vector graphics application used in the design and planning of use cases, and activity diagrams.</a:t>
            </a:r>
            <a:endParaRPr sz="3908"/>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b68c07454f_0_49"/>
          <p:cNvSpPr txBox="1"/>
          <p:nvPr>
            <p:ph type="ctrTitle"/>
          </p:nvPr>
        </p:nvSpPr>
        <p:spPr>
          <a:xfrm>
            <a:off x="914400" y="1122363"/>
            <a:ext cx="103632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160274700b_0_0"/>
          <p:cNvSpPr txBox="1"/>
          <p:nvPr>
            <p:ph type="title"/>
          </p:nvPr>
        </p:nvSpPr>
        <p:spPr>
          <a:xfrm>
            <a:off x="838201" y="48604"/>
            <a:ext cx="9603300" cy="1325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Purpose and Scope</a:t>
            </a:r>
            <a:endParaRPr/>
          </a:p>
        </p:txBody>
      </p:sp>
      <p:sp>
        <p:nvSpPr>
          <p:cNvPr id="97" name="Google Shape;97;g2160274700b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a:p>
          <a:p>
            <a:pPr indent="-381000" lvl="0" marL="457200" rtl="0" algn="l">
              <a:lnSpc>
                <a:spcPct val="90000"/>
              </a:lnSpc>
              <a:spcBef>
                <a:spcPts val="0"/>
              </a:spcBef>
              <a:spcAft>
                <a:spcPts val="0"/>
              </a:spcAft>
              <a:buSzPts val="2400"/>
              <a:buAutoNum type="arabicPeriod"/>
            </a:pPr>
            <a:r>
              <a:rPr lang="en-US"/>
              <a:t>Product Scope:</a:t>
            </a:r>
            <a:endParaRPr/>
          </a:p>
          <a:p>
            <a:pPr indent="-342900" lvl="1" marL="914400" rtl="0" algn="l">
              <a:lnSpc>
                <a:spcPct val="90000"/>
              </a:lnSpc>
              <a:spcBef>
                <a:spcPts val="0"/>
              </a:spcBef>
              <a:spcAft>
                <a:spcPts val="0"/>
              </a:spcAft>
              <a:buSzPts val="1800"/>
              <a:buChar char="•"/>
            </a:pPr>
            <a:r>
              <a:rPr lang="en-US"/>
              <a:t>A web-application Family Tree app, designed to document &amp; share family information. The goal of this solution is to enable families learn about themselves, their ancestors and living relatives. </a:t>
            </a:r>
            <a:endParaRPr/>
          </a:p>
          <a:p>
            <a:pPr indent="-381000" lvl="0" marL="457200" rtl="0" algn="l">
              <a:lnSpc>
                <a:spcPct val="90000"/>
              </a:lnSpc>
              <a:spcBef>
                <a:spcPts val="0"/>
              </a:spcBef>
              <a:spcAft>
                <a:spcPts val="0"/>
              </a:spcAft>
              <a:buSzPts val="2400"/>
              <a:buAutoNum type="arabicPeriod"/>
            </a:pPr>
            <a:r>
              <a:rPr lang="en-US"/>
              <a:t>Presentation Purpose:</a:t>
            </a:r>
            <a:endParaRPr/>
          </a:p>
          <a:p>
            <a:pPr indent="-342900" lvl="1" marL="914400" rtl="0" algn="l">
              <a:lnSpc>
                <a:spcPct val="90000"/>
              </a:lnSpc>
              <a:spcBef>
                <a:spcPts val="0"/>
              </a:spcBef>
              <a:spcAft>
                <a:spcPts val="0"/>
              </a:spcAft>
              <a:buSzPts val="1800"/>
              <a:buChar char="•"/>
            </a:pPr>
            <a:r>
              <a:rPr lang="en-US"/>
              <a:t>Fully and accurately outline the functional and non-functional requirement of the PyFamilyTree application. This is intended to provide a comprehensive exploration of the application’s features, </a:t>
            </a:r>
            <a:r>
              <a:rPr lang="en-US"/>
              <a:t>constraints</a:t>
            </a:r>
            <a:r>
              <a:rPr lang="en-US"/>
              <a:t>, assumptions and dependencies for stakeholders.</a:t>
            </a:r>
            <a:endParaRPr/>
          </a:p>
          <a:p>
            <a:pPr indent="-381000" lvl="0" marL="457200" rtl="0" algn="l">
              <a:lnSpc>
                <a:spcPct val="90000"/>
              </a:lnSpc>
              <a:spcBef>
                <a:spcPts val="0"/>
              </a:spcBef>
              <a:spcAft>
                <a:spcPts val="0"/>
              </a:spcAft>
              <a:buSzPts val="2400"/>
              <a:buAutoNum type="arabicPeriod"/>
            </a:pPr>
            <a:r>
              <a:rPr lang="en-US"/>
              <a:t>Intended Audience:</a:t>
            </a:r>
            <a:endParaRPr/>
          </a:p>
          <a:p>
            <a:pPr indent="-342900" lvl="1" marL="914400" rtl="0" algn="l">
              <a:lnSpc>
                <a:spcPct val="90000"/>
              </a:lnSpc>
              <a:spcBef>
                <a:spcPts val="0"/>
              </a:spcBef>
              <a:spcAft>
                <a:spcPts val="0"/>
              </a:spcAft>
              <a:buSzPts val="1800"/>
              <a:buChar char="•"/>
            </a:pPr>
            <a:r>
              <a:rPr lang="en-US"/>
              <a:t>All PyFamilyTree Stakeholders (Development team &amp; customers)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b67b9dc6a9_0_5"/>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Definitions</a:t>
            </a:r>
            <a:endParaRPr/>
          </a:p>
        </p:txBody>
      </p:sp>
      <p:sp>
        <p:nvSpPr>
          <p:cNvPr id="103" name="Google Shape;103;g1b67b9dc6a9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10000"/>
          </a:bodyPr>
          <a:lstStyle/>
          <a:p>
            <a:pPr indent="-325755" lvl="0" marL="457200" rtl="0" algn="l">
              <a:spcBef>
                <a:spcPts val="1000"/>
              </a:spcBef>
              <a:spcAft>
                <a:spcPts val="0"/>
              </a:spcAft>
              <a:buSzPct val="64285"/>
              <a:buChar char="-"/>
            </a:pPr>
            <a:r>
              <a:rPr lang="en-US"/>
              <a:t>Super Administrator (Super Admin)</a:t>
            </a:r>
            <a:endParaRPr/>
          </a:p>
          <a:p>
            <a:pPr indent="-325755" lvl="1" marL="914400" rtl="0" algn="l">
              <a:spcBef>
                <a:spcPts val="0"/>
              </a:spcBef>
              <a:spcAft>
                <a:spcPts val="0"/>
              </a:spcAft>
              <a:buSzPct val="75000"/>
              <a:buChar char="-"/>
            </a:pPr>
            <a:r>
              <a:rPr lang="en-US"/>
              <a:t>A user with complete </a:t>
            </a:r>
            <a:r>
              <a:rPr lang="en-US"/>
              <a:t>privileges across all components of the application. Assigns administrators to manage specific family trees.</a:t>
            </a:r>
            <a:endParaRPr/>
          </a:p>
          <a:p>
            <a:pPr indent="-325755" lvl="0" marL="457200" rtl="0" algn="l">
              <a:spcBef>
                <a:spcPts val="0"/>
              </a:spcBef>
              <a:spcAft>
                <a:spcPts val="0"/>
              </a:spcAft>
              <a:buSzPct val="64285"/>
              <a:buChar char="-"/>
            </a:pPr>
            <a:r>
              <a:rPr lang="en-US"/>
              <a:t>Administrator (Admin)</a:t>
            </a:r>
            <a:endParaRPr/>
          </a:p>
          <a:p>
            <a:pPr indent="-325755" lvl="1" marL="914400" rtl="0" algn="l">
              <a:spcBef>
                <a:spcPts val="0"/>
              </a:spcBef>
              <a:spcAft>
                <a:spcPts val="0"/>
              </a:spcAft>
              <a:buSzPct val="75000"/>
              <a:buChar char="-"/>
            </a:pPr>
            <a:r>
              <a:rPr lang="en-US"/>
              <a:t>A user with full privileges within a </a:t>
            </a:r>
            <a:r>
              <a:rPr lang="en-US"/>
              <a:t>particular family tree. </a:t>
            </a:r>
            <a:endParaRPr/>
          </a:p>
          <a:p>
            <a:pPr indent="-325755" lvl="0" marL="457200" rtl="0" algn="l">
              <a:spcBef>
                <a:spcPts val="0"/>
              </a:spcBef>
              <a:spcAft>
                <a:spcPts val="0"/>
              </a:spcAft>
              <a:buSzPct val="64285"/>
              <a:buChar char="-"/>
            </a:pPr>
            <a:r>
              <a:rPr lang="en-US"/>
              <a:t>Member</a:t>
            </a:r>
            <a:endParaRPr/>
          </a:p>
          <a:p>
            <a:pPr indent="-325755" lvl="1" marL="914400" rtl="0" algn="l">
              <a:spcBef>
                <a:spcPts val="0"/>
              </a:spcBef>
              <a:spcAft>
                <a:spcPts val="0"/>
              </a:spcAft>
              <a:buSzPct val="75000"/>
              <a:buChar char="-"/>
            </a:pPr>
            <a:r>
              <a:rPr lang="en-US"/>
              <a:t>A user of the family tree app who has been approved by the admin, and can access the appropriate features for a particular family tree</a:t>
            </a:r>
            <a:endParaRPr/>
          </a:p>
          <a:p>
            <a:pPr indent="-325755" lvl="0" marL="457200" rtl="0" algn="l">
              <a:spcBef>
                <a:spcPts val="0"/>
              </a:spcBef>
              <a:spcAft>
                <a:spcPts val="0"/>
              </a:spcAft>
              <a:buSzPct val="64285"/>
              <a:buChar char="-"/>
            </a:pPr>
            <a:r>
              <a:rPr lang="en-US"/>
              <a:t>Direct Relationship</a:t>
            </a:r>
            <a:endParaRPr/>
          </a:p>
          <a:p>
            <a:pPr indent="-325755" lvl="1" marL="914400" rtl="0" algn="l">
              <a:spcBef>
                <a:spcPts val="0"/>
              </a:spcBef>
              <a:spcAft>
                <a:spcPts val="0"/>
              </a:spcAft>
              <a:buSzPct val="75000"/>
              <a:buChar char="-"/>
            </a:pPr>
            <a:r>
              <a:rPr lang="en-US"/>
              <a:t>A relationship between two individuals that can be traced via a direct lineage (i.e. parent-child)</a:t>
            </a:r>
            <a:endParaRPr/>
          </a:p>
          <a:p>
            <a:pPr indent="-325755" lvl="0" marL="457200" rtl="0" algn="l">
              <a:spcBef>
                <a:spcPts val="0"/>
              </a:spcBef>
              <a:spcAft>
                <a:spcPts val="0"/>
              </a:spcAft>
              <a:buSzPct val="64285"/>
              <a:buChar char="-"/>
            </a:pPr>
            <a:r>
              <a:rPr lang="en-US"/>
              <a:t>Indirect Relationship</a:t>
            </a:r>
            <a:endParaRPr/>
          </a:p>
          <a:p>
            <a:pPr indent="-325755" lvl="1" marL="914400" rtl="0" algn="l">
              <a:spcBef>
                <a:spcPts val="0"/>
              </a:spcBef>
              <a:spcAft>
                <a:spcPts val="0"/>
              </a:spcAft>
              <a:buSzPct val="75000"/>
              <a:buChar char="-"/>
            </a:pPr>
            <a:r>
              <a:rPr lang="en-US"/>
              <a:t>A relationship between two individuals that is not a direct lineage (i.e. cousins). </a:t>
            </a:r>
            <a:endParaRPr/>
          </a:p>
          <a:p>
            <a:pPr indent="-325755" lvl="0" marL="457200" rtl="0" algn="l">
              <a:spcBef>
                <a:spcPts val="0"/>
              </a:spcBef>
              <a:spcAft>
                <a:spcPts val="0"/>
              </a:spcAft>
              <a:buSzPct val="64285"/>
              <a:buChar char="-"/>
            </a:pPr>
            <a:r>
              <a:rPr lang="en-US"/>
              <a:t>Ancestor/ Descendant</a:t>
            </a:r>
            <a:endParaRPr/>
          </a:p>
          <a:p>
            <a:pPr indent="-325755" lvl="1" marL="914400" rtl="0" algn="l">
              <a:spcBef>
                <a:spcPts val="0"/>
              </a:spcBef>
              <a:spcAft>
                <a:spcPts val="0"/>
              </a:spcAft>
              <a:buSzPct val="75000"/>
              <a:buChar char="-"/>
            </a:pPr>
            <a:r>
              <a:rPr lang="en-US"/>
              <a:t>A person from/ to whom a </a:t>
            </a:r>
            <a:r>
              <a:rPr lang="en-US"/>
              <a:t>member</a:t>
            </a:r>
            <a:r>
              <a:rPr lang="en-US"/>
              <a:t> is </a:t>
            </a:r>
            <a:r>
              <a:rPr lang="en-US"/>
              <a:t>descended. An ancensor/descendant’s degree refers to the number of generations between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b67b9dc6a9_0_10"/>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Overview</a:t>
            </a:r>
            <a:endParaRPr/>
          </a:p>
        </p:txBody>
      </p:sp>
      <p:sp>
        <p:nvSpPr>
          <p:cNvPr id="109" name="Google Shape;109;g1b67b9dc6a9_0_10"/>
          <p:cNvSpPr txBox="1"/>
          <p:nvPr>
            <p:ph idx="1" type="body"/>
          </p:nvPr>
        </p:nvSpPr>
        <p:spPr>
          <a:xfrm>
            <a:off x="838200" y="1825625"/>
            <a:ext cx="10515600" cy="939000"/>
          </a:xfrm>
          <a:prstGeom prst="rect">
            <a:avLst/>
          </a:prstGeom>
        </p:spPr>
        <p:txBody>
          <a:bodyPr anchorCtr="0" anchor="t" bIns="45700" lIns="91425" spcFirstLastPara="1" rIns="91425" wrap="square" tIns="45700">
            <a:noAutofit/>
          </a:bodyPr>
          <a:lstStyle/>
          <a:p>
            <a:pPr indent="-368300" lvl="0" marL="457200" rtl="0" algn="just">
              <a:lnSpc>
                <a:spcPct val="100000"/>
              </a:lnSpc>
              <a:spcBef>
                <a:spcPts val="0"/>
              </a:spcBef>
              <a:spcAft>
                <a:spcPts val="0"/>
              </a:spcAft>
              <a:buSzPts val="2200"/>
              <a:buChar char="-"/>
            </a:pPr>
            <a:r>
              <a:rPr lang="en-US" sz="2200"/>
              <a:t>PyFamilyTree is a </a:t>
            </a:r>
            <a:r>
              <a:rPr b="1" lang="en-US" sz="2200"/>
              <a:t>web application</a:t>
            </a:r>
            <a:r>
              <a:rPr lang="en-US" sz="2200"/>
              <a:t> that allows users to </a:t>
            </a:r>
            <a:r>
              <a:rPr b="1" lang="en-US" sz="2200"/>
              <a:t>organize and share family tree data and content</a:t>
            </a:r>
            <a:r>
              <a:rPr lang="en-US" sz="2200"/>
              <a:t>. </a:t>
            </a:r>
            <a:endParaRPr sz="2200"/>
          </a:p>
          <a:p>
            <a:pPr indent="-368300" lvl="0" marL="457200" rtl="0" algn="just">
              <a:lnSpc>
                <a:spcPct val="100000"/>
              </a:lnSpc>
              <a:spcBef>
                <a:spcPts val="0"/>
              </a:spcBef>
              <a:spcAft>
                <a:spcPts val="0"/>
              </a:spcAft>
              <a:buSzPts val="2200"/>
              <a:buChar char="-"/>
            </a:pPr>
            <a:r>
              <a:rPr lang="en-US" sz="2200"/>
              <a:t>The application’s backend is built using Python, Django, and PostgreSQL, while its frontend is built using Bootstrap, Javascript, HTML, and CSS. External content storage will be provided through Google Drive. </a:t>
            </a:r>
            <a:endParaRPr sz="2200"/>
          </a:p>
          <a:p>
            <a:pPr indent="-368300" lvl="0" marL="457200" rtl="0" algn="just">
              <a:lnSpc>
                <a:spcPct val="100000"/>
              </a:lnSpc>
              <a:spcBef>
                <a:spcPts val="0"/>
              </a:spcBef>
              <a:spcAft>
                <a:spcPts val="0"/>
              </a:spcAft>
              <a:buSzPts val="2200"/>
              <a:buChar char="-"/>
            </a:pPr>
            <a:r>
              <a:rPr lang="en-US" sz="2200"/>
              <a:t>The purpose of this software requirements specification presentation is to provide an </a:t>
            </a:r>
            <a:r>
              <a:rPr b="1" lang="en-US" sz="2200"/>
              <a:t>overview of the application’s requirements</a:t>
            </a:r>
            <a:r>
              <a:rPr lang="en-US" sz="2200"/>
              <a:t>, including both </a:t>
            </a:r>
            <a:r>
              <a:rPr b="1" lang="en-US" sz="2200"/>
              <a:t>functional and non-functional</a:t>
            </a:r>
            <a:r>
              <a:rPr lang="en-US" sz="2200"/>
              <a:t> specifications. It is intended for all </a:t>
            </a:r>
            <a:r>
              <a:rPr b="1" lang="en-US" sz="2200"/>
              <a:t>project stakeholders, including potential clients and the development team</a:t>
            </a:r>
            <a:r>
              <a:rPr lang="en-US" sz="2200"/>
              <a:t>. </a:t>
            </a:r>
            <a:endParaRPr sz="2200"/>
          </a:p>
          <a:p>
            <a:pPr indent="-368300" lvl="0" marL="457200" rtl="0" algn="just">
              <a:lnSpc>
                <a:spcPct val="100000"/>
              </a:lnSpc>
              <a:spcBef>
                <a:spcPts val="0"/>
              </a:spcBef>
              <a:spcAft>
                <a:spcPts val="0"/>
              </a:spcAft>
              <a:buSzPts val="2200"/>
              <a:buChar char="-"/>
            </a:pPr>
            <a:r>
              <a:rPr lang="en-US" sz="2200"/>
              <a:t>This </a:t>
            </a:r>
            <a:r>
              <a:rPr lang="en-US" sz="2200"/>
              <a:t>presentation</a:t>
            </a:r>
            <a:r>
              <a:rPr lang="en-US" sz="2200"/>
              <a:t> will provide a detailed description of the product </a:t>
            </a:r>
            <a:r>
              <a:rPr b="1" lang="en-US" sz="2200"/>
              <a:t>scope, functionality, design and implementation constraints, underlying assumptions</a:t>
            </a:r>
            <a:r>
              <a:rPr lang="en-US" sz="2200"/>
              <a:t>, and </a:t>
            </a:r>
            <a:r>
              <a:rPr b="1" lang="en-US" sz="2200"/>
              <a:t>non-functional requirements</a:t>
            </a:r>
            <a:r>
              <a:rPr lang="en-US" sz="2200"/>
              <a:t>, as well as detailed schematics regarding </a:t>
            </a:r>
            <a:r>
              <a:rPr b="1" lang="en-US" sz="2200"/>
              <a:t>database design, user stories, use cases, and activity diagrams</a:t>
            </a:r>
            <a:r>
              <a:rPr lang="en-US" sz="2200"/>
              <a:t>.</a:t>
            </a:r>
            <a:endParaRPr sz="3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b68c07454f_0_33"/>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Overall Product Description</a:t>
            </a:r>
            <a:endParaRPr/>
          </a:p>
        </p:txBody>
      </p:sp>
      <p:sp>
        <p:nvSpPr>
          <p:cNvPr id="115" name="Google Shape;115;g1b68c07454f_0_3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Design and Implementation Constraints</a:t>
            </a:r>
            <a:endParaRPr/>
          </a:p>
          <a:p>
            <a:pPr indent="-342900" lvl="0" marL="457200" rtl="0" algn="l">
              <a:spcBef>
                <a:spcPts val="0"/>
              </a:spcBef>
              <a:spcAft>
                <a:spcPts val="0"/>
              </a:spcAft>
              <a:buSzPts val="1800"/>
              <a:buChar char="•"/>
            </a:pPr>
            <a:r>
              <a:rPr lang="en-US"/>
              <a:t>Underlying Assumptions</a:t>
            </a:r>
            <a:endParaRPr/>
          </a:p>
          <a:p>
            <a:pPr indent="-342900" lvl="0" marL="457200" rtl="0" algn="l">
              <a:spcBef>
                <a:spcPts val="0"/>
              </a:spcBef>
              <a:spcAft>
                <a:spcPts val="0"/>
              </a:spcAft>
              <a:buSzPts val="1800"/>
              <a:buChar char="•"/>
            </a:pPr>
            <a:r>
              <a:rPr lang="en-US"/>
              <a:t>Dependencies</a:t>
            </a:r>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g1b67b9dc6a9_0_15"/>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Product Perspective</a:t>
            </a:r>
            <a:endParaRPr/>
          </a:p>
        </p:txBody>
      </p:sp>
      <p:sp>
        <p:nvSpPr>
          <p:cNvPr id="121" name="Google Shape;121;g1b67b9dc6a9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sz="1800"/>
              <a:t>PyFamilyTree is an </a:t>
            </a:r>
            <a:r>
              <a:rPr b="1" lang="en-US" sz="1800"/>
              <a:t>Open Source Project</a:t>
            </a:r>
            <a:r>
              <a:rPr lang="en-US" sz="1800"/>
              <a:t> designed to provide a convenient and accessible</a:t>
            </a:r>
            <a:r>
              <a:rPr b="1" lang="en-US" sz="1800"/>
              <a:t> </a:t>
            </a:r>
            <a:r>
              <a:rPr lang="en-US" sz="1800"/>
              <a:t>way to </a:t>
            </a:r>
            <a:r>
              <a:rPr b="1" lang="en-US" sz="1800"/>
              <a:t>organize family data and content</a:t>
            </a:r>
            <a:r>
              <a:rPr lang="en-US" sz="1800"/>
              <a:t>. The application will be a one-stop-shop for accessing and sharing family information. High-level member information and family relationships will be stored in a Postgres database, which will point to the family-specific content store on Google drive. </a:t>
            </a:r>
            <a:endParaRPr sz="1800"/>
          </a:p>
          <a:p>
            <a:pPr indent="0" lvl="0" marL="0" rtl="0" algn="just">
              <a:lnSpc>
                <a:spcPct val="100000"/>
              </a:lnSpc>
              <a:spcBef>
                <a:spcPts val="0"/>
              </a:spcBef>
              <a:spcAft>
                <a:spcPts val="0"/>
              </a:spcAft>
              <a:buClr>
                <a:schemeClr val="dk1"/>
              </a:buClr>
              <a:buSzPts val="1100"/>
              <a:buFont typeface="Arial"/>
              <a:buNone/>
            </a:pPr>
            <a:r>
              <a:t/>
            </a:r>
            <a:endParaRPr sz="1800"/>
          </a:p>
          <a:p>
            <a:pPr indent="0" lvl="0" marL="0" rtl="0" algn="just">
              <a:lnSpc>
                <a:spcPct val="100000"/>
              </a:lnSpc>
              <a:spcBef>
                <a:spcPts val="0"/>
              </a:spcBef>
              <a:spcAft>
                <a:spcPts val="0"/>
              </a:spcAft>
              <a:buClr>
                <a:schemeClr val="dk1"/>
              </a:buClr>
              <a:buSzPts val="1100"/>
              <a:buFont typeface="Arial"/>
              <a:buNone/>
            </a:pPr>
            <a:r>
              <a:rPr lang="en-US" sz="1800"/>
              <a:t>PyFamilyTree’s main goal is to provide a user-friendly and intuitive platform for </a:t>
            </a:r>
            <a:r>
              <a:rPr b="1" lang="en-US" sz="1800"/>
              <a:t>managing family information and content</a:t>
            </a:r>
            <a:r>
              <a:rPr lang="en-US" sz="1800"/>
              <a:t>. The application’s functionality will be focused on </a:t>
            </a:r>
            <a:r>
              <a:rPr b="1" lang="en-US" sz="1800"/>
              <a:t>organizing family trees, managing family member information, and storing family content securely</a:t>
            </a:r>
            <a:r>
              <a:rPr lang="en-US" sz="1800"/>
              <a:t>. The application’s security measures will ensure that </a:t>
            </a:r>
            <a:r>
              <a:rPr b="1" lang="en-US" sz="1800"/>
              <a:t>member data is kept confidential</a:t>
            </a:r>
            <a:r>
              <a:rPr lang="en-US" sz="1800"/>
              <a:t>, and will be accessible only by the specific family’s administrator and other credentialed users. </a:t>
            </a:r>
            <a:endParaRPr sz="1800"/>
          </a:p>
          <a:p>
            <a:pPr indent="0" lvl="0" marL="0" rtl="0" algn="just">
              <a:lnSpc>
                <a:spcPct val="100000"/>
              </a:lnSpc>
              <a:spcBef>
                <a:spcPts val="0"/>
              </a:spcBef>
              <a:spcAft>
                <a:spcPts val="0"/>
              </a:spcAft>
              <a:buClr>
                <a:schemeClr val="dk1"/>
              </a:buClr>
              <a:buSzPts val="1100"/>
              <a:buFont typeface="Arial"/>
              <a:buNone/>
            </a:pPr>
            <a:r>
              <a:t/>
            </a:r>
            <a:endParaRPr sz="1800"/>
          </a:p>
          <a:p>
            <a:pPr indent="0" lvl="0" marL="0" rtl="0" algn="just">
              <a:lnSpc>
                <a:spcPct val="100000"/>
              </a:lnSpc>
              <a:spcBef>
                <a:spcPts val="0"/>
              </a:spcBef>
              <a:spcAft>
                <a:spcPts val="0"/>
              </a:spcAft>
              <a:buClr>
                <a:schemeClr val="dk1"/>
              </a:buClr>
              <a:buSzPts val="1100"/>
              <a:buFont typeface="Arial"/>
              <a:buNone/>
            </a:pPr>
            <a:r>
              <a:rPr lang="en-US" sz="1800"/>
              <a:t>PyFamilyTree will allow users to </a:t>
            </a:r>
            <a:r>
              <a:rPr b="1" lang="en-US" sz="1800"/>
              <a:t>modify relationships, search for family members, and store documents</a:t>
            </a:r>
            <a:r>
              <a:rPr lang="en-US" sz="1800"/>
              <a:t> </a:t>
            </a:r>
            <a:r>
              <a:rPr b="1" lang="en-US" sz="1800"/>
              <a:t>and multimedia files in cloud-based storage</a:t>
            </a:r>
            <a:r>
              <a:rPr lang="en-US" sz="1800"/>
              <a:t>. The application will support various types of content including documents (.docx, .pdf), images (.png, .jpeg), video (.mp4), and audio (.mp3, .wav) files. The app will be compatible with all modern web browsers. </a:t>
            </a:r>
            <a:endParaRPr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 name="Shape 125"/>
        <p:cNvGrpSpPr/>
        <p:nvPr/>
      </p:nvGrpSpPr>
      <p:grpSpPr>
        <a:xfrm>
          <a:off x="0" y="0"/>
          <a:ext cx="0" cy="0"/>
          <a:chOff x="0" y="0"/>
          <a:chExt cx="0" cy="0"/>
        </a:xfrm>
      </p:grpSpPr>
      <p:sp>
        <p:nvSpPr>
          <p:cNvPr id="126" name="Google Shape;126;g1b67b9dc6a9_1_0"/>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User Characteristics</a:t>
            </a:r>
            <a:endParaRPr/>
          </a:p>
        </p:txBody>
      </p:sp>
      <p:sp>
        <p:nvSpPr>
          <p:cNvPr id="127" name="Google Shape;127;g1b67b9dc6a9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9250" lvl="0" marL="457200" rtl="0" algn="l">
              <a:lnSpc>
                <a:spcPct val="100000"/>
              </a:lnSpc>
              <a:spcBef>
                <a:spcPts val="0"/>
              </a:spcBef>
              <a:spcAft>
                <a:spcPts val="0"/>
              </a:spcAft>
              <a:buSzPts val="1900"/>
              <a:buChar char="-"/>
            </a:pPr>
            <a:r>
              <a:rPr lang="en-US" sz="1900"/>
              <a:t>The PyFamilyTree web app is designed with a </a:t>
            </a:r>
            <a:r>
              <a:rPr b="1" lang="en-US" sz="1900"/>
              <a:t>diverse set of users in mind</a:t>
            </a:r>
            <a:r>
              <a:rPr lang="en-US" sz="1900"/>
              <a:t>. Prospective users would be interested in </a:t>
            </a:r>
            <a:r>
              <a:rPr b="1" lang="en-US" sz="1900"/>
              <a:t>exploring their family history</a:t>
            </a:r>
            <a:r>
              <a:rPr lang="en-US" sz="1900"/>
              <a:t> and creating a </a:t>
            </a:r>
            <a:r>
              <a:rPr b="1" lang="en-US" sz="1900"/>
              <a:t>visual representation of their family tree</a:t>
            </a:r>
            <a:r>
              <a:rPr lang="en-US" sz="1900"/>
              <a:t>. The application is designed to be intuitive and easy-to-use, including for members </a:t>
            </a:r>
            <a:r>
              <a:rPr b="1" lang="en-US" sz="1900"/>
              <a:t>without much technological proficiency or experience with genealogy research</a:t>
            </a:r>
            <a:r>
              <a:rPr lang="en-US" sz="1900"/>
              <a:t>. That said, some novices may require some guidance to make full use of the app’s features, and should review the </a:t>
            </a:r>
            <a:r>
              <a:rPr b="1" lang="en-US" sz="1900"/>
              <a:t>demo videos highlighting the app’s key functionality</a:t>
            </a:r>
            <a:r>
              <a:rPr lang="en-US" sz="1900"/>
              <a:t>. Other users could be experienced researchers familiar with genealogy research, for whom interacting with a family tree app should be fairly intuitive. </a:t>
            </a:r>
            <a:endParaRPr sz="1900"/>
          </a:p>
          <a:p>
            <a:pPr indent="0" lvl="0" marL="0" rtl="0" algn="l">
              <a:lnSpc>
                <a:spcPct val="100000"/>
              </a:lnSpc>
              <a:spcBef>
                <a:spcPts val="0"/>
              </a:spcBef>
              <a:spcAft>
                <a:spcPts val="0"/>
              </a:spcAft>
              <a:buClr>
                <a:schemeClr val="dk1"/>
              </a:buClr>
              <a:buSzPts val="1100"/>
              <a:buFont typeface="Arial"/>
              <a:buNone/>
            </a:pPr>
            <a:r>
              <a:t/>
            </a:r>
            <a:endParaRPr sz="1900"/>
          </a:p>
          <a:p>
            <a:pPr indent="-349250" lvl="0" marL="457200" rtl="0" algn="l">
              <a:lnSpc>
                <a:spcPct val="100000"/>
              </a:lnSpc>
              <a:spcBef>
                <a:spcPts val="0"/>
              </a:spcBef>
              <a:spcAft>
                <a:spcPts val="0"/>
              </a:spcAft>
              <a:buSzPts val="1900"/>
              <a:buChar char="-"/>
            </a:pPr>
            <a:r>
              <a:rPr lang="en-US" sz="1900"/>
              <a:t>Since the PyFamilyTree web app will handle </a:t>
            </a:r>
            <a:r>
              <a:rPr b="1" lang="en-US" sz="1900"/>
              <a:t>sensitive personal data</a:t>
            </a:r>
            <a:r>
              <a:rPr lang="en-US" sz="1900"/>
              <a:t> (including dates of birth, marriage, and death, as well as additional private information), users of the application should be aware of the </a:t>
            </a:r>
            <a:r>
              <a:rPr b="1" lang="en-US" sz="1900"/>
              <a:t>importance of data privacy and security</a:t>
            </a:r>
            <a:r>
              <a:rPr lang="en-US" sz="1900"/>
              <a:t>, and refrain from sharing sensitive information with third parties. The application will include measures to </a:t>
            </a:r>
            <a:r>
              <a:rPr b="1" lang="en-US" sz="1900"/>
              <a:t>protect user privacy and prevent unauthorized data access, through password protection and data encryption.</a:t>
            </a:r>
            <a:r>
              <a:rPr lang="en-US" sz="1900"/>
              <a:t> </a:t>
            </a:r>
            <a:endParaRPr sz="3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b67b9dc6a9_1_5"/>
          <p:cNvSpPr txBox="1"/>
          <p:nvPr>
            <p:ph type="title"/>
          </p:nvPr>
        </p:nvSpPr>
        <p:spPr>
          <a:xfrm>
            <a:off x="838201" y="48604"/>
            <a:ext cx="9603300" cy="1325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Design and Implementation Constraints</a:t>
            </a:r>
            <a:endParaRPr/>
          </a:p>
        </p:txBody>
      </p:sp>
      <p:sp>
        <p:nvSpPr>
          <p:cNvPr id="133" name="Google Shape;133;g1b67b9dc6a9_1_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74650" lvl="0" marL="457200" rtl="0" algn="l">
              <a:lnSpc>
                <a:spcPct val="100000"/>
              </a:lnSpc>
              <a:spcBef>
                <a:spcPts val="1200"/>
              </a:spcBef>
              <a:spcAft>
                <a:spcPts val="0"/>
              </a:spcAft>
              <a:buSzPts val="2300"/>
              <a:buChar char="-"/>
            </a:pPr>
            <a:r>
              <a:rPr b="1" lang="en-US" sz="2300"/>
              <a:t>PyFamilyTree is a family tree application with certain limitations:</a:t>
            </a:r>
            <a:endParaRPr b="1" sz="2300"/>
          </a:p>
          <a:p>
            <a:pPr indent="-374650" lvl="0" marL="457200" rtl="0" algn="l">
              <a:lnSpc>
                <a:spcPct val="100000"/>
              </a:lnSpc>
              <a:spcBef>
                <a:spcPts val="0"/>
              </a:spcBef>
              <a:spcAft>
                <a:spcPts val="0"/>
              </a:spcAft>
              <a:buSzPts val="2300"/>
              <a:buChar char="-"/>
            </a:pPr>
            <a:r>
              <a:rPr b="1" lang="en-US" sz="2300"/>
              <a:t>Compatibility issues can arise when integrating different technologies or databases for all applications. </a:t>
            </a:r>
            <a:endParaRPr b="1" sz="2300"/>
          </a:p>
          <a:p>
            <a:pPr indent="-374650" lvl="0" marL="457200" rtl="0" algn="l">
              <a:lnSpc>
                <a:spcPct val="100000"/>
              </a:lnSpc>
              <a:spcBef>
                <a:spcPts val="0"/>
              </a:spcBef>
              <a:spcAft>
                <a:spcPts val="0"/>
              </a:spcAft>
              <a:buSzPts val="2300"/>
              <a:buChar char="-"/>
            </a:pPr>
            <a:r>
              <a:rPr b="1" lang="en-US" sz="2300"/>
              <a:t>Limitations like budget constraints, scalability limitations, time constraints, user-oriented and development-based technical limitations can affect the application's suboptimal performance. </a:t>
            </a:r>
            <a:endParaRPr b="1" sz="2300"/>
          </a:p>
          <a:p>
            <a:pPr indent="-374650" lvl="0" marL="457200" rtl="0" algn="l">
              <a:lnSpc>
                <a:spcPct val="100000"/>
              </a:lnSpc>
              <a:spcBef>
                <a:spcPts val="0"/>
              </a:spcBef>
              <a:spcAft>
                <a:spcPts val="0"/>
              </a:spcAft>
              <a:buSzPts val="2300"/>
              <a:buChar char="-"/>
            </a:pPr>
            <a:r>
              <a:rPr b="1" lang="en-US" sz="2300"/>
              <a:t>Compliance with regulatory requirements regarding data privacy and user protection can also limit the development options. </a:t>
            </a:r>
            <a:endParaRPr b="1" sz="2300"/>
          </a:p>
          <a:p>
            <a:pPr indent="-374650" lvl="0" marL="457200" rtl="0" algn="l">
              <a:lnSpc>
                <a:spcPct val="100000"/>
              </a:lnSpc>
              <a:spcBef>
                <a:spcPts val="0"/>
              </a:spcBef>
              <a:spcAft>
                <a:spcPts val="0"/>
              </a:spcAft>
              <a:buSzPts val="2300"/>
              <a:buChar char="-"/>
            </a:pPr>
            <a:r>
              <a:rPr b="1" lang="en-US" sz="2300"/>
              <a:t>There may be variations in user requirements, which can affect the desired features of the application. </a:t>
            </a:r>
            <a:endParaRPr b="1" sz="2300"/>
          </a:p>
          <a:p>
            <a:pPr indent="-374650" lvl="0" marL="457200" rtl="0" algn="l">
              <a:lnSpc>
                <a:spcPct val="100000"/>
              </a:lnSpc>
              <a:spcBef>
                <a:spcPts val="0"/>
              </a:spcBef>
              <a:spcAft>
                <a:spcPts val="0"/>
              </a:spcAft>
              <a:buSzPts val="2300"/>
              <a:buChar char="-"/>
            </a:pPr>
            <a:r>
              <a:rPr b="1" lang="en-US" sz="2300"/>
              <a:t>Technical limitations of the front-end can restrict the design choices and limit the intuitiveness and user-friendliness of the app.</a:t>
            </a:r>
            <a:endParaRPr sz="4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Towson">
      <a:dk1>
        <a:srgbClr val="000000"/>
      </a:dk1>
      <a:lt1>
        <a:srgbClr val="FFFFFF"/>
      </a:lt1>
      <a:dk2>
        <a:srgbClr val="44546A"/>
      </a:dk2>
      <a:lt2>
        <a:srgbClr val="DDDDDD"/>
      </a:lt2>
      <a:accent1>
        <a:srgbClr val="FFBB00"/>
      </a:accent1>
      <a:accent2>
        <a:srgbClr val="DDDDDD"/>
      </a:accent2>
      <a:accent3>
        <a:srgbClr val="3C3C3C"/>
      </a:accent3>
      <a:accent4>
        <a:srgbClr val="FFC000"/>
      </a:accent4>
      <a:accent5>
        <a:srgbClr val="CC9900"/>
      </a:accent5>
      <a:accent6>
        <a:srgbClr val="70AD47"/>
      </a:accent6>
      <a:hlink>
        <a:srgbClr val="CC9900"/>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2023-03-02T02:04:46Z</dcterms:created>
  <dc:creator>Dana, Artie</dc:creator>
</cp:coreProperties>
</file>