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5" r:id="rId4"/>
    <p:sldId id="277" r:id="rId5"/>
    <p:sldId id="278" r:id="rId6"/>
    <p:sldId id="293" r:id="rId7"/>
    <p:sldId id="284" r:id="rId8"/>
    <p:sldId id="290" r:id="rId9"/>
    <p:sldId id="291" r:id="rId10"/>
    <p:sldId id="281" r:id="rId11"/>
    <p:sldId id="283" r:id="rId12"/>
    <p:sldId id="285" r:id="rId13"/>
    <p:sldId id="294" r:id="rId14"/>
    <p:sldId id="279" r:id="rId15"/>
    <p:sldId id="280" r:id="rId16"/>
    <p:sldId id="260" r:id="rId17"/>
    <p:sldId id="271" r:id="rId18"/>
    <p:sldId id="295" r:id="rId19"/>
    <p:sldId id="263" r:id="rId20"/>
    <p:sldId id="272" r:id="rId21"/>
    <p:sldId id="264" r:id="rId22"/>
    <p:sldId id="257" r:id="rId23"/>
    <p:sldId id="265" r:id="rId24"/>
    <p:sldId id="270" r:id="rId25"/>
    <p:sldId id="267" r:id="rId26"/>
    <p:sldId id="268" r:id="rId27"/>
    <p:sldId id="266" r:id="rId28"/>
    <p:sldId id="269" r:id="rId29"/>
    <p:sldId id="261" r:id="rId30"/>
    <p:sldId id="259" r:id="rId31"/>
    <p:sldId id="258" r:id="rId32"/>
  </p:sldIdLst>
  <p:sldSz cx="12192000" cy="6858000"/>
  <p:notesSz cx="6858000" cy="9144000"/>
  <p:defaultText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3B01"/>
    <a:srgbClr val="119B32"/>
    <a:srgbClr val="2AA447"/>
    <a:srgbClr val="FD3333"/>
    <a:srgbClr val="AE360B"/>
    <a:srgbClr val="1280D9"/>
    <a:srgbClr val="B6D8F3"/>
    <a:srgbClr val="0078D7"/>
    <a:srgbClr val="1464A8"/>
    <a:srgbClr val="00AE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495" autoAdjust="0"/>
    <p:restoredTop sz="94660"/>
  </p:normalViewPr>
  <p:slideViewPr>
    <p:cSldViewPr snapToGrid="0">
      <p:cViewPr varScale="1">
        <p:scale>
          <a:sx n="114" d="100"/>
          <a:sy n="114" d="100"/>
        </p:scale>
        <p:origin x="3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78740C-BAD3-A52A-335A-D19ACA6913D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NI"/>
          </a:p>
        </p:txBody>
      </p:sp>
      <p:sp>
        <p:nvSpPr>
          <p:cNvPr id="3" name="Subtítulo 2">
            <a:extLst>
              <a:ext uri="{FF2B5EF4-FFF2-40B4-BE49-F238E27FC236}">
                <a16:creationId xmlns:a16="http://schemas.microsoft.com/office/drawing/2014/main" id="{ABC4A2C6-E48B-8320-47A4-CCACD9728A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NI"/>
          </a:p>
        </p:txBody>
      </p:sp>
      <p:sp>
        <p:nvSpPr>
          <p:cNvPr id="4" name="Marcador de fecha 3">
            <a:extLst>
              <a:ext uri="{FF2B5EF4-FFF2-40B4-BE49-F238E27FC236}">
                <a16:creationId xmlns:a16="http://schemas.microsoft.com/office/drawing/2014/main" id="{8DA82E39-3486-125F-BD0C-6AF27D2BCCCA}"/>
              </a:ext>
            </a:extLst>
          </p:cNvPr>
          <p:cNvSpPr>
            <a:spLocks noGrp="1"/>
          </p:cNvSpPr>
          <p:nvPr>
            <p:ph type="dt" sz="half" idx="10"/>
          </p:nvPr>
        </p:nvSpPr>
        <p:spPr/>
        <p:txBody>
          <a:bodyPr/>
          <a:lstStyle/>
          <a:p>
            <a:fld id="{B4F34B10-8ED1-4C26-8CF2-A953B980C735}" type="datetimeFigureOut">
              <a:rPr lang="es-NI" smtClean="0"/>
              <a:t>13/11/2023</a:t>
            </a:fld>
            <a:endParaRPr lang="es-NI"/>
          </a:p>
        </p:txBody>
      </p:sp>
      <p:sp>
        <p:nvSpPr>
          <p:cNvPr id="5" name="Marcador de pie de página 4">
            <a:extLst>
              <a:ext uri="{FF2B5EF4-FFF2-40B4-BE49-F238E27FC236}">
                <a16:creationId xmlns:a16="http://schemas.microsoft.com/office/drawing/2014/main" id="{1EEFACBC-F9CE-F511-1ADB-F5B53D5A44EE}"/>
              </a:ext>
            </a:extLst>
          </p:cNvPr>
          <p:cNvSpPr>
            <a:spLocks noGrp="1"/>
          </p:cNvSpPr>
          <p:nvPr>
            <p:ph type="ftr" sz="quarter" idx="11"/>
          </p:nvPr>
        </p:nvSpPr>
        <p:spPr/>
        <p:txBody>
          <a:bodyPr/>
          <a:lstStyle/>
          <a:p>
            <a:endParaRPr lang="es-NI"/>
          </a:p>
        </p:txBody>
      </p:sp>
      <p:sp>
        <p:nvSpPr>
          <p:cNvPr id="6" name="Marcador de número de diapositiva 5">
            <a:extLst>
              <a:ext uri="{FF2B5EF4-FFF2-40B4-BE49-F238E27FC236}">
                <a16:creationId xmlns:a16="http://schemas.microsoft.com/office/drawing/2014/main" id="{51034838-6E38-61CD-FD30-0A5B63F6C85E}"/>
              </a:ext>
            </a:extLst>
          </p:cNvPr>
          <p:cNvSpPr>
            <a:spLocks noGrp="1"/>
          </p:cNvSpPr>
          <p:nvPr>
            <p:ph type="sldNum" sz="quarter" idx="12"/>
          </p:nvPr>
        </p:nvSpPr>
        <p:spPr/>
        <p:txBody>
          <a:bodyPr/>
          <a:lstStyle/>
          <a:p>
            <a:fld id="{121D435F-4437-450E-9976-4AB47CAE8CE5}" type="slidenum">
              <a:rPr lang="es-NI" smtClean="0"/>
              <a:t>‹Nº›</a:t>
            </a:fld>
            <a:endParaRPr lang="es-NI"/>
          </a:p>
        </p:txBody>
      </p:sp>
    </p:spTree>
    <p:extLst>
      <p:ext uri="{BB962C8B-B14F-4D97-AF65-F5344CB8AC3E}">
        <p14:creationId xmlns:p14="http://schemas.microsoft.com/office/powerpoint/2010/main" val="275087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5934A9-FF98-B2B4-DF39-81806545A8BE}"/>
              </a:ext>
            </a:extLst>
          </p:cNvPr>
          <p:cNvSpPr>
            <a:spLocks noGrp="1"/>
          </p:cNvSpPr>
          <p:nvPr>
            <p:ph type="title"/>
          </p:nvPr>
        </p:nvSpPr>
        <p:spPr/>
        <p:txBody>
          <a:bodyPr/>
          <a:lstStyle/>
          <a:p>
            <a:r>
              <a:rPr lang="es-ES"/>
              <a:t>Haga clic para modificar el estilo de título del patrón</a:t>
            </a:r>
            <a:endParaRPr lang="es-NI"/>
          </a:p>
        </p:txBody>
      </p:sp>
      <p:sp>
        <p:nvSpPr>
          <p:cNvPr id="3" name="Marcador de texto vertical 2">
            <a:extLst>
              <a:ext uri="{FF2B5EF4-FFF2-40B4-BE49-F238E27FC236}">
                <a16:creationId xmlns:a16="http://schemas.microsoft.com/office/drawing/2014/main" id="{4163423E-9D10-C59C-A508-3EFDC9504F0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NI"/>
          </a:p>
        </p:txBody>
      </p:sp>
      <p:sp>
        <p:nvSpPr>
          <p:cNvPr id="4" name="Marcador de fecha 3">
            <a:extLst>
              <a:ext uri="{FF2B5EF4-FFF2-40B4-BE49-F238E27FC236}">
                <a16:creationId xmlns:a16="http://schemas.microsoft.com/office/drawing/2014/main" id="{938CCB10-499A-D751-6B38-0DF2C2117CCB}"/>
              </a:ext>
            </a:extLst>
          </p:cNvPr>
          <p:cNvSpPr>
            <a:spLocks noGrp="1"/>
          </p:cNvSpPr>
          <p:nvPr>
            <p:ph type="dt" sz="half" idx="10"/>
          </p:nvPr>
        </p:nvSpPr>
        <p:spPr/>
        <p:txBody>
          <a:bodyPr/>
          <a:lstStyle/>
          <a:p>
            <a:fld id="{B4F34B10-8ED1-4C26-8CF2-A953B980C735}" type="datetimeFigureOut">
              <a:rPr lang="es-NI" smtClean="0"/>
              <a:t>13/11/2023</a:t>
            </a:fld>
            <a:endParaRPr lang="es-NI"/>
          </a:p>
        </p:txBody>
      </p:sp>
      <p:sp>
        <p:nvSpPr>
          <p:cNvPr id="5" name="Marcador de pie de página 4">
            <a:extLst>
              <a:ext uri="{FF2B5EF4-FFF2-40B4-BE49-F238E27FC236}">
                <a16:creationId xmlns:a16="http://schemas.microsoft.com/office/drawing/2014/main" id="{1DEB1577-B49C-E5C5-0065-43C8EE22DDD8}"/>
              </a:ext>
            </a:extLst>
          </p:cNvPr>
          <p:cNvSpPr>
            <a:spLocks noGrp="1"/>
          </p:cNvSpPr>
          <p:nvPr>
            <p:ph type="ftr" sz="quarter" idx="11"/>
          </p:nvPr>
        </p:nvSpPr>
        <p:spPr/>
        <p:txBody>
          <a:bodyPr/>
          <a:lstStyle/>
          <a:p>
            <a:endParaRPr lang="es-NI"/>
          </a:p>
        </p:txBody>
      </p:sp>
      <p:sp>
        <p:nvSpPr>
          <p:cNvPr id="6" name="Marcador de número de diapositiva 5">
            <a:extLst>
              <a:ext uri="{FF2B5EF4-FFF2-40B4-BE49-F238E27FC236}">
                <a16:creationId xmlns:a16="http://schemas.microsoft.com/office/drawing/2014/main" id="{34880C2F-39C4-F1CA-FE55-22EA5A6C68D6}"/>
              </a:ext>
            </a:extLst>
          </p:cNvPr>
          <p:cNvSpPr>
            <a:spLocks noGrp="1"/>
          </p:cNvSpPr>
          <p:nvPr>
            <p:ph type="sldNum" sz="quarter" idx="12"/>
          </p:nvPr>
        </p:nvSpPr>
        <p:spPr/>
        <p:txBody>
          <a:bodyPr/>
          <a:lstStyle/>
          <a:p>
            <a:fld id="{121D435F-4437-450E-9976-4AB47CAE8CE5}" type="slidenum">
              <a:rPr lang="es-NI" smtClean="0"/>
              <a:t>‹Nº›</a:t>
            </a:fld>
            <a:endParaRPr lang="es-NI"/>
          </a:p>
        </p:txBody>
      </p:sp>
    </p:spTree>
    <p:extLst>
      <p:ext uri="{BB962C8B-B14F-4D97-AF65-F5344CB8AC3E}">
        <p14:creationId xmlns:p14="http://schemas.microsoft.com/office/powerpoint/2010/main" val="2235143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699BCA7-5D49-FB6C-C759-9626B1A90F3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NI"/>
          </a:p>
        </p:txBody>
      </p:sp>
      <p:sp>
        <p:nvSpPr>
          <p:cNvPr id="3" name="Marcador de texto vertical 2">
            <a:extLst>
              <a:ext uri="{FF2B5EF4-FFF2-40B4-BE49-F238E27FC236}">
                <a16:creationId xmlns:a16="http://schemas.microsoft.com/office/drawing/2014/main" id="{AF2E20C0-1BEC-8A21-5262-D3C6FCCADEB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NI"/>
          </a:p>
        </p:txBody>
      </p:sp>
      <p:sp>
        <p:nvSpPr>
          <p:cNvPr id="4" name="Marcador de fecha 3">
            <a:extLst>
              <a:ext uri="{FF2B5EF4-FFF2-40B4-BE49-F238E27FC236}">
                <a16:creationId xmlns:a16="http://schemas.microsoft.com/office/drawing/2014/main" id="{D8C2E1CF-5504-D482-EB15-5F45628492F0}"/>
              </a:ext>
            </a:extLst>
          </p:cNvPr>
          <p:cNvSpPr>
            <a:spLocks noGrp="1"/>
          </p:cNvSpPr>
          <p:nvPr>
            <p:ph type="dt" sz="half" idx="10"/>
          </p:nvPr>
        </p:nvSpPr>
        <p:spPr/>
        <p:txBody>
          <a:bodyPr/>
          <a:lstStyle/>
          <a:p>
            <a:fld id="{B4F34B10-8ED1-4C26-8CF2-A953B980C735}" type="datetimeFigureOut">
              <a:rPr lang="es-NI" smtClean="0"/>
              <a:t>13/11/2023</a:t>
            </a:fld>
            <a:endParaRPr lang="es-NI"/>
          </a:p>
        </p:txBody>
      </p:sp>
      <p:sp>
        <p:nvSpPr>
          <p:cNvPr id="5" name="Marcador de pie de página 4">
            <a:extLst>
              <a:ext uri="{FF2B5EF4-FFF2-40B4-BE49-F238E27FC236}">
                <a16:creationId xmlns:a16="http://schemas.microsoft.com/office/drawing/2014/main" id="{165022FC-C9BF-3DD7-C17B-50580226B9AA}"/>
              </a:ext>
            </a:extLst>
          </p:cNvPr>
          <p:cNvSpPr>
            <a:spLocks noGrp="1"/>
          </p:cNvSpPr>
          <p:nvPr>
            <p:ph type="ftr" sz="quarter" idx="11"/>
          </p:nvPr>
        </p:nvSpPr>
        <p:spPr/>
        <p:txBody>
          <a:bodyPr/>
          <a:lstStyle/>
          <a:p>
            <a:endParaRPr lang="es-NI"/>
          </a:p>
        </p:txBody>
      </p:sp>
      <p:sp>
        <p:nvSpPr>
          <p:cNvPr id="6" name="Marcador de número de diapositiva 5">
            <a:extLst>
              <a:ext uri="{FF2B5EF4-FFF2-40B4-BE49-F238E27FC236}">
                <a16:creationId xmlns:a16="http://schemas.microsoft.com/office/drawing/2014/main" id="{B4604927-7257-5C51-785E-75F82D2825F8}"/>
              </a:ext>
            </a:extLst>
          </p:cNvPr>
          <p:cNvSpPr>
            <a:spLocks noGrp="1"/>
          </p:cNvSpPr>
          <p:nvPr>
            <p:ph type="sldNum" sz="quarter" idx="12"/>
          </p:nvPr>
        </p:nvSpPr>
        <p:spPr/>
        <p:txBody>
          <a:bodyPr/>
          <a:lstStyle/>
          <a:p>
            <a:fld id="{121D435F-4437-450E-9976-4AB47CAE8CE5}" type="slidenum">
              <a:rPr lang="es-NI" smtClean="0"/>
              <a:t>‹Nº›</a:t>
            </a:fld>
            <a:endParaRPr lang="es-NI"/>
          </a:p>
        </p:txBody>
      </p:sp>
    </p:spTree>
    <p:extLst>
      <p:ext uri="{BB962C8B-B14F-4D97-AF65-F5344CB8AC3E}">
        <p14:creationId xmlns:p14="http://schemas.microsoft.com/office/powerpoint/2010/main" val="3921078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07826F-5318-76FA-D377-F7D09D101DB0}"/>
              </a:ext>
            </a:extLst>
          </p:cNvPr>
          <p:cNvSpPr>
            <a:spLocks noGrp="1"/>
          </p:cNvSpPr>
          <p:nvPr>
            <p:ph type="title"/>
          </p:nvPr>
        </p:nvSpPr>
        <p:spPr/>
        <p:txBody>
          <a:bodyPr/>
          <a:lstStyle/>
          <a:p>
            <a:r>
              <a:rPr lang="es-ES"/>
              <a:t>Haga clic para modificar el estilo de título del patrón</a:t>
            </a:r>
            <a:endParaRPr lang="es-NI"/>
          </a:p>
        </p:txBody>
      </p:sp>
      <p:sp>
        <p:nvSpPr>
          <p:cNvPr id="3" name="Marcador de contenido 2">
            <a:extLst>
              <a:ext uri="{FF2B5EF4-FFF2-40B4-BE49-F238E27FC236}">
                <a16:creationId xmlns:a16="http://schemas.microsoft.com/office/drawing/2014/main" id="{4C729B15-46F7-EB29-4E73-B9458837E4D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NI"/>
          </a:p>
        </p:txBody>
      </p:sp>
      <p:sp>
        <p:nvSpPr>
          <p:cNvPr id="4" name="Marcador de fecha 3">
            <a:extLst>
              <a:ext uri="{FF2B5EF4-FFF2-40B4-BE49-F238E27FC236}">
                <a16:creationId xmlns:a16="http://schemas.microsoft.com/office/drawing/2014/main" id="{A85F83FC-0764-BC28-0FD0-9FBE789018A4}"/>
              </a:ext>
            </a:extLst>
          </p:cNvPr>
          <p:cNvSpPr>
            <a:spLocks noGrp="1"/>
          </p:cNvSpPr>
          <p:nvPr>
            <p:ph type="dt" sz="half" idx="10"/>
          </p:nvPr>
        </p:nvSpPr>
        <p:spPr/>
        <p:txBody>
          <a:bodyPr/>
          <a:lstStyle/>
          <a:p>
            <a:fld id="{B4F34B10-8ED1-4C26-8CF2-A953B980C735}" type="datetimeFigureOut">
              <a:rPr lang="es-NI" smtClean="0"/>
              <a:t>13/11/2023</a:t>
            </a:fld>
            <a:endParaRPr lang="es-NI"/>
          </a:p>
        </p:txBody>
      </p:sp>
      <p:sp>
        <p:nvSpPr>
          <p:cNvPr id="5" name="Marcador de pie de página 4">
            <a:extLst>
              <a:ext uri="{FF2B5EF4-FFF2-40B4-BE49-F238E27FC236}">
                <a16:creationId xmlns:a16="http://schemas.microsoft.com/office/drawing/2014/main" id="{50D107D0-3152-A6A9-D026-F11536AAD441}"/>
              </a:ext>
            </a:extLst>
          </p:cNvPr>
          <p:cNvSpPr>
            <a:spLocks noGrp="1"/>
          </p:cNvSpPr>
          <p:nvPr>
            <p:ph type="ftr" sz="quarter" idx="11"/>
          </p:nvPr>
        </p:nvSpPr>
        <p:spPr/>
        <p:txBody>
          <a:bodyPr/>
          <a:lstStyle/>
          <a:p>
            <a:endParaRPr lang="es-NI"/>
          </a:p>
        </p:txBody>
      </p:sp>
      <p:sp>
        <p:nvSpPr>
          <p:cNvPr id="6" name="Marcador de número de diapositiva 5">
            <a:extLst>
              <a:ext uri="{FF2B5EF4-FFF2-40B4-BE49-F238E27FC236}">
                <a16:creationId xmlns:a16="http://schemas.microsoft.com/office/drawing/2014/main" id="{07C41195-B43D-09BE-2D11-35C0412400F7}"/>
              </a:ext>
            </a:extLst>
          </p:cNvPr>
          <p:cNvSpPr>
            <a:spLocks noGrp="1"/>
          </p:cNvSpPr>
          <p:nvPr>
            <p:ph type="sldNum" sz="quarter" idx="12"/>
          </p:nvPr>
        </p:nvSpPr>
        <p:spPr/>
        <p:txBody>
          <a:bodyPr/>
          <a:lstStyle/>
          <a:p>
            <a:fld id="{121D435F-4437-450E-9976-4AB47CAE8CE5}" type="slidenum">
              <a:rPr lang="es-NI" smtClean="0"/>
              <a:t>‹Nº›</a:t>
            </a:fld>
            <a:endParaRPr lang="es-NI"/>
          </a:p>
        </p:txBody>
      </p:sp>
    </p:spTree>
    <p:extLst>
      <p:ext uri="{BB962C8B-B14F-4D97-AF65-F5344CB8AC3E}">
        <p14:creationId xmlns:p14="http://schemas.microsoft.com/office/powerpoint/2010/main" val="512909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F6BF11-1876-6991-AF9A-3D39D6A4B9ED}"/>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NI"/>
          </a:p>
        </p:txBody>
      </p:sp>
      <p:sp>
        <p:nvSpPr>
          <p:cNvPr id="3" name="Marcador de texto 2">
            <a:extLst>
              <a:ext uri="{FF2B5EF4-FFF2-40B4-BE49-F238E27FC236}">
                <a16:creationId xmlns:a16="http://schemas.microsoft.com/office/drawing/2014/main" id="{F0FC1A7B-D89A-9823-DBF9-40C319B946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627CEBF-CF21-C0A5-AD6E-5E744F53C4AD}"/>
              </a:ext>
            </a:extLst>
          </p:cNvPr>
          <p:cNvSpPr>
            <a:spLocks noGrp="1"/>
          </p:cNvSpPr>
          <p:nvPr>
            <p:ph type="dt" sz="half" idx="10"/>
          </p:nvPr>
        </p:nvSpPr>
        <p:spPr/>
        <p:txBody>
          <a:bodyPr/>
          <a:lstStyle/>
          <a:p>
            <a:fld id="{B4F34B10-8ED1-4C26-8CF2-A953B980C735}" type="datetimeFigureOut">
              <a:rPr lang="es-NI" smtClean="0"/>
              <a:t>13/11/2023</a:t>
            </a:fld>
            <a:endParaRPr lang="es-NI"/>
          </a:p>
        </p:txBody>
      </p:sp>
      <p:sp>
        <p:nvSpPr>
          <p:cNvPr id="5" name="Marcador de pie de página 4">
            <a:extLst>
              <a:ext uri="{FF2B5EF4-FFF2-40B4-BE49-F238E27FC236}">
                <a16:creationId xmlns:a16="http://schemas.microsoft.com/office/drawing/2014/main" id="{A7607C5C-7D4A-A6A7-BFF3-301FB59E839D}"/>
              </a:ext>
            </a:extLst>
          </p:cNvPr>
          <p:cNvSpPr>
            <a:spLocks noGrp="1"/>
          </p:cNvSpPr>
          <p:nvPr>
            <p:ph type="ftr" sz="quarter" idx="11"/>
          </p:nvPr>
        </p:nvSpPr>
        <p:spPr/>
        <p:txBody>
          <a:bodyPr/>
          <a:lstStyle/>
          <a:p>
            <a:endParaRPr lang="es-NI"/>
          </a:p>
        </p:txBody>
      </p:sp>
      <p:sp>
        <p:nvSpPr>
          <p:cNvPr id="6" name="Marcador de número de diapositiva 5">
            <a:extLst>
              <a:ext uri="{FF2B5EF4-FFF2-40B4-BE49-F238E27FC236}">
                <a16:creationId xmlns:a16="http://schemas.microsoft.com/office/drawing/2014/main" id="{9BC5E0D5-A4D5-DDDF-FC24-B7B9C3B52AE4}"/>
              </a:ext>
            </a:extLst>
          </p:cNvPr>
          <p:cNvSpPr>
            <a:spLocks noGrp="1"/>
          </p:cNvSpPr>
          <p:nvPr>
            <p:ph type="sldNum" sz="quarter" idx="12"/>
          </p:nvPr>
        </p:nvSpPr>
        <p:spPr/>
        <p:txBody>
          <a:bodyPr/>
          <a:lstStyle/>
          <a:p>
            <a:fld id="{121D435F-4437-450E-9976-4AB47CAE8CE5}" type="slidenum">
              <a:rPr lang="es-NI" smtClean="0"/>
              <a:t>‹Nº›</a:t>
            </a:fld>
            <a:endParaRPr lang="es-NI"/>
          </a:p>
        </p:txBody>
      </p:sp>
    </p:spTree>
    <p:extLst>
      <p:ext uri="{BB962C8B-B14F-4D97-AF65-F5344CB8AC3E}">
        <p14:creationId xmlns:p14="http://schemas.microsoft.com/office/powerpoint/2010/main" val="1085177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DDD203-64B8-B99D-398B-22FE7B94093B}"/>
              </a:ext>
            </a:extLst>
          </p:cNvPr>
          <p:cNvSpPr>
            <a:spLocks noGrp="1"/>
          </p:cNvSpPr>
          <p:nvPr>
            <p:ph type="title"/>
          </p:nvPr>
        </p:nvSpPr>
        <p:spPr/>
        <p:txBody>
          <a:bodyPr/>
          <a:lstStyle/>
          <a:p>
            <a:r>
              <a:rPr lang="es-ES"/>
              <a:t>Haga clic para modificar el estilo de título del patrón</a:t>
            </a:r>
            <a:endParaRPr lang="es-NI"/>
          </a:p>
        </p:txBody>
      </p:sp>
      <p:sp>
        <p:nvSpPr>
          <p:cNvPr id="3" name="Marcador de contenido 2">
            <a:extLst>
              <a:ext uri="{FF2B5EF4-FFF2-40B4-BE49-F238E27FC236}">
                <a16:creationId xmlns:a16="http://schemas.microsoft.com/office/drawing/2014/main" id="{CCB5CDA2-EF08-E1AC-AEE1-1B0A4D63A80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NI"/>
          </a:p>
        </p:txBody>
      </p:sp>
      <p:sp>
        <p:nvSpPr>
          <p:cNvPr id="4" name="Marcador de contenido 3">
            <a:extLst>
              <a:ext uri="{FF2B5EF4-FFF2-40B4-BE49-F238E27FC236}">
                <a16:creationId xmlns:a16="http://schemas.microsoft.com/office/drawing/2014/main" id="{31C8347E-1524-0CED-FC27-7728D01F5D3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NI"/>
          </a:p>
        </p:txBody>
      </p:sp>
      <p:sp>
        <p:nvSpPr>
          <p:cNvPr id="5" name="Marcador de fecha 4">
            <a:extLst>
              <a:ext uri="{FF2B5EF4-FFF2-40B4-BE49-F238E27FC236}">
                <a16:creationId xmlns:a16="http://schemas.microsoft.com/office/drawing/2014/main" id="{5C16CEFF-4293-1759-E450-6B1D70665E16}"/>
              </a:ext>
            </a:extLst>
          </p:cNvPr>
          <p:cNvSpPr>
            <a:spLocks noGrp="1"/>
          </p:cNvSpPr>
          <p:nvPr>
            <p:ph type="dt" sz="half" idx="10"/>
          </p:nvPr>
        </p:nvSpPr>
        <p:spPr/>
        <p:txBody>
          <a:bodyPr/>
          <a:lstStyle/>
          <a:p>
            <a:fld id="{B4F34B10-8ED1-4C26-8CF2-A953B980C735}" type="datetimeFigureOut">
              <a:rPr lang="es-NI" smtClean="0"/>
              <a:t>13/11/2023</a:t>
            </a:fld>
            <a:endParaRPr lang="es-NI"/>
          </a:p>
        </p:txBody>
      </p:sp>
      <p:sp>
        <p:nvSpPr>
          <p:cNvPr id="6" name="Marcador de pie de página 5">
            <a:extLst>
              <a:ext uri="{FF2B5EF4-FFF2-40B4-BE49-F238E27FC236}">
                <a16:creationId xmlns:a16="http://schemas.microsoft.com/office/drawing/2014/main" id="{6ECCCEE4-6DA9-1E69-F024-F4AAC9A90A2F}"/>
              </a:ext>
            </a:extLst>
          </p:cNvPr>
          <p:cNvSpPr>
            <a:spLocks noGrp="1"/>
          </p:cNvSpPr>
          <p:nvPr>
            <p:ph type="ftr" sz="quarter" idx="11"/>
          </p:nvPr>
        </p:nvSpPr>
        <p:spPr/>
        <p:txBody>
          <a:bodyPr/>
          <a:lstStyle/>
          <a:p>
            <a:endParaRPr lang="es-NI"/>
          </a:p>
        </p:txBody>
      </p:sp>
      <p:sp>
        <p:nvSpPr>
          <p:cNvPr id="7" name="Marcador de número de diapositiva 6">
            <a:extLst>
              <a:ext uri="{FF2B5EF4-FFF2-40B4-BE49-F238E27FC236}">
                <a16:creationId xmlns:a16="http://schemas.microsoft.com/office/drawing/2014/main" id="{D4CAE93D-C446-66D9-9470-3ADA802E4984}"/>
              </a:ext>
            </a:extLst>
          </p:cNvPr>
          <p:cNvSpPr>
            <a:spLocks noGrp="1"/>
          </p:cNvSpPr>
          <p:nvPr>
            <p:ph type="sldNum" sz="quarter" idx="12"/>
          </p:nvPr>
        </p:nvSpPr>
        <p:spPr/>
        <p:txBody>
          <a:bodyPr/>
          <a:lstStyle/>
          <a:p>
            <a:fld id="{121D435F-4437-450E-9976-4AB47CAE8CE5}" type="slidenum">
              <a:rPr lang="es-NI" smtClean="0"/>
              <a:t>‹Nº›</a:t>
            </a:fld>
            <a:endParaRPr lang="es-NI"/>
          </a:p>
        </p:txBody>
      </p:sp>
    </p:spTree>
    <p:extLst>
      <p:ext uri="{BB962C8B-B14F-4D97-AF65-F5344CB8AC3E}">
        <p14:creationId xmlns:p14="http://schemas.microsoft.com/office/powerpoint/2010/main" val="3753528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4F1A04-5A65-A310-198A-4F0578A6AEB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NI"/>
          </a:p>
        </p:txBody>
      </p:sp>
      <p:sp>
        <p:nvSpPr>
          <p:cNvPr id="3" name="Marcador de texto 2">
            <a:extLst>
              <a:ext uri="{FF2B5EF4-FFF2-40B4-BE49-F238E27FC236}">
                <a16:creationId xmlns:a16="http://schemas.microsoft.com/office/drawing/2014/main" id="{67B06FEE-82AE-1550-471D-D42FAD6260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1B03A80-361E-81E8-14DE-785ECAD7054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NI"/>
          </a:p>
        </p:txBody>
      </p:sp>
      <p:sp>
        <p:nvSpPr>
          <p:cNvPr id="5" name="Marcador de texto 4">
            <a:extLst>
              <a:ext uri="{FF2B5EF4-FFF2-40B4-BE49-F238E27FC236}">
                <a16:creationId xmlns:a16="http://schemas.microsoft.com/office/drawing/2014/main" id="{6EEA3F36-269F-8913-21D5-9292BA29C5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9ACE16A-1AE3-66C0-083D-8F3876C1632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NI"/>
          </a:p>
        </p:txBody>
      </p:sp>
      <p:sp>
        <p:nvSpPr>
          <p:cNvPr id="7" name="Marcador de fecha 6">
            <a:extLst>
              <a:ext uri="{FF2B5EF4-FFF2-40B4-BE49-F238E27FC236}">
                <a16:creationId xmlns:a16="http://schemas.microsoft.com/office/drawing/2014/main" id="{123217A2-1BBD-902C-215F-A81E7FA0DAD7}"/>
              </a:ext>
            </a:extLst>
          </p:cNvPr>
          <p:cNvSpPr>
            <a:spLocks noGrp="1"/>
          </p:cNvSpPr>
          <p:nvPr>
            <p:ph type="dt" sz="half" idx="10"/>
          </p:nvPr>
        </p:nvSpPr>
        <p:spPr/>
        <p:txBody>
          <a:bodyPr/>
          <a:lstStyle/>
          <a:p>
            <a:fld id="{B4F34B10-8ED1-4C26-8CF2-A953B980C735}" type="datetimeFigureOut">
              <a:rPr lang="es-NI" smtClean="0"/>
              <a:t>13/11/2023</a:t>
            </a:fld>
            <a:endParaRPr lang="es-NI"/>
          </a:p>
        </p:txBody>
      </p:sp>
      <p:sp>
        <p:nvSpPr>
          <p:cNvPr id="8" name="Marcador de pie de página 7">
            <a:extLst>
              <a:ext uri="{FF2B5EF4-FFF2-40B4-BE49-F238E27FC236}">
                <a16:creationId xmlns:a16="http://schemas.microsoft.com/office/drawing/2014/main" id="{E1A6ED88-FDD9-B9D8-0286-F41B6BF03227}"/>
              </a:ext>
            </a:extLst>
          </p:cNvPr>
          <p:cNvSpPr>
            <a:spLocks noGrp="1"/>
          </p:cNvSpPr>
          <p:nvPr>
            <p:ph type="ftr" sz="quarter" idx="11"/>
          </p:nvPr>
        </p:nvSpPr>
        <p:spPr/>
        <p:txBody>
          <a:bodyPr/>
          <a:lstStyle/>
          <a:p>
            <a:endParaRPr lang="es-NI"/>
          </a:p>
        </p:txBody>
      </p:sp>
      <p:sp>
        <p:nvSpPr>
          <p:cNvPr id="9" name="Marcador de número de diapositiva 8">
            <a:extLst>
              <a:ext uri="{FF2B5EF4-FFF2-40B4-BE49-F238E27FC236}">
                <a16:creationId xmlns:a16="http://schemas.microsoft.com/office/drawing/2014/main" id="{E2067612-2688-3249-F708-62978EB843B6}"/>
              </a:ext>
            </a:extLst>
          </p:cNvPr>
          <p:cNvSpPr>
            <a:spLocks noGrp="1"/>
          </p:cNvSpPr>
          <p:nvPr>
            <p:ph type="sldNum" sz="quarter" idx="12"/>
          </p:nvPr>
        </p:nvSpPr>
        <p:spPr/>
        <p:txBody>
          <a:bodyPr/>
          <a:lstStyle/>
          <a:p>
            <a:fld id="{121D435F-4437-450E-9976-4AB47CAE8CE5}" type="slidenum">
              <a:rPr lang="es-NI" smtClean="0"/>
              <a:t>‹Nº›</a:t>
            </a:fld>
            <a:endParaRPr lang="es-NI"/>
          </a:p>
        </p:txBody>
      </p:sp>
    </p:spTree>
    <p:extLst>
      <p:ext uri="{BB962C8B-B14F-4D97-AF65-F5344CB8AC3E}">
        <p14:creationId xmlns:p14="http://schemas.microsoft.com/office/powerpoint/2010/main" val="3233023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75D675-CBB3-64F9-280B-EFAEEF418155}"/>
              </a:ext>
            </a:extLst>
          </p:cNvPr>
          <p:cNvSpPr>
            <a:spLocks noGrp="1"/>
          </p:cNvSpPr>
          <p:nvPr>
            <p:ph type="title"/>
          </p:nvPr>
        </p:nvSpPr>
        <p:spPr/>
        <p:txBody>
          <a:bodyPr/>
          <a:lstStyle/>
          <a:p>
            <a:r>
              <a:rPr lang="es-ES"/>
              <a:t>Haga clic para modificar el estilo de título del patrón</a:t>
            </a:r>
            <a:endParaRPr lang="es-NI"/>
          </a:p>
        </p:txBody>
      </p:sp>
      <p:sp>
        <p:nvSpPr>
          <p:cNvPr id="3" name="Marcador de fecha 2">
            <a:extLst>
              <a:ext uri="{FF2B5EF4-FFF2-40B4-BE49-F238E27FC236}">
                <a16:creationId xmlns:a16="http://schemas.microsoft.com/office/drawing/2014/main" id="{00B6C5E8-03E8-99AA-A4A7-E1FC9C81491D}"/>
              </a:ext>
            </a:extLst>
          </p:cNvPr>
          <p:cNvSpPr>
            <a:spLocks noGrp="1"/>
          </p:cNvSpPr>
          <p:nvPr>
            <p:ph type="dt" sz="half" idx="10"/>
          </p:nvPr>
        </p:nvSpPr>
        <p:spPr/>
        <p:txBody>
          <a:bodyPr/>
          <a:lstStyle/>
          <a:p>
            <a:fld id="{B4F34B10-8ED1-4C26-8CF2-A953B980C735}" type="datetimeFigureOut">
              <a:rPr lang="es-NI" smtClean="0"/>
              <a:t>13/11/2023</a:t>
            </a:fld>
            <a:endParaRPr lang="es-NI"/>
          </a:p>
        </p:txBody>
      </p:sp>
      <p:sp>
        <p:nvSpPr>
          <p:cNvPr id="4" name="Marcador de pie de página 3">
            <a:extLst>
              <a:ext uri="{FF2B5EF4-FFF2-40B4-BE49-F238E27FC236}">
                <a16:creationId xmlns:a16="http://schemas.microsoft.com/office/drawing/2014/main" id="{C94C28C9-A268-D1D7-321F-2048B7F922D1}"/>
              </a:ext>
            </a:extLst>
          </p:cNvPr>
          <p:cNvSpPr>
            <a:spLocks noGrp="1"/>
          </p:cNvSpPr>
          <p:nvPr>
            <p:ph type="ftr" sz="quarter" idx="11"/>
          </p:nvPr>
        </p:nvSpPr>
        <p:spPr/>
        <p:txBody>
          <a:bodyPr/>
          <a:lstStyle/>
          <a:p>
            <a:endParaRPr lang="es-NI"/>
          </a:p>
        </p:txBody>
      </p:sp>
      <p:sp>
        <p:nvSpPr>
          <p:cNvPr id="5" name="Marcador de número de diapositiva 4">
            <a:extLst>
              <a:ext uri="{FF2B5EF4-FFF2-40B4-BE49-F238E27FC236}">
                <a16:creationId xmlns:a16="http://schemas.microsoft.com/office/drawing/2014/main" id="{8C37BF8F-0B5D-236F-BDF9-37F234E02F68}"/>
              </a:ext>
            </a:extLst>
          </p:cNvPr>
          <p:cNvSpPr>
            <a:spLocks noGrp="1"/>
          </p:cNvSpPr>
          <p:nvPr>
            <p:ph type="sldNum" sz="quarter" idx="12"/>
          </p:nvPr>
        </p:nvSpPr>
        <p:spPr/>
        <p:txBody>
          <a:bodyPr/>
          <a:lstStyle/>
          <a:p>
            <a:fld id="{121D435F-4437-450E-9976-4AB47CAE8CE5}" type="slidenum">
              <a:rPr lang="es-NI" smtClean="0"/>
              <a:t>‹Nº›</a:t>
            </a:fld>
            <a:endParaRPr lang="es-NI"/>
          </a:p>
        </p:txBody>
      </p:sp>
    </p:spTree>
    <p:extLst>
      <p:ext uri="{BB962C8B-B14F-4D97-AF65-F5344CB8AC3E}">
        <p14:creationId xmlns:p14="http://schemas.microsoft.com/office/powerpoint/2010/main" val="419666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FA2C639-B3FC-EFAF-6CB8-305FAB1229A3}"/>
              </a:ext>
            </a:extLst>
          </p:cNvPr>
          <p:cNvSpPr>
            <a:spLocks noGrp="1"/>
          </p:cNvSpPr>
          <p:nvPr>
            <p:ph type="dt" sz="half" idx="10"/>
          </p:nvPr>
        </p:nvSpPr>
        <p:spPr/>
        <p:txBody>
          <a:bodyPr/>
          <a:lstStyle/>
          <a:p>
            <a:fld id="{B4F34B10-8ED1-4C26-8CF2-A953B980C735}" type="datetimeFigureOut">
              <a:rPr lang="es-NI" smtClean="0"/>
              <a:t>13/11/2023</a:t>
            </a:fld>
            <a:endParaRPr lang="es-NI"/>
          </a:p>
        </p:txBody>
      </p:sp>
      <p:sp>
        <p:nvSpPr>
          <p:cNvPr id="3" name="Marcador de pie de página 2">
            <a:extLst>
              <a:ext uri="{FF2B5EF4-FFF2-40B4-BE49-F238E27FC236}">
                <a16:creationId xmlns:a16="http://schemas.microsoft.com/office/drawing/2014/main" id="{67867767-6911-A4CE-9A8B-E7DED3EB5A2C}"/>
              </a:ext>
            </a:extLst>
          </p:cNvPr>
          <p:cNvSpPr>
            <a:spLocks noGrp="1"/>
          </p:cNvSpPr>
          <p:nvPr>
            <p:ph type="ftr" sz="quarter" idx="11"/>
          </p:nvPr>
        </p:nvSpPr>
        <p:spPr/>
        <p:txBody>
          <a:bodyPr/>
          <a:lstStyle/>
          <a:p>
            <a:endParaRPr lang="es-NI"/>
          </a:p>
        </p:txBody>
      </p:sp>
      <p:sp>
        <p:nvSpPr>
          <p:cNvPr id="4" name="Marcador de número de diapositiva 3">
            <a:extLst>
              <a:ext uri="{FF2B5EF4-FFF2-40B4-BE49-F238E27FC236}">
                <a16:creationId xmlns:a16="http://schemas.microsoft.com/office/drawing/2014/main" id="{A2445630-FA4B-70F7-1D68-939016CDE181}"/>
              </a:ext>
            </a:extLst>
          </p:cNvPr>
          <p:cNvSpPr>
            <a:spLocks noGrp="1"/>
          </p:cNvSpPr>
          <p:nvPr>
            <p:ph type="sldNum" sz="quarter" idx="12"/>
          </p:nvPr>
        </p:nvSpPr>
        <p:spPr/>
        <p:txBody>
          <a:bodyPr/>
          <a:lstStyle/>
          <a:p>
            <a:fld id="{121D435F-4437-450E-9976-4AB47CAE8CE5}" type="slidenum">
              <a:rPr lang="es-NI" smtClean="0"/>
              <a:t>‹Nº›</a:t>
            </a:fld>
            <a:endParaRPr lang="es-NI"/>
          </a:p>
        </p:txBody>
      </p:sp>
    </p:spTree>
    <p:extLst>
      <p:ext uri="{BB962C8B-B14F-4D97-AF65-F5344CB8AC3E}">
        <p14:creationId xmlns:p14="http://schemas.microsoft.com/office/powerpoint/2010/main" val="1807741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4755A9-C5AF-2922-8C5D-E270C60F768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NI"/>
          </a:p>
        </p:txBody>
      </p:sp>
      <p:sp>
        <p:nvSpPr>
          <p:cNvPr id="3" name="Marcador de contenido 2">
            <a:extLst>
              <a:ext uri="{FF2B5EF4-FFF2-40B4-BE49-F238E27FC236}">
                <a16:creationId xmlns:a16="http://schemas.microsoft.com/office/drawing/2014/main" id="{296D0877-6AA9-EC52-059A-9F3AF0CA95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NI"/>
          </a:p>
        </p:txBody>
      </p:sp>
      <p:sp>
        <p:nvSpPr>
          <p:cNvPr id="4" name="Marcador de texto 3">
            <a:extLst>
              <a:ext uri="{FF2B5EF4-FFF2-40B4-BE49-F238E27FC236}">
                <a16:creationId xmlns:a16="http://schemas.microsoft.com/office/drawing/2014/main" id="{6AB0B0ED-9F6D-D513-3311-58DD282283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57414E1-6563-B545-C4DC-A41399FD6C1C}"/>
              </a:ext>
            </a:extLst>
          </p:cNvPr>
          <p:cNvSpPr>
            <a:spLocks noGrp="1"/>
          </p:cNvSpPr>
          <p:nvPr>
            <p:ph type="dt" sz="half" idx="10"/>
          </p:nvPr>
        </p:nvSpPr>
        <p:spPr/>
        <p:txBody>
          <a:bodyPr/>
          <a:lstStyle/>
          <a:p>
            <a:fld id="{B4F34B10-8ED1-4C26-8CF2-A953B980C735}" type="datetimeFigureOut">
              <a:rPr lang="es-NI" smtClean="0"/>
              <a:t>13/11/2023</a:t>
            </a:fld>
            <a:endParaRPr lang="es-NI"/>
          </a:p>
        </p:txBody>
      </p:sp>
      <p:sp>
        <p:nvSpPr>
          <p:cNvPr id="6" name="Marcador de pie de página 5">
            <a:extLst>
              <a:ext uri="{FF2B5EF4-FFF2-40B4-BE49-F238E27FC236}">
                <a16:creationId xmlns:a16="http://schemas.microsoft.com/office/drawing/2014/main" id="{96861444-4D44-9413-24AF-6EB1C5983806}"/>
              </a:ext>
            </a:extLst>
          </p:cNvPr>
          <p:cNvSpPr>
            <a:spLocks noGrp="1"/>
          </p:cNvSpPr>
          <p:nvPr>
            <p:ph type="ftr" sz="quarter" idx="11"/>
          </p:nvPr>
        </p:nvSpPr>
        <p:spPr/>
        <p:txBody>
          <a:bodyPr/>
          <a:lstStyle/>
          <a:p>
            <a:endParaRPr lang="es-NI"/>
          </a:p>
        </p:txBody>
      </p:sp>
      <p:sp>
        <p:nvSpPr>
          <p:cNvPr id="7" name="Marcador de número de diapositiva 6">
            <a:extLst>
              <a:ext uri="{FF2B5EF4-FFF2-40B4-BE49-F238E27FC236}">
                <a16:creationId xmlns:a16="http://schemas.microsoft.com/office/drawing/2014/main" id="{33CB9401-3172-1B91-FA75-AE4D8BD6B74C}"/>
              </a:ext>
            </a:extLst>
          </p:cNvPr>
          <p:cNvSpPr>
            <a:spLocks noGrp="1"/>
          </p:cNvSpPr>
          <p:nvPr>
            <p:ph type="sldNum" sz="quarter" idx="12"/>
          </p:nvPr>
        </p:nvSpPr>
        <p:spPr/>
        <p:txBody>
          <a:bodyPr/>
          <a:lstStyle/>
          <a:p>
            <a:fld id="{121D435F-4437-450E-9976-4AB47CAE8CE5}" type="slidenum">
              <a:rPr lang="es-NI" smtClean="0"/>
              <a:t>‹Nº›</a:t>
            </a:fld>
            <a:endParaRPr lang="es-NI"/>
          </a:p>
        </p:txBody>
      </p:sp>
    </p:spTree>
    <p:extLst>
      <p:ext uri="{BB962C8B-B14F-4D97-AF65-F5344CB8AC3E}">
        <p14:creationId xmlns:p14="http://schemas.microsoft.com/office/powerpoint/2010/main" val="1683266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B5C645-28F7-E269-EB1C-07D335A6CA1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NI"/>
          </a:p>
        </p:txBody>
      </p:sp>
      <p:sp>
        <p:nvSpPr>
          <p:cNvPr id="3" name="Marcador de posición de imagen 2">
            <a:extLst>
              <a:ext uri="{FF2B5EF4-FFF2-40B4-BE49-F238E27FC236}">
                <a16:creationId xmlns:a16="http://schemas.microsoft.com/office/drawing/2014/main" id="{A212B696-2B3C-B7EE-5100-0A5674645F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NI"/>
          </a:p>
        </p:txBody>
      </p:sp>
      <p:sp>
        <p:nvSpPr>
          <p:cNvPr id="4" name="Marcador de texto 3">
            <a:extLst>
              <a:ext uri="{FF2B5EF4-FFF2-40B4-BE49-F238E27FC236}">
                <a16:creationId xmlns:a16="http://schemas.microsoft.com/office/drawing/2014/main" id="{4D28BD3E-2B1C-46F3-B2BA-2DFD52DA0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5DCA46C-AAEE-4621-0994-E806AEE39F0B}"/>
              </a:ext>
            </a:extLst>
          </p:cNvPr>
          <p:cNvSpPr>
            <a:spLocks noGrp="1"/>
          </p:cNvSpPr>
          <p:nvPr>
            <p:ph type="dt" sz="half" idx="10"/>
          </p:nvPr>
        </p:nvSpPr>
        <p:spPr/>
        <p:txBody>
          <a:bodyPr/>
          <a:lstStyle/>
          <a:p>
            <a:fld id="{B4F34B10-8ED1-4C26-8CF2-A953B980C735}" type="datetimeFigureOut">
              <a:rPr lang="es-NI" smtClean="0"/>
              <a:t>13/11/2023</a:t>
            </a:fld>
            <a:endParaRPr lang="es-NI"/>
          </a:p>
        </p:txBody>
      </p:sp>
      <p:sp>
        <p:nvSpPr>
          <p:cNvPr id="6" name="Marcador de pie de página 5">
            <a:extLst>
              <a:ext uri="{FF2B5EF4-FFF2-40B4-BE49-F238E27FC236}">
                <a16:creationId xmlns:a16="http://schemas.microsoft.com/office/drawing/2014/main" id="{90AA9786-6B2D-7771-34D4-32416152217F}"/>
              </a:ext>
            </a:extLst>
          </p:cNvPr>
          <p:cNvSpPr>
            <a:spLocks noGrp="1"/>
          </p:cNvSpPr>
          <p:nvPr>
            <p:ph type="ftr" sz="quarter" idx="11"/>
          </p:nvPr>
        </p:nvSpPr>
        <p:spPr/>
        <p:txBody>
          <a:bodyPr/>
          <a:lstStyle/>
          <a:p>
            <a:endParaRPr lang="es-NI"/>
          </a:p>
        </p:txBody>
      </p:sp>
      <p:sp>
        <p:nvSpPr>
          <p:cNvPr id="7" name="Marcador de número de diapositiva 6">
            <a:extLst>
              <a:ext uri="{FF2B5EF4-FFF2-40B4-BE49-F238E27FC236}">
                <a16:creationId xmlns:a16="http://schemas.microsoft.com/office/drawing/2014/main" id="{EAC31407-FFC6-C741-E168-BEC8C23C6C8C}"/>
              </a:ext>
            </a:extLst>
          </p:cNvPr>
          <p:cNvSpPr>
            <a:spLocks noGrp="1"/>
          </p:cNvSpPr>
          <p:nvPr>
            <p:ph type="sldNum" sz="quarter" idx="12"/>
          </p:nvPr>
        </p:nvSpPr>
        <p:spPr/>
        <p:txBody>
          <a:bodyPr/>
          <a:lstStyle/>
          <a:p>
            <a:fld id="{121D435F-4437-450E-9976-4AB47CAE8CE5}" type="slidenum">
              <a:rPr lang="es-NI" smtClean="0"/>
              <a:t>‹Nº›</a:t>
            </a:fld>
            <a:endParaRPr lang="es-NI"/>
          </a:p>
        </p:txBody>
      </p:sp>
    </p:spTree>
    <p:extLst>
      <p:ext uri="{BB962C8B-B14F-4D97-AF65-F5344CB8AC3E}">
        <p14:creationId xmlns:p14="http://schemas.microsoft.com/office/powerpoint/2010/main" val="3205673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6F043EE-459A-3B5F-8E40-182AF0C87C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NI"/>
          </a:p>
        </p:txBody>
      </p:sp>
      <p:sp>
        <p:nvSpPr>
          <p:cNvPr id="3" name="Marcador de texto 2">
            <a:extLst>
              <a:ext uri="{FF2B5EF4-FFF2-40B4-BE49-F238E27FC236}">
                <a16:creationId xmlns:a16="http://schemas.microsoft.com/office/drawing/2014/main" id="{CCB44FCD-25C7-0901-0F47-83B3A7F8E9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NI"/>
          </a:p>
        </p:txBody>
      </p:sp>
      <p:sp>
        <p:nvSpPr>
          <p:cNvPr id="4" name="Marcador de fecha 3">
            <a:extLst>
              <a:ext uri="{FF2B5EF4-FFF2-40B4-BE49-F238E27FC236}">
                <a16:creationId xmlns:a16="http://schemas.microsoft.com/office/drawing/2014/main" id="{945F1CF5-5887-7734-917C-92AE992E0E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34B10-8ED1-4C26-8CF2-A953B980C735}" type="datetimeFigureOut">
              <a:rPr lang="es-NI" smtClean="0"/>
              <a:t>13/11/2023</a:t>
            </a:fld>
            <a:endParaRPr lang="es-NI"/>
          </a:p>
        </p:txBody>
      </p:sp>
      <p:sp>
        <p:nvSpPr>
          <p:cNvPr id="5" name="Marcador de pie de página 4">
            <a:extLst>
              <a:ext uri="{FF2B5EF4-FFF2-40B4-BE49-F238E27FC236}">
                <a16:creationId xmlns:a16="http://schemas.microsoft.com/office/drawing/2014/main" id="{0584D223-BA3C-DBB5-4B4A-CAFCF71DFF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NI"/>
          </a:p>
        </p:txBody>
      </p:sp>
      <p:sp>
        <p:nvSpPr>
          <p:cNvPr id="6" name="Marcador de número de diapositiva 5">
            <a:extLst>
              <a:ext uri="{FF2B5EF4-FFF2-40B4-BE49-F238E27FC236}">
                <a16:creationId xmlns:a16="http://schemas.microsoft.com/office/drawing/2014/main" id="{65091405-5975-465B-E0F5-5E28282174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1D435F-4437-450E-9976-4AB47CAE8CE5}" type="slidenum">
              <a:rPr lang="es-NI" smtClean="0"/>
              <a:t>‹Nº›</a:t>
            </a:fld>
            <a:endParaRPr lang="es-NI"/>
          </a:p>
        </p:txBody>
      </p:sp>
    </p:spTree>
    <p:extLst>
      <p:ext uri="{BB962C8B-B14F-4D97-AF65-F5344CB8AC3E}">
        <p14:creationId xmlns:p14="http://schemas.microsoft.com/office/powerpoint/2010/main" val="4209671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N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11.png"/><Relationship Id="rId10"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4.png"/></Relationships>
</file>

<file path=ppt/slides/_rels/slide22.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18" Type="http://schemas.openxmlformats.org/officeDocument/2006/relationships/image" Target="../media/image43.svg"/><Relationship Id="rId26" Type="http://schemas.openxmlformats.org/officeDocument/2006/relationships/image" Target="../media/image51.svg"/><Relationship Id="rId39" Type="http://schemas.openxmlformats.org/officeDocument/2006/relationships/image" Target="../media/image64.png"/><Relationship Id="rId3" Type="http://schemas.openxmlformats.org/officeDocument/2006/relationships/image" Target="../media/image28.png"/><Relationship Id="rId21" Type="http://schemas.openxmlformats.org/officeDocument/2006/relationships/image" Target="../media/image46.png"/><Relationship Id="rId34" Type="http://schemas.openxmlformats.org/officeDocument/2006/relationships/image" Target="../media/image59.svg"/><Relationship Id="rId42" Type="http://schemas.openxmlformats.org/officeDocument/2006/relationships/image" Target="../media/image67.svg"/><Relationship Id="rId7" Type="http://schemas.openxmlformats.org/officeDocument/2006/relationships/image" Target="../media/image32.png"/><Relationship Id="rId12" Type="http://schemas.openxmlformats.org/officeDocument/2006/relationships/image" Target="../media/image37.svg"/><Relationship Id="rId17" Type="http://schemas.openxmlformats.org/officeDocument/2006/relationships/image" Target="../media/image42.png"/><Relationship Id="rId25" Type="http://schemas.openxmlformats.org/officeDocument/2006/relationships/image" Target="../media/image50.png"/><Relationship Id="rId33" Type="http://schemas.openxmlformats.org/officeDocument/2006/relationships/image" Target="../media/image58.png"/><Relationship Id="rId38" Type="http://schemas.openxmlformats.org/officeDocument/2006/relationships/image" Target="../media/image63.svg"/><Relationship Id="rId2" Type="http://schemas.openxmlformats.org/officeDocument/2006/relationships/image" Target="../media/image27.png"/><Relationship Id="rId16" Type="http://schemas.openxmlformats.org/officeDocument/2006/relationships/image" Target="../media/image41.svg"/><Relationship Id="rId20" Type="http://schemas.openxmlformats.org/officeDocument/2006/relationships/image" Target="../media/image45.svg"/><Relationship Id="rId29" Type="http://schemas.openxmlformats.org/officeDocument/2006/relationships/image" Target="../media/image54.png"/><Relationship Id="rId41"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31.svg"/><Relationship Id="rId11" Type="http://schemas.openxmlformats.org/officeDocument/2006/relationships/image" Target="../media/image36.png"/><Relationship Id="rId24" Type="http://schemas.openxmlformats.org/officeDocument/2006/relationships/image" Target="../media/image49.svg"/><Relationship Id="rId32" Type="http://schemas.openxmlformats.org/officeDocument/2006/relationships/image" Target="../media/image57.svg"/><Relationship Id="rId37" Type="http://schemas.openxmlformats.org/officeDocument/2006/relationships/image" Target="../media/image62.png"/><Relationship Id="rId40" Type="http://schemas.openxmlformats.org/officeDocument/2006/relationships/image" Target="../media/image65.svg"/><Relationship Id="rId5" Type="http://schemas.openxmlformats.org/officeDocument/2006/relationships/image" Target="../media/image30.png"/><Relationship Id="rId15" Type="http://schemas.openxmlformats.org/officeDocument/2006/relationships/image" Target="../media/image40.png"/><Relationship Id="rId23" Type="http://schemas.openxmlformats.org/officeDocument/2006/relationships/image" Target="../media/image48.png"/><Relationship Id="rId28" Type="http://schemas.openxmlformats.org/officeDocument/2006/relationships/image" Target="../media/image53.svg"/><Relationship Id="rId36" Type="http://schemas.openxmlformats.org/officeDocument/2006/relationships/image" Target="../media/image61.svg"/><Relationship Id="rId10" Type="http://schemas.openxmlformats.org/officeDocument/2006/relationships/image" Target="../media/image35.svg"/><Relationship Id="rId19" Type="http://schemas.openxmlformats.org/officeDocument/2006/relationships/image" Target="../media/image44.png"/><Relationship Id="rId31" Type="http://schemas.openxmlformats.org/officeDocument/2006/relationships/image" Target="../media/image56.pn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 Id="rId22" Type="http://schemas.openxmlformats.org/officeDocument/2006/relationships/image" Target="../media/image47.svg"/><Relationship Id="rId27" Type="http://schemas.openxmlformats.org/officeDocument/2006/relationships/image" Target="../media/image52.png"/><Relationship Id="rId30" Type="http://schemas.openxmlformats.org/officeDocument/2006/relationships/image" Target="../media/image55.svg"/><Relationship Id="rId35" Type="http://schemas.openxmlformats.org/officeDocument/2006/relationships/image" Target="../media/image60.png"/></Relationships>
</file>

<file path=ppt/slides/_rels/slide23.xml.rels><?xml version="1.0" encoding="UTF-8" standalone="yes"?>
<Relationships xmlns="http://schemas.openxmlformats.org/package/2006/relationships"><Relationship Id="rId8" Type="http://schemas.openxmlformats.org/officeDocument/2006/relationships/image" Target="../media/image73.svg"/><Relationship Id="rId13" Type="http://schemas.openxmlformats.org/officeDocument/2006/relationships/image" Target="../media/image78.png"/><Relationship Id="rId18" Type="http://schemas.openxmlformats.org/officeDocument/2006/relationships/image" Target="../media/image83.svg"/><Relationship Id="rId26" Type="http://schemas.openxmlformats.org/officeDocument/2006/relationships/image" Target="../media/image89.png"/><Relationship Id="rId3" Type="http://schemas.openxmlformats.org/officeDocument/2006/relationships/image" Target="../media/image68.png"/><Relationship Id="rId21" Type="http://schemas.openxmlformats.org/officeDocument/2006/relationships/image" Target="../media/image86.png"/><Relationship Id="rId7" Type="http://schemas.openxmlformats.org/officeDocument/2006/relationships/image" Target="../media/image72.png"/><Relationship Id="rId12" Type="http://schemas.openxmlformats.org/officeDocument/2006/relationships/image" Target="../media/image77.svg"/><Relationship Id="rId17" Type="http://schemas.openxmlformats.org/officeDocument/2006/relationships/image" Target="../media/image82.png"/><Relationship Id="rId25" Type="http://schemas.openxmlformats.org/officeDocument/2006/relationships/image" Target="../media/image49.svg"/><Relationship Id="rId2" Type="http://schemas.openxmlformats.org/officeDocument/2006/relationships/image" Target="../media/image27.png"/><Relationship Id="rId16" Type="http://schemas.openxmlformats.org/officeDocument/2006/relationships/image" Target="../media/image81.svg"/><Relationship Id="rId20" Type="http://schemas.openxmlformats.org/officeDocument/2006/relationships/image" Target="../media/image85.svg"/><Relationship Id="rId1" Type="http://schemas.openxmlformats.org/officeDocument/2006/relationships/slideLayout" Target="../slideLayouts/slideLayout2.xml"/><Relationship Id="rId6" Type="http://schemas.openxmlformats.org/officeDocument/2006/relationships/image" Target="../media/image71.svg"/><Relationship Id="rId11" Type="http://schemas.openxmlformats.org/officeDocument/2006/relationships/image" Target="../media/image76.png"/><Relationship Id="rId24" Type="http://schemas.openxmlformats.org/officeDocument/2006/relationships/image" Target="../media/image48.png"/><Relationship Id="rId5" Type="http://schemas.openxmlformats.org/officeDocument/2006/relationships/image" Target="../media/image70.png"/><Relationship Id="rId15" Type="http://schemas.openxmlformats.org/officeDocument/2006/relationships/image" Target="../media/image80.png"/><Relationship Id="rId23" Type="http://schemas.openxmlformats.org/officeDocument/2006/relationships/image" Target="../media/image88.svg"/><Relationship Id="rId10" Type="http://schemas.openxmlformats.org/officeDocument/2006/relationships/image" Target="../media/image75.svg"/><Relationship Id="rId19" Type="http://schemas.openxmlformats.org/officeDocument/2006/relationships/image" Target="../media/image84.png"/><Relationship Id="rId4" Type="http://schemas.openxmlformats.org/officeDocument/2006/relationships/image" Target="../media/image69.svg"/><Relationship Id="rId9" Type="http://schemas.openxmlformats.org/officeDocument/2006/relationships/image" Target="../media/image74.png"/><Relationship Id="rId14" Type="http://schemas.openxmlformats.org/officeDocument/2006/relationships/image" Target="../media/image79.svg"/><Relationship Id="rId22" Type="http://schemas.openxmlformats.org/officeDocument/2006/relationships/image" Target="../media/image87.png"/></Relationships>
</file>

<file path=ppt/slides/_rels/slide24.xml.rels><?xml version="1.0" encoding="UTF-8" standalone="yes"?>
<Relationships xmlns="http://schemas.openxmlformats.org/package/2006/relationships"><Relationship Id="rId8" Type="http://schemas.openxmlformats.org/officeDocument/2006/relationships/image" Target="../media/image73.svg"/><Relationship Id="rId13" Type="http://schemas.openxmlformats.org/officeDocument/2006/relationships/image" Target="../media/image78.png"/><Relationship Id="rId18" Type="http://schemas.openxmlformats.org/officeDocument/2006/relationships/image" Target="../media/image83.svg"/><Relationship Id="rId3" Type="http://schemas.openxmlformats.org/officeDocument/2006/relationships/image" Target="../media/image68.png"/><Relationship Id="rId21" Type="http://schemas.openxmlformats.org/officeDocument/2006/relationships/image" Target="../media/image86.png"/><Relationship Id="rId7" Type="http://schemas.openxmlformats.org/officeDocument/2006/relationships/image" Target="../media/image72.png"/><Relationship Id="rId12" Type="http://schemas.openxmlformats.org/officeDocument/2006/relationships/image" Target="../media/image77.svg"/><Relationship Id="rId17" Type="http://schemas.openxmlformats.org/officeDocument/2006/relationships/image" Target="../media/image82.png"/><Relationship Id="rId25" Type="http://schemas.openxmlformats.org/officeDocument/2006/relationships/image" Target="../media/image49.svg"/><Relationship Id="rId2" Type="http://schemas.openxmlformats.org/officeDocument/2006/relationships/image" Target="../media/image27.png"/><Relationship Id="rId16" Type="http://schemas.openxmlformats.org/officeDocument/2006/relationships/image" Target="../media/image81.svg"/><Relationship Id="rId20" Type="http://schemas.openxmlformats.org/officeDocument/2006/relationships/image" Target="../media/image85.svg"/><Relationship Id="rId1" Type="http://schemas.openxmlformats.org/officeDocument/2006/relationships/slideLayout" Target="../slideLayouts/slideLayout2.xml"/><Relationship Id="rId6" Type="http://schemas.openxmlformats.org/officeDocument/2006/relationships/image" Target="../media/image71.svg"/><Relationship Id="rId11" Type="http://schemas.openxmlformats.org/officeDocument/2006/relationships/image" Target="../media/image76.png"/><Relationship Id="rId24" Type="http://schemas.openxmlformats.org/officeDocument/2006/relationships/image" Target="../media/image48.png"/><Relationship Id="rId5" Type="http://schemas.openxmlformats.org/officeDocument/2006/relationships/image" Target="../media/image70.png"/><Relationship Id="rId15" Type="http://schemas.openxmlformats.org/officeDocument/2006/relationships/image" Target="../media/image80.png"/><Relationship Id="rId23" Type="http://schemas.openxmlformats.org/officeDocument/2006/relationships/image" Target="../media/image88.svg"/><Relationship Id="rId10" Type="http://schemas.openxmlformats.org/officeDocument/2006/relationships/image" Target="../media/image75.svg"/><Relationship Id="rId19" Type="http://schemas.openxmlformats.org/officeDocument/2006/relationships/image" Target="../media/image84.png"/><Relationship Id="rId4" Type="http://schemas.openxmlformats.org/officeDocument/2006/relationships/image" Target="../media/image69.svg"/><Relationship Id="rId9" Type="http://schemas.openxmlformats.org/officeDocument/2006/relationships/image" Target="../media/image74.png"/><Relationship Id="rId14" Type="http://schemas.openxmlformats.org/officeDocument/2006/relationships/image" Target="../media/image79.svg"/><Relationship Id="rId22" Type="http://schemas.openxmlformats.org/officeDocument/2006/relationships/image" Target="../media/image87.png"/></Relationships>
</file>

<file path=ppt/slides/_rels/slide25.xml.rels><?xml version="1.0" encoding="UTF-8" standalone="yes"?>
<Relationships xmlns="http://schemas.openxmlformats.org/package/2006/relationships"><Relationship Id="rId8" Type="http://schemas.openxmlformats.org/officeDocument/2006/relationships/image" Target="../media/image96.png"/><Relationship Id="rId13" Type="http://schemas.openxmlformats.org/officeDocument/2006/relationships/image" Target="../media/image101.svg"/><Relationship Id="rId18" Type="http://schemas.openxmlformats.org/officeDocument/2006/relationships/image" Target="../media/image106.png"/><Relationship Id="rId26" Type="http://schemas.openxmlformats.org/officeDocument/2006/relationships/image" Target="../media/image114.png"/><Relationship Id="rId3" Type="http://schemas.openxmlformats.org/officeDocument/2006/relationships/image" Target="../media/image91.svg"/><Relationship Id="rId21" Type="http://schemas.openxmlformats.org/officeDocument/2006/relationships/image" Target="../media/image109.svg"/><Relationship Id="rId34" Type="http://schemas.openxmlformats.org/officeDocument/2006/relationships/image" Target="../media/image122.png"/><Relationship Id="rId7" Type="http://schemas.openxmlformats.org/officeDocument/2006/relationships/image" Target="../media/image95.svg"/><Relationship Id="rId12" Type="http://schemas.openxmlformats.org/officeDocument/2006/relationships/image" Target="../media/image100.png"/><Relationship Id="rId17" Type="http://schemas.openxmlformats.org/officeDocument/2006/relationships/image" Target="../media/image105.svg"/><Relationship Id="rId25" Type="http://schemas.openxmlformats.org/officeDocument/2006/relationships/image" Target="../media/image113.svg"/><Relationship Id="rId33" Type="http://schemas.openxmlformats.org/officeDocument/2006/relationships/image" Target="../media/image121.svg"/><Relationship Id="rId2" Type="http://schemas.openxmlformats.org/officeDocument/2006/relationships/image" Target="../media/image90.png"/><Relationship Id="rId16" Type="http://schemas.openxmlformats.org/officeDocument/2006/relationships/image" Target="../media/image104.png"/><Relationship Id="rId20" Type="http://schemas.openxmlformats.org/officeDocument/2006/relationships/image" Target="../media/image108.png"/><Relationship Id="rId29" Type="http://schemas.openxmlformats.org/officeDocument/2006/relationships/image" Target="../media/image117.svg"/><Relationship Id="rId1" Type="http://schemas.openxmlformats.org/officeDocument/2006/relationships/slideLayout" Target="../slideLayouts/slideLayout2.xml"/><Relationship Id="rId6" Type="http://schemas.openxmlformats.org/officeDocument/2006/relationships/image" Target="../media/image94.png"/><Relationship Id="rId11" Type="http://schemas.openxmlformats.org/officeDocument/2006/relationships/image" Target="../media/image99.svg"/><Relationship Id="rId24" Type="http://schemas.openxmlformats.org/officeDocument/2006/relationships/image" Target="../media/image112.png"/><Relationship Id="rId32" Type="http://schemas.openxmlformats.org/officeDocument/2006/relationships/image" Target="../media/image120.png"/><Relationship Id="rId37" Type="http://schemas.openxmlformats.org/officeDocument/2006/relationships/image" Target="../media/image88.svg"/><Relationship Id="rId5" Type="http://schemas.openxmlformats.org/officeDocument/2006/relationships/image" Target="../media/image93.svg"/><Relationship Id="rId15" Type="http://schemas.openxmlformats.org/officeDocument/2006/relationships/image" Target="../media/image103.svg"/><Relationship Id="rId23" Type="http://schemas.openxmlformats.org/officeDocument/2006/relationships/image" Target="../media/image111.svg"/><Relationship Id="rId28" Type="http://schemas.openxmlformats.org/officeDocument/2006/relationships/image" Target="../media/image116.png"/><Relationship Id="rId36" Type="http://schemas.openxmlformats.org/officeDocument/2006/relationships/image" Target="../media/image87.png"/><Relationship Id="rId10" Type="http://schemas.openxmlformats.org/officeDocument/2006/relationships/image" Target="../media/image98.png"/><Relationship Id="rId19" Type="http://schemas.openxmlformats.org/officeDocument/2006/relationships/image" Target="../media/image107.svg"/><Relationship Id="rId31" Type="http://schemas.openxmlformats.org/officeDocument/2006/relationships/image" Target="../media/image119.svg"/><Relationship Id="rId4" Type="http://schemas.openxmlformats.org/officeDocument/2006/relationships/image" Target="../media/image92.png"/><Relationship Id="rId9" Type="http://schemas.openxmlformats.org/officeDocument/2006/relationships/image" Target="../media/image97.svg"/><Relationship Id="rId14" Type="http://schemas.openxmlformats.org/officeDocument/2006/relationships/image" Target="../media/image102.png"/><Relationship Id="rId22" Type="http://schemas.openxmlformats.org/officeDocument/2006/relationships/image" Target="../media/image110.png"/><Relationship Id="rId27" Type="http://schemas.openxmlformats.org/officeDocument/2006/relationships/image" Target="../media/image115.svg"/><Relationship Id="rId30" Type="http://schemas.openxmlformats.org/officeDocument/2006/relationships/image" Target="../media/image118.png"/><Relationship Id="rId35" Type="http://schemas.openxmlformats.org/officeDocument/2006/relationships/image" Target="../media/image123.svg"/></Relationships>
</file>

<file path=ppt/slides/_rels/slide26.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95.svg"/><Relationship Id="rId7" Type="http://schemas.openxmlformats.org/officeDocument/2006/relationships/image" Target="../media/image125.svg"/><Relationship Id="rId2"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124.png"/><Relationship Id="rId11" Type="http://schemas.openxmlformats.org/officeDocument/2006/relationships/image" Target="../media/image127.svg"/><Relationship Id="rId5" Type="http://schemas.openxmlformats.org/officeDocument/2006/relationships/image" Target="../media/image103.svg"/><Relationship Id="rId10" Type="http://schemas.openxmlformats.org/officeDocument/2006/relationships/image" Target="../media/image126.png"/><Relationship Id="rId4" Type="http://schemas.openxmlformats.org/officeDocument/2006/relationships/image" Target="../media/image102.png"/><Relationship Id="rId9" Type="http://schemas.openxmlformats.org/officeDocument/2006/relationships/image" Target="../media/image107.svg"/></Relationships>
</file>

<file path=ppt/slides/_rels/slide27.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image" Target="../media/image129.svg"/><Relationship Id="rId7" Type="http://schemas.openxmlformats.org/officeDocument/2006/relationships/image" Target="../media/image133.svg"/><Relationship Id="rId2" Type="http://schemas.openxmlformats.org/officeDocument/2006/relationships/image" Target="../media/image128.png"/><Relationship Id="rId1" Type="http://schemas.openxmlformats.org/officeDocument/2006/relationships/slideLayout" Target="../slideLayouts/slideLayout2.xml"/><Relationship Id="rId6" Type="http://schemas.openxmlformats.org/officeDocument/2006/relationships/image" Target="../media/image132.png"/><Relationship Id="rId11" Type="http://schemas.openxmlformats.org/officeDocument/2006/relationships/image" Target="../media/image137.svg"/><Relationship Id="rId5" Type="http://schemas.openxmlformats.org/officeDocument/2006/relationships/image" Target="../media/image131.svg"/><Relationship Id="rId10" Type="http://schemas.openxmlformats.org/officeDocument/2006/relationships/image" Target="../media/image136.png"/><Relationship Id="rId4" Type="http://schemas.openxmlformats.org/officeDocument/2006/relationships/image" Target="../media/image130.png"/><Relationship Id="rId9" Type="http://schemas.openxmlformats.org/officeDocument/2006/relationships/image" Target="../media/image135.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9.png"/><Relationship Id="rId7" Type="http://schemas.openxmlformats.org/officeDocument/2006/relationships/image" Target="../media/image143.png"/><Relationship Id="rId2" Type="http://schemas.openxmlformats.org/officeDocument/2006/relationships/image" Target="../media/image138.png"/><Relationship Id="rId1" Type="http://schemas.openxmlformats.org/officeDocument/2006/relationships/slideLayout" Target="../slideLayouts/slideLayout2.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49.png"/><Relationship Id="rId3" Type="http://schemas.openxmlformats.org/officeDocument/2006/relationships/image" Target="../media/image145.png"/><Relationship Id="rId7" Type="http://schemas.openxmlformats.org/officeDocument/2006/relationships/image" Target="../media/image86.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10" Type="http://schemas.openxmlformats.org/officeDocument/2006/relationships/image" Target="../media/image151.png"/><Relationship Id="rId4" Type="http://schemas.openxmlformats.org/officeDocument/2006/relationships/image" Target="../media/image146.png"/><Relationship Id="rId9" Type="http://schemas.openxmlformats.org/officeDocument/2006/relationships/image" Target="../media/image150.png"/></Relationships>
</file>

<file path=ppt/slides/_rels/slide31.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F45D4A66-BF35-2D8B-F47C-C4A8CDE01021}"/>
              </a:ext>
            </a:extLst>
          </p:cNvPr>
          <p:cNvSpPr txBox="1"/>
          <p:nvPr/>
        </p:nvSpPr>
        <p:spPr>
          <a:xfrm>
            <a:off x="3047301" y="3107932"/>
            <a:ext cx="6094602" cy="369332"/>
          </a:xfrm>
          <a:prstGeom prst="rect">
            <a:avLst/>
          </a:prstGeom>
          <a:noFill/>
        </p:spPr>
        <p:txBody>
          <a:bodyPr wrap="square">
            <a:spAutoFit/>
          </a:bodyPr>
          <a:lstStyle/>
          <a:p>
            <a:pPr algn="l"/>
            <a:r>
              <a:rPr lang="es-NI" b="1" i="0" dirty="0">
                <a:effectLst/>
                <a:latin typeface="Söhne"/>
              </a:rPr>
              <a:t>Título: “Desarrollo de Dominio de Transacciones LAFISE"</a:t>
            </a:r>
          </a:p>
        </p:txBody>
      </p:sp>
    </p:spTree>
    <p:extLst>
      <p:ext uri="{BB962C8B-B14F-4D97-AF65-F5344CB8AC3E}">
        <p14:creationId xmlns:p14="http://schemas.microsoft.com/office/powerpoint/2010/main" val="895034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622A445-8771-D9B9-7AD4-46777F4472BF}"/>
              </a:ext>
            </a:extLst>
          </p:cNvPr>
          <p:cNvSpPr txBox="1"/>
          <p:nvPr/>
        </p:nvSpPr>
        <p:spPr>
          <a:xfrm>
            <a:off x="3047301" y="2415435"/>
            <a:ext cx="6094602" cy="2031325"/>
          </a:xfrm>
          <a:prstGeom prst="rect">
            <a:avLst/>
          </a:prstGeom>
          <a:noFill/>
        </p:spPr>
        <p:txBody>
          <a:bodyPr wrap="square">
            <a:spAutoFit/>
          </a:bodyPr>
          <a:lstStyle/>
          <a:p>
            <a:pPr algn="l"/>
            <a:r>
              <a:rPr lang="es-419" b="1" i="0" dirty="0" err="1">
                <a:solidFill>
                  <a:srgbClr val="374151"/>
                </a:solidFill>
                <a:effectLst/>
                <a:latin typeface="Söhne"/>
              </a:rPr>
              <a:t>Slide</a:t>
            </a:r>
            <a:r>
              <a:rPr lang="es-419" b="1" i="0" dirty="0">
                <a:solidFill>
                  <a:srgbClr val="374151"/>
                </a:solidFill>
                <a:effectLst/>
                <a:latin typeface="Söhne"/>
              </a:rPr>
              <a:t> 5: Desafío: Límite de 30 segundos en API Gateway</a:t>
            </a:r>
            <a:endParaRPr lang="es-419" b="0" i="0" dirty="0">
              <a:solidFill>
                <a:srgbClr val="374151"/>
              </a:solidFill>
              <a:effectLst/>
              <a:latin typeface="Söhne"/>
            </a:endParaRPr>
          </a:p>
          <a:p>
            <a:pPr algn="l">
              <a:buFont typeface="Arial" panose="020B0604020202020204" pitchFamily="34" charset="0"/>
              <a:buChar char="•"/>
            </a:pPr>
            <a:r>
              <a:rPr lang="es-419" b="1" i="0" dirty="0">
                <a:solidFill>
                  <a:srgbClr val="374151"/>
                </a:solidFill>
                <a:effectLst/>
                <a:latin typeface="Söhne"/>
              </a:rPr>
              <a:t>Título: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Optimización del Límite de Tiempo en API Gateway</a:t>
            </a:r>
          </a:p>
          <a:p>
            <a:pPr algn="l">
              <a:buFont typeface="Arial" panose="020B0604020202020204" pitchFamily="34" charset="0"/>
              <a:buChar char="•"/>
            </a:pPr>
            <a:r>
              <a:rPr lang="es-419" b="1" i="0" dirty="0">
                <a:solidFill>
                  <a:srgbClr val="374151"/>
                </a:solidFill>
                <a:effectLst/>
                <a:latin typeface="Söhne"/>
              </a:rPr>
              <a:t>Contenido: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Descripción del desafío del límite de 30 segundos en API Gateway.</a:t>
            </a:r>
          </a:p>
          <a:p>
            <a:pPr marL="742950" lvl="1" indent="-285750" algn="l">
              <a:buFont typeface="Arial" panose="020B0604020202020204" pitchFamily="34" charset="0"/>
              <a:buChar char="•"/>
            </a:pPr>
            <a:r>
              <a:rPr lang="es-419" b="0" i="0" dirty="0">
                <a:solidFill>
                  <a:srgbClr val="374151"/>
                </a:solidFill>
                <a:effectLst/>
                <a:latin typeface="Söhne"/>
              </a:rPr>
              <a:t>Estrategias para superar esta limitación.</a:t>
            </a:r>
          </a:p>
        </p:txBody>
      </p:sp>
    </p:spTree>
    <p:extLst>
      <p:ext uri="{BB962C8B-B14F-4D97-AF65-F5344CB8AC3E}">
        <p14:creationId xmlns:p14="http://schemas.microsoft.com/office/powerpoint/2010/main" val="2490176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8649CBA-1C96-A7BF-113D-A29D411C06A9}"/>
              </a:ext>
            </a:extLst>
          </p:cNvPr>
          <p:cNvSpPr txBox="1"/>
          <p:nvPr/>
        </p:nvSpPr>
        <p:spPr>
          <a:xfrm>
            <a:off x="3047301" y="2415435"/>
            <a:ext cx="6094602" cy="2862322"/>
          </a:xfrm>
          <a:prstGeom prst="rect">
            <a:avLst/>
          </a:prstGeom>
          <a:noFill/>
        </p:spPr>
        <p:txBody>
          <a:bodyPr wrap="square">
            <a:spAutoFit/>
          </a:bodyPr>
          <a:lstStyle/>
          <a:p>
            <a:pPr algn="l"/>
            <a:r>
              <a:rPr lang="es-419" b="1" i="0" dirty="0" err="1">
                <a:solidFill>
                  <a:srgbClr val="374151"/>
                </a:solidFill>
                <a:effectLst/>
                <a:latin typeface="Söhne"/>
              </a:rPr>
              <a:t>Slide</a:t>
            </a:r>
            <a:r>
              <a:rPr lang="es-419" b="1" i="0" dirty="0">
                <a:solidFill>
                  <a:srgbClr val="374151"/>
                </a:solidFill>
                <a:effectLst/>
                <a:latin typeface="Söhne"/>
              </a:rPr>
              <a:t> 9: Soluciones Implementadas y Resultados</a:t>
            </a:r>
            <a:endParaRPr lang="es-419" b="0" i="0" dirty="0">
              <a:solidFill>
                <a:srgbClr val="374151"/>
              </a:solidFill>
              <a:effectLst/>
              <a:latin typeface="Söhne"/>
            </a:endParaRPr>
          </a:p>
          <a:p>
            <a:pPr algn="l">
              <a:buFont typeface="Arial" panose="020B0604020202020204" pitchFamily="34" charset="0"/>
              <a:buChar char="•"/>
            </a:pPr>
            <a:r>
              <a:rPr lang="es-419" b="1" i="0" dirty="0">
                <a:solidFill>
                  <a:srgbClr val="374151"/>
                </a:solidFill>
                <a:effectLst/>
                <a:latin typeface="Söhne"/>
              </a:rPr>
              <a:t>Título: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Impacto de la Transición a Arquitectura de Eventos</a:t>
            </a:r>
          </a:p>
          <a:p>
            <a:pPr algn="l">
              <a:buFont typeface="Arial" panose="020B0604020202020204" pitchFamily="34" charset="0"/>
              <a:buChar char="•"/>
            </a:pPr>
            <a:r>
              <a:rPr lang="es-419" b="1" i="0" dirty="0">
                <a:solidFill>
                  <a:srgbClr val="374151"/>
                </a:solidFill>
                <a:effectLst/>
                <a:latin typeface="Söhne"/>
              </a:rPr>
              <a:t>Contenido: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Detalles sobre la transición y sus resultados.</a:t>
            </a:r>
          </a:p>
          <a:p>
            <a:pPr marL="742950" lvl="1" indent="-285750" algn="l">
              <a:buFont typeface="Arial" panose="020B0604020202020204" pitchFamily="34" charset="0"/>
              <a:buChar char="•"/>
            </a:pPr>
            <a:r>
              <a:rPr lang="es-419" b="0" i="0" dirty="0">
                <a:solidFill>
                  <a:srgbClr val="374151"/>
                </a:solidFill>
                <a:effectLst/>
                <a:latin typeface="Söhne"/>
              </a:rPr>
              <a:t>Mejoras evidentes tras la implementación de la arquitectura basada en eventos.</a:t>
            </a:r>
          </a:p>
          <a:p>
            <a:pPr marL="742950" lvl="1" indent="-285750">
              <a:buFont typeface="Arial" panose="020B0604020202020204" pitchFamily="34" charset="0"/>
              <a:buChar char="•"/>
            </a:pPr>
            <a:r>
              <a:rPr lang="es-419" b="0" i="0" dirty="0">
                <a:solidFill>
                  <a:srgbClr val="374151"/>
                </a:solidFill>
                <a:effectLst/>
                <a:latin typeface="Söhne"/>
              </a:rPr>
              <a:t>Uso de patrones de diseño para dividir y optimizar las transacciones.</a:t>
            </a:r>
          </a:p>
          <a:p>
            <a:pPr marL="742950" lvl="1" indent="-285750" algn="l">
              <a:buFont typeface="Arial" panose="020B0604020202020204" pitchFamily="34" charset="0"/>
              <a:buChar char="•"/>
            </a:pPr>
            <a:endParaRPr lang="es-419" b="0" i="0" dirty="0">
              <a:solidFill>
                <a:srgbClr val="374151"/>
              </a:solidFill>
              <a:effectLst/>
              <a:latin typeface="Söhne"/>
            </a:endParaRPr>
          </a:p>
        </p:txBody>
      </p:sp>
    </p:spTree>
    <p:extLst>
      <p:ext uri="{BB962C8B-B14F-4D97-AF65-F5344CB8AC3E}">
        <p14:creationId xmlns:p14="http://schemas.microsoft.com/office/powerpoint/2010/main" val="182253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6578BD9-7B9C-1FCA-47D3-4F113E5256E2}"/>
              </a:ext>
            </a:extLst>
          </p:cNvPr>
          <p:cNvSpPr txBox="1"/>
          <p:nvPr/>
        </p:nvSpPr>
        <p:spPr>
          <a:xfrm>
            <a:off x="3047301" y="2276935"/>
            <a:ext cx="6094602" cy="2308324"/>
          </a:xfrm>
          <a:prstGeom prst="rect">
            <a:avLst/>
          </a:prstGeom>
          <a:noFill/>
        </p:spPr>
        <p:txBody>
          <a:bodyPr wrap="square">
            <a:spAutoFit/>
          </a:bodyPr>
          <a:lstStyle/>
          <a:p>
            <a:pPr algn="l"/>
            <a:r>
              <a:rPr lang="es-419" b="1" i="0" dirty="0" err="1">
                <a:solidFill>
                  <a:srgbClr val="374151"/>
                </a:solidFill>
                <a:effectLst/>
                <a:latin typeface="Söhne"/>
              </a:rPr>
              <a:t>Slide</a:t>
            </a:r>
            <a:r>
              <a:rPr lang="es-419" b="1" i="0" dirty="0">
                <a:solidFill>
                  <a:srgbClr val="374151"/>
                </a:solidFill>
                <a:effectLst/>
                <a:latin typeface="Söhne"/>
              </a:rPr>
              <a:t> 10: Futuras Mejoras y Recomendaciones</a:t>
            </a:r>
            <a:endParaRPr lang="es-419" b="0" i="0" dirty="0">
              <a:solidFill>
                <a:srgbClr val="374151"/>
              </a:solidFill>
              <a:effectLst/>
              <a:latin typeface="Söhne"/>
            </a:endParaRPr>
          </a:p>
          <a:p>
            <a:pPr algn="l">
              <a:buFont typeface="Arial" panose="020B0604020202020204" pitchFamily="34" charset="0"/>
              <a:buChar char="•"/>
            </a:pPr>
            <a:r>
              <a:rPr lang="es-419" b="1" i="0" dirty="0">
                <a:solidFill>
                  <a:srgbClr val="374151"/>
                </a:solidFill>
                <a:effectLst/>
                <a:latin typeface="Söhne"/>
              </a:rPr>
              <a:t>Título: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Evolución Continua y Recomendaciones para el Sistema</a:t>
            </a:r>
          </a:p>
          <a:p>
            <a:pPr algn="l">
              <a:buFont typeface="Arial" panose="020B0604020202020204" pitchFamily="34" charset="0"/>
              <a:buChar char="•"/>
            </a:pPr>
            <a:r>
              <a:rPr lang="es-419" b="1" i="0" dirty="0">
                <a:solidFill>
                  <a:srgbClr val="374151"/>
                </a:solidFill>
                <a:effectLst/>
                <a:latin typeface="Söhne"/>
              </a:rPr>
              <a:t>Contenido: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Exploración de posibles mejoras futuras para el sistema.</a:t>
            </a:r>
          </a:p>
          <a:p>
            <a:pPr marL="742950" lvl="1" indent="-285750" algn="l">
              <a:buFont typeface="Arial" panose="020B0604020202020204" pitchFamily="34" charset="0"/>
              <a:buChar char="•"/>
            </a:pPr>
            <a:r>
              <a:rPr lang="es-419" b="0" i="0" dirty="0">
                <a:solidFill>
                  <a:srgbClr val="374151"/>
                </a:solidFill>
                <a:effectLst/>
                <a:latin typeface="Söhne"/>
              </a:rPr>
              <a:t>Recomendaciones para el mantenimiento y optimización continua.</a:t>
            </a:r>
          </a:p>
        </p:txBody>
      </p:sp>
    </p:spTree>
    <p:extLst>
      <p:ext uri="{BB962C8B-B14F-4D97-AF65-F5344CB8AC3E}">
        <p14:creationId xmlns:p14="http://schemas.microsoft.com/office/powerpoint/2010/main" val="3790912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2BE4022-CAA5-7589-51AA-2307F7C5B372}"/>
              </a:ext>
            </a:extLst>
          </p:cNvPr>
          <p:cNvSpPr txBox="1"/>
          <p:nvPr/>
        </p:nvSpPr>
        <p:spPr>
          <a:xfrm>
            <a:off x="3047301" y="1999936"/>
            <a:ext cx="6094602" cy="2862322"/>
          </a:xfrm>
          <a:prstGeom prst="rect">
            <a:avLst/>
          </a:prstGeom>
          <a:noFill/>
        </p:spPr>
        <p:txBody>
          <a:bodyPr wrap="square">
            <a:spAutoFit/>
          </a:bodyPr>
          <a:lstStyle/>
          <a:p>
            <a:pPr algn="l"/>
            <a:r>
              <a:rPr lang="es-419" b="1" i="0" dirty="0" err="1">
                <a:solidFill>
                  <a:srgbClr val="374151"/>
                </a:solidFill>
                <a:effectLst/>
                <a:latin typeface="Söhne"/>
              </a:rPr>
              <a:t>Slide</a:t>
            </a:r>
            <a:r>
              <a:rPr lang="es-419" b="1" i="0" dirty="0">
                <a:solidFill>
                  <a:srgbClr val="374151"/>
                </a:solidFill>
                <a:effectLst/>
                <a:latin typeface="Söhne"/>
              </a:rPr>
              <a:t> 11: Próxima Evolución: Arquitectura Basada en Step </a:t>
            </a:r>
            <a:r>
              <a:rPr lang="es-419" b="1" i="0" dirty="0" err="1">
                <a:solidFill>
                  <a:srgbClr val="374151"/>
                </a:solidFill>
                <a:effectLst/>
                <a:latin typeface="Söhne"/>
              </a:rPr>
              <a:t>Functions</a:t>
            </a:r>
            <a:r>
              <a:rPr lang="es-419" b="1" i="0" dirty="0">
                <a:solidFill>
                  <a:srgbClr val="374151"/>
                </a:solidFill>
                <a:effectLst/>
                <a:latin typeface="Söhne"/>
              </a:rPr>
              <a:t> de AWS</a:t>
            </a:r>
            <a:endParaRPr lang="es-419" b="0" i="0" dirty="0">
              <a:solidFill>
                <a:srgbClr val="374151"/>
              </a:solidFill>
              <a:effectLst/>
              <a:latin typeface="Söhne"/>
            </a:endParaRPr>
          </a:p>
          <a:p>
            <a:pPr algn="l">
              <a:buFont typeface="Arial" panose="020B0604020202020204" pitchFamily="34" charset="0"/>
              <a:buChar char="•"/>
            </a:pPr>
            <a:r>
              <a:rPr lang="es-419" b="1" i="0" dirty="0">
                <a:solidFill>
                  <a:srgbClr val="374151"/>
                </a:solidFill>
                <a:effectLst/>
                <a:latin typeface="Söhne"/>
              </a:rPr>
              <a:t>Título: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Transformación a Arquitectura Basada en Step </a:t>
            </a:r>
            <a:r>
              <a:rPr lang="es-419" b="0" i="0" dirty="0" err="1">
                <a:solidFill>
                  <a:srgbClr val="374151"/>
                </a:solidFill>
                <a:effectLst/>
                <a:latin typeface="Söhne"/>
              </a:rPr>
              <a:t>Functions</a:t>
            </a:r>
            <a:endParaRPr lang="es-419" b="0" i="0" dirty="0">
              <a:solidFill>
                <a:srgbClr val="374151"/>
              </a:solidFill>
              <a:effectLst/>
              <a:latin typeface="Söhne"/>
            </a:endParaRPr>
          </a:p>
          <a:p>
            <a:pPr algn="l">
              <a:buFont typeface="Arial" panose="020B0604020202020204" pitchFamily="34" charset="0"/>
              <a:buChar char="•"/>
            </a:pPr>
            <a:r>
              <a:rPr lang="es-419" b="1" i="0" dirty="0">
                <a:solidFill>
                  <a:srgbClr val="374151"/>
                </a:solidFill>
                <a:effectLst/>
                <a:latin typeface="Söhne"/>
              </a:rPr>
              <a:t>Contenido: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Descripción de las Step </a:t>
            </a:r>
            <a:r>
              <a:rPr lang="es-419" b="0" i="0" dirty="0" err="1">
                <a:solidFill>
                  <a:srgbClr val="374151"/>
                </a:solidFill>
                <a:effectLst/>
                <a:latin typeface="Söhne"/>
              </a:rPr>
              <a:t>Functions</a:t>
            </a:r>
            <a:r>
              <a:rPr lang="es-419" b="0" i="0" dirty="0">
                <a:solidFill>
                  <a:srgbClr val="374151"/>
                </a:solidFill>
                <a:effectLst/>
                <a:latin typeface="Söhne"/>
              </a:rPr>
              <a:t> de AWS y sus beneficios.</a:t>
            </a:r>
          </a:p>
          <a:p>
            <a:pPr marL="742950" lvl="1" indent="-285750" algn="l">
              <a:buFont typeface="Arial" panose="020B0604020202020204" pitchFamily="34" charset="0"/>
              <a:buChar char="•"/>
            </a:pPr>
            <a:r>
              <a:rPr lang="es-419" b="0" i="0" dirty="0">
                <a:solidFill>
                  <a:srgbClr val="374151"/>
                </a:solidFill>
                <a:effectLst/>
                <a:latin typeface="Söhne"/>
              </a:rPr>
              <a:t>Detalles sobre la transición planificada a esta arquitectura.</a:t>
            </a:r>
          </a:p>
        </p:txBody>
      </p:sp>
    </p:spTree>
    <p:extLst>
      <p:ext uri="{BB962C8B-B14F-4D97-AF65-F5344CB8AC3E}">
        <p14:creationId xmlns:p14="http://schemas.microsoft.com/office/powerpoint/2010/main" val="3608309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61A9C91-3697-D275-D1E5-42EEEB4C097A}"/>
              </a:ext>
            </a:extLst>
          </p:cNvPr>
          <p:cNvSpPr txBox="1"/>
          <p:nvPr/>
        </p:nvSpPr>
        <p:spPr>
          <a:xfrm>
            <a:off x="3047301" y="2415435"/>
            <a:ext cx="6094602" cy="2585323"/>
          </a:xfrm>
          <a:prstGeom prst="rect">
            <a:avLst/>
          </a:prstGeom>
          <a:noFill/>
        </p:spPr>
        <p:txBody>
          <a:bodyPr wrap="square">
            <a:spAutoFit/>
          </a:bodyPr>
          <a:lstStyle/>
          <a:p>
            <a:pPr algn="l"/>
            <a:r>
              <a:rPr lang="es-419" b="1" i="0" dirty="0" err="1">
                <a:solidFill>
                  <a:srgbClr val="374151"/>
                </a:solidFill>
                <a:effectLst/>
                <a:latin typeface="Söhne"/>
              </a:rPr>
              <a:t>Slide</a:t>
            </a:r>
            <a:r>
              <a:rPr lang="es-419" b="1" i="0" dirty="0">
                <a:solidFill>
                  <a:srgbClr val="374151"/>
                </a:solidFill>
                <a:effectLst/>
                <a:latin typeface="Söhne"/>
              </a:rPr>
              <a:t> 8: Conclusiones</a:t>
            </a:r>
            <a:endParaRPr lang="es-419" b="0" i="0" dirty="0">
              <a:solidFill>
                <a:srgbClr val="374151"/>
              </a:solidFill>
              <a:effectLst/>
              <a:latin typeface="Söhne"/>
            </a:endParaRPr>
          </a:p>
          <a:p>
            <a:pPr algn="l">
              <a:buFont typeface="Arial" panose="020B0604020202020204" pitchFamily="34" charset="0"/>
              <a:buChar char="•"/>
            </a:pPr>
            <a:r>
              <a:rPr lang="es-419" b="1" i="0" dirty="0">
                <a:solidFill>
                  <a:srgbClr val="374151"/>
                </a:solidFill>
                <a:effectLst/>
                <a:latin typeface="Söhne"/>
              </a:rPr>
              <a:t>Título: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Avanzando con una Arquitectura Eficiente</a:t>
            </a:r>
          </a:p>
          <a:p>
            <a:pPr algn="l">
              <a:buFont typeface="Arial" panose="020B0604020202020204" pitchFamily="34" charset="0"/>
              <a:buChar char="•"/>
            </a:pPr>
            <a:r>
              <a:rPr lang="es-419" b="1" i="0" dirty="0">
                <a:solidFill>
                  <a:srgbClr val="374151"/>
                </a:solidFill>
                <a:effectLst/>
                <a:latin typeface="Söhne"/>
              </a:rPr>
              <a:t>Contenido: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Recapitulación de los principales puntos presentados.</a:t>
            </a:r>
          </a:p>
          <a:p>
            <a:pPr marL="742950" lvl="1" indent="-285750" algn="l">
              <a:buFont typeface="Arial" panose="020B0604020202020204" pitchFamily="34" charset="0"/>
              <a:buChar char="•"/>
            </a:pPr>
            <a:r>
              <a:rPr lang="es-419" b="0" i="0" dirty="0">
                <a:solidFill>
                  <a:srgbClr val="374151"/>
                </a:solidFill>
                <a:effectLst/>
                <a:latin typeface="Söhne"/>
              </a:rPr>
              <a:t>Enfoque en la importancia de la arquitectura limpia y las herramientas utilizadas.</a:t>
            </a:r>
          </a:p>
          <a:p>
            <a:pPr marL="742950" lvl="1" indent="-285750" algn="l">
              <a:buFont typeface="Arial" panose="020B0604020202020204" pitchFamily="34" charset="0"/>
              <a:buChar char="•"/>
            </a:pPr>
            <a:r>
              <a:rPr lang="es-419" b="0" i="0" dirty="0">
                <a:solidFill>
                  <a:srgbClr val="374151"/>
                </a:solidFill>
                <a:effectLst/>
                <a:latin typeface="Söhne"/>
              </a:rPr>
              <a:t>Énfasis en el potencial de la arquitectura basada en Step </a:t>
            </a:r>
            <a:r>
              <a:rPr lang="es-419" b="0" i="0" dirty="0" err="1">
                <a:solidFill>
                  <a:srgbClr val="374151"/>
                </a:solidFill>
                <a:effectLst/>
                <a:latin typeface="Söhne"/>
              </a:rPr>
              <a:t>Functions</a:t>
            </a:r>
            <a:r>
              <a:rPr lang="es-419" b="0" i="0" dirty="0">
                <a:solidFill>
                  <a:srgbClr val="374151"/>
                </a:solidFill>
                <a:effectLst/>
                <a:latin typeface="Söhne"/>
              </a:rPr>
              <a:t> y las futuras mejoras.</a:t>
            </a:r>
          </a:p>
        </p:txBody>
      </p:sp>
    </p:spTree>
    <p:extLst>
      <p:ext uri="{BB962C8B-B14F-4D97-AF65-F5344CB8AC3E}">
        <p14:creationId xmlns:p14="http://schemas.microsoft.com/office/powerpoint/2010/main" val="665667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CBB5199A-6379-179F-CA49-5F404CBBCE71}"/>
              </a:ext>
            </a:extLst>
          </p:cNvPr>
          <p:cNvSpPr txBox="1"/>
          <p:nvPr/>
        </p:nvSpPr>
        <p:spPr>
          <a:xfrm>
            <a:off x="3047301" y="2415435"/>
            <a:ext cx="6094602" cy="2031325"/>
          </a:xfrm>
          <a:prstGeom prst="rect">
            <a:avLst/>
          </a:prstGeom>
          <a:noFill/>
        </p:spPr>
        <p:txBody>
          <a:bodyPr wrap="square">
            <a:spAutoFit/>
          </a:bodyPr>
          <a:lstStyle/>
          <a:p>
            <a:pPr algn="l"/>
            <a:r>
              <a:rPr lang="es-419" b="1" i="0" dirty="0" err="1">
                <a:solidFill>
                  <a:srgbClr val="374151"/>
                </a:solidFill>
                <a:effectLst/>
                <a:latin typeface="Söhne"/>
              </a:rPr>
              <a:t>Slide</a:t>
            </a:r>
            <a:r>
              <a:rPr lang="es-419" b="1" i="0" dirty="0">
                <a:solidFill>
                  <a:srgbClr val="374151"/>
                </a:solidFill>
                <a:effectLst/>
                <a:latin typeface="Söhne"/>
              </a:rPr>
              <a:t> 9: Preguntas y Respuestas</a:t>
            </a:r>
            <a:endParaRPr lang="es-419" b="0" i="0" dirty="0">
              <a:solidFill>
                <a:srgbClr val="374151"/>
              </a:solidFill>
              <a:effectLst/>
              <a:latin typeface="Söhne"/>
            </a:endParaRPr>
          </a:p>
          <a:p>
            <a:pPr algn="l">
              <a:buFont typeface="Arial" panose="020B0604020202020204" pitchFamily="34" charset="0"/>
              <a:buChar char="•"/>
            </a:pPr>
            <a:r>
              <a:rPr lang="es-419" b="1" i="0" dirty="0">
                <a:solidFill>
                  <a:srgbClr val="374151"/>
                </a:solidFill>
                <a:effectLst/>
                <a:latin typeface="Söhne"/>
              </a:rPr>
              <a:t>Título: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Interacción y Aclaración de Dudas</a:t>
            </a:r>
          </a:p>
          <a:p>
            <a:pPr algn="l">
              <a:buFont typeface="Arial" panose="020B0604020202020204" pitchFamily="34" charset="0"/>
              <a:buChar char="•"/>
            </a:pPr>
            <a:r>
              <a:rPr lang="es-419" b="1" i="0" dirty="0">
                <a:solidFill>
                  <a:srgbClr val="374151"/>
                </a:solidFill>
                <a:effectLst/>
                <a:latin typeface="Söhne"/>
              </a:rPr>
              <a:t>Contenido: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Espacio para preguntas y respuestas.</a:t>
            </a:r>
          </a:p>
          <a:p>
            <a:br>
              <a:rPr lang="es-419" dirty="0"/>
            </a:br>
            <a:endParaRPr lang="es-NI" dirty="0"/>
          </a:p>
        </p:txBody>
      </p:sp>
    </p:spTree>
    <p:extLst>
      <p:ext uri="{BB962C8B-B14F-4D97-AF65-F5344CB8AC3E}">
        <p14:creationId xmlns:p14="http://schemas.microsoft.com/office/powerpoint/2010/main" val="1217932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924CF5A0-CA79-5B89-3AEA-B6D630902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305" y="2800986"/>
            <a:ext cx="8218064" cy="4050331"/>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E944315C-873B-FF5E-7C0B-23BD3BF869BA}"/>
              </a:ext>
            </a:extLst>
          </p:cNvPr>
          <p:cNvSpPr txBox="1"/>
          <p:nvPr/>
        </p:nvSpPr>
        <p:spPr>
          <a:xfrm>
            <a:off x="112316" y="6683"/>
            <a:ext cx="2949141" cy="369332"/>
          </a:xfrm>
          <a:prstGeom prst="rect">
            <a:avLst/>
          </a:prstGeom>
          <a:noFill/>
        </p:spPr>
        <p:txBody>
          <a:bodyPr wrap="none" rtlCol="0">
            <a:spAutoFit/>
          </a:bodyPr>
          <a:lstStyle/>
          <a:p>
            <a:r>
              <a:rPr lang="es-NI" dirty="0"/>
              <a:t>Amazon </a:t>
            </a:r>
            <a:r>
              <a:rPr lang="es-NI" dirty="0" err="1"/>
              <a:t>EventBridge</a:t>
            </a:r>
            <a:r>
              <a:rPr lang="es-NI" dirty="0"/>
              <a:t> </a:t>
            </a:r>
            <a:r>
              <a:rPr lang="es-NI" dirty="0" err="1"/>
              <a:t>Pattern</a:t>
            </a:r>
            <a:endParaRPr lang="es-NI" dirty="0"/>
          </a:p>
        </p:txBody>
      </p:sp>
      <p:sp>
        <p:nvSpPr>
          <p:cNvPr id="3" name="CuadroTexto 2">
            <a:extLst>
              <a:ext uri="{FF2B5EF4-FFF2-40B4-BE49-F238E27FC236}">
                <a16:creationId xmlns:a16="http://schemas.microsoft.com/office/drawing/2014/main" id="{47125C70-F177-4577-9E76-9A6E6A74F8C4}"/>
              </a:ext>
            </a:extLst>
          </p:cNvPr>
          <p:cNvSpPr txBox="1"/>
          <p:nvPr/>
        </p:nvSpPr>
        <p:spPr>
          <a:xfrm>
            <a:off x="112316" y="553737"/>
            <a:ext cx="6097836" cy="646331"/>
          </a:xfrm>
          <a:prstGeom prst="rect">
            <a:avLst/>
          </a:prstGeom>
          <a:noFill/>
        </p:spPr>
        <p:txBody>
          <a:bodyPr wrap="square">
            <a:spAutoFit/>
          </a:bodyPr>
          <a:lstStyle/>
          <a:p>
            <a:pPr algn="l"/>
            <a:r>
              <a:rPr lang="es-419" b="0" i="0" dirty="0">
                <a:effectLst/>
                <a:latin typeface="AmazonEmberBold"/>
              </a:rPr>
              <a:t>¿Qué es la arquitectura basada en eventos?</a:t>
            </a:r>
          </a:p>
          <a:p>
            <a:pPr algn="l"/>
            <a:r>
              <a:rPr lang="es-419" b="0" i="0" dirty="0">
                <a:effectLst/>
                <a:latin typeface="AmazonEmberLight"/>
              </a:rPr>
              <a:t>Sistemas desacoplados que se ejecutan en respuesta a eventos</a:t>
            </a:r>
          </a:p>
        </p:txBody>
      </p:sp>
      <p:sp>
        <p:nvSpPr>
          <p:cNvPr id="6" name="CuadroTexto 5">
            <a:extLst>
              <a:ext uri="{FF2B5EF4-FFF2-40B4-BE49-F238E27FC236}">
                <a16:creationId xmlns:a16="http://schemas.microsoft.com/office/drawing/2014/main" id="{2D1780E2-BB46-CD73-978B-ED396C27A2F3}"/>
              </a:ext>
            </a:extLst>
          </p:cNvPr>
          <p:cNvSpPr txBox="1"/>
          <p:nvPr/>
        </p:nvSpPr>
        <p:spPr>
          <a:xfrm>
            <a:off x="142212" y="1377790"/>
            <a:ext cx="11844139" cy="1477328"/>
          </a:xfrm>
          <a:prstGeom prst="rect">
            <a:avLst/>
          </a:prstGeom>
          <a:noFill/>
        </p:spPr>
        <p:txBody>
          <a:bodyPr wrap="square">
            <a:spAutoFit/>
          </a:bodyPr>
          <a:lstStyle/>
          <a:p>
            <a:r>
              <a:rPr lang="es-419" b="0" i="0" dirty="0">
                <a:solidFill>
                  <a:srgbClr val="232F3E"/>
                </a:solidFill>
                <a:effectLst/>
                <a:latin typeface="AmazonEmber"/>
              </a:rPr>
              <a:t>La arquitectura basada en eventos utiliza eventos para desencadenar y establecer comunicación entre servicios desacoplados, y es común en las aplicaciones modernas creadas con microservicios. Un evento es un cambio de estado, o una actualización, como un elemento que se coloca en un carro de compras de un sitio web de comercio electrónico. Los eventos pueden llevar el estado (el elemento comprado, su precio y una dirección de entrega) o pueden ser identificadores (una notificación de que se envió una orden).</a:t>
            </a:r>
            <a:endParaRPr lang="es-NI" dirty="0"/>
          </a:p>
        </p:txBody>
      </p:sp>
    </p:spTree>
    <p:extLst>
      <p:ext uri="{BB962C8B-B14F-4D97-AF65-F5344CB8AC3E}">
        <p14:creationId xmlns:p14="http://schemas.microsoft.com/office/powerpoint/2010/main" val="1931454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lexibilidad - Iconos gratis de negocios y finanzas">
            <a:extLst>
              <a:ext uri="{FF2B5EF4-FFF2-40B4-BE49-F238E27FC236}">
                <a16:creationId xmlns:a16="http://schemas.microsoft.com/office/drawing/2014/main" id="{08813970-CD07-A119-7D46-C81738004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9959" y="3962786"/>
            <a:ext cx="2746695" cy="27466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úster de Tolerancia a Fallos en AggreGate">
            <a:extLst>
              <a:ext uri="{FF2B5EF4-FFF2-40B4-BE49-F238E27FC236}">
                <a16:creationId xmlns:a16="http://schemas.microsoft.com/office/drawing/2014/main" id="{085F7107-9517-B878-1418-DE9FFC292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5439" y="4264572"/>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lustración de vector de icono de color de software de utilidad 19594242  Vector en Vecteezy">
            <a:extLst>
              <a:ext uri="{FF2B5EF4-FFF2-40B4-BE49-F238E27FC236}">
                <a16:creationId xmlns:a16="http://schemas.microsoft.com/office/drawing/2014/main" id="{43121785-0589-AA44-CAE5-B0DE385321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56201" y="4162119"/>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C96D2F37-5139-70FF-D7A7-22C723B724B4}"/>
              </a:ext>
            </a:extLst>
          </p:cNvPr>
          <p:cNvSpPr txBox="1"/>
          <p:nvPr/>
        </p:nvSpPr>
        <p:spPr>
          <a:xfrm>
            <a:off x="262156" y="265637"/>
            <a:ext cx="6094602" cy="369332"/>
          </a:xfrm>
          <a:prstGeom prst="rect">
            <a:avLst/>
          </a:prstGeom>
          <a:noFill/>
        </p:spPr>
        <p:txBody>
          <a:bodyPr wrap="square">
            <a:spAutoFit/>
          </a:bodyPr>
          <a:lstStyle/>
          <a:p>
            <a:r>
              <a:rPr lang="es-419" sz="1800" b="1" i="0" dirty="0">
                <a:solidFill>
                  <a:srgbClr val="374151"/>
                </a:solidFill>
                <a:effectLst/>
                <a:latin typeface="Söhne"/>
              </a:rPr>
              <a:t>Beneficios de Adoptar Arquitectura Basada en eventos 1/2</a:t>
            </a:r>
            <a:endParaRPr lang="es-NI" dirty="0"/>
          </a:p>
        </p:txBody>
      </p:sp>
      <p:sp>
        <p:nvSpPr>
          <p:cNvPr id="8" name="CuadroTexto 7">
            <a:extLst>
              <a:ext uri="{FF2B5EF4-FFF2-40B4-BE49-F238E27FC236}">
                <a16:creationId xmlns:a16="http://schemas.microsoft.com/office/drawing/2014/main" id="{DB651470-0515-D5B7-3201-BE1271291EFF}"/>
              </a:ext>
            </a:extLst>
          </p:cNvPr>
          <p:cNvSpPr txBox="1"/>
          <p:nvPr/>
        </p:nvSpPr>
        <p:spPr>
          <a:xfrm>
            <a:off x="1076587" y="1125251"/>
            <a:ext cx="2746695" cy="3139321"/>
          </a:xfrm>
          <a:prstGeom prst="rect">
            <a:avLst/>
          </a:prstGeom>
          <a:noFill/>
        </p:spPr>
        <p:txBody>
          <a:bodyPr wrap="square">
            <a:spAutoFit/>
          </a:bodyPr>
          <a:lstStyle/>
          <a:p>
            <a:pPr algn="l"/>
            <a:r>
              <a:rPr lang="es-419" sz="1800" b="1" i="0" dirty="0">
                <a:solidFill>
                  <a:srgbClr val="374151"/>
                </a:solidFill>
                <a:effectLst/>
                <a:latin typeface="Söhne"/>
              </a:rPr>
              <a:t>Desacoplamiento y Flexibilidad:</a:t>
            </a:r>
            <a:r>
              <a:rPr lang="es-419" sz="1800" b="0" i="0" dirty="0">
                <a:solidFill>
                  <a:srgbClr val="374151"/>
                </a:solidFill>
                <a:effectLst/>
                <a:latin typeface="Söhne"/>
              </a:rPr>
              <a:t> Permite la comunicación entre servicios de forma asincrónica, lo que reduce la dependencia directa entre componentes, facilitando la escalabilidad y la evolución independiente de cada servicio.</a:t>
            </a:r>
          </a:p>
        </p:txBody>
      </p:sp>
      <p:sp>
        <p:nvSpPr>
          <p:cNvPr id="10" name="CuadroTexto 9">
            <a:extLst>
              <a:ext uri="{FF2B5EF4-FFF2-40B4-BE49-F238E27FC236}">
                <a16:creationId xmlns:a16="http://schemas.microsoft.com/office/drawing/2014/main" id="{A71BC520-4FCC-C9BF-9533-AF2BC228F066}"/>
              </a:ext>
            </a:extLst>
          </p:cNvPr>
          <p:cNvSpPr txBox="1"/>
          <p:nvPr/>
        </p:nvSpPr>
        <p:spPr>
          <a:xfrm>
            <a:off x="4944957" y="1100463"/>
            <a:ext cx="2875328" cy="3139321"/>
          </a:xfrm>
          <a:prstGeom prst="rect">
            <a:avLst/>
          </a:prstGeom>
          <a:noFill/>
        </p:spPr>
        <p:txBody>
          <a:bodyPr wrap="square">
            <a:spAutoFit/>
          </a:bodyPr>
          <a:lstStyle/>
          <a:p>
            <a:pPr algn="l"/>
            <a:r>
              <a:rPr lang="es-419" sz="1800" b="1" i="0" dirty="0">
                <a:solidFill>
                  <a:srgbClr val="374151"/>
                </a:solidFill>
                <a:effectLst/>
                <a:latin typeface="Söhne"/>
              </a:rPr>
              <a:t>Escalabilidad y Tolerancia a Fallos:</a:t>
            </a:r>
            <a:r>
              <a:rPr lang="es-419" sz="1800" b="0" i="0" dirty="0">
                <a:solidFill>
                  <a:srgbClr val="374151"/>
                </a:solidFill>
                <a:effectLst/>
                <a:latin typeface="Söhne"/>
              </a:rPr>
              <a:t> Al manejar eventos, la arquitectura puede escalar automáticamente en respuesta a la demanda variable y también brinda una mayor resistencia a fallas, ya que los eventos pueden ser procesados nuevamente si ocurre algún error.</a:t>
            </a:r>
          </a:p>
        </p:txBody>
      </p:sp>
      <p:sp>
        <p:nvSpPr>
          <p:cNvPr id="12" name="CuadroTexto 11">
            <a:extLst>
              <a:ext uri="{FF2B5EF4-FFF2-40B4-BE49-F238E27FC236}">
                <a16:creationId xmlns:a16="http://schemas.microsoft.com/office/drawing/2014/main" id="{6DB70747-0F8E-8449-3AD2-2974FD498719}"/>
              </a:ext>
            </a:extLst>
          </p:cNvPr>
          <p:cNvSpPr txBox="1"/>
          <p:nvPr/>
        </p:nvSpPr>
        <p:spPr>
          <a:xfrm>
            <a:off x="8556201" y="1100462"/>
            <a:ext cx="2559212" cy="2585323"/>
          </a:xfrm>
          <a:prstGeom prst="rect">
            <a:avLst/>
          </a:prstGeom>
          <a:noFill/>
        </p:spPr>
        <p:txBody>
          <a:bodyPr wrap="square">
            <a:spAutoFit/>
          </a:bodyPr>
          <a:lstStyle/>
          <a:p>
            <a:pPr algn="l"/>
            <a:r>
              <a:rPr lang="es-419" sz="1800" b="1" i="0" dirty="0">
                <a:solidFill>
                  <a:srgbClr val="374151"/>
                </a:solidFill>
                <a:effectLst/>
                <a:latin typeface="Söhne"/>
              </a:rPr>
              <a:t>Eficiencia y Rendimiento:</a:t>
            </a:r>
            <a:r>
              <a:rPr lang="es-419" sz="1800" b="0" i="0" dirty="0">
                <a:solidFill>
                  <a:srgbClr val="374151"/>
                </a:solidFill>
                <a:effectLst/>
                <a:latin typeface="Söhne"/>
              </a:rPr>
              <a:t> </a:t>
            </a:r>
          </a:p>
          <a:p>
            <a:pPr algn="l"/>
            <a:r>
              <a:rPr lang="es-419" sz="1800" b="0" i="0" dirty="0">
                <a:solidFill>
                  <a:srgbClr val="374151"/>
                </a:solidFill>
                <a:effectLst/>
                <a:latin typeface="Söhne"/>
              </a:rPr>
              <a:t>Al gestionar eventos, se puede optimizar el rendimiento al procesar eventos específicos de manera más eficiente, en lugar de ejecutar procesos continuos.</a:t>
            </a:r>
          </a:p>
        </p:txBody>
      </p:sp>
    </p:spTree>
    <p:extLst>
      <p:ext uri="{BB962C8B-B14F-4D97-AF65-F5344CB8AC3E}">
        <p14:creationId xmlns:p14="http://schemas.microsoft.com/office/powerpoint/2010/main" val="1037261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Integración - Iconos gratis de formas y simbolos">
            <a:extLst>
              <a:ext uri="{FF2B5EF4-FFF2-40B4-BE49-F238E27FC236}">
                <a16:creationId xmlns:a16="http://schemas.microsoft.com/office/drawing/2014/main" id="{DECB9FB0-3681-E73D-EE15-674B51D9F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849" y="3845639"/>
            <a:ext cx="1770077" cy="17700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Icono De Gestión Con Signo De Verificación. Icono De Gestión Y Aprobado,  Confirmar, Hecho, Marcar, Símbolo Completado. Icono Del Vector  Ilustraciones svg, vectoriales, clip art vectorizado libre de derechos.  Image 97767734">
            <a:extLst>
              <a:ext uri="{FF2B5EF4-FFF2-40B4-BE49-F238E27FC236}">
                <a16:creationId xmlns:a16="http://schemas.microsoft.com/office/drawing/2014/main" id="{13CBCD5F-4312-BD24-CFEF-3880AB67CD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979" t="15284" r="15998" b="7764"/>
          <a:stretch/>
        </p:blipFill>
        <p:spPr bwMode="auto">
          <a:xfrm>
            <a:off x="3924802" y="3816409"/>
            <a:ext cx="1527496" cy="170296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nnovación - Iconos gratis de tecnología">
            <a:extLst>
              <a:ext uri="{FF2B5EF4-FFF2-40B4-BE49-F238E27FC236}">
                <a16:creationId xmlns:a16="http://schemas.microsoft.com/office/drawing/2014/main" id="{5307BC53-4823-290A-C674-EA5979DE44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1174" y="3845639"/>
            <a:ext cx="1673735" cy="16737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Reducir el costo - Iconos gratis de negocios y finanzas">
            <a:extLst>
              <a:ext uri="{FF2B5EF4-FFF2-40B4-BE49-F238E27FC236}">
                <a16:creationId xmlns:a16="http://schemas.microsoft.com/office/drawing/2014/main" id="{C7386573-0294-B22A-CB11-FADFF065A5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23785" y="3659114"/>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1" name="CuadroTexto 10">
            <a:extLst>
              <a:ext uri="{FF2B5EF4-FFF2-40B4-BE49-F238E27FC236}">
                <a16:creationId xmlns:a16="http://schemas.microsoft.com/office/drawing/2014/main" id="{0BF578FF-3C22-90B3-C4A2-E86F151B1526}"/>
              </a:ext>
            </a:extLst>
          </p:cNvPr>
          <p:cNvSpPr txBox="1"/>
          <p:nvPr/>
        </p:nvSpPr>
        <p:spPr>
          <a:xfrm>
            <a:off x="338291" y="843677"/>
            <a:ext cx="2832748" cy="2585323"/>
          </a:xfrm>
          <a:prstGeom prst="rect">
            <a:avLst/>
          </a:prstGeom>
          <a:noFill/>
        </p:spPr>
        <p:txBody>
          <a:bodyPr wrap="square">
            <a:spAutoFit/>
          </a:bodyPr>
          <a:lstStyle/>
          <a:p>
            <a:pPr algn="l"/>
            <a:r>
              <a:rPr lang="es-419" sz="1800" b="1" i="0" dirty="0">
                <a:solidFill>
                  <a:srgbClr val="374151"/>
                </a:solidFill>
                <a:effectLst/>
                <a:latin typeface="Söhne"/>
              </a:rPr>
              <a:t>Integración sin Fricción:</a:t>
            </a:r>
            <a:r>
              <a:rPr lang="es-419" sz="1800" b="0" i="0" dirty="0">
                <a:solidFill>
                  <a:srgbClr val="374151"/>
                </a:solidFill>
                <a:effectLst/>
                <a:latin typeface="Söhne"/>
              </a:rPr>
              <a:t> Facilita la integración con múltiples servicios y aplicaciones, ya que eventos como cambios de estado o actualizaciones pueden ser consumidos y procesados por diferentes componentes de forma sencilla.</a:t>
            </a:r>
          </a:p>
        </p:txBody>
      </p:sp>
      <p:sp>
        <p:nvSpPr>
          <p:cNvPr id="13" name="CuadroTexto 12">
            <a:extLst>
              <a:ext uri="{FF2B5EF4-FFF2-40B4-BE49-F238E27FC236}">
                <a16:creationId xmlns:a16="http://schemas.microsoft.com/office/drawing/2014/main" id="{946B3C99-1680-7766-649B-8BC3A6B2BCA1}"/>
              </a:ext>
            </a:extLst>
          </p:cNvPr>
          <p:cNvSpPr txBox="1"/>
          <p:nvPr/>
        </p:nvSpPr>
        <p:spPr>
          <a:xfrm>
            <a:off x="3490611" y="856844"/>
            <a:ext cx="2395877" cy="2585323"/>
          </a:xfrm>
          <a:prstGeom prst="rect">
            <a:avLst/>
          </a:prstGeom>
          <a:noFill/>
        </p:spPr>
        <p:txBody>
          <a:bodyPr wrap="square">
            <a:spAutoFit/>
          </a:bodyPr>
          <a:lstStyle/>
          <a:p>
            <a:pPr algn="l"/>
            <a:r>
              <a:rPr lang="es-419" sz="1800" b="1" i="0" dirty="0">
                <a:solidFill>
                  <a:srgbClr val="374151"/>
                </a:solidFill>
                <a:effectLst/>
                <a:latin typeface="Söhne"/>
              </a:rPr>
              <a:t>Gestión Simplificada:</a:t>
            </a:r>
            <a:r>
              <a:rPr lang="es-419" sz="1800" b="0" i="0" dirty="0">
                <a:solidFill>
                  <a:srgbClr val="374151"/>
                </a:solidFill>
                <a:effectLst/>
                <a:latin typeface="Söhne"/>
              </a:rPr>
              <a:t> Permite una visión clara y simplificada de la arquitectura del sistema al seguir un modelo de eventos, lo que facilita la comprensión y el mantenimiento.</a:t>
            </a:r>
          </a:p>
        </p:txBody>
      </p:sp>
      <p:sp>
        <p:nvSpPr>
          <p:cNvPr id="15" name="CuadroTexto 14">
            <a:extLst>
              <a:ext uri="{FF2B5EF4-FFF2-40B4-BE49-F238E27FC236}">
                <a16:creationId xmlns:a16="http://schemas.microsoft.com/office/drawing/2014/main" id="{319E7372-EDA2-97B2-0973-156D5212FA18}"/>
              </a:ext>
            </a:extLst>
          </p:cNvPr>
          <p:cNvSpPr txBox="1"/>
          <p:nvPr/>
        </p:nvSpPr>
        <p:spPr>
          <a:xfrm>
            <a:off x="6679734" y="727733"/>
            <a:ext cx="2341229" cy="2585323"/>
          </a:xfrm>
          <a:prstGeom prst="rect">
            <a:avLst/>
          </a:prstGeom>
          <a:noFill/>
        </p:spPr>
        <p:txBody>
          <a:bodyPr wrap="square">
            <a:spAutoFit/>
          </a:bodyPr>
          <a:lstStyle/>
          <a:p>
            <a:pPr algn="l"/>
            <a:r>
              <a:rPr lang="es-419" sz="1800" b="1" i="0" dirty="0">
                <a:solidFill>
                  <a:srgbClr val="374151"/>
                </a:solidFill>
                <a:effectLst/>
                <a:latin typeface="Söhne"/>
              </a:rPr>
              <a:t>Facilita la Innovación:</a:t>
            </a:r>
            <a:r>
              <a:rPr lang="es-419" sz="1800" b="0" i="0" dirty="0">
                <a:solidFill>
                  <a:srgbClr val="374151"/>
                </a:solidFill>
                <a:effectLst/>
                <a:latin typeface="Söhne"/>
              </a:rPr>
              <a:t> Al permitir una arquitectura más flexible y adaptable, fomenta la experimentación y la introducción de nuevas características de forma más ágil.</a:t>
            </a:r>
          </a:p>
        </p:txBody>
      </p:sp>
      <p:sp>
        <p:nvSpPr>
          <p:cNvPr id="17" name="CuadroTexto 16">
            <a:extLst>
              <a:ext uri="{FF2B5EF4-FFF2-40B4-BE49-F238E27FC236}">
                <a16:creationId xmlns:a16="http://schemas.microsoft.com/office/drawing/2014/main" id="{99FD76DA-02F2-4799-0AC7-3F4478CB8D6D}"/>
              </a:ext>
            </a:extLst>
          </p:cNvPr>
          <p:cNvSpPr txBox="1"/>
          <p:nvPr/>
        </p:nvSpPr>
        <p:spPr>
          <a:xfrm>
            <a:off x="9395183" y="727733"/>
            <a:ext cx="2273903" cy="2031325"/>
          </a:xfrm>
          <a:prstGeom prst="rect">
            <a:avLst/>
          </a:prstGeom>
          <a:noFill/>
        </p:spPr>
        <p:txBody>
          <a:bodyPr wrap="square">
            <a:spAutoFit/>
          </a:bodyPr>
          <a:lstStyle/>
          <a:p>
            <a:pPr algn="l"/>
            <a:r>
              <a:rPr lang="es-419" sz="1800" b="1" i="0" dirty="0">
                <a:solidFill>
                  <a:srgbClr val="374151"/>
                </a:solidFill>
                <a:effectLst/>
                <a:latin typeface="Söhne"/>
              </a:rPr>
              <a:t>Reducción de Costos:</a:t>
            </a:r>
            <a:r>
              <a:rPr lang="es-419" sz="1800" b="0" i="0" dirty="0">
                <a:solidFill>
                  <a:srgbClr val="374151"/>
                </a:solidFill>
                <a:effectLst/>
                <a:latin typeface="Söhne"/>
              </a:rPr>
              <a:t> Al ser capaz de escalar según la demanda y evitar el uso continuo de recursos, se optimizan los costos operativos.</a:t>
            </a:r>
          </a:p>
        </p:txBody>
      </p:sp>
      <p:sp>
        <p:nvSpPr>
          <p:cNvPr id="18" name="CuadroTexto 17">
            <a:extLst>
              <a:ext uri="{FF2B5EF4-FFF2-40B4-BE49-F238E27FC236}">
                <a16:creationId xmlns:a16="http://schemas.microsoft.com/office/drawing/2014/main" id="{70A3F9F8-1504-1798-C8D1-87A19A1F8823}"/>
              </a:ext>
            </a:extLst>
          </p:cNvPr>
          <p:cNvSpPr txBox="1"/>
          <p:nvPr/>
        </p:nvSpPr>
        <p:spPr>
          <a:xfrm>
            <a:off x="262156" y="265637"/>
            <a:ext cx="6094602" cy="369332"/>
          </a:xfrm>
          <a:prstGeom prst="rect">
            <a:avLst/>
          </a:prstGeom>
          <a:noFill/>
        </p:spPr>
        <p:txBody>
          <a:bodyPr wrap="square">
            <a:spAutoFit/>
          </a:bodyPr>
          <a:lstStyle/>
          <a:p>
            <a:r>
              <a:rPr lang="es-419" sz="1800" b="1" i="0" dirty="0">
                <a:solidFill>
                  <a:srgbClr val="374151"/>
                </a:solidFill>
                <a:effectLst/>
                <a:latin typeface="Söhne"/>
              </a:rPr>
              <a:t>Beneficios de Adoptar Arquitectura Basada en eventos 22</a:t>
            </a:r>
            <a:endParaRPr lang="es-NI" dirty="0"/>
          </a:p>
        </p:txBody>
      </p:sp>
    </p:spTree>
    <p:extLst>
      <p:ext uri="{BB962C8B-B14F-4D97-AF65-F5344CB8AC3E}">
        <p14:creationId xmlns:p14="http://schemas.microsoft.com/office/powerpoint/2010/main" val="4336708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Clean-Architecture-Diagram-Asp-Net">
            <a:extLst>
              <a:ext uri="{FF2B5EF4-FFF2-40B4-BE49-F238E27FC236}">
                <a16:creationId xmlns:a16="http://schemas.microsoft.com/office/drawing/2014/main" id="{87B98B37-68DA-A820-48BB-D6493965CA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8514" y="227620"/>
            <a:ext cx="6060482" cy="588211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Clean Architecture Visual Studio Solution Explorer">
            <a:extLst>
              <a:ext uri="{FF2B5EF4-FFF2-40B4-BE49-F238E27FC236}">
                <a16:creationId xmlns:a16="http://schemas.microsoft.com/office/drawing/2014/main" id="{165DAE9D-4DD2-F9CA-A8CC-7FB63342A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802" y="2492254"/>
            <a:ext cx="2790825" cy="276225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Create .Net Core with AWS Lambda. Introduction | by Bingeek | Medium">
            <a:extLst>
              <a:ext uri="{FF2B5EF4-FFF2-40B4-BE49-F238E27FC236}">
                <a16:creationId xmlns:a16="http://schemas.microsoft.com/office/drawing/2014/main" id="{6F37C90D-9E0B-FC65-8B5D-B8725BEF77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595" y="263792"/>
            <a:ext cx="3802471" cy="1739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17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710A44C7-B620-CE3A-C6EF-561FCC155ED9}"/>
              </a:ext>
            </a:extLst>
          </p:cNvPr>
          <p:cNvSpPr txBox="1"/>
          <p:nvPr/>
        </p:nvSpPr>
        <p:spPr>
          <a:xfrm>
            <a:off x="3047301" y="2553934"/>
            <a:ext cx="6094602" cy="1754326"/>
          </a:xfrm>
          <a:prstGeom prst="rect">
            <a:avLst/>
          </a:prstGeom>
          <a:noFill/>
        </p:spPr>
        <p:txBody>
          <a:bodyPr wrap="square">
            <a:spAutoFit/>
          </a:bodyPr>
          <a:lstStyle/>
          <a:p>
            <a:pPr algn="l"/>
            <a:r>
              <a:rPr lang="es-419" b="1" i="0" dirty="0" err="1">
                <a:solidFill>
                  <a:srgbClr val="374151"/>
                </a:solidFill>
                <a:effectLst/>
                <a:latin typeface="Söhne"/>
              </a:rPr>
              <a:t>Slide</a:t>
            </a:r>
            <a:r>
              <a:rPr lang="es-419" b="1" i="0" dirty="0">
                <a:solidFill>
                  <a:srgbClr val="374151"/>
                </a:solidFill>
                <a:effectLst/>
                <a:latin typeface="Söhne"/>
              </a:rPr>
              <a:t> 1: Introducción</a:t>
            </a:r>
            <a:endParaRPr lang="es-419" b="0" i="0" dirty="0">
              <a:solidFill>
                <a:srgbClr val="374151"/>
              </a:solidFill>
              <a:effectLst/>
              <a:latin typeface="Söhne"/>
            </a:endParaRPr>
          </a:p>
          <a:p>
            <a:pPr algn="l">
              <a:buFont typeface="Arial" panose="020B0604020202020204" pitchFamily="34" charset="0"/>
              <a:buChar char="•"/>
            </a:pPr>
            <a:r>
              <a:rPr lang="es-419" b="1" i="0" dirty="0">
                <a:solidFill>
                  <a:srgbClr val="374151"/>
                </a:solidFill>
                <a:effectLst/>
                <a:latin typeface="Söhne"/>
              </a:rPr>
              <a:t>Título: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Sistema de Transacciones: Optimización y Eficiencia</a:t>
            </a:r>
          </a:p>
          <a:p>
            <a:pPr algn="l">
              <a:buFont typeface="Arial" panose="020B0604020202020204" pitchFamily="34" charset="0"/>
              <a:buChar char="•"/>
            </a:pPr>
            <a:r>
              <a:rPr lang="es-419" b="1" i="0" dirty="0">
                <a:solidFill>
                  <a:srgbClr val="374151"/>
                </a:solidFill>
                <a:effectLst/>
                <a:latin typeface="Söhne"/>
              </a:rPr>
              <a:t>Descripción:</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Breve introducción al propósito y objetivos del sistema de transacciones.</a:t>
            </a:r>
          </a:p>
        </p:txBody>
      </p:sp>
    </p:spTree>
    <p:extLst>
      <p:ext uri="{BB962C8B-B14F-4D97-AF65-F5344CB8AC3E}">
        <p14:creationId xmlns:p14="http://schemas.microsoft.com/office/powerpoint/2010/main" val="4292839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26" descr="Amazon Simple Queue Service (Amazon SQS) service icon.">
            <a:extLst>
              <a:ext uri="{FF2B5EF4-FFF2-40B4-BE49-F238E27FC236}">
                <a16:creationId xmlns:a16="http://schemas.microsoft.com/office/drawing/2014/main" id="{ABB54311-118A-D03A-15F7-D53F6C1FD966}"/>
              </a:ext>
            </a:extLst>
          </p:cNvPr>
          <p:cNvPicPr>
            <a:picLocks noChangeAspect="1" noChangeArrowheads="1"/>
          </p:cNvPicPr>
          <p:nvPr/>
        </p:nvPicPr>
        <p:blipFill>
          <a:blip r:embed="rId2">
            <a:extLst>
              <a:ext uri="{96DAC541-7B7A-43D3-8B79-37D633B846F1}">
                <asvg:svgBlip xmlns:asvg="http://schemas.microsoft.com/office/drawing/2016/SVG/main" r:embed="rId3"/>
              </a:ext>
            </a:extLst>
          </a:blip>
          <a:srcRect/>
          <a:stretch/>
        </p:blipFill>
        <p:spPr bwMode="auto">
          <a:xfrm>
            <a:off x="5245100" y="1182688"/>
            <a:ext cx="616897" cy="616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11">
            <a:extLst>
              <a:ext uri="{FF2B5EF4-FFF2-40B4-BE49-F238E27FC236}">
                <a16:creationId xmlns:a16="http://schemas.microsoft.com/office/drawing/2014/main" id="{E86A96E1-D237-C3FA-8232-BD328C72B957}"/>
              </a:ext>
            </a:extLst>
          </p:cNvPr>
          <p:cNvSpPr txBox="1">
            <a:spLocks noChangeArrowheads="1"/>
          </p:cNvSpPr>
          <p:nvPr/>
        </p:nvSpPr>
        <p:spPr bwMode="auto">
          <a:xfrm>
            <a:off x="4487863" y="1799585"/>
            <a:ext cx="229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Simple Queue Service (Amazon SQS)</a:t>
            </a:r>
          </a:p>
        </p:txBody>
      </p:sp>
      <p:pic>
        <p:nvPicPr>
          <p:cNvPr id="6" name="Graphic 40" descr="Message resource icon for the Amazon SQS service.">
            <a:extLst>
              <a:ext uri="{FF2B5EF4-FFF2-40B4-BE49-F238E27FC236}">
                <a16:creationId xmlns:a16="http://schemas.microsoft.com/office/drawing/2014/main" id="{249B8D75-C0AD-F903-BC8D-4D9AFB3BC71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24948" y="2339407"/>
            <a:ext cx="457200" cy="457200"/>
          </a:xfrm>
          <a:prstGeom prst="rect">
            <a:avLst/>
          </a:prstGeom>
        </p:spPr>
      </p:pic>
      <p:sp>
        <p:nvSpPr>
          <p:cNvPr id="7" name="TextBox 19">
            <a:extLst>
              <a:ext uri="{FF2B5EF4-FFF2-40B4-BE49-F238E27FC236}">
                <a16:creationId xmlns:a16="http://schemas.microsoft.com/office/drawing/2014/main" id="{E32B48F0-DB0A-86F9-F0BA-5F87E717328C}"/>
              </a:ext>
            </a:extLst>
          </p:cNvPr>
          <p:cNvSpPr txBox="1">
            <a:spLocks noChangeArrowheads="1"/>
          </p:cNvSpPr>
          <p:nvPr/>
        </p:nvSpPr>
        <p:spPr bwMode="auto">
          <a:xfrm>
            <a:off x="4875549" y="2864869"/>
            <a:ext cx="13722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Message</a:t>
            </a:r>
          </a:p>
        </p:txBody>
      </p:sp>
      <p:pic>
        <p:nvPicPr>
          <p:cNvPr id="8" name="Graphic 42" descr="Queue resource icon for the Amazon SQS service.">
            <a:extLst>
              <a:ext uri="{FF2B5EF4-FFF2-40B4-BE49-F238E27FC236}">
                <a16:creationId xmlns:a16="http://schemas.microsoft.com/office/drawing/2014/main" id="{8AAC719A-F89C-0DDB-875F-721B3D6046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23137" y="3499869"/>
            <a:ext cx="457200" cy="457200"/>
          </a:xfrm>
          <a:prstGeom prst="rect">
            <a:avLst/>
          </a:prstGeom>
        </p:spPr>
      </p:pic>
      <p:sp>
        <p:nvSpPr>
          <p:cNvPr id="9" name="TextBox 22">
            <a:extLst>
              <a:ext uri="{FF2B5EF4-FFF2-40B4-BE49-F238E27FC236}">
                <a16:creationId xmlns:a16="http://schemas.microsoft.com/office/drawing/2014/main" id="{49A33A2F-7D31-86DD-2F94-5F7A1353EBAA}"/>
              </a:ext>
            </a:extLst>
          </p:cNvPr>
          <p:cNvSpPr txBox="1">
            <a:spLocks noChangeArrowheads="1"/>
          </p:cNvSpPr>
          <p:nvPr/>
        </p:nvSpPr>
        <p:spPr bwMode="auto">
          <a:xfrm>
            <a:off x="4864437" y="3931669"/>
            <a:ext cx="13731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Queue</a:t>
            </a:r>
          </a:p>
        </p:txBody>
      </p:sp>
      <p:sp>
        <p:nvSpPr>
          <p:cNvPr id="13" name="CuadroTexto 12">
            <a:extLst>
              <a:ext uri="{FF2B5EF4-FFF2-40B4-BE49-F238E27FC236}">
                <a16:creationId xmlns:a16="http://schemas.microsoft.com/office/drawing/2014/main" id="{BB5E0879-3C3F-7747-0026-1A540B9A3AE6}"/>
              </a:ext>
            </a:extLst>
          </p:cNvPr>
          <p:cNvSpPr txBox="1"/>
          <p:nvPr/>
        </p:nvSpPr>
        <p:spPr>
          <a:xfrm>
            <a:off x="302004" y="377505"/>
            <a:ext cx="3405930" cy="1754326"/>
          </a:xfrm>
          <a:prstGeom prst="rect">
            <a:avLst/>
          </a:prstGeom>
          <a:noFill/>
        </p:spPr>
        <p:txBody>
          <a:bodyPr wrap="square" rtlCol="0">
            <a:spAutoFit/>
          </a:bodyPr>
          <a:lstStyle/>
          <a:p>
            <a:r>
              <a:rPr lang="es-NI" dirty="0"/>
              <a:t>Principales retos:</a:t>
            </a:r>
          </a:p>
          <a:p>
            <a:endParaRPr lang="es-NI" dirty="0"/>
          </a:p>
          <a:p>
            <a:r>
              <a:rPr lang="es-NI" dirty="0"/>
              <a:t>Buscar una arquitectura que permita:</a:t>
            </a:r>
          </a:p>
          <a:p>
            <a:endParaRPr lang="es-NI" dirty="0"/>
          </a:p>
          <a:p>
            <a:r>
              <a:rPr lang="es-NI" dirty="0"/>
              <a:t>Es</a:t>
            </a:r>
          </a:p>
        </p:txBody>
      </p:sp>
    </p:spTree>
    <p:extLst>
      <p:ext uri="{BB962C8B-B14F-4D97-AF65-F5344CB8AC3E}">
        <p14:creationId xmlns:p14="http://schemas.microsoft.com/office/powerpoint/2010/main" val="34398884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9C1E6C96-3C71-5005-538A-BEF34892F2C8}"/>
              </a:ext>
            </a:extLst>
          </p:cNvPr>
          <p:cNvSpPr/>
          <p:nvPr/>
        </p:nvSpPr>
        <p:spPr>
          <a:xfrm>
            <a:off x="3277666" y="570170"/>
            <a:ext cx="3623416" cy="1760433"/>
          </a:xfrm>
          <a:prstGeom prst="rect">
            <a:avLst/>
          </a:prstGeom>
          <a:noFill/>
          <a:ln w="19050">
            <a:solidFill>
              <a:schemeClr val="accent1">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6" name="Rectángulo: esquinas redondeadas 5">
            <a:extLst>
              <a:ext uri="{FF2B5EF4-FFF2-40B4-BE49-F238E27FC236}">
                <a16:creationId xmlns:a16="http://schemas.microsoft.com/office/drawing/2014/main" id="{437FF260-D6A6-DECC-F230-B3E86E625070}"/>
              </a:ext>
            </a:extLst>
          </p:cNvPr>
          <p:cNvSpPr/>
          <p:nvPr/>
        </p:nvSpPr>
        <p:spPr>
          <a:xfrm>
            <a:off x="3403105" y="681265"/>
            <a:ext cx="1230594" cy="435835"/>
          </a:xfrm>
          <a:prstGeom prst="roundRect">
            <a:avLst/>
          </a:prstGeom>
          <a:solidFill>
            <a:srgbClr val="0078D7"/>
          </a:solidFill>
          <a:ln>
            <a:solidFill>
              <a:srgbClr val="1464A8"/>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s-NI" sz="1200" dirty="0" err="1"/>
              <a:t>Controllers</a:t>
            </a:r>
            <a:endParaRPr lang="es-NI" sz="1200" dirty="0"/>
          </a:p>
        </p:txBody>
      </p:sp>
      <p:sp>
        <p:nvSpPr>
          <p:cNvPr id="7" name="Rectángulo: esquinas redondeadas 6">
            <a:extLst>
              <a:ext uri="{FF2B5EF4-FFF2-40B4-BE49-F238E27FC236}">
                <a16:creationId xmlns:a16="http://schemas.microsoft.com/office/drawing/2014/main" id="{2114DDEB-5B1D-CCA2-D4C9-9D42309CA29C}"/>
              </a:ext>
            </a:extLst>
          </p:cNvPr>
          <p:cNvSpPr/>
          <p:nvPr/>
        </p:nvSpPr>
        <p:spPr>
          <a:xfrm>
            <a:off x="3403105" y="1258594"/>
            <a:ext cx="1230594" cy="435835"/>
          </a:xfrm>
          <a:prstGeom prst="roundRect">
            <a:avLst/>
          </a:prstGeom>
          <a:solidFill>
            <a:srgbClr val="0078D7"/>
          </a:solidFill>
          <a:ln>
            <a:solidFill>
              <a:srgbClr val="1464A8"/>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s-NI" sz="1200" dirty="0" err="1"/>
              <a:t>ViewModels</a:t>
            </a:r>
            <a:endParaRPr lang="es-NI" sz="1200" dirty="0"/>
          </a:p>
        </p:txBody>
      </p:sp>
      <p:sp>
        <p:nvSpPr>
          <p:cNvPr id="8" name="Rectángulo: esquinas redondeadas 7">
            <a:extLst>
              <a:ext uri="{FF2B5EF4-FFF2-40B4-BE49-F238E27FC236}">
                <a16:creationId xmlns:a16="http://schemas.microsoft.com/office/drawing/2014/main" id="{2C8BFB90-F85D-73CA-FFD9-0390BE511B82}"/>
              </a:ext>
            </a:extLst>
          </p:cNvPr>
          <p:cNvSpPr/>
          <p:nvPr/>
        </p:nvSpPr>
        <p:spPr>
          <a:xfrm>
            <a:off x="3403105" y="1807014"/>
            <a:ext cx="1230594" cy="435835"/>
          </a:xfrm>
          <a:prstGeom prst="roundRect">
            <a:avLst/>
          </a:prstGeom>
          <a:solidFill>
            <a:srgbClr val="0078D7"/>
          </a:solidFill>
          <a:ln>
            <a:solidFill>
              <a:srgbClr val="1464A8"/>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s-NI" sz="1200" dirty="0"/>
              <a:t>Filtres</a:t>
            </a:r>
          </a:p>
        </p:txBody>
      </p:sp>
      <p:sp>
        <p:nvSpPr>
          <p:cNvPr id="9" name="Rectángulo: esquinas redondeadas 8">
            <a:extLst>
              <a:ext uri="{FF2B5EF4-FFF2-40B4-BE49-F238E27FC236}">
                <a16:creationId xmlns:a16="http://schemas.microsoft.com/office/drawing/2014/main" id="{1CF74F08-3C60-8835-4C71-E1B96D9E6BE7}"/>
              </a:ext>
            </a:extLst>
          </p:cNvPr>
          <p:cNvSpPr/>
          <p:nvPr/>
        </p:nvSpPr>
        <p:spPr>
          <a:xfrm>
            <a:off x="4855667" y="681265"/>
            <a:ext cx="1230594" cy="435835"/>
          </a:xfrm>
          <a:prstGeom prst="roundRect">
            <a:avLst/>
          </a:prstGeom>
          <a:solidFill>
            <a:srgbClr val="0078D7"/>
          </a:solidFill>
          <a:ln>
            <a:solidFill>
              <a:srgbClr val="1464A8"/>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s-NI" sz="1200" dirty="0"/>
              <a:t>Startup</a:t>
            </a:r>
          </a:p>
        </p:txBody>
      </p:sp>
      <p:sp>
        <p:nvSpPr>
          <p:cNvPr id="10" name="Rectángulo 9">
            <a:extLst>
              <a:ext uri="{FF2B5EF4-FFF2-40B4-BE49-F238E27FC236}">
                <a16:creationId xmlns:a16="http://schemas.microsoft.com/office/drawing/2014/main" id="{BF5BA578-0EF1-61E1-55F8-0176BB5CFE1D}"/>
              </a:ext>
            </a:extLst>
          </p:cNvPr>
          <p:cNvSpPr/>
          <p:nvPr/>
        </p:nvSpPr>
        <p:spPr>
          <a:xfrm>
            <a:off x="3245612" y="3795435"/>
            <a:ext cx="3623416" cy="1760433"/>
          </a:xfrm>
          <a:prstGeom prst="rect">
            <a:avLst/>
          </a:prstGeom>
          <a:noFill/>
          <a:ln w="1905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11" name="Rectángulo: esquinas redondeadas 10">
            <a:extLst>
              <a:ext uri="{FF2B5EF4-FFF2-40B4-BE49-F238E27FC236}">
                <a16:creationId xmlns:a16="http://schemas.microsoft.com/office/drawing/2014/main" id="{E7C9A32E-84D5-24FF-5E71-B64FD9B3259F}"/>
              </a:ext>
            </a:extLst>
          </p:cNvPr>
          <p:cNvSpPr/>
          <p:nvPr/>
        </p:nvSpPr>
        <p:spPr>
          <a:xfrm>
            <a:off x="3371051" y="3906530"/>
            <a:ext cx="1230594" cy="435835"/>
          </a:xfrm>
          <a:prstGeom prst="roundRect">
            <a:avLst/>
          </a:prstGeom>
          <a:solidFill>
            <a:srgbClr val="D83B01"/>
          </a:solidFill>
          <a:ln>
            <a:solidFill>
              <a:srgbClr val="AE360B"/>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s-NI" sz="1200" dirty="0" err="1"/>
              <a:t>Bussiness</a:t>
            </a:r>
            <a:r>
              <a:rPr lang="es-NI" sz="1200" dirty="0"/>
              <a:t> Rule</a:t>
            </a:r>
          </a:p>
        </p:txBody>
      </p:sp>
      <p:sp>
        <p:nvSpPr>
          <p:cNvPr id="12" name="Rectángulo: esquinas redondeadas 11">
            <a:extLst>
              <a:ext uri="{FF2B5EF4-FFF2-40B4-BE49-F238E27FC236}">
                <a16:creationId xmlns:a16="http://schemas.microsoft.com/office/drawing/2014/main" id="{470F555A-0E8A-9B83-35B4-2357D332D4A0}"/>
              </a:ext>
            </a:extLst>
          </p:cNvPr>
          <p:cNvSpPr/>
          <p:nvPr/>
        </p:nvSpPr>
        <p:spPr>
          <a:xfrm>
            <a:off x="3371051" y="4483859"/>
            <a:ext cx="1230594" cy="435835"/>
          </a:xfrm>
          <a:prstGeom prst="roundRect">
            <a:avLst/>
          </a:prstGeom>
          <a:solidFill>
            <a:srgbClr val="D83B01"/>
          </a:solidFill>
          <a:ln>
            <a:solidFill>
              <a:srgbClr val="AE360B"/>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s-NI" sz="1200" dirty="0"/>
              <a:t>Interfaces</a:t>
            </a:r>
          </a:p>
        </p:txBody>
      </p:sp>
      <p:sp>
        <p:nvSpPr>
          <p:cNvPr id="13" name="Rectángulo: esquinas redondeadas 12">
            <a:extLst>
              <a:ext uri="{FF2B5EF4-FFF2-40B4-BE49-F238E27FC236}">
                <a16:creationId xmlns:a16="http://schemas.microsoft.com/office/drawing/2014/main" id="{52D12BAF-D30F-8A68-2BED-B2966C78B88B}"/>
              </a:ext>
            </a:extLst>
          </p:cNvPr>
          <p:cNvSpPr/>
          <p:nvPr/>
        </p:nvSpPr>
        <p:spPr>
          <a:xfrm>
            <a:off x="3371051" y="5032279"/>
            <a:ext cx="1230594" cy="435835"/>
          </a:xfrm>
          <a:prstGeom prst="roundRect">
            <a:avLst/>
          </a:prstGeom>
          <a:solidFill>
            <a:srgbClr val="D83B01"/>
          </a:solidFill>
          <a:ln>
            <a:solidFill>
              <a:srgbClr val="AE360B"/>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s-NI" sz="1200" dirty="0" err="1"/>
              <a:t>Validators</a:t>
            </a:r>
            <a:endParaRPr lang="es-NI" sz="1200" dirty="0"/>
          </a:p>
        </p:txBody>
      </p:sp>
      <p:sp>
        <p:nvSpPr>
          <p:cNvPr id="14" name="Rectángulo: esquinas redondeadas 13">
            <a:extLst>
              <a:ext uri="{FF2B5EF4-FFF2-40B4-BE49-F238E27FC236}">
                <a16:creationId xmlns:a16="http://schemas.microsoft.com/office/drawing/2014/main" id="{7EC5103A-04CC-89B6-4F4A-674609702959}"/>
              </a:ext>
            </a:extLst>
          </p:cNvPr>
          <p:cNvSpPr/>
          <p:nvPr/>
        </p:nvSpPr>
        <p:spPr>
          <a:xfrm>
            <a:off x="4823613" y="3906530"/>
            <a:ext cx="1230594" cy="435835"/>
          </a:xfrm>
          <a:prstGeom prst="roundRect">
            <a:avLst/>
          </a:prstGeom>
          <a:solidFill>
            <a:srgbClr val="D83B01"/>
          </a:solidFill>
          <a:ln>
            <a:solidFill>
              <a:srgbClr val="AE360B"/>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s-NI" sz="1200" dirty="0"/>
              <a:t>CQRS </a:t>
            </a:r>
            <a:r>
              <a:rPr lang="es-NI" sz="1200" dirty="0" err="1"/>
              <a:t>Querys</a:t>
            </a:r>
            <a:r>
              <a:rPr lang="es-NI" sz="1200" dirty="0"/>
              <a:t> &amp; </a:t>
            </a:r>
            <a:r>
              <a:rPr lang="es-NI" sz="1200" dirty="0" err="1"/>
              <a:t>Commands</a:t>
            </a:r>
            <a:endParaRPr lang="es-NI" sz="1200" dirty="0"/>
          </a:p>
        </p:txBody>
      </p:sp>
      <p:sp>
        <p:nvSpPr>
          <p:cNvPr id="15" name="CuadroTexto 14">
            <a:extLst>
              <a:ext uri="{FF2B5EF4-FFF2-40B4-BE49-F238E27FC236}">
                <a16:creationId xmlns:a16="http://schemas.microsoft.com/office/drawing/2014/main" id="{5E7EE2AE-2211-AA21-63A9-B4A579E1F5EA}"/>
              </a:ext>
            </a:extLst>
          </p:cNvPr>
          <p:cNvSpPr txBox="1"/>
          <p:nvPr/>
        </p:nvSpPr>
        <p:spPr>
          <a:xfrm>
            <a:off x="3310739" y="170439"/>
            <a:ext cx="885179" cy="369332"/>
          </a:xfrm>
          <a:prstGeom prst="rect">
            <a:avLst/>
          </a:prstGeom>
          <a:noFill/>
        </p:spPr>
        <p:txBody>
          <a:bodyPr wrap="none" rtlCol="0">
            <a:spAutoFit/>
          </a:bodyPr>
          <a:lstStyle/>
          <a:p>
            <a:r>
              <a:rPr lang="es-NI" dirty="0">
                <a:solidFill>
                  <a:srgbClr val="1280D9"/>
                </a:solidFill>
              </a:rPr>
              <a:t>WEB UI</a:t>
            </a:r>
          </a:p>
        </p:txBody>
      </p:sp>
      <p:sp>
        <p:nvSpPr>
          <p:cNvPr id="16" name="Rectángulo: esquinas redondeadas 15">
            <a:extLst>
              <a:ext uri="{FF2B5EF4-FFF2-40B4-BE49-F238E27FC236}">
                <a16:creationId xmlns:a16="http://schemas.microsoft.com/office/drawing/2014/main" id="{8E3BA449-111B-7F18-E45D-F14BD8A41E42}"/>
              </a:ext>
            </a:extLst>
          </p:cNvPr>
          <p:cNvSpPr/>
          <p:nvPr/>
        </p:nvSpPr>
        <p:spPr>
          <a:xfrm>
            <a:off x="4855667" y="1288016"/>
            <a:ext cx="1230594" cy="435835"/>
          </a:xfrm>
          <a:prstGeom prst="roundRect">
            <a:avLst/>
          </a:prstGeom>
          <a:solidFill>
            <a:srgbClr val="0078D7"/>
          </a:solidFill>
          <a:ln>
            <a:solidFill>
              <a:srgbClr val="1464A8"/>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s-NI" sz="1200" dirty="0" err="1"/>
              <a:t>Views</a:t>
            </a:r>
            <a:endParaRPr lang="es-NI" sz="1200" dirty="0"/>
          </a:p>
        </p:txBody>
      </p:sp>
      <p:sp>
        <p:nvSpPr>
          <p:cNvPr id="17" name="CuadroTexto 16">
            <a:extLst>
              <a:ext uri="{FF2B5EF4-FFF2-40B4-BE49-F238E27FC236}">
                <a16:creationId xmlns:a16="http://schemas.microsoft.com/office/drawing/2014/main" id="{9EC40458-06CB-A317-70D7-B680C3E481FD}"/>
              </a:ext>
            </a:extLst>
          </p:cNvPr>
          <p:cNvSpPr txBox="1"/>
          <p:nvPr/>
        </p:nvSpPr>
        <p:spPr>
          <a:xfrm>
            <a:off x="3245612" y="3395704"/>
            <a:ext cx="1245021" cy="369332"/>
          </a:xfrm>
          <a:prstGeom prst="rect">
            <a:avLst/>
          </a:prstGeom>
          <a:noFill/>
        </p:spPr>
        <p:txBody>
          <a:bodyPr wrap="none" rtlCol="0">
            <a:spAutoFit/>
          </a:bodyPr>
          <a:lstStyle/>
          <a:p>
            <a:r>
              <a:rPr lang="es-NI" dirty="0" err="1">
                <a:solidFill>
                  <a:srgbClr val="FD3333"/>
                </a:solidFill>
              </a:rPr>
              <a:t>Application</a:t>
            </a:r>
            <a:endParaRPr lang="es-NI" dirty="0">
              <a:solidFill>
                <a:srgbClr val="FD3333"/>
              </a:solidFill>
            </a:endParaRPr>
          </a:p>
        </p:txBody>
      </p:sp>
      <p:sp>
        <p:nvSpPr>
          <p:cNvPr id="19" name="Rectángulo 18">
            <a:extLst>
              <a:ext uri="{FF2B5EF4-FFF2-40B4-BE49-F238E27FC236}">
                <a16:creationId xmlns:a16="http://schemas.microsoft.com/office/drawing/2014/main" id="{5BE4BAC5-CFAE-CDE0-6FD2-0A802B907297}"/>
              </a:ext>
            </a:extLst>
          </p:cNvPr>
          <p:cNvSpPr/>
          <p:nvPr/>
        </p:nvSpPr>
        <p:spPr>
          <a:xfrm>
            <a:off x="7634079" y="3729091"/>
            <a:ext cx="3623416" cy="1760433"/>
          </a:xfrm>
          <a:prstGeom prst="rect">
            <a:avLst/>
          </a:prstGeom>
          <a:noFill/>
          <a:ln w="19050">
            <a:solidFill>
              <a:srgbClr val="119B3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20" name="Rectángulo: esquinas redondeadas 19">
            <a:extLst>
              <a:ext uri="{FF2B5EF4-FFF2-40B4-BE49-F238E27FC236}">
                <a16:creationId xmlns:a16="http://schemas.microsoft.com/office/drawing/2014/main" id="{AAF54B94-25D8-82F7-741A-78969F701FD1}"/>
              </a:ext>
            </a:extLst>
          </p:cNvPr>
          <p:cNvSpPr/>
          <p:nvPr/>
        </p:nvSpPr>
        <p:spPr>
          <a:xfrm>
            <a:off x="7759518" y="3840186"/>
            <a:ext cx="1230594" cy="435835"/>
          </a:xfrm>
          <a:prstGeom prst="roundRect">
            <a:avLst/>
          </a:prstGeom>
          <a:solidFill>
            <a:srgbClr val="119B32"/>
          </a:solidFill>
          <a:ln>
            <a:solidFill>
              <a:schemeClr val="accent6">
                <a:lumMod val="7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s-NI" sz="1200" dirty="0"/>
              <a:t>DB </a:t>
            </a:r>
            <a:r>
              <a:rPr lang="es-NI" sz="1200" dirty="0" err="1"/>
              <a:t>Persistence</a:t>
            </a:r>
            <a:endParaRPr lang="es-NI" sz="1200" dirty="0"/>
          </a:p>
        </p:txBody>
      </p:sp>
      <p:sp>
        <p:nvSpPr>
          <p:cNvPr id="21" name="Rectángulo: esquinas redondeadas 20">
            <a:extLst>
              <a:ext uri="{FF2B5EF4-FFF2-40B4-BE49-F238E27FC236}">
                <a16:creationId xmlns:a16="http://schemas.microsoft.com/office/drawing/2014/main" id="{A04AE33F-556D-34DE-5DBF-0D390ED7EC88}"/>
              </a:ext>
            </a:extLst>
          </p:cNvPr>
          <p:cNvSpPr/>
          <p:nvPr/>
        </p:nvSpPr>
        <p:spPr>
          <a:xfrm>
            <a:off x="7759518" y="4417515"/>
            <a:ext cx="1230594" cy="435835"/>
          </a:xfrm>
          <a:prstGeom prst="roundRect">
            <a:avLst/>
          </a:prstGeom>
          <a:solidFill>
            <a:srgbClr val="119B32"/>
          </a:solidFill>
          <a:ln>
            <a:solidFill>
              <a:schemeClr val="accent6">
                <a:lumMod val="7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s-NI" sz="1200" dirty="0" err="1"/>
              <a:t>Current</a:t>
            </a:r>
            <a:r>
              <a:rPr lang="es-NI" sz="1200" dirty="0"/>
              <a:t> </a:t>
            </a:r>
            <a:r>
              <a:rPr lang="es-NI" sz="1200" dirty="0" err="1"/>
              <a:t>User</a:t>
            </a:r>
            <a:endParaRPr lang="es-NI" sz="1200" dirty="0"/>
          </a:p>
        </p:txBody>
      </p:sp>
      <p:sp>
        <p:nvSpPr>
          <p:cNvPr id="22" name="Rectángulo: esquinas redondeadas 21">
            <a:extLst>
              <a:ext uri="{FF2B5EF4-FFF2-40B4-BE49-F238E27FC236}">
                <a16:creationId xmlns:a16="http://schemas.microsoft.com/office/drawing/2014/main" id="{7A941594-F942-40F3-222B-1FEA9BB935A6}"/>
              </a:ext>
            </a:extLst>
          </p:cNvPr>
          <p:cNvSpPr/>
          <p:nvPr/>
        </p:nvSpPr>
        <p:spPr>
          <a:xfrm>
            <a:off x="7759518" y="4965935"/>
            <a:ext cx="1230594" cy="435835"/>
          </a:xfrm>
          <a:prstGeom prst="roundRect">
            <a:avLst/>
          </a:prstGeom>
          <a:solidFill>
            <a:srgbClr val="119B32"/>
          </a:solidFill>
          <a:ln>
            <a:solidFill>
              <a:schemeClr val="accent6">
                <a:lumMod val="7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s-NI" sz="1200" dirty="0" err="1"/>
              <a:t>Csv</a:t>
            </a:r>
            <a:r>
              <a:rPr lang="es-NI" sz="1200" dirty="0"/>
              <a:t> File</a:t>
            </a:r>
          </a:p>
        </p:txBody>
      </p:sp>
      <p:sp>
        <p:nvSpPr>
          <p:cNvPr id="23" name="Rectángulo: esquinas redondeadas 22">
            <a:extLst>
              <a:ext uri="{FF2B5EF4-FFF2-40B4-BE49-F238E27FC236}">
                <a16:creationId xmlns:a16="http://schemas.microsoft.com/office/drawing/2014/main" id="{1726F3A4-A225-99E8-8B30-07010286D1FC}"/>
              </a:ext>
            </a:extLst>
          </p:cNvPr>
          <p:cNvSpPr/>
          <p:nvPr/>
        </p:nvSpPr>
        <p:spPr>
          <a:xfrm>
            <a:off x="9212080" y="3840186"/>
            <a:ext cx="1230594" cy="435835"/>
          </a:xfrm>
          <a:prstGeom prst="roundRect">
            <a:avLst/>
          </a:prstGeom>
          <a:solidFill>
            <a:srgbClr val="119B32"/>
          </a:solidFill>
          <a:ln>
            <a:solidFill>
              <a:schemeClr val="accent6">
                <a:lumMod val="7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s-NI" sz="1200" dirty="0"/>
              <a:t>Date</a:t>
            </a:r>
          </a:p>
        </p:txBody>
      </p:sp>
      <p:sp>
        <p:nvSpPr>
          <p:cNvPr id="24" name="CuadroTexto 23">
            <a:extLst>
              <a:ext uri="{FF2B5EF4-FFF2-40B4-BE49-F238E27FC236}">
                <a16:creationId xmlns:a16="http://schemas.microsoft.com/office/drawing/2014/main" id="{88A4F99E-71CC-A58C-6AF0-3599164D0CA3}"/>
              </a:ext>
            </a:extLst>
          </p:cNvPr>
          <p:cNvSpPr txBox="1"/>
          <p:nvPr/>
        </p:nvSpPr>
        <p:spPr>
          <a:xfrm>
            <a:off x="7634079" y="3329360"/>
            <a:ext cx="1590051" cy="369332"/>
          </a:xfrm>
          <a:prstGeom prst="rect">
            <a:avLst/>
          </a:prstGeom>
          <a:noFill/>
        </p:spPr>
        <p:txBody>
          <a:bodyPr wrap="none" rtlCol="0">
            <a:spAutoFit/>
          </a:bodyPr>
          <a:lstStyle/>
          <a:p>
            <a:r>
              <a:rPr lang="es-NI" dirty="0" err="1">
                <a:solidFill>
                  <a:srgbClr val="2AA447"/>
                </a:solidFill>
              </a:rPr>
              <a:t>Infraestructure</a:t>
            </a:r>
            <a:endParaRPr lang="es-NI" dirty="0">
              <a:solidFill>
                <a:srgbClr val="2AA447"/>
              </a:solidFill>
            </a:endParaRPr>
          </a:p>
        </p:txBody>
      </p:sp>
      <p:sp>
        <p:nvSpPr>
          <p:cNvPr id="25" name="Rectángulo: esquinas redondeadas 24">
            <a:extLst>
              <a:ext uri="{FF2B5EF4-FFF2-40B4-BE49-F238E27FC236}">
                <a16:creationId xmlns:a16="http://schemas.microsoft.com/office/drawing/2014/main" id="{8717036A-9A9E-028B-7127-32C7ECD2866A}"/>
              </a:ext>
            </a:extLst>
          </p:cNvPr>
          <p:cNvSpPr/>
          <p:nvPr/>
        </p:nvSpPr>
        <p:spPr>
          <a:xfrm>
            <a:off x="9212080" y="4424423"/>
            <a:ext cx="1230594" cy="435835"/>
          </a:xfrm>
          <a:prstGeom prst="roundRect">
            <a:avLst/>
          </a:prstGeom>
          <a:solidFill>
            <a:srgbClr val="119B32"/>
          </a:solidFill>
          <a:ln>
            <a:solidFill>
              <a:schemeClr val="accent6">
                <a:lumMod val="7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s-NI" sz="1200" dirty="0"/>
              <a:t>Interface </a:t>
            </a:r>
            <a:r>
              <a:rPr lang="es-NI" sz="1200" dirty="0" err="1"/>
              <a:t>Impl</a:t>
            </a:r>
            <a:endParaRPr lang="es-NI" sz="1200" dirty="0"/>
          </a:p>
        </p:txBody>
      </p:sp>
      <p:sp>
        <p:nvSpPr>
          <p:cNvPr id="26" name="Rectángulo 25">
            <a:extLst>
              <a:ext uri="{FF2B5EF4-FFF2-40B4-BE49-F238E27FC236}">
                <a16:creationId xmlns:a16="http://schemas.microsoft.com/office/drawing/2014/main" id="{971544A0-A0D4-099C-2F3F-C5D6277F1832}"/>
              </a:ext>
            </a:extLst>
          </p:cNvPr>
          <p:cNvSpPr/>
          <p:nvPr/>
        </p:nvSpPr>
        <p:spPr>
          <a:xfrm>
            <a:off x="7614164" y="572992"/>
            <a:ext cx="3623416" cy="1760433"/>
          </a:xfrm>
          <a:prstGeom prst="rect">
            <a:avLst/>
          </a:prstGeom>
          <a:noFill/>
          <a:ln w="1905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27" name="Rectángulo: esquinas redondeadas 26">
            <a:extLst>
              <a:ext uri="{FF2B5EF4-FFF2-40B4-BE49-F238E27FC236}">
                <a16:creationId xmlns:a16="http://schemas.microsoft.com/office/drawing/2014/main" id="{E427DD80-0FF7-D717-C381-55D2F9C43DF4}"/>
              </a:ext>
            </a:extLst>
          </p:cNvPr>
          <p:cNvSpPr/>
          <p:nvPr/>
        </p:nvSpPr>
        <p:spPr>
          <a:xfrm>
            <a:off x="7739603" y="684087"/>
            <a:ext cx="1230594" cy="435835"/>
          </a:xfrm>
          <a:prstGeom prst="roundRect">
            <a:avLst/>
          </a:prstGeom>
          <a:solidFill>
            <a:schemeClr val="accent2"/>
          </a:solidFill>
          <a:ln>
            <a:solidFill>
              <a:srgbClr val="D83B0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s-NI" sz="1200" dirty="0" err="1"/>
              <a:t>Entities</a:t>
            </a:r>
            <a:endParaRPr lang="es-NI" sz="1200" dirty="0"/>
          </a:p>
        </p:txBody>
      </p:sp>
      <p:sp>
        <p:nvSpPr>
          <p:cNvPr id="28" name="Rectángulo: esquinas redondeadas 27">
            <a:extLst>
              <a:ext uri="{FF2B5EF4-FFF2-40B4-BE49-F238E27FC236}">
                <a16:creationId xmlns:a16="http://schemas.microsoft.com/office/drawing/2014/main" id="{AE354D51-CE17-D0AB-18C7-335BE9A1FDF9}"/>
              </a:ext>
            </a:extLst>
          </p:cNvPr>
          <p:cNvSpPr/>
          <p:nvPr/>
        </p:nvSpPr>
        <p:spPr>
          <a:xfrm>
            <a:off x="7739603" y="1261416"/>
            <a:ext cx="1230594" cy="435835"/>
          </a:xfrm>
          <a:prstGeom prst="roundRect">
            <a:avLst/>
          </a:prstGeom>
          <a:solidFill>
            <a:schemeClr val="accent2"/>
          </a:solidFill>
          <a:ln>
            <a:solidFill>
              <a:srgbClr val="D83B0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s-NI" sz="1200" dirty="0" err="1"/>
              <a:t>ApiContracts</a:t>
            </a:r>
            <a:endParaRPr lang="es-NI" sz="1200" dirty="0"/>
          </a:p>
        </p:txBody>
      </p:sp>
      <p:sp>
        <p:nvSpPr>
          <p:cNvPr id="29" name="Rectángulo: esquinas redondeadas 28">
            <a:extLst>
              <a:ext uri="{FF2B5EF4-FFF2-40B4-BE49-F238E27FC236}">
                <a16:creationId xmlns:a16="http://schemas.microsoft.com/office/drawing/2014/main" id="{1A97B67A-EFAE-BED0-A140-E2CFF80452DE}"/>
              </a:ext>
            </a:extLst>
          </p:cNvPr>
          <p:cNvSpPr/>
          <p:nvPr/>
        </p:nvSpPr>
        <p:spPr>
          <a:xfrm>
            <a:off x="7739603" y="1809836"/>
            <a:ext cx="1230594" cy="435835"/>
          </a:xfrm>
          <a:prstGeom prst="roundRect">
            <a:avLst/>
          </a:prstGeom>
          <a:solidFill>
            <a:schemeClr val="accent2"/>
          </a:solidFill>
          <a:ln>
            <a:solidFill>
              <a:srgbClr val="D83B0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s-NI" sz="1200" dirty="0" err="1"/>
              <a:t>Enums</a:t>
            </a:r>
            <a:endParaRPr lang="es-NI" sz="1200" dirty="0"/>
          </a:p>
        </p:txBody>
      </p:sp>
      <p:sp>
        <p:nvSpPr>
          <p:cNvPr id="30" name="Rectángulo: esquinas redondeadas 29">
            <a:extLst>
              <a:ext uri="{FF2B5EF4-FFF2-40B4-BE49-F238E27FC236}">
                <a16:creationId xmlns:a16="http://schemas.microsoft.com/office/drawing/2014/main" id="{22DB42EF-172B-F5A9-3AC1-4A0102C72230}"/>
              </a:ext>
            </a:extLst>
          </p:cNvPr>
          <p:cNvSpPr/>
          <p:nvPr/>
        </p:nvSpPr>
        <p:spPr>
          <a:xfrm>
            <a:off x="9192165" y="684087"/>
            <a:ext cx="1230594" cy="435835"/>
          </a:xfrm>
          <a:prstGeom prst="roundRect">
            <a:avLst/>
          </a:prstGeom>
          <a:solidFill>
            <a:schemeClr val="accent2"/>
          </a:solidFill>
          <a:ln>
            <a:solidFill>
              <a:srgbClr val="D83B0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s-NI" sz="1200" dirty="0" err="1"/>
              <a:t>Events</a:t>
            </a:r>
            <a:endParaRPr lang="es-NI" sz="1200" dirty="0"/>
          </a:p>
        </p:txBody>
      </p:sp>
      <p:sp>
        <p:nvSpPr>
          <p:cNvPr id="31" name="CuadroTexto 30">
            <a:extLst>
              <a:ext uri="{FF2B5EF4-FFF2-40B4-BE49-F238E27FC236}">
                <a16:creationId xmlns:a16="http://schemas.microsoft.com/office/drawing/2014/main" id="{58E9FBBC-3E00-BC94-5E16-100E3AF7900B}"/>
              </a:ext>
            </a:extLst>
          </p:cNvPr>
          <p:cNvSpPr txBox="1"/>
          <p:nvPr/>
        </p:nvSpPr>
        <p:spPr>
          <a:xfrm>
            <a:off x="7614164" y="173261"/>
            <a:ext cx="918841" cy="369332"/>
          </a:xfrm>
          <a:prstGeom prst="rect">
            <a:avLst/>
          </a:prstGeom>
          <a:noFill/>
        </p:spPr>
        <p:txBody>
          <a:bodyPr wrap="none" rtlCol="0">
            <a:spAutoFit/>
          </a:bodyPr>
          <a:lstStyle/>
          <a:p>
            <a:r>
              <a:rPr lang="es-NI" dirty="0" err="1">
                <a:solidFill>
                  <a:schemeClr val="accent2"/>
                </a:solidFill>
              </a:rPr>
              <a:t>Domain</a:t>
            </a:r>
            <a:endParaRPr lang="es-NI" dirty="0">
              <a:solidFill>
                <a:schemeClr val="accent2"/>
              </a:solidFill>
            </a:endParaRPr>
          </a:p>
        </p:txBody>
      </p:sp>
      <p:sp>
        <p:nvSpPr>
          <p:cNvPr id="32" name="Rectángulo: esquinas redondeadas 31">
            <a:extLst>
              <a:ext uri="{FF2B5EF4-FFF2-40B4-BE49-F238E27FC236}">
                <a16:creationId xmlns:a16="http://schemas.microsoft.com/office/drawing/2014/main" id="{026EF3D0-99BB-60F3-E14F-C38540657C0B}"/>
              </a:ext>
            </a:extLst>
          </p:cNvPr>
          <p:cNvSpPr/>
          <p:nvPr/>
        </p:nvSpPr>
        <p:spPr>
          <a:xfrm>
            <a:off x="9192165" y="1268324"/>
            <a:ext cx="1230594" cy="435835"/>
          </a:xfrm>
          <a:prstGeom prst="roundRect">
            <a:avLst/>
          </a:prstGeom>
          <a:solidFill>
            <a:schemeClr val="accent2"/>
          </a:solidFill>
          <a:ln>
            <a:solidFill>
              <a:srgbClr val="D83B0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s-NI" sz="1200" dirty="0" err="1"/>
              <a:t>Extensións</a:t>
            </a:r>
            <a:endParaRPr lang="es-NI" sz="1200" dirty="0"/>
          </a:p>
        </p:txBody>
      </p:sp>
      <p:sp>
        <p:nvSpPr>
          <p:cNvPr id="33" name="Rectángulo: esquinas redondeadas 32">
            <a:extLst>
              <a:ext uri="{FF2B5EF4-FFF2-40B4-BE49-F238E27FC236}">
                <a16:creationId xmlns:a16="http://schemas.microsoft.com/office/drawing/2014/main" id="{3079AB54-CA26-6282-BA01-3E1122C1CF75}"/>
              </a:ext>
            </a:extLst>
          </p:cNvPr>
          <p:cNvSpPr/>
          <p:nvPr/>
        </p:nvSpPr>
        <p:spPr>
          <a:xfrm>
            <a:off x="9189624" y="4962718"/>
            <a:ext cx="1230594" cy="435835"/>
          </a:xfrm>
          <a:prstGeom prst="roundRect">
            <a:avLst/>
          </a:prstGeom>
          <a:solidFill>
            <a:srgbClr val="119B32"/>
          </a:solidFill>
          <a:ln>
            <a:solidFill>
              <a:schemeClr val="accent6">
                <a:lumMod val="75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s-NI" sz="1200" dirty="0" err="1"/>
              <a:t>Services</a:t>
            </a:r>
            <a:r>
              <a:rPr lang="es-NI" sz="1200" dirty="0"/>
              <a:t> </a:t>
            </a:r>
            <a:r>
              <a:rPr lang="es-NI" sz="1200" dirty="0" err="1"/>
              <a:t>Consuming</a:t>
            </a:r>
            <a:endParaRPr lang="es-NI" sz="1200" dirty="0"/>
          </a:p>
        </p:txBody>
      </p:sp>
      <p:pic>
        <p:nvPicPr>
          <p:cNvPr id="10242" name="Picture 2" descr="EF Core - Matthias' Blog">
            <a:extLst>
              <a:ext uri="{FF2B5EF4-FFF2-40B4-BE49-F238E27FC236}">
                <a16:creationId xmlns:a16="http://schemas.microsoft.com/office/drawing/2014/main" id="{7BB44D8E-90B3-AA29-F9E0-1FF9B1FE0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0060" y="5631018"/>
            <a:ext cx="1590052" cy="968560"/>
          </a:xfrm>
          <a:prstGeom prst="rect">
            <a:avLst/>
          </a:prstGeom>
          <a:noFill/>
          <a:extLst>
            <a:ext uri="{909E8E84-426E-40DD-AFC4-6F175D3DCCD1}">
              <a14:hiddenFill xmlns:a14="http://schemas.microsoft.com/office/drawing/2010/main">
                <a:solidFill>
                  <a:srgbClr val="FFFFFF"/>
                </a:solidFill>
              </a14:hiddenFill>
            </a:ext>
          </a:extLst>
        </p:spPr>
      </p:pic>
      <p:pic>
        <p:nvPicPr>
          <p:cNvPr id="38" name="Imagen 37">
            <a:extLst>
              <a:ext uri="{FF2B5EF4-FFF2-40B4-BE49-F238E27FC236}">
                <a16:creationId xmlns:a16="http://schemas.microsoft.com/office/drawing/2014/main" id="{4A9CAA98-0BAF-96D5-8953-9E07FFB3CFC8}"/>
              </a:ext>
            </a:extLst>
          </p:cNvPr>
          <p:cNvPicPr>
            <a:picLocks noChangeAspect="1"/>
          </p:cNvPicPr>
          <p:nvPr/>
        </p:nvPicPr>
        <p:blipFill>
          <a:blip r:embed="rId3"/>
          <a:stretch>
            <a:fillRect/>
          </a:stretch>
        </p:blipFill>
        <p:spPr>
          <a:xfrm>
            <a:off x="8862060" y="5637925"/>
            <a:ext cx="1070121" cy="869473"/>
          </a:xfrm>
          <a:prstGeom prst="rect">
            <a:avLst/>
          </a:prstGeom>
        </p:spPr>
      </p:pic>
      <p:pic>
        <p:nvPicPr>
          <p:cNvPr id="10250" name="Picture 10" descr="Web Service Client in Spring Boot | by Ankit Lohani | Medium">
            <a:extLst>
              <a:ext uri="{FF2B5EF4-FFF2-40B4-BE49-F238E27FC236}">
                <a16:creationId xmlns:a16="http://schemas.microsoft.com/office/drawing/2014/main" id="{FED162AA-3C8B-377B-CA31-7F75B5D63B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28880" y="5663620"/>
            <a:ext cx="968560" cy="96856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Create .Net Core with AWS Lambda. Introduction | by Bingeek | Medium">
            <a:extLst>
              <a:ext uri="{FF2B5EF4-FFF2-40B4-BE49-F238E27FC236}">
                <a16:creationId xmlns:a16="http://schemas.microsoft.com/office/drawing/2014/main" id="{86A5DF93-8A24-ADC2-42EF-D810B411BD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4091" y="2485645"/>
            <a:ext cx="1502224" cy="687164"/>
          </a:xfrm>
          <a:prstGeom prst="rect">
            <a:avLst/>
          </a:prstGeom>
          <a:noFill/>
          <a:extLst>
            <a:ext uri="{909E8E84-426E-40DD-AFC4-6F175D3DCCD1}">
              <a14:hiddenFill xmlns:a14="http://schemas.microsoft.com/office/drawing/2010/main">
                <a:solidFill>
                  <a:srgbClr val="FFFFFF"/>
                </a:solidFill>
              </a14:hiddenFill>
            </a:ext>
          </a:extLst>
        </p:spPr>
      </p:pic>
      <p:pic>
        <p:nvPicPr>
          <p:cNvPr id="10252" name="Picture 12" descr="Creating a custom ASP.NET Core Output Formatter - CodeOpinion">
            <a:extLst>
              <a:ext uri="{FF2B5EF4-FFF2-40B4-BE49-F238E27FC236}">
                <a16:creationId xmlns:a16="http://schemas.microsoft.com/office/drawing/2014/main" id="{E90EBCBE-F66E-3AF3-8F8F-4528361CCB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93697" y="2441698"/>
            <a:ext cx="754114" cy="754114"/>
          </a:xfrm>
          <a:prstGeom prst="rect">
            <a:avLst/>
          </a:prstGeom>
          <a:noFill/>
          <a:extLst>
            <a:ext uri="{909E8E84-426E-40DD-AFC4-6F175D3DCCD1}">
              <a14:hiddenFill xmlns:a14="http://schemas.microsoft.com/office/drawing/2010/main">
                <a:solidFill>
                  <a:srgbClr val="FFFFFF"/>
                </a:solidFill>
              </a14:hiddenFill>
            </a:ext>
          </a:extLst>
        </p:spPr>
      </p:pic>
      <p:sp>
        <p:nvSpPr>
          <p:cNvPr id="41" name="AutoShape 14" descr="C# Vector Logo - Download Free SVG Icon | Worldvectorlogo">
            <a:extLst>
              <a:ext uri="{FF2B5EF4-FFF2-40B4-BE49-F238E27FC236}">
                <a16:creationId xmlns:a16="http://schemas.microsoft.com/office/drawing/2014/main" id="{D1497937-80E4-32CE-3E23-A37F2BD29F05}"/>
              </a:ext>
            </a:extLst>
          </p:cNvPr>
          <p:cNvSpPr>
            <a:spLocks noChangeAspect="1" noChangeArrowheads="1"/>
          </p:cNvSpPr>
          <p:nvPr/>
        </p:nvSpPr>
        <p:spPr bwMode="auto">
          <a:xfrm>
            <a:off x="9468480" y="330699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NI"/>
          </a:p>
        </p:txBody>
      </p:sp>
      <p:pic>
        <p:nvPicPr>
          <p:cNvPr id="45" name="Imagen 44">
            <a:extLst>
              <a:ext uri="{FF2B5EF4-FFF2-40B4-BE49-F238E27FC236}">
                <a16:creationId xmlns:a16="http://schemas.microsoft.com/office/drawing/2014/main" id="{4D02D781-A5F8-9B8B-867C-F61120C253E1}"/>
              </a:ext>
            </a:extLst>
          </p:cNvPr>
          <p:cNvPicPr>
            <a:picLocks noChangeAspect="1"/>
          </p:cNvPicPr>
          <p:nvPr/>
        </p:nvPicPr>
        <p:blipFill>
          <a:blip r:embed="rId7"/>
          <a:stretch>
            <a:fillRect/>
          </a:stretch>
        </p:blipFill>
        <p:spPr>
          <a:xfrm>
            <a:off x="6145193" y="2455246"/>
            <a:ext cx="591595" cy="665085"/>
          </a:xfrm>
          <a:prstGeom prst="rect">
            <a:avLst/>
          </a:prstGeom>
        </p:spPr>
      </p:pic>
      <p:pic>
        <p:nvPicPr>
          <p:cNvPr id="10260" name="Picture 20" descr="CQRS with MediatR. MediatR with .Net Core | by Shalin De Silva | Medium">
            <a:extLst>
              <a:ext uri="{FF2B5EF4-FFF2-40B4-BE49-F238E27FC236}">
                <a16:creationId xmlns:a16="http://schemas.microsoft.com/office/drawing/2014/main" id="{EE40A816-B04B-B3B9-FD4A-2BCE93D611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10739" y="5675513"/>
            <a:ext cx="898229" cy="898229"/>
          </a:xfrm>
          <a:prstGeom prst="rect">
            <a:avLst/>
          </a:prstGeom>
          <a:noFill/>
          <a:extLst>
            <a:ext uri="{909E8E84-426E-40DD-AFC4-6F175D3DCCD1}">
              <a14:hiddenFill xmlns:a14="http://schemas.microsoft.com/office/drawing/2010/main">
                <a:solidFill>
                  <a:srgbClr val="FFFFFF"/>
                </a:solidFill>
              </a14:hiddenFill>
            </a:ext>
          </a:extLst>
        </p:spPr>
      </p:pic>
      <p:pic>
        <p:nvPicPr>
          <p:cNvPr id="10262" name="Picture 22" descr="GitHub - FluentValidation/FluentValidation: A popular .NET validation  library for building strongly-typed validation rules.">
            <a:extLst>
              <a:ext uri="{FF2B5EF4-FFF2-40B4-BE49-F238E27FC236}">
                <a16:creationId xmlns:a16="http://schemas.microsoft.com/office/drawing/2014/main" id="{346781A1-7CBE-1BA4-5BE5-9874D56AE85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85342" y="5876329"/>
            <a:ext cx="1245021" cy="572580"/>
          </a:xfrm>
          <a:prstGeom prst="rect">
            <a:avLst/>
          </a:prstGeom>
          <a:noFill/>
          <a:extLst>
            <a:ext uri="{909E8E84-426E-40DD-AFC4-6F175D3DCCD1}">
              <a14:hiddenFill xmlns:a14="http://schemas.microsoft.com/office/drawing/2010/main">
                <a:solidFill>
                  <a:srgbClr val="FFFFFF"/>
                </a:solidFill>
              </a14:hiddenFill>
            </a:ext>
          </a:extLst>
        </p:spPr>
      </p:pic>
      <p:pic>
        <p:nvPicPr>
          <p:cNvPr id="48" name="Imagen 47">
            <a:extLst>
              <a:ext uri="{FF2B5EF4-FFF2-40B4-BE49-F238E27FC236}">
                <a16:creationId xmlns:a16="http://schemas.microsoft.com/office/drawing/2014/main" id="{158FC32A-C348-2BC1-C002-5A4727F59AA3}"/>
              </a:ext>
            </a:extLst>
          </p:cNvPr>
          <p:cNvPicPr>
            <a:picLocks noChangeAspect="1"/>
          </p:cNvPicPr>
          <p:nvPr/>
        </p:nvPicPr>
        <p:blipFill>
          <a:blip r:embed="rId10"/>
          <a:stretch>
            <a:fillRect/>
          </a:stretch>
        </p:blipFill>
        <p:spPr>
          <a:xfrm>
            <a:off x="7685864" y="2444520"/>
            <a:ext cx="805354" cy="797086"/>
          </a:xfrm>
          <a:prstGeom prst="rect">
            <a:avLst/>
          </a:prstGeom>
        </p:spPr>
      </p:pic>
      <p:pic>
        <p:nvPicPr>
          <p:cNvPr id="51" name="Imagen 50">
            <a:extLst>
              <a:ext uri="{FF2B5EF4-FFF2-40B4-BE49-F238E27FC236}">
                <a16:creationId xmlns:a16="http://schemas.microsoft.com/office/drawing/2014/main" id="{5C3E53C5-034A-06A3-65BA-9CA25470A796}"/>
              </a:ext>
            </a:extLst>
          </p:cNvPr>
          <p:cNvPicPr>
            <a:picLocks noChangeAspect="1"/>
          </p:cNvPicPr>
          <p:nvPr/>
        </p:nvPicPr>
        <p:blipFill>
          <a:blip r:embed="rId11"/>
          <a:stretch>
            <a:fillRect/>
          </a:stretch>
        </p:blipFill>
        <p:spPr>
          <a:xfrm>
            <a:off x="8735189" y="2447705"/>
            <a:ext cx="618116" cy="789475"/>
          </a:xfrm>
          <a:prstGeom prst="rect">
            <a:avLst/>
          </a:prstGeom>
        </p:spPr>
      </p:pic>
      <p:sp>
        <p:nvSpPr>
          <p:cNvPr id="52" name="CuadroTexto 51">
            <a:extLst>
              <a:ext uri="{FF2B5EF4-FFF2-40B4-BE49-F238E27FC236}">
                <a16:creationId xmlns:a16="http://schemas.microsoft.com/office/drawing/2014/main" id="{20E32526-26A5-79CB-5129-53901838050D}"/>
              </a:ext>
            </a:extLst>
          </p:cNvPr>
          <p:cNvSpPr txBox="1"/>
          <p:nvPr/>
        </p:nvSpPr>
        <p:spPr>
          <a:xfrm>
            <a:off x="151465" y="201837"/>
            <a:ext cx="2553635" cy="1200329"/>
          </a:xfrm>
          <a:prstGeom prst="rect">
            <a:avLst/>
          </a:prstGeom>
          <a:noFill/>
        </p:spPr>
        <p:txBody>
          <a:bodyPr wrap="square" rtlCol="0">
            <a:spAutoFit/>
          </a:bodyPr>
          <a:lstStyle/>
          <a:p>
            <a:r>
              <a:rPr lang="es-NI" sz="3600" b="1" dirty="0" err="1">
                <a:solidFill>
                  <a:srgbClr val="1280D9"/>
                </a:solidFill>
              </a:rPr>
              <a:t>Clean</a:t>
            </a:r>
            <a:r>
              <a:rPr lang="es-NI" sz="3600" b="1" dirty="0">
                <a:solidFill>
                  <a:srgbClr val="1280D9"/>
                </a:solidFill>
              </a:rPr>
              <a:t> </a:t>
            </a:r>
            <a:r>
              <a:rPr lang="es-NI" sz="3600" b="1" dirty="0" err="1">
                <a:solidFill>
                  <a:srgbClr val="1280D9"/>
                </a:solidFill>
              </a:rPr>
              <a:t>Architecture</a:t>
            </a:r>
            <a:endParaRPr lang="es-NI" sz="3600" b="1" dirty="0">
              <a:solidFill>
                <a:srgbClr val="1280D9"/>
              </a:solidFill>
            </a:endParaRPr>
          </a:p>
        </p:txBody>
      </p:sp>
    </p:spTree>
    <p:extLst>
      <p:ext uri="{BB962C8B-B14F-4D97-AF65-F5344CB8AC3E}">
        <p14:creationId xmlns:p14="http://schemas.microsoft.com/office/powerpoint/2010/main" val="3933123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3" name="Rectángulo 2122">
            <a:extLst>
              <a:ext uri="{FF2B5EF4-FFF2-40B4-BE49-F238E27FC236}">
                <a16:creationId xmlns:a16="http://schemas.microsoft.com/office/drawing/2014/main" id="{363FE396-2571-E78D-EE21-DA99AEA63BDA}"/>
              </a:ext>
            </a:extLst>
          </p:cNvPr>
          <p:cNvSpPr/>
          <p:nvPr/>
        </p:nvSpPr>
        <p:spPr>
          <a:xfrm>
            <a:off x="58724" y="85725"/>
            <a:ext cx="11838002" cy="6600248"/>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2124" name="CuadroTexto 2123">
            <a:extLst>
              <a:ext uri="{FF2B5EF4-FFF2-40B4-BE49-F238E27FC236}">
                <a16:creationId xmlns:a16="http://schemas.microsoft.com/office/drawing/2014/main" id="{2BFBB0E6-5F23-D5E5-07F5-5568F9C1D4E5}"/>
              </a:ext>
            </a:extLst>
          </p:cNvPr>
          <p:cNvSpPr txBox="1"/>
          <p:nvPr/>
        </p:nvSpPr>
        <p:spPr>
          <a:xfrm>
            <a:off x="497398" y="159462"/>
            <a:ext cx="2349964" cy="276999"/>
          </a:xfrm>
          <a:prstGeom prst="rect">
            <a:avLst/>
          </a:prstGeom>
          <a:noFill/>
        </p:spPr>
        <p:txBody>
          <a:bodyPr wrap="square" rtlCol="0">
            <a:spAutoFit/>
          </a:bodyPr>
          <a:lstStyle/>
          <a:p>
            <a:r>
              <a:rPr lang="es-NI" sz="1200" b="1" dirty="0">
                <a:solidFill>
                  <a:schemeClr val="tx1">
                    <a:lumMod val="75000"/>
                    <a:lumOff val="25000"/>
                  </a:schemeClr>
                </a:solidFill>
              </a:rPr>
              <a:t>AWS Cloud – Control Tower</a:t>
            </a:r>
          </a:p>
        </p:txBody>
      </p:sp>
      <p:pic>
        <p:nvPicPr>
          <p:cNvPr id="2188" name="Picture 24" descr="30 Aws Icons - Free in SVG, PNG, ICO - IconScout">
            <a:extLst>
              <a:ext uri="{FF2B5EF4-FFF2-40B4-BE49-F238E27FC236}">
                <a16:creationId xmlns:a16="http://schemas.microsoft.com/office/drawing/2014/main" id="{082E949F-8309-BEC7-69E8-88B0C4FC4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39" y="172027"/>
            <a:ext cx="307777" cy="307777"/>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upo 4">
            <a:extLst>
              <a:ext uri="{FF2B5EF4-FFF2-40B4-BE49-F238E27FC236}">
                <a16:creationId xmlns:a16="http://schemas.microsoft.com/office/drawing/2014/main" id="{96314BEA-E051-3FF5-B019-228B179B21A9}"/>
              </a:ext>
            </a:extLst>
          </p:cNvPr>
          <p:cNvGrpSpPr/>
          <p:nvPr/>
        </p:nvGrpSpPr>
        <p:grpSpPr>
          <a:xfrm>
            <a:off x="8645820" y="452034"/>
            <a:ext cx="1550688" cy="888246"/>
            <a:chOff x="300166" y="3794090"/>
            <a:chExt cx="1550688" cy="888246"/>
          </a:xfrm>
        </p:grpSpPr>
        <p:pic>
          <p:nvPicPr>
            <p:cNvPr id="3" name="Graphic 17" descr="Amazon Cognito service icon.">
              <a:extLst>
                <a:ext uri="{FF2B5EF4-FFF2-40B4-BE49-F238E27FC236}">
                  <a16:creationId xmlns:a16="http://schemas.microsoft.com/office/drawing/2014/main" id="{844F2E30-E2A9-9712-77BD-400B5B118B4F}"/>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760650" y="3794090"/>
              <a:ext cx="629721" cy="629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11">
              <a:extLst>
                <a:ext uri="{FF2B5EF4-FFF2-40B4-BE49-F238E27FC236}">
                  <a16:creationId xmlns:a16="http://schemas.microsoft.com/office/drawing/2014/main" id="{8A096191-64B1-B41C-88DE-C79AC229C548}"/>
                </a:ext>
              </a:extLst>
            </p:cNvPr>
            <p:cNvSpPr txBox="1">
              <a:spLocks noChangeArrowheads="1"/>
            </p:cNvSpPr>
            <p:nvPr/>
          </p:nvSpPr>
          <p:spPr bwMode="auto">
            <a:xfrm>
              <a:off x="300166" y="4405337"/>
              <a:ext cx="15506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2">
                      <a:lumMod val="25000"/>
                    </a:schemeClr>
                  </a:solidFill>
                  <a:latin typeface="Arial" panose="020B0604020202020204" pitchFamily="34" charset="0"/>
                  <a:ea typeface="Amazon Ember" panose="020B0603020204020204" pitchFamily="34" charset="0"/>
                  <a:cs typeface="Arial" panose="020B0604020202020204" pitchFamily="34" charset="0"/>
                </a:rPr>
                <a:t>Amazon Cognito</a:t>
              </a:r>
            </a:p>
          </p:txBody>
        </p:sp>
      </p:grpSp>
      <p:grpSp>
        <p:nvGrpSpPr>
          <p:cNvPr id="8" name="Grupo 7">
            <a:extLst>
              <a:ext uri="{FF2B5EF4-FFF2-40B4-BE49-F238E27FC236}">
                <a16:creationId xmlns:a16="http://schemas.microsoft.com/office/drawing/2014/main" id="{43280145-F431-7D23-ECEC-79DD1729D5CA}"/>
              </a:ext>
            </a:extLst>
          </p:cNvPr>
          <p:cNvGrpSpPr/>
          <p:nvPr/>
        </p:nvGrpSpPr>
        <p:grpSpPr>
          <a:xfrm>
            <a:off x="127313" y="1848888"/>
            <a:ext cx="1805638" cy="872007"/>
            <a:chOff x="-148887" y="1083028"/>
            <a:chExt cx="1805638" cy="872007"/>
          </a:xfrm>
        </p:grpSpPr>
        <p:pic>
          <p:nvPicPr>
            <p:cNvPr id="6" name="Graphic 22" descr="AWS Shield service icon.">
              <a:extLst>
                <a:ext uri="{FF2B5EF4-FFF2-40B4-BE49-F238E27FC236}">
                  <a16:creationId xmlns:a16="http://schemas.microsoft.com/office/drawing/2014/main" id="{6B466C2C-12C3-C5E1-9B86-FAD1AC4AFC9A}"/>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433285" y="1083028"/>
              <a:ext cx="624877" cy="624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15">
              <a:extLst>
                <a:ext uri="{FF2B5EF4-FFF2-40B4-BE49-F238E27FC236}">
                  <a16:creationId xmlns:a16="http://schemas.microsoft.com/office/drawing/2014/main" id="{D0929102-2430-2AE7-3FD0-2B39CD7CB18E}"/>
                </a:ext>
              </a:extLst>
            </p:cNvPr>
            <p:cNvSpPr txBox="1">
              <a:spLocks noChangeArrowheads="1"/>
            </p:cNvSpPr>
            <p:nvPr/>
          </p:nvSpPr>
          <p:spPr bwMode="auto">
            <a:xfrm>
              <a:off x="-148887" y="1678036"/>
              <a:ext cx="18056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Shield</a:t>
              </a:r>
            </a:p>
          </p:txBody>
        </p:sp>
      </p:grpSp>
      <p:grpSp>
        <p:nvGrpSpPr>
          <p:cNvPr id="12" name="Grupo 11">
            <a:extLst>
              <a:ext uri="{FF2B5EF4-FFF2-40B4-BE49-F238E27FC236}">
                <a16:creationId xmlns:a16="http://schemas.microsoft.com/office/drawing/2014/main" id="{8C9534FE-4379-9A0D-A880-16DF77867C69}"/>
              </a:ext>
            </a:extLst>
          </p:cNvPr>
          <p:cNvGrpSpPr/>
          <p:nvPr/>
        </p:nvGrpSpPr>
        <p:grpSpPr>
          <a:xfrm>
            <a:off x="2202616" y="1861359"/>
            <a:ext cx="1034837" cy="859536"/>
            <a:chOff x="406699" y="2260379"/>
            <a:chExt cx="1034837" cy="859536"/>
          </a:xfrm>
        </p:grpSpPr>
        <p:pic>
          <p:nvPicPr>
            <p:cNvPr id="10" name="Graphic 8" descr="AWS WAF service icon.">
              <a:extLst>
                <a:ext uri="{FF2B5EF4-FFF2-40B4-BE49-F238E27FC236}">
                  <a16:creationId xmlns:a16="http://schemas.microsoft.com/office/drawing/2014/main" id="{CCAAE49F-D192-CF08-409C-E6C7EC1A6893}"/>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615669" y="2260379"/>
              <a:ext cx="616897" cy="616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1">
              <a:extLst>
                <a:ext uri="{FF2B5EF4-FFF2-40B4-BE49-F238E27FC236}">
                  <a16:creationId xmlns:a16="http://schemas.microsoft.com/office/drawing/2014/main" id="{0B40FE77-5039-AB32-632B-1764966BEBF9}"/>
                </a:ext>
              </a:extLst>
            </p:cNvPr>
            <p:cNvSpPr txBox="1">
              <a:spLocks noChangeArrowheads="1"/>
            </p:cNvSpPr>
            <p:nvPr/>
          </p:nvSpPr>
          <p:spPr bwMode="auto">
            <a:xfrm>
              <a:off x="406699" y="2842916"/>
              <a:ext cx="103483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WAF</a:t>
              </a:r>
            </a:p>
          </p:txBody>
        </p:sp>
      </p:grpSp>
      <p:grpSp>
        <p:nvGrpSpPr>
          <p:cNvPr id="16" name="Grupo 15">
            <a:extLst>
              <a:ext uri="{FF2B5EF4-FFF2-40B4-BE49-F238E27FC236}">
                <a16:creationId xmlns:a16="http://schemas.microsoft.com/office/drawing/2014/main" id="{ADB4813A-212E-8411-5AEC-3E96F25EE4C4}"/>
              </a:ext>
            </a:extLst>
          </p:cNvPr>
          <p:cNvGrpSpPr/>
          <p:nvPr/>
        </p:nvGrpSpPr>
        <p:grpSpPr>
          <a:xfrm>
            <a:off x="7149567" y="408746"/>
            <a:ext cx="1614220" cy="1081834"/>
            <a:chOff x="3344669" y="1148534"/>
            <a:chExt cx="1614220" cy="1081834"/>
          </a:xfrm>
        </p:grpSpPr>
        <p:pic>
          <p:nvPicPr>
            <p:cNvPr id="13" name="Graphic 16" descr="AWS Resource Access Manager service icon.">
              <a:extLst>
                <a:ext uri="{FF2B5EF4-FFF2-40B4-BE49-F238E27FC236}">
                  <a16:creationId xmlns:a16="http://schemas.microsoft.com/office/drawing/2014/main" id="{BF1B20FE-5D0D-161D-DDD2-10DFF7F69BD6}"/>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3824735" y="1148534"/>
              <a:ext cx="647926" cy="647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7">
              <a:extLst>
                <a:ext uri="{FF2B5EF4-FFF2-40B4-BE49-F238E27FC236}">
                  <a16:creationId xmlns:a16="http://schemas.microsoft.com/office/drawing/2014/main" id="{9AF6A924-C82D-D971-C652-93CF6731FD79}"/>
                </a:ext>
              </a:extLst>
            </p:cNvPr>
            <p:cNvSpPr txBox="1">
              <a:spLocks noChangeArrowheads="1"/>
            </p:cNvSpPr>
            <p:nvPr/>
          </p:nvSpPr>
          <p:spPr bwMode="auto">
            <a:xfrm>
              <a:off x="3344669" y="1768703"/>
              <a:ext cx="16142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Resource</a:t>
              </a: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Access Manager</a:t>
              </a:r>
            </a:p>
          </p:txBody>
        </p:sp>
      </p:grpSp>
      <p:grpSp>
        <p:nvGrpSpPr>
          <p:cNvPr id="20" name="Grupo 19">
            <a:extLst>
              <a:ext uri="{FF2B5EF4-FFF2-40B4-BE49-F238E27FC236}">
                <a16:creationId xmlns:a16="http://schemas.microsoft.com/office/drawing/2014/main" id="{35F43527-CF12-C992-B5BC-F7D8FD1E38DD}"/>
              </a:ext>
            </a:extLst>
          </p:cNvPr>
          <p:cNvGrpSpPr/>
          <p:nvPr/>
        </p:nvGrpSpPr>
        <p:grpSpPr>
          <a:xfrm>
            <a:off x="92758" y="5452641"/>
            <a:ext cx="1186932" cy="1114660"/>
            <a:chOff x="52082" y="5529263"/>
            <a:chExt cx="1186932" cy="1114660"/>
          </a:xfrm>
        </p:grpSpPr>
        <p:pic>
          <p:nvPicPr>
            <p:cNvPr id="17" name="Graphic 6" descr="AWS IAM Identity Center service icon.">
              <a:extLst>
                <a:ext uri="{FF2B5EF4-FFF2-40B4-BE49-F238E27FC236}">
                  <a16:creationId xmlns:a16="http://schemas.microsoft.com/office/drawing/2014/main" id="{D48616C4-41A9-C73C-ED32-BEC3905082B2}"/>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322383" y="5529263"/>
              <a:ext cx="64633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Box 9">
              <a:extLst>
                <a:ext uri="{FF2B5EF4-FFF2-40B4-BE49-F238E27FC236}">
                  <a16:creationId xmlns:a16="http://schemas.microsoft.com/office/drawing/2014/main" id="{88E24D24-7BF1-C741-1634-E1B78FA71FFC}"/>
                </a:ext>
              </a:extLst>
            </p:cNvPr>
            <p:cNvSpPr txBox="1">
              <a:spLocks noChangeArrowheads="1"/>
            </p:cNvSpPr>
            <p:nvPr/>
          </p:nvSpPr>
          <p:spPr bwMode="auto">
            <a:xfrm>
              <a:off x="52082" y="6182258"/>
              <a:ext cx="11869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sz="1200" dirty="0">
                  <a:latin typeface="Arial" panose="020B0604020202020204" pitchFamily="34" charset="0"/>
                  <a:cs typeface="Arial" panose="020B0604020202020204" pitchFamily="34" charset="0"/>
                </a:rPr>
                <a:t>AWS IAM Identity Center </a:t>
              </a:r>
              <a:endParaRPr lang="en-US" altLang="en-US" sz="1000" dirty="0">
                <a:latin typeface="Arial" panose="020B0604020202020204" pitchFamily="34" charset="0"/>
                <a:ea typeface="Amazon Ember" panose="020B0603020204020204" pitchFamily="34" charset="0"/>
                <a:cs typeface="Arial" panose="020B0604020202020204" pitchFamily="34" charset="0"/>
              </a:endParaRPr>
            </a:p>
          </p:txBody>
        </p:sp>
      </p:grpSp>
      <p:pic>
        <p:nvPicPr>
          <p:cNvPr id="22" name="Graphic 46" descr="Rule resource icon for the AWS WAF service.">
            <a:extLst>
              <a:ext uri="{FF2B5EF4-FFF2-40B4-BE49-F238E27FC236}">
                <a16:creationId xmlns:a16="http://schemas.microsoft.com/office/drawing/2014/main" id="{987F49F8-8BF4-3A53-B933-7D91450079C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942099" y="2990735"/>
            <a:ext cx="457200" cy="457200"/>
          </a:xfrm>
          <a:prstGeom prst="rect">
            <a:avLst/>
          </a:prstGeom>
        </p:spPr>
      </p:pic>
      <p:sp>
        <p:nvSpPr>
          <p:cNvPr id="23" name="TextBox 15">
            <a:extLst>
              <a:ext uri="{FF2B5EF4-FFF2-40B4-BE49-F238E27FC236}">
                <a16:creationId xmlns:a16="http://schemas.microsoft.com/office/drawing/2014/main" id="{D722F8F0-9FAC-C0C6-8B8E-65449FA9DFF4}"/>
              </a:ext>
            </a:extLst>
          </p:cNvPr>
          <p:cNvSpPr txBox="1">
            <a:spLocks noChangeArrowheads="1"/>
          </p:cNvSpPr>
          <p:nvPr/>
        </p:nvSpPr>
        <p:spPr bwMode="auto">
          <a:xfrm>
            <a:off x="1617078" y="3447935"/>
            <a:ext cx="11008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Rule</a:t>
            </a:r>
          </a:p>
        </p:txBody>
      </p:sp>
      <p:pic>
        <p:nvPicPr>
          <p:cNvPr id="26" name="Graphic 48" descr="Managed rule resource icon for the AWS WAF service.">
            <a:extLst>
              <a:ext uri="{FF2B5EF4-FFF2-40B4-BE49-F238E27FC236}">
                <a16:creationId xmlns:a16="http://schemas.microsoft.com/office/drawing/2014/main" id="{A6156736-6D6C-6113-1B9B-3A80A499DF6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020523" y="2990735"/>
            <a:ext cx="457200" cy="457200"/>
          </a:xfrm>
          <a:prstGeom prst="rect">
            <a:avLst/>
          </a:prstGeom>
        </p:spPr>
      </p:pic>
      <p:sp>
        <p:nvSpPr>
          <p:cNvPr id="27" name="TextBox 15">
            <a:extLst>
              <a:ext uri="{FF2B5EF4-FFF2-40B4-BE49-F238E27FC236}">
                <a16:creationId xmlns:a16="http://schemas.microsoft.com/office/drawing/2014/main" id="{05D4F634-63F2-FB92-8B70-36A9043E34CE}"/>
              </a:ext>
            </a:extLst>
          </p:cNvPr>
          <p:cNvSpPr txBox="1">
            <a:spLocks noChangeArrowheads="1"/>
          </p:cNvSpPr>
          <p:nvPr/>
        </p:nvSpPr>
        <p:spPr bwMode="auto">
          <a:xfrm>
            <a:off x="2658843" y="3447935"/>
            <a:ext cx="11805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Managed rule</a:t>
            </a:r>
          </a:p>
        </p:txBody>
      </p:sp>
      <p:pic>
        <p:nvPicPr>
          <p:cNvPr id="29" name="Graphic 50" descr="Filtering rule resource icon for the AWS WAF service.">
            <a:extLst>
              <a:ext uri="{FF2B5EF4-FFF2-40B4-BE49-F238E27FC236}">
                <a16:creationId xmlns:a16="http://schemas.microsoft.com/office/drawing/2014/main" id="{358F4712-B2F1-6B78-6759-664584FAEF2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563323" y="3840603"/>
            <a:ext cx="457200" cy="457200"/>
          </a:xfrm>
          <a:prstGeom prst="rect">
            <a:avLst/>
          </a:prstGeom>
        </p:spPr>
      </p:pic>
      <p:sp>
        <p:nvSpPr>
          <p:cNvPr id="30" name="TextBox 15">
            <a:extLst>
              <a:ext uri="{FF2B5EF4-FFF2-40B4-BE49-F238E27FC236}">
                <a16:creationId xmlns:a16="http://schemas.microsoft.com/office/drawing/2014/main" id="{9F5C56F7-4F5C-2457-BD2C-8578C7D1E6ED}"/>
              </a:ext>
            </a:extLst>
          </p:cNvPr>
          <p:cNvSpPr txBox="1">
            <a:spLocks noChangeArrowheads="1"/>
          </p:cNvSpPr>
          <p:nvPr/>
        </p:nvSpPr>
        <p:spPr bwMode="auto">
          <a:xfrm>
            <a:off x="2242527" y="4297803"/>
            <a:ext cx="110089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Filtering rule</a:t>
            </a:r>
          </a:p>
        </p:txBody>
      </p:sp>
      <p:grpSp>
        <p:nvGrpSpPr>
          <p:cNvPr id="2049" name="Grupo 2048">
            <a:extLst>
              <a:ext uri="{FF2B5EF4-FFF2-40B4-BE49-F238E27FC236}">
                <a16:creationId xmlns:a16="http://schemas.microsoft.com/office/drawing/2014/main" id="{DBCF13CD-DFC1-97B9-289A-9E2F2C785A38}"/>
              </a:ext>
            </a:extLst>
          </p:cNvPr>
          <p:cNvGrpSpPr/>
          <p:nvPr/>
        </p:nvGrpSpPr>
        <p:grpSpPr>
          <a:xfrm>
            <a:off x="1258772" y="5452641"/>
            <a:ext cx="1899943" cy="1114660"/>
            <a:chOff x="1258772" y="5452641"/>
            <a:chExt cx="1899943" cy="1114660"/>
          </a:xfrm>
        </p:grpSpPr>
        <p:pic>
          <p:nvPicPr>
            <p:cNvPr id="31" name="Graphic 8" descr="Amazon Simple Storage Service (Amazon S3) service icon.">
              <a:extLst>
                <a:ext uri="{FF2B5EF4-FFF2-40B4-BE49-F238E27FC236}">
                  <a16:creationId xmlns:a16="http://schemas.microsoft.com/office/drawing/2014/main" id="{B4E1AF75-4FD6-0774-10E4-0DA9FA19FA7E}"/>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1882246" y="5452641"/>
              <a:ext cx="652995" cy="652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 name="TextBox 9">
              <a:extLst>
                <a:ext uri="{FF2B5EF4-FFF2-40B4-BE49-F238E27FC236}">
                  <a16:creationId xmlns:a16="http://schemas.microsoft.com/office/drawing/2014/main" id="{1300C337-2086-A356-1521-9E76D200BA03}"/>
                </a:ext>
              </a:extLst>
            </p:cNvPr>
            <p:cNvSpPr txBox="1">
              <a:spLocks noChangeArrowheads="1"/>
            </p:cNvSpPr>
            <p:nvPr/>
          </p:nvSpPr>
          <p:spPr bwMode="auto">
            <a:xfrm>
              <a:off x="1258772" y="6105636"/>
              <a:ext cx="1899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Simple Storage Service (Amazon S3)</a:t>
              </a:r>
            </a:p>
          </p:txBody>
        </p:sp>
      </p:grpSp>
      <p:cxnSp>
        <p:nvCxnSpPr>
          <p:cNvPr id="2053" name="Conector recto de flecha 2052">
            <a:extLst>
              <a:ext uri="{FF2B5EF4-FFF2-40B4-BE49-F238E27FC236}">
                <a16:creationId xmlns:a16="http://schemas.microsoft.com/office/drawing/2014/main" id="{761DEC0C-A85F-7937-3592-C48F98315E3A}"/>
              </a:ext>
            </a:extLst>
          </p:cNvPr>
          <p:cNvCxnSpPr/>
          <p:nvPr/>
        </p:nvCxnSpPr>
        <p:spPr>
          <a:xfrm>
            <a:off x="3180922" y="2138436"/>
            <a:ext cx="872856"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55" name="Conector recto de flecha 2054">
            <a:extLst>
              <a:ext uri="{FF2B5EF4-FFF2-40B4-BE49-F238E27FC236}">
                <a16:creationId xmlns:a16="http://schemas.microsoft.com/office/drawing/2014/main" id="{DA51B8D3-6B60-8106-8C9A-6DC2852F88C8}"/>
              </a:ext>
            </a:extLst>
          </p:cNvPr>
          <p:cNvCxnSpPr>
            <a:endCxn id="10" idx="1"/>
          </p:cNvCxnSpPr>
          <p:nvPr/>
        </p:nvCxnSpPr>
        <p:spPr>
          <a:xfrm flipV="1">
            <a:off x="1342101" y="2169808"/>
            <a:ext cx="1069485" cy="758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59" name="Conector: angular 2058">
            <a:extLst>
              <a:ext uri="{FF2B5EF4-FFF2-40B4-BE49-F238E27FC236}">
                <a16:creationId xmlns:a16="http://schemas.microsoft.com/office/drawing/2014/main" id="{D370BB83-6A82-FD93-AFAA-3296752EABB3}"/>
              </a:ext>
            </a:extLst>
          </p:cNvPr>
          <p:cNvCxnSpPr/>
          <p:nvPr/>
        </p:nvCxnSpPr>
        <p:spPr>
          <a:xfrm flipV="1">
            <a:off x="5419288" y="763398"/>
            <a:ext cx="2004969" cy="1375038"/>
          </a:xfrm>
          <a:prstGeom prst="bentConnector3">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60" name="Conector: angular 2059">
            <a:extLst>
              <a:ext uri="{FF2B5EF4-FFF2-40B4-BE49-F238E27FC236}">
                <a16:creationId xmlns:a16="http://schemas.microsoft.com/office/drawing/2014/main" id="{45170E06-2C21-2924-BDBA-B6FB4CC25E81}"/>
              </a:ext>
            </a:extLst>
          </p:cNvPr>
          <p:cNvCxnSpPr>
            <a:cxnSpLocks/>
          </p:cNvCxnSpPr>
          <p:nvPr/>
        </p:nvCxnSpPr>
        <p:spPr>
          <a:xfrm>
            <a:off x="5431494" y="2329833"/>
            <a:ext cx="1992763" cy="1510770"/>
          </a:xfrm>
          <a:prstGeom prst="bentConnector3">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069" name="Grupo 2068">
            <a:extLst>
              <a:ext uri="{FF2B5EF4-FFF2-40B4-BE49-F238E27FC236}">
                <a16:creationId xmlns:a16="http://schemas.microsoft.com/office/drawing/2014/main" id="{D2D91B08-2C43-25A8-D580-DA55986B447A}"/>
              </a:ext>
            </a:extLst>
          </p:cNvPr>
          <p:cNvGrpSpPr/>
          <p:nvPr/>
        </p:nvGrpSpPr>
        <p:grpSpPr>
          <a:xfrm>
            <a:off x="2943354" y="5452641"/>
            <a:ext cx="1993330" cy="951124"/>
            <a:chOff x="2884204" y="5492658"/>
            <a:chExt cx="1993330" cy="951124"/>
          </a:xfrm>
        </p:grpSpPr>
        <p:pic>
          <p:nvPicPr>
            <p:cNvPr id="2067" name="Graphic 17" descr="Amazon CloudWatch service icon.">
              <a:extLst>
                <a:ext uri="{FF2B5EF4-FFF2-40B4-BE49-F238E27FC236}">
                  <a16:creationId xmlns:a16="http://schemas.microsoft.com/office/drawing/2014/main" id="{FC5706D6-B419-8D05-7010-6399CCD224DF}"/>
                </a:ext>
              </a:extLst>
            </p:cNvPr>
            <p:cNvPicPr>
              <a:picLocks noChangeAspect="1" noChangeArrowheads="1"/>
            </p:cNvPicPr>
            <p:nvPr/>
          </p:nvPicPr>
          <p:blipFill>
            <a:blip r:embed="rId21">
              <a:extLst>
                <a:ext uri="{96DAC541-7B7A-43D3-8B79-37D633B846F1}">
                  <asvg:svgBlip xmlns:asvg="http://schemas.microsoft.com/office/drawing/2016/SVG/main" r:embed="rId22"/>
                </a:ext>
              </a:extLst>
            </a:blip>
            <a:srcRect/>
            <a:stretch/>
          </p:blipFill>
          <p:spPr bwMode="auto">
            <a:xfrm>
              <a:off x="3542299" y="5492658"/>
              <a:ext cx="677141" cy="6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 name="TextBox 9">
              <a:extLst>
                <a:ext uri="{FF2B5EF4-FFF2-40B4-BE49-F238E27FC236}">
                  <a16:creationId xmlns:a16="http://schemas.microsoft.com/office/drawing/2014/main" id="{08BF6FC6-8F03-5594-A1EB-AB0C99AA5F6D}"/>
                </a:ext>
              </a:extLst>
            </p:cNvPr>
            <p:cNvSpPr txBox="1">
              <a:spLocks noChangeArrowheads="1"/>
            </p:cNvSpPr>
            <p:nvPr/>
          </p:nvSpPr>
          <p:spPr bwMode="auto">
            <a:xfrm>
              <a:off x="2884204" y="6166783"/>
              <a:ext cx="199333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CloudWatch</a:t>
              </a:r>
            </a:p>
          </p:txBody>
        </p:sp>
      </p:grpSp>
      <p:grpSp>
        <p:nvGrpSpPr>
          <p:cNvPr id="2073" name="Grupo 2072">
            <a:extLst>
              <a:ext uri="{FF2B5EF4-FFF2-40B4-BE49-F238E27FC236}">
                <a16:creationId xmlns:a16="http://schemas.microsoft.com/office/drawing/2014/main" id="{37C18DC1-0C70-9036-6CB7-423AC00CB25B}"/>
              </a:ext>
            </a:extLst>
          </p:cNvPr>
          <p:cNvGrpSpPr/>
          <p:nvPr/>
        </p:nvGrpSpPr>
        <p:grpSpPr>
          <a:xfrm>
            <a:off x="8814172" y="3490992"/>
            <a:ext cx="1870215" cy="945310"/>
            <a:chOff x="-168134" y="1260083"/>
            <a:chExt cx="1870215" cy="945310"/>
          </a:xfrm>
        </p:grpSpPr>
        <p:pic>
          <p:nvPicPr>
            <p:cNvPr id="2074" name="Graphic 10" descr="AWS Lambda service icon.">
              <a:extLst>
                <a:ext uri="{FF2B5EF4-FFF2-40B4-BE49-F238E27FC236}">
                  <a16:creationId xmlns:a16="http://schemas.microsoft.com/office/drawing/2014/main" id="{33B1DE97-4A03-2A66-A67A-EB86EB12E996}"/>
                </a:ext>
              </a:extLst>
            </p:cNvPr>
            <p:cNvPicPr>
              <a:picLocks noChangeAspect="1" noChangeArrowheads="1"/>
            </p:cNvPicPr>
            <p:nvPr/>
          </p:nvPicPr>
          <p:blipFill>
            <a:blip r:embed="rId23">
              <a:extLst>
                <a:ext uri="{96DAC541-7B7A-43D3-8B79-37D633B846F1}">
                  <asvg:svgBlip xmlns:asvg="http://schemas.microsoft.com/office/drawing/2016/SVG/main" r:embed="rId24"/>
                </a:ext>
              </a:extLst>
            </a:blip>
            <a:srcRect/>
            <a:stretch/>
          </p:blipFill>
          <p:spPr bwMode="auto">
            <a:xfrm>
              <a:off x="442596" y="1260083"/>
              <a:ext cx="648756" cy="648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5" name="TextBox 20">
              <a:extLst>
                <a:ext uri="{FF2B5EF4-FFF2-40B4-BE49-F238E27FC236}">
                  <a16:creationId xmlns:a16="http://schemas.microsoft.com/office/drawing/2014/main" id="{902170B9-3BDD-76E7-E967-28014BEC9503}"/>
                </a:ext>
              </a:extLst>
            </p:cNvPr>
            <p:cNvSpPr txBox="1">
              <a:spLocks noChangeArrowheads="1"/>
            </p:cNvSpPr>
            <p:nvPr/>
          </p:nvSpPr>
          <p:spPr bwMode="auto">
            <a:xfrm>
              <a:off x="-168134" y="1928394"/>
              <a:ext cx="18702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Lambda</a:t>
              </a:r>
            </a:p>
          </p:txBody>
        </p:sp>
      </p:grpSp>
      <p:grpSp>
        <p:nvGrpSpPr>
          <p:cNvPr id="2078" name="Grupo 2077">
            <a:extLst>
              <a:ext uri="{FF2B5EF4-FFF2-40B4-BE49-F238E27FC236}">
                <a16:creationId xmlns:a16="http://schemas.microsoft.com/office/drawing/2014/main" id="{C3801930-3C75-2219-7F8A-61AA4307EF99}"/>
              </a:ext>
            </a:extLst>
          </p:cNvPr>
          <p:cNvGrpSpPr/>
          <p:nvPr/>
        </p:nvGrpSpPr>
        <p:grpSpPr>
          <a:xfrm>
            <a:off x="3749719" y="1837385"/>
            <a:ext cx="1815992" cy="876085"/>
            <a:chOff x="3832432" y="1826999"/>
            <a:chExt cx="1815992" cy="876085"/>
          </a:xfrm>
        </p:grpSpPr>
        <p:pic>
          <p:nvPicPr>
            <p:cNvPr id="2076" name="Graphic 17" descr="Amazon API Gateway service icon.">
              <a:extLst>
                <a:ext uri="{FF2B5EF4-FFF2-40B4-BE49-F238E27FC236}">
                  <a16:creationId xmlns:a16="http://schemas.microsoft.com/office/drawing/2014/main" id="{8BD17AE3-C327-EA24-576B-E9B0210FB7D3}"/>
                </a:ext>
              </a:extLst>
            </p:cNvPr>
            <p:cNvPicPr>
              <a:picLocks noChangeAspect="1" noChangeArrowheads="1"/>
            </p:cNvPicPr>
            <p:nvPr/>
          </p:nvPicPr>
          <p:blipFill>
            <a:blip r:embed="rId25">
              <a:extLst>
                <a:ext uri="{96DAC541-7B7A-43D3-8B79-37D633B846F1}">
                  <asvg:svgBlip xmlns:asvg="http://schemas.microsoft.com/office/drawing/2016/SVG/main" r:embed="rId26"/>
                </a:ext>
              </a:extLst>
            </a:blip>
            <a:srcRect/>
            <a:stretch/>
          </p:blipFill>
          <p:spPr bwMode="auto">
            <a:xfrm>
              <a:off x="4431980" y="1826999"/>
              <a:ext cx="616897" cy="616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7" name="TextBox 9">
              <a:extLst>
                <a:ext uri="{FF2B5EF4-FFF2-40B4-BE49-F238E27FC236}">
                  <a16:creationId xmlns:a16="http://schemas.microsoft.com/office/drawing/2014/main" id="{0D170069-D6EE-960D-43F1-BFC5A289B04F}"/>
                </a:ext>
              </a:extLst>
            </p:cNvPr>
            <p:cNvSpPr txBox="1">
              <a:spLocks noChangeArrowheads="1"/>
            </p:cNvSpPr>
            <p:nvPr/>
          </p:nvSpPr>
          <p:spPr bwMode="auto">
            <a:xfrm>
              <a:off x="3832432" y="2426085"/>
              <a:ext cx="181599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API Gateway</a:t>
              </a:r>
            </a:p>
          </p:txBody>
        </p:sp>
      </p:grpSp>
      <p:grpSp>
        <p:nvGrpSpPr>
          <p:cNvPr id="2082" name="Grupo 2081">
            <a:extLst>
              <a:ext uri="{FF2B5EF4-FFF2-40B4-BE49-F238E27FC236}">
                <a16:creationId xmlns:a16="http://schemas.microsoft.com/office/drawing/2014/main" id="{C0143D60-1BF3-A79B-9C8F-75430476B7A9}"/>
              </a:ext>
            </a:extLst>
          </p:cNvPr>
          <p:cNvGrpSpPr/>
          <p:nvPr/>
        </p:nvGrpSpPr>
        <p:grpSpPr>
          <a:xfrm>
            <a:off x="7121735" y="3584219"/>
            <a:ext cx="1468727" cy="734199"/>
            <a:chOff x="7170658" y="2803525"/>
            <a:chExt cx="1468727" cy="734199"/>
          </a:xfrm>
        </p:grpSpPr>
        <p:pic>
          <p:nvPicPr>
            <p:cNvPr id="2080" name="Graphic 6" descr="Endpoint resource icon for the Amazon API Gateway service.">
              <a:extLst>
                <a:ext uri="{FF2B5EF4-FFF2-40B4-BE49-F238E27FC236}">
                  <a16:creationId xmlns:a16="http://schemas.microsoft.com/office/drawing/2014/main" id="{735BCA0E-A36C-4D8B-3A7F-B859679BC00C}"/>
                </a:ext>
              </a:extLst>
            </p:cNvPr>
            <p:cNvPicPr>
              <a:picLocks noChangeAspect="1" noChangeArrowheads="1"/>
            </p:cNvPicPr>
            <p:nvPr/>
          </p:nvPicPr>
          <p:blipFill>
            <a:blip r:embed="rId27">
              <a:extLst>
                <a:ext uri="{96DAC541-7B7A-43D3-8B79-37D633B846F1}">
                  <asvg:svgBlip xmlns:asvg="http://schemas.microsoft.com/office/drawing/2016/SVG/main" r:embed="rId28"/>
                </a:ext>
              </a:extLst>
            </a:blip>
            <a:srcRect/>
            <a:stretch/>
          </p:blipFill>
          <p:spPr bwMode="auto">
            <a:xfrm>
              <a:off x="7666034" y="280352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1" name="TextBox 16">
              <a:extLst>
                <a:ext uri="{FF2B5EF4-FFF2-40B4-BE49-F238E27FC236}">
                  <a16:creationId xmlns:a16="http://schemas.microsoft.com/office/drawing/2014/main" id="{1AB2292B-465D-1326-3890-E4DBB7362132}"/>
                </a:ext>
              </a:extLst>
            </p:cNvPr>
            <p:cNvSpPr txBox="1">
              <a:spLocks noChangeArrowheads="1"/>
            </p:cNvSpPr>
            <p:nvPr/>
          </p:nvSpPr>
          <p:spPr bwMode="auto">
            <a:xfrm>
              <a:off x="7170658" y="3260725"/>
              <a:ext cx="146872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Endpoint</a:t>
              </a:r>
            </a:p>
          </p:txBody>
        </p:sp>
      </p:grpSp>
      <p:cxnSp>
        <p:nvCxnSpPr>
          <p:cNvPr id="2083" name="Conector recto de flecha 2082">
            <a:extLst>
              <a:ext uri="{FF2B5EF4-FFF2-40B4-BE49-F238E27FC236}">
                <a16:creationId xmlns:a16="http://schemas.microsoft.com/office/drawing/2014/main" id="{FBCEA30C-C22B-5DF0-CBDE-241F3185A42F}"/>
              </a:ext>
            </a:extLst>
          </p:cNvPr>
          <p:cNvCxnSpPr/>
          <p:nvPr/>
        </p:nvCxnSpPr>
        <p:spPr>
          <a:xfrm>
            <a:off x="8327359" y="3840603"/>
            <a:ext cx="872856"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086" name="Grupo 2085">
            <a:extLst>
              <a:ext uri="{FF2B5EF4-FFF2-40B4-BE49-F238E27FC236}">
                <a16:creationId xmlns:a16="http://schemas.microsoft.com/office/drawing/2014/main" id="{4EA3F9F2-83B0-CA08-5C9B-F6DFDBF5531E}"/>
              </a:ext>
            </a:extLst>
          </p:cNvPr>
          <p:cNvGrpSpPr/>
          <p:nvPr/>
        </p:nvGrpSpPr>
        <p:grpSpPr>
          <a:xfrm>
            <a:off x="4551714" y="5414042"/>
            <a:ext cx="2027992" cy="1173331"/>
            <a:chOff x="4551714" y="5414042"/>
            <a:chExt cx="2027992" cy="1173331"/>
          </a:xfrm>
        </p:grpSpPr>
        <p:pic>
          <p:nvPicPr>
            <p:cNvPr id="2084" name="Graphic 14" descr="Amazon OpenSearch Service service icon.">
              <a:extLst>
                <a:ext uri="{FF2B5EF4-FFF2-40B4-BE49-F238E27FC236}">
                  <a16:creationId xmlns:a16="http://schemas.microsoft.com/office/drawing/2014/main" id="{7B6E39F0-D10D-0BB2-0125-17C65CF2D370}"/>
                </a:ext>
              </a:extLst>
            </p:cNvPr>
            <p:cNvPicPr>
              <a:picLocks noChangeAspect="1" noChangeArrowheads="1"/>
            </p:cNvPicPr>
            <p:nvPr/>
          </p:nvPicPr>
          <p:blipFill>
            <a:blip r:embed="rId29">
              <a:extLst>
                <a:ext uri="{96DAC541-7B7A-43D3-8B79-37D633B846F1}">
                  <asvg:svgBlip xmlns:asvg="http://schemas.microsoft.com/office/drawing/2016/SVG/main" r:embed="rId30"/>
                </a:ext>
              </a:extLst>
            </a:blip>
            <a:srcRect/>
            <a:stretch/>
          </p:blipFill>
          <p:spPr bwMode="auto">
            <a:xfrm>
              <a:off x="5228648" y="5414042"/>
              <a:ext cx="674125" cy="67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5" name="TextBox 17">
              <a:extLst>
                <a:ext uri="{FF2B5EF4-FFF2-40B4-BE49-F238E27FC236}">
                  <a16:creationId xmlns:a16="http://schemas.microsoft.com/office/drawing/2014/main" id="{65087DDC-B204-113A-DADB-AA6AA52FDE89}"/>
                </a:ext>
              </a:extLst>
            </p:cNvPr>
            <p:cNvSpPr txBox="1">
              <a:spLocks noChangeArrowheads="1"/>
            </p:cNvSpPr>
            <p:nvPr/>
          </p:nvSpPr>
          <p:spPr bwMode="auto">
            <a:xfrm>
              <a:off x="4551714" y="6125708"/>
              <a:ext cx="20279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OpenSearch Service</a:t>
              </a:r>
            </a:p>
          </p:txBody>
        </p:sp>
      </p:grpSp>
      <p:grpSp>
        <p:nvGrpSpPr>
          <p:cNvPr id="2094" name="Grupo 2093">
            <a:extLst>
              <a:ext uri="{FF2B5EF4-FFF2-40B4-BE49-F238E27FC236}">
                <a16:creationId xmlns:a16="http://schemas.microsoft.com/office/drawing/2014/main" id="{235A97B9-7CDE-33F7-5DC6-4D29F25FDE35}"/>
              </a:ext>
            </a:extLst>
          </p:cNvPr>
          <p:cNvGrpSpPr/>
          <p:nvPr/>
        </p:nvGrpSpPr>
        <p:grpSpPr>
          <a:xfrm>
            <a:off x="6276636" y="5785284"/>
            <a:ext cx="1027806" cy="784999"/>
            <a:chOff x="7174513" y="4550290"/>
            <a:chExt cx="1027806" cy="784999"/>
          </a:xfrm>
        </p:grpSpPr>
        <p:pic>
          <p:nvPicPr>
            <p:cNvPr id="2087" name="Graphic 67" descr="Index resource icon for the Amazon OpenSearch Service service.">
              <a:extLst>
                <a:ext uri="{FF2B5EF4-FFF2-40B4-BE49-F238E27FC236}">
                  <a16:creationId xmlns:a16="http://schemas.microsoft.com/office/drawing/2014/main" id="{C548B891-D010-D8E3-043C-A17D74A3E798}"/>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7456212" y="4550290"/>
              <a:ext cx="457200" cy="457200"/>
            </a:xfrm>
            <a:prstGeom prst="rect">
              <a:avLst/>
            </a:prstGeom>
          </p:spPr>
        </p:pic>
        <p:sp>
          <p:nvSpPr>
            <p:cNvPr id="2088" name="TextBox 24">
              <a:extLst>
                <a:ext uri="{FF2B5EF4-FFF2-40B4-BE49-F238E27FC236}">
                  <a16:creationId xmlns:a16="http://schemas.microsoft.com/office/drawing/2014/main" id="{4810C9FA-83DB-C094-E585-FAA45E4EFE56}"/>
                </a:ext>
              </a:extLst>
            </p:cNvPr>
            <p:cNvSpPr txBox="1">
              <a:spLocks noChangeArrowheads="1"/>
            </p:cNvSpPr>
            <p:nvPr/>
          </p:nvSpPr>
          <p:spPr bwMode="auto">
            <a:xfrm>
              <a:off x="7174513" y="5058290"/>
              <a:ext cx="10278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Index</a:t>
              </a:r>
            </a:p>
          </p:txBody>
        </p:sp>
      </p:grpSp>
      <p:grpSp>
        <p:nvGrpSpPr>
          <p:cNvPr id="2095" name="Grupo 2094">
            <a:extLst>
              <a:ext uri="{FF2B5EF4-FFF2-40B4-BE49-F238E27FC236}">
                <a16:creationId xmlns:a16="http://schemas.microsoft.com/office/drawing/2014/main" id="{FAB9442C-AF85-5D37-BAB0-E1E521F2823D}"/>
              </a:ext>
            </a:extLst>
          </p:cNvPr>
          <p:cNvGrpSpPr/>
          <p:nvPr/>
        </p:nvGrpSpPr>
        <p:grpSpPr>
          <a:xfrm>
            <a:off x="7713038" y="5638849"/>
            <a:ext cx="1183179" cy="969665"/>
            <a:chOff x="7104172" y="5741425"/>
            <a:chExt cx="1183179" cy="969665"/>
          </a:xfrm>
        </p:grpSpPr>
        <p:pic>
          <p:nvPicPr>
            <p:cNvPr id="2089" name="Graphic 75" descr="OpenSearch Dashboards resource icon for the Amazon OpenSearch Service service.">
              <a:extLst>
                <a:ext uri="{FF2B5EF4-FFF2-40B4-BE49-F238E27FC236}">
                  <a16:creationId xmlns:a16="http://schemas.microsoft.com/office/drawing/2014/main" id="{9DBF7914-7FE7-22C7-8CF7-6D007157CA20}"/>
                </a:ext>
              </a:extLst>
            </p:cNvPr>
            <p:cNvPicPr>
              <a:picLocks noChangeAspect="1"/>
            </p:cNvPicPr>
            <p:nvPr/>
          </p:nvPicPr>
          <p:blipFill>
            <a:blip r:embed="rId33">
              <a:extLst>
                <a:ext uri="{96DAC541-7B7A-43D3-8B79-37D633B846F1}">
                  <asvg:svgBlip xmlns:asvg="http://schemas.microsoft.com/office/drawing/2016/SVG/main" r:embed="rId34"/>
                </a:ext>
              </a:extLst>
            </a:blip>
            <a:srcRect/>
            <a:stretch/>
          </p:blipFill>
          <p:spPr>
            <a:xfrm>
              <a:off x="7456212" y="5741425"/>
              <a:ext cx="457200" cy="457200"/>
            </a:xfrm>
            <a:prstGeom prst="rect">
              <a:avLst/>
            </a:prstGeom>
          </p:spPr>
        </p:pic>
        <p:sp>
          <p:nvSpPr>
            <p:cNvPr id="2090" name="TextBox 24">
              <a:extLst>
                <a:ext uri="{FF2B5EF4-FFF2-40B4-BE49-F238E27FC236}">
                  <a16:creationId xmlns:a16="http://schemas.microsoft.com/office/drawing/2014/main" id="{DA479EC7-9558-7C3E-7F12-D15002714EA3}"/>
                </a:ext>
              </a:extLst>
            </p:cNvPr>
            <p:cNvSpPr txBox="1">
              <a:spLocks noChangeArrowheads="1"/>
            </p:cNvSpPr>
            <p:nvPr/>
          </p:nvSpPr>
          <p:spPr bwMode="auto">
            <a:xfrm>
              <a:off x="7104172" y="6249425"/>
              <a:ext cx="118317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OpenSearch Dashboards</a:t>
              </a:r>
            </a:p>
          </p:txBody>
        </p:sp>
      </p:grpSp>
      <p:grpSp>
        <p:nvGrpSpPr>
          <p:cNvPr id="2096" name="Grupo 2095">
            <a:extLst>
              <a:ext uri="{FF2B5EF4-FFF2-40B4-BE49-F238E27FC236}">
                <a16:creationId xmlns:a16="http://schemas.microsoft.com/office/drawing/2014/main" id="{98C90222-28EF-3014-514E-F8ED50A8329E}"/>
              </a:ext>
            </a:extLst>
          </p:cNvPr>
          <p:cNvGrpSpPr/>
          <p:nvPr/>
        </p:nvGrpSpPr>
        <p:grpSpPr>
          <a:xfrm>
            <a:off x="6214345" y="4775618"/>
            <a:ext cx="1152388" cy="786527"/>
            <a:chOff x="9524236" y="5740651"/>
            <a:chExt cx="1152388" cy="786527"/>
          </a:xfrm>
        </p:grpSpPr>
        <p:pic>
          <p:nvPicPr>
            <p:cNvPr id="2092" name="Graphic 79" descr="Observability resource icon for the Amazon OpenSearch Service service.">
              <a:extLst>
                <a:ext uri="{FF2B5EF4-FFF2-40B4-BE49-F238E27FC236}">
                  <a16:creationId xmlns:a16="http://schemas.microsoft.com/office/drawing/2014/main" id="{2114FDD5-57EC-3BDC-E5FB-B2ECBE2BD0EA}"/>
                </a:ext>
              </a:extLst>
            </p:cNvPr>
            <p:cNvPicPr>
              <a:picLocks noChangeAspect="1"/>
            </p:cNvPicPr>
            <p:nvPr/>
          </p:nvPicPr>
          <p:blipFill>
            <a:blip r:embed="rId35">
              <a:extLst>
                <a:ext uri="{96DAC541-7B7A-43D3-8B79-37D633B846F1}">
                  <asvg:svgBlip xmlns:asvg="http://schemas.microsoft.com/office/drawing/2016/SVG/main" r:embed="rId36"/>
                </a:ext>
              </a:extLst>
            </a:blip>
            <a:srcRect/>
            <a:stretch/>
          </p:blipFill>
          <p:spPr>
            <a:xfrm>
              <a:off x="9871830" y="5740651"/>
              <a:ext cx="457200" cy="457200"/>
            </a:xfrm>
            <a:prstGeom prst="rect">
              <a:avLst/>
            </a:prstGeom>
          </p:spPr>
        </p:pic>
        <p:sp>
          <p:nvSpPr>
            <p:cNvPr id="2093" name="TextBox 16">
              <a:extLst>
                <a:ext uri="{FF2B5EF4-FFF2-40B4-BE49-F238E27FC236}">
                  <a16:creationId xmlns:a16="http://schemas.microsoft.com/office/drawing/2014/main" id="{9ACA5C0A-AC22-4959-31EC-D29BB59CD0B3}"/>
                </a:ext>
              </a:extLst>
            </p:cNvPr>
            <p:cNvSpPr txBox="1">
              <a:spLocks noChangeArrowheads="1"/>
            </p:cNvSpPr>
            <p:nvPr/>
          </p:nvSpPr>
          <p:spPr bwMode="auto">
            <a:xfrm>
              <a:off x="9524236" y="6250179"/>
              <a:ext cx="115238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Observability</a:t>
              </a:r>
            </a:p>
          </p:txBody>
        </p:sp>
      </p:grpSp>
      <p:grpSp>
        <p:nvGrpSpPr>
          <p:cNvPr id="2100" name="Grupo 2099">
            <a:extLst>
              <a:ext uri="{FF2B5EF4-FFF2-40B4-BE49-F238E27FC236}">
                <a16:creationId xmlns:a16="http://schemas.microsoft.com/office/drawing/2014/main" id="{BB17FBD7-55A1-0974-7823-938C985BB8B1}"/>
              </a:ext>
            </a:extLst>
          </p:cNvPr>
          <p:cNvGrpSpPr/>
          <p:nvPr/>
        </p:nvGrpSpPr>
        <p:grpSpPr>
          <a:xfrm>
            <a:off x="7580596" y="4775618"/>
            <a:ext cx="1183191" cy="785773"/>
            <a:chOff x="8884673" y="5655994"/>
            <a:chExt cx="1183191" cy="785773"/>
          </a:xfrm>
        </p:grpSpPr>
        <p:pic>
          <p:nvPicPr>
            <p:cNvPr id="2097" name="Graphic 77" descr="Traces resource icon for the Amazon OpenSearch Service service.">
              <a:extLst>
                <a:ext uri="{FF2B5EF4-FFF2-40B4-BE49-F238E27FC236}">
                  <a16:creationId xmlns:a16="http://schemas.microsoft.com/office/drawing/2014/main" id="{0A7C9CE2-C2A5-4209-CAAC-A271180D1369}"/>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a:off x="9247668" y="5655994"/>
              <a:ext cx="457200" cy="457200"/>
            </a:xfrm>
            <a:prstGeom prst="rect">
              <a:avLst/>
            </a:prstGeom>
          </p:spPr>
        </p:pic>
        <p:sp>
          <p:nvSpPr>
            <p:cNvPr id="2099" name="TextBox 16">
              <a:extLst>
                <a:ext uri="{FF2B5EF4-FFF2-40B4-BE49-F238E27FC236}">
                  <a16:creationId xmlns:a16="http://schemas.microsoft.com/office/drawing/2014/main" id="{063F21F2-EFC4-B3B4-0CD4-71AC21680C1A}"/>
                </a:ext>
              </a:extLst>
            </p:cNvPr>
            <p:cNvSpPr txBox="1">
              <a:spLocks noChangeArrowheads="1"/>
            </p:cNvSpPr>
            <p:nvPr/>
          </p:nvSpPr>
          <p:spPr bwMode="auto">
            <a:xfrm>
              <a:off x="8884673" y="6164768"/>
              <a:ext cx="118319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Traces</a:t>
              </a:r>
            </a:p>
          </p:txBody>
        </p:sp>
      </p:grpSp>
      <p:grpSp>
        <p:nvGrpSpPr>
          <p:cNvPr id="2101" name="Group 35" descr="Galaxy group.">
            <a:extLst>
              <a:ext uri="{FF2B5EF4-FFF2-40B4-BE49-F238E27FC236}">
                <a16:creationId xmlns:a16="http://schemas.microsoft.com/office/drawing/2014/main" id="{94CB12D0-15E7-4A2F-A700-7023A5FC0399}"/>
              </a:ext>
            </a:extLst>
          </p:cNvPr>
          <p:cNvGrpSpPr/>
          <p:nvPr/>
        </p:nvGrpSpPr>
        <p:grpSpPr>
          <a:xfrm>
            <a:off x="9048106" y="4852176"/>
            <a:ext cx="1879600" cy="1637742"/>
            <a:chOff x="241301" y="1991999"/>
            <a:chExt cx="1879600" cy="1637742"/>
          </a:xfrm>
        </p:grpSpPr>
        <p:sp>
          <p:nvSpPr>
            <p:cNvPr id="2102" name="TextBox 44">
              <a:extLst>
                <a:ext uri="{FF2B5EF4-FFF2-40B4-BE49-F238E27FC236}">
                  <a16:creationId xmlns:a16="http://schemas.microsoft.com/office/drawing/2014/main" id="{2A923457-8A59-BDAF-AB97-E3F184246064}"/>
                </a:ext>
              </a:extLst>
            </p:cNvPr>
            <p:cNvSpPr txBox="1"/>
            <p:nvPr/>
          </p:nvSpPr>
          <p:spPr>
            <a:xfrm>
              <a:off x="241301" y="2921855"/>
              <a:ext cx="1879600" cy="707886"/>
            </a:xfrm>
            <a:prstGeom prst="rect">
              <a:avLst/>
            </a:prstGeom>
            <a:noFill/>
          </p:spPr>
          <p:txBody>
            <a:bodyPr wrap="square" rtlCol="0">
              <a:spAutoFit/>
            </a:bodyPr>
            <a:lstStyle/>
            <a:p>
              <a:pPr>
                <a:lnSpc>
                  <a:spcPts val="1200"/>
                </a:lnSpc>
                <a:spcBef>
                  <a:spcPts val="0"/>
                </a:spcBef>
              </a:pPr>
              <a:r>
                <a:rPr lang="en-US" sz="950">
                  <a:solidFill>
                    <a:srgbClr val="161E2D"/>
                  </a:solidFill>
                  <a:latin typeface="Arial" panose="020B0604020202020204" pitchFamily="34" charset="0"/>
                  <a:cs typeface="Arial" panose="020B0604020202020204" pitchFamily="34" charset="0"/>
                </a:rPr>
                <a:t>Analytics</a:t>
              </a:r>
            </a:p>
            <a:p>
              <a:pPr>
                <a:lnSpc>
                  <a:spcPts val="1200"/>
                </a:lnSpc>
                <a:spcBef>
                  <a:spcPts val="0"/>
                </a:spcBef>
              </a:pPr>
              <a:r>
                <a:rPr lang="en-US" sz="950">
                  <a:solidFill>
                    <a:srgbClr val="161E2D"/>
                  </a:solidFill>
                  <a:latin typeface="Arial" panose="020B0604020202020204" pitchFamily="34" charset="0"/>
                  <a:cs typeface="Arial" panose="020B0604020202020204" pitchFamily="34" charset="0"/>
                </a:rPr>
                <a:t>Games</a:t>
              </a:r>
            </a:p>
            <a:p>
              <a:pPr>
                <a:lnSpc>
                  <a:spcPts val="1200"/>
                </a:lnSpc>
                <a:spcBef>
                  <a:spcPts val="0"/>
                </a:spcBef>
              </a:pPr>
              <a:r>
                <a:rPr lang="en-US" sz="950">
                  <a:solidFill>
                    <a:srgbClr val="161E2D"/>
                  </a:solidFill>
                  <a:latin typeface="Arial" panose="020B0604020202020204" pitchFamily="34" charset="0"/>
                  <a:cs typeface="Arial" panose="020B0604020202020204" pitchFamily="34" charset="0"/>
                </a:rPr>
                <a:t>Networking &amp; Content Delivery</a:t>
              </a:r>
            </a:p>
            <a:p>
              <a:pPr>
                <a:lnSpc>
                  <a:spcPts val="1200"/>
                </a:lnSpc>
                <a:spcBef>
                  <a:spcPts val="0"/>
                </a:spcBef>
              </a:pPr>
              <a:r>
                <a:rPr lang="en-US" sz="950">
                  <a:solidFill>
                    <a:srgbClr val="161E2D"/>
                  </a:solidFill>
                  <a:latin typeface="Arial" panose="020B0604020202020204" pitchFamily="34" charset="0"/>
                  <a:cs typeface="Arial" panose="020B0604020202020204" pitchFamily="34" charset="0"/>
                </a:rPr>
                <a:t>Serverless</a:t>
              </a:r>
            </a:p>
          </p:txBody>
        </p:sp>
        <p:sp>
          <p:nvSpPr>
            <p:cNvPr id="2103" name="Rectangle 45">
              <a:extLst>
                <a:ext uri="{FF2B5EF4-FFF2-40B4-BE49-F238E27FC236}">
                  <a16:creationId xmlns:a16="http://schemas.microsoft.com/office/drawing/2014/main" id="{6183CDA9-C150-B4D1-BCB3-E43AA78620FA}"/>
                </a:ext>
              </a:extLst>
            </p:cNvPr>
            <p:cNvSpPr/>
            <p:nvPr/>
          </p:nvSpPr>
          <p:spPr>
            <a:xfrm>
              <a:off x="348285" y="1994857"/>
              <a:ext cx="1772615" cy="895343"/>
            </a:xfrm>
            <a:prstGeom prst="rect">
              <a:avLst/>
            </a:prstGeom>
            <a:noFill/>
            <a:ln w="15875">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chemeClr val="tx1"/>
                  </a:solidFill>
                  <a:latin typeface="Arial" panose="020B0604020202020204" pitchFamily="34" charset="0"/>
                  <a:cs typeface="Arial" panose="020B0604020202020204" pitchFamily="34" charset="0"/>
                </a:rPr>
                <a:t>Edit group name</a:t>
              </a:r>
            </a:p>
          </p:txBody>
        </p:sp>
        <p:pic>
          <p:nvPicPr>
            <p:cNvPr id="2105" name="Graphic 46" descr="Graphic icon.">
              <a:extLst>
                <a:ext uri="{FF2B5EF4-FFF2-40B4-BE49-F238E27FC236}">
                  <a16:creationId xmlns:a16="http://schemas.microsoft.com/office/drawing/2014/main" id="{578E59FF-667C-07CF-6BF6-261EEC535C37}"/>
                </a:ext>
              </a:extLst>
            </p:cNvPr>
            <p:cNvPicPr>
              <a:picLocks noChangeAspect="1"/>
            </p:cNvPicPr>
            <p:nvPr/>
          </p:nvPicPr>
          <p:blipFill>
            <a:blip r:embed="rId39">
              <a:extLst>
                <a:ext uri="{96DAC541-7B7A-43D3-8B79-37D633B846F1}">
                  <asvg:svgBlip xmlns:asvg="http://schemas.microsoft.com/office/drawing/2016/SVG/main" r:embed="rId40"/>
                </a:ext>
              </a:extLst>
            </a:blip>
            <a:srcRect/>
            <a:stretch/>
          </p:blipFill>
          <p:spPr>
            <a:xfrm>
              <a:off x="348284" y="1991999"/>
              <a:ext cx="381000" cy="381000"/>
            </a:xfrm>
            <a:prstGeom prst="rect">
              <a:avLst/>
            </a:prstGeom>
          </p:spPr>
        </p:pic>
      </p:grpSp>
      <p:grpSp>
        <p:nvGrpSpPr>
          <p:cNvPr id="2110" name="Grupo 2109">
            <a:extLst>
              <a:ext uri="{FF2B5EF4-FFF2-40B4-BE49-F238E27FC236}">
                <a16:creationId xmlns:a16="http://schemas.microsoft.com/office/drawing/2014/main" id="{6B25FD90-1056-8A3F-0534-9856177816F2}"/>
              </a:ext>
            </a:extLst>
          </p:cNvPr>
          <p:cNvGrpSpPr/>
          <p:nvPr/>
        </p:nvGrpSpPr>
        <p:grpSpPr>
          <a:xfrm>
            <a:off x="476295" y="717117"/>
            <a:ext cx="1073150" cy="812774"/>
            <a:chOff x="476295" y="717117"/>
            <a:chExt cx="1073150" cy="812774"/>
          </a:xfrm>
        </p:grpSpPr>
        <p:pic>
          <p:nvPicPr>
            <p:cNvPr id="2108" name="Graphic 23" descr="Users resource icon for the General Icons category.">
              <a:extLst>
                <a:ext uri="{FF2B5EF4-FFF2-40B4-BE49-F238E27FC236}">
                  <a16:creationId xmlns:a16="http://schemas.microsoft.com/office/drawing/2014/main" id="{4E249F2F-DA7B-459E-D383-01FC76C5803B}"/>
                </a:ext>
              </a:extLst>
            </p:cNvPr>
            <p:cNvPicPr>
              <a:picLocks noChangeAspect="1" noChangeArrowheads="1"/>
            </p:cNvPicPr>
            <p:nvPr/>
          </p:nvPicPr>
          <p:blipFill>
            <a:blip r:embed="rId41">
              <a:extLst>
                <a:ext uri="{96DAC541-7B7A-43D3-8B79-37D633B846F1}">
                  <asvg:svgBlip xmlns:asvg="http://schemas.microsoft.com/office/drawing/2016/SVG/main" r:embed="rId42"/>
                </a:ext>
              </a:extLst>
            </a:blip>
            <a:srcRect/>
            <a:stretch/>
          </p:blipFill>
          <p:spPr bwMode="auto">
            <a:xfrm flipH="1">
              <a:off x="780790" y="71711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9" name="TextBox 40">
              <a:extLst>
                <a:ext uri="{FF2B5EF4-FFF2-40B4-BE49-F238E27FC236}">
                  <a16:creationId xmlns:a16="http://schemas.microsoft.com/office/drawing/2014/main" id="{77904F11-6F06-0198-CC15-3566AE315350}"/>
                </a:ext>
              </a:extLst>
            </p:cNvPr>
            <p:cNvSpPr txBox="1">
              <a:spLocks noChangeArrowheads="1"/>
            </p:cNvSpPr>
            <p:nvPr/>
          </p:nvSpPr>
          <p:spPr bwMode="auto">
            <a:xfrm>
              <a:off x="476295" y="1252892"/>
              <a:ext cx="10731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cs typeface="Arial" panose="020B0604020202020204" pitchFamily="34" charset="0"/>
                </a:rPr>
                <a:t>Users</a:t>
              </a:r>
            </a:p>
          </p:txBody>
        </p:sp>
      </p:grpSp>
      <p:sp>
        <p:nvSpPr>
          <p:cNvPr id="2111" name="Oval 1">
            <a:extLst>
              <a:ext uri="{FF2B5EF4-FFF2-40B4-BE49-F238E27FC236}">
                <a16:creationId xmlns:a16="http://schemas.microsoft.com/office/drawing/2014/main" id="{C716601C-28D7-1A61-068A-97349F004A42}"/>
              </a:ext>
            </a:extLst>
          </p:cNvPr>
          <p:cNvSpPr/>
          <p:nvPr/>
        </p:nvSpPr>
        <p:spPr bwMode="auto">
          <a:xfrm>
            <a:off x="152773" y="855575"/>
            <a:ext cx="329184" cy="333375"/>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288" anchor="ctr" anchorCtr="0"/>
          <a:lstStyle/>
          <a:p>
            <a:pPr algn="ctr" eaLnBrk="1" fontAlgn="auto" hangingPunct="1">
              <a:spcBef>
                <a:spcPts val="0"/>
              </a:spcBef>
              <a:spcAft>
                <a:spcPts val="0"/>
              </a:spcAft>
              <a:defRPr/>
            </a:pPr>
            <a:r>
              <a:rPr lang="en-US" sz="1400" b="1" dirty="0">
                <a:solidFill>
                  <a:schemeClr val="bg1"/>
                </a:solidFill>
                <a:latin typeface="Arial" panose="020B0604020202020204" pitchFamily="34" charset="0"/>
                <a:cs typeface="Arial" panose="020B0604020202020204" pitchFamily="34" charset="0"/>
              </a:rPr>
              <a:t>1</a:t>
            </a:r>
          </a:p>
        </p:txBody>
      </p:sp>
      <p:sp>
        <p:nvSpPr>
          <p:cNvPr id="2113" name="Oval 2">
            <a:extLst>
              <a:ext uri="{FF2B5EF4-FFF2-40B4-BE49-F238E27FC236}">
                <a16:creationId xmlns:a16="http://schemas.microsoft.com/office/drawing/2014/main" id="{19EF4B85-BE8F-82C4-BBF5-770BA6C55D04}"/>
              </a:ext>
            </a:extLst>
          </p:cNvPr>
          <p:cNvSpPr/>
          <p:nvPr/>
        </p:nvSpPr>
        <p:spPr bwMode="auto">
          <a:xfrm>
            <a:off x="844798" y="2885960"/>
            <a:ext cx="329184" cy="333375"/>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288" anchor="ctr" anchorCtr="0"/>
          <a:lstStyle/>
          <a:p>
            <a:pPr algn="ctr" eaLnBrk="1" fontAlgn="auto" hangingPunct="1">
              <a:spcBef>
                <a:spcPts val="0"/>
              </a:spcBef>
              <a:spcAft>
                <a:spcPts val="0"/>
              </a:spcAft>
              <a:defRPr/>
            </a:pPr>
            <a:r>
              <a:rPr lang="en-US" sz="1400" b="1" dirty="0">
                <a:solidFill>
                  <a:schemeClr val="bg1"/>
                </a:solidFill>
                <a:latin typeface="Arial" panose="020B0604020202020204" pitchFamily="34" charset="0"/>
                <a:cs typeface="Arial" panose="020B0604020202020204" pitchFamily="34" charset="0"/>
              </a:rPr>
              <a:t>2</a:t>
            </a:r>
          </a:p>
        </p:txBody>
      </p:sp>
      <p:sp>
        <p:nvSpPr>
          <p:cNvPr id="2114" name="Oval 3">
            <a:extLst>
              <a:ext uri="{FF2B5EF4-FFF2-40B4-BE49-F238E27FC236}">
                <a16:creationId xmlns:a16="http://schemas.microsoft.com/office/drawing/2014/main" id="{56492438-FA41-5EDD-311E-2D7E38E2933E}"/>
              </a:ext>
            </a:extLst>
          </p:cNvPr>
          <p:cNvSpPr/>
          <p:nvPr/>
        </p:nvSpPr>
        <p:spPr bwMode="auto">
          <a:xfrm>
            <a:off x="2581108" y="1417672"/>
            <a:ext cx="329184" cy="333375"/>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288" anchor="ctr" anchorCtr="0"/>
          <a:lstStyle/>
          <a:p>
            <a:pPr algn="ctr" eaLnBrk="1" fontAlgn="auto" hangingPunct="1">
              <a:spcBef>
                <a:spcPts val="0"/>
              </a:spcBef>
              <a:spcAft>
                <a:spcPts val="0"/>
              </a:spcAft>
              <a:defRPr/>
            </a:pPr>
            <a:r>
              <a:rPr lang="en-US" sz="1400" b="1">
                <a:solidFill>
                  <a:schemeClr val="bg1"/>
                </a:solidFill>
                <a:latin typeface="Arial" panose="020B0604020202020204" pitchFamily="34" charset="0"/>
                <a:cs typeface="Arial" panose="020B0604020202020204" pitchFamily="34" charset="0"/>
              </a:rPr>
              <a:t>3</a:t>
            </a:r>
          </a:p>
        </p:txBody>
      </p:sp>
      <p:sp>
        <p:nvSpPr>
          <p:cNvPr id="2115" name="Oval 3">
            <a:extLst>
              <a:ext uri="{FF2B5EF4-FFF2-40B4-BE49-F238E27FC236}">
                <a16:creationId xmlns:a16="http://schemas.microsoft.com/office/drawing/2014/main" id="{520FD1A9-98BB-10FF-FCDF-6D599E21BA2D}"/>
              </a:ext>
            </a:extLst>
          </p:cNvPr>
          <p:cNvSpPr/>
          <p:nvPr/>
        </p:nvSpPr>
        <p:spPr bwMode="auto">
          <a:xfrm>
            <a:off x="4476213" y="1422668"/>
            <a:ext cx="329184" cy="333375"/>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288" anchor="ctr" anchorCtr="0"/>
          <a:lstStyle/>
          <a:p>
            <a:pPr algn="ctr" eaLnBrk="1" fontAlgn="auto" hangingPunct="1">
              <a:spcBef>
                <a:spcPts val="0"/>
              </a:spcBef>
              <a:spcAft>
                <a:spcPts val="0"/>
              </a:spcAft>
              <a:defRPr/>
            </a:pPr>
            <a:r>
              <a:rPr lang="en-US" sz="1400" b="1" dirty="0">
                <a:solidFill>
                  <a:schemeClr val="bg1"/>
                </a:solidFill>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48525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48" name="Conector recto 2147">
            <a:extLst>
              <a:ext uri="{FF2B5EF4-FFF2-40B4-BE49-F238E27FC236}">
                <a16:creationId xmlns:a16="http://schemas.microsoft.com/office/drawing/2014/main" id="{A0055806-B1F9-C85D-7AEC-50DBA004BBD9}"/>
              </a:ext>
            </a:extLst>
          </p:cNvPr>
          <p:cNvCxnSpPr>
            <a:cxnSpLocks/>
          </p:cNvCxnSpPr>
          <p:nvPr/>
        </p:nvCxnSpPr>
        <p:spPr>
          <a:xfrm flipH="1">
            <a:off x="1000113" y="1374959"/>
            <a:ext cx="1827066" cy="0"/>
          </a:xfrm>
          <a:prstGeom prst="line">
            <a:avLst/>
          </a:prstGeom>
          <a:ln w="28575">
            <a:solidFill>
              <a:schemeClr val="bg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23" name="Rectángulo 2122">
            <a:extLst>
              <a:ext uri="{FF2B5EF4-FFF2-40B4-BE49-F238E27FC236}">
                <a16:creationId xmlns:a16="http://schemas.microsoft.com/office/drawing/2014/main" id="{363FE396-2571-E78D-EE21-DA99AEA63BDA}"/>
              </a:ext>
            </a:extLst>
          </p:cNvPr>
          <p:cNvSpPr/>
          <p:nvPr/>
        </p:nvSpPr>
        <p:spPr>
          <a:xfrm>
            <a:off x="58724" y="85725"/>
            <a:ext cx="11838002" cy="6600248"/>
          </a:xfrm>
          <a:prstGeom prst="rect">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2124" name="CuadroTexto 2123">
            <a:extLst>
              <a:ext uri="{FF2B5EF4-FFF2-40B4-BE49-F238E27FC236}">
                <a16:creationId xmlns:a16="http://schemas.microsoft.com/office/drawing/2014/main" id="{2BFBB0E6-5F23-D5E5-07F5-5568F9C1D4E5}"/>
              </a:ext>
            </a:extLst>
          </p:cNvPr>
          <p:cNvSpPr txBox="1"/>
          <p:nvPr/>
        </p:nvSpPr>
        <p:spPr>
          <a:xfrm>
            <a:off x="497398" y="159462"/>
            <a:ext cx="2349964" cy="276999"/>
          </a:xfrm>
          <a:prstGeom prst="rect">
            <a:avLst/>
          </a:prstGeom>
          <a:noFill/>
        </p:spPr>
        <p:txBody>
          <a:bodyPr wrap="square" rtlCol="0">
            <a:spAutoFit/>
          </a:bodyPr>
          <a:lstStyle/>
          <a:p>
            <a:r>
              <a:rPr lang="es-NI" sz="1200" b="1" dirty="0">
                <a:solidFill>
                  <a:schemeClr val="tx1">
                    <a:lumMod val="75000"/>
                    <a:lumOff val="25000"/>
                  </a:schemeClr>
                </a:solidFill>
              </a:rPr>
              <a:t>AWS Cloud – Control Tower</a:t>
            </a:r>
          </a:p>
        </p:txBody>
      </p:sp>
      <p:pic>
        <p:nvPicPr>
          <p:cNvPr id="2188" name="Picture 24" descr="30 Aws Icons - Free in SVG, PNG, ICO - IconScout">
            <a:extLst>
              <a:ext uri="{FF2B5EF4-FFF2-40B4-BE49-F238E27FC236}">
                <a16:creationId xmlns:a16="http://schemas.microsoft.com/office/drawing/2014/main" id="{082E949F-8309-BEC7-69E8-88B0C4FC4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39" y="172027"/>
            <a:ext cx="307777" cy="307777"/>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ector recto 12">
            <a:extLst>
              <a:ext uri="{FF2B5EF4-FFF2-40B4-BE49-F238E27FC236}">
                <a16:creationId xmlns:a16="http://schemas.microsoft.com/office/drawing/2014/main" id="{0B785A56-227A-8F7C-869A-F5E1B84A8CBD}"/>
              </a:ext>
            </a:extLst>
          </p:cNvPr>
          <p:cNvCxnSpPr>
            <a:cxnSpLocks/>
          </p:cNvCxnSpPr>
          <p:nvPr/>
        </p:nvCxnSpPr>
        <p:spPr>
          <a:xfrm flipH="1">
            <a:off x="3105308" y="1378197"/>
            <a:ext cx="1330335" cy="1236"/>
          </a:xfrm>
          <a:prstGeom prst="line">
            <a:avLst/>
          </a:prstGeom>
          <a:ln w="28575">
            <a:solidFill>
              <a:schemeClr val="bg2">
                <a:lumMod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Elipse 21">
            <a:extLst>
              <a:ext uri="{FF2B5EF4-FFF2-40B4-BE49-F238E27FC236}">
                <a16:creationId xmlns:a16="http://schemas.microsoft.com/office/drawing/2014/main" id="{74DDEE8D-C4F1-2265-BCE6-FA4A611C0547}"/>
              </a:ext>
            </a:extLst>
          </p:cNvPr>
          <p:cNvSpPr/>
          <p:nvPr/>
        </p:nvSpPr>
        <p:spPr>
          <a:xfrm>
            <a:off x="3349849" y="1280463"/>
            <a:ext cx="197067" cy="197067"/>
          </a:xfrm>
          <a:prstGeom prst="ellipse">
            <a:avLst/>
          </a:prstGeom>
          <a:solidFill>
            <a:schemeClr val="tx1"/>
          </a:solidFill>
          <a:ln>
            <a:solidFill>
              <a:schemeClr val="tx1"/>
            </a:solidFill>
          </a:ln>
          <a:effectLst>
            <a:glow rad="1397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NI" sz="1400" b="1">
              <a:solidFill>
                <a:schemeClr val="bg2">
                  <a:lumMod val="25000"/>
                </a:schemeClr>
              </a:solidFill>
            </a:endParaRPr>
          </a:p>
        </p:txBody>
      </p:sp>
      <p:grpSp>
        <p:nvGrpSpPr>
          <p:cNvPr id="2056" name="Grupo 2055">
            <a:extLst>
              <a:ext uri="{FF2B5EF4-FFF2-40B4-BE49-F238E27FC236}">
                <a16:creationId xmlns:a16="http://schemas.microsoft.com/office/drawing/2014/main" id="{247E932B-53C1-678E-4138-4949911B6A2D}"/>
              </a:ext>
            </a:extLst>
          </p:cNvPr>
          <p:cNvGrpSpPr/>
          <p:nvPr/>
        </p:nvGrpSpPr>
        <p:grpSpPr>
          <a:xfrm>
            <a:off x="16307" y="4252666"/>
            <a:ext cx="2292350" cy="897126"/>
            <a:chOff x="480350" y="3190083"/>
            <a:chExt cx="2292350" cy="897126"/>
          </a:xfrm>
        </p:grpSpPr>
        <p:pic>
          <p:nvPicPr>
            <p:cNvPr id="30" name="Graphic 15" descr="AWS Systems Manager service icon.">
              <a:extLst>
                <a:ext uri="{FF2B5EF4-FFF2-40B4-BE49-F238E27FC236}">
                  <a16:creationId xmlns:a16="http://schemas.microsoft.com/office/drawing/2014/main" id="{AD7834AC-7886-B435-5052-8C1C0E9A8363}"/>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1318835" y="3190083"/>
              <a:ext cx="615381" cy="615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11">
              <a:extLst>
                <a:ext uri="{FF2B5EF4-FFF2-40B4-BE49-F238E27FC236}">
                  <a16:creationId xmlns:a16="http://schemas.microsoft.com/office/drawing/2014/main" id="{29230F96-0EBA-9EBC-4723-CC10415D8B7A}"/>
                </a:ext>
              </a:extLst>
            </p:cNvPr>
            <p:cNvSpPr txBox="1">
              <a:spLocks noChangeArrowheads="1"/>
            </p:cNvSpPr>
            <p:nvPr/>
          </p:nvSpPr>
          <p:spPr bwMode="auto">
            <a:xfrm>
              <a:off x="480350" y="3810210"/>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Systems Manager</a:t>
              </a:r>
            </a:p>
          </p:txBody>
        </p:sp>
      </p:grpSp>
      <p:grpSp>
        <p:nvGrpSpPr>
          <p:cNvPr id="2097" name="Grupo 2096">
            <a:extLst>
              <a:ext uri="{FF2B5EF4-FFF2-40B4-BE49-F238E27FC236}">
                <a16:creationId xmlns:a16="http://schemas.microsoft.com/office/drawing/2014/main" id="{E8CD2F7D-34AF-16AB-BADA-EA804744086B}"/>
              </a:ext>
            </a:extLst>
          </p:cNvPr>
          <p:cNvGrpSpPr/>
          <p:nvPr/>
        </p:nvGrpSpPr>
        <p:grpSpPr>
          <a:xfrm>
            <a:off x="634202" y="5474484"/>
            <a:ext cx="1329403" cy="740836"/>
            <a:chOff x="497781" y="5340919"/>
            <a:chExt cx="1329403" cy="740836"/>
          </a:xfrm>
        </p:grpSpPr>
        <p:pic>
          <p:nvPicPr>
            <p:cNvPr id="2048" name="Graphic 72" descr="Parameter Store resource icon for the AWS Systems Manager service.">
              <a:extLst>
                <a:ext uri="{FF2B5EF4-FFF2-40B4-BE49-F238E27FC236}">
                  <a16:creationId xmlns:a16="http://schemas.microsoft.com/office/drawing/2014/main" id="{E6DEBD09-D452-CA1B-D221-53F3621C0D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3883" y="5340919"/>
              <a:ext cx="457200" cy="457200"/>
            </a:xfrm>
            <a:prstGeom prst="rect">
              <a:avLst/>
            </a:prstGeom>
          </p:spPr>
        </p:pic>
        <p:sp>
          <p:nvSpPr>
            <p:cNvPr id="2049" name="TextBox 23">
              <a:extLst>
                <a:ext uri="{FF2B5EF4-FFF2-40B4-BE49-F238E27FC236}">
                  <a16:creationId xmlns:a16="http://schemas.microsoft.com/office/drawing/2014/main" id="{3D04B7BA-6F1D-5349-B6E6-7172475879E2}"/>
                </a:ext>
              </a:extLst>
            </p:cNvPr>
            <p:cNvSpPr txBox="1">
              <a:spLocks noChangeArrowheads="1"/>
            </p:cNvSpPr>
            <p:nvPr/>
          </p:nvSpPr>
          <p:spPr bwMode="auto">
            <a:xfrm>
              <a:off x="497781" y="5804756"/>
              <a:ext cx="132940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Parameter Store</a:t>
              </a:r>
            </a:p>
          </p:txBody>
        </p:sp>
      </p:grpSp>
      <p:grpSp>
        <p:nvGrpSpPr>
          <p:cNvPr id="2060" name="Grupo 2059">
            <a:extLst>
              <a:ext uri="{FF2B5EF4-FFF2-40B4-BE49-F238E27FC236}">
                <a16:creationId xmlns:a16="http://schemas.microsoft.com/office/drawing/2014/main" id="{033D8893-9727-40C7-D76D-0965E9074CB3}"/>
              </a:ext>
            </a:extLst>
          </p:cNvPr>
          <p:cNvGrpSpPr/>
          <p:nvPr/>
        </p:nvGrpSpPr>
        <p:grpSpPr>
          <a:xfrm>
            <a:off x="2000749" y="4242838"/>
            <a:ext cx="1685925" cy="920452"/>
            <a:chOff x="2768291" y="4245672"/>
            <a:chExt cx="1685925" cy="920452"/>
          </a:xfrm>
        </p:grpSpPr>
        <p:pic>
          <p:nvPicPr>
            <p:cNvPr id="2058" name="Graphic 65" descr="Amazon RDS proxy instance instance icon for the Database category.">
              <a:extLst>
                <a:ext uri="{FF2B5EF4-FFF2-40B4-BE49-F238E27FC236}">
                  <a16:creationId xmlns:a16="http://schemas.microsoft.com/office/drawing/2014/main" id="{64FEA29F-42AA-4A62-33E7-7AF05D8796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66121" y="4245672"/>
              <a:ext cx="457200" cy="457200"/>
            </a:xfrm>
            <a:prstGeom prst="rect">
              <a:avLst/>
            </a:prstGeom>
          </p:spPr>
        </p:pic>
        <p:sp>
          <p:nvSpPr>
            <p:cNvPr id="2059" name="TextBox 36">
              <a:extLst>
                <a:ext uri="{FF2B5EF4-FFF2-40B4-BE49-F238E27FC236}">
                  <a16:creationId xmlns:a16="http://schemas.microsoft.com/office/drawing/2014/main" id="{ED1351FE-959C-3A9D-FF95-CC1E1C7F7351}"/>
                </a:ext>
              </a:extLst>
            </p:cNvPr>
            <p:cNvSpPr txBox="1">
              <a:spLocks noChangeArrowheads="1"/>
            </p:cNvSpPr>
            <p:nvPr/>
          </p:nvSpPr>
          <p:spPr bwMode="auto">
            <a:xfrm>
              <a:off x="2768291" y="4704459"/>
              <a:ext cx="1685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RDS</a:t>
              </a: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proxy instance</a:t>
              </a:r>
            </a:p>
          </p:txBody>
        </p:sp>
      </p:grpSp>
      <p:grpSp>
        <p:nvGrpSpPr>
          <p:cNvPr id="2066" name="Grupo 2065">
            <a:extLst>
              <a:ext uri="{FF2B5EF4-FFF2-40B4-BE49-F238E27FC236}">
                <a16:creationId xmlns:a16="http://schemas.microsoft.com/office/drawing/2014/main" id="{4C561A86-F568-8214-F1CE-67EB1BED532F}"/>
              </a:ext>
            </a:extLst>
          </p:cNvPr>
          <p:cNvGrpSpPr/>
          <p:nvPr/>
        </p:nvGrpSpPr>
        <p:grpSpPr>
          <a:xfrm>
            <a:off x="3581736" y="4216114"/>
            <a:ext cx="1529469" cy="913458"/>
            <a:chOff x="6140067" y="2050224"/>
            <a:chExt cx="1529469" cy="913458"/>
          </a:xfrm>
        </p:grpSpPr>
        <p:pic>
          <p:nvPicPr>
            <p:cNvPr id="2064" name="Graphic 7" descr="Amazon Aurora service icon.">
              <a:extLst>
                <a:ext uri="{FF2B5EF4-FFF2-40B4-BE49-F238E27FC236}">
                  <a16:creationId xmlns:a16="http://schemas.microsoft.com/office/drawing/2014/main" id="{DCE7426C-775B-12F6-030B-AFAA4C9300E8}"/>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6586572" y="2050224"/>
              <a:ext cx="636459" cy="63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TextBox 9">
              <a:extLst>
                <a:ext uri="{FF2B5EF4-FFF2-40B4-BE49-F238E27FC236}">
                  <a16:creationId xmlns:a16="http://schemas.microsoft.com/office/drawing/2014/main" id="{9621FDB4-DB3A-9EE2-A853-0AE4CE0E8608}"/>
                </a:ext>
              </a:extLst>
            </p:cNvPr>
            <p:cNvSpPr txBox="1">
              <a:spLocks noChangeArrowheads="1"/>
            </p:cNvSpPr>
            <p:nvPr/>
          </p:nvSpPr>
          <p:spPr bwMode="auto">
            <a:xfrm>
              <a:off x="6140067" y="2686683"/>
              <a:ext cx="15294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Aurora</a:t>
              </a:r>
            </a:p>
          </p:txBody>
        </p:sp>
      </p:grpSp>
      <p:grpSp>
        <p:nvGrpSpPr>
          <p:cNvPr id="2074" name="Grupo 2073">
            <a:extLst>
              <a:ext uri="{FF2B5EF4-FFF2-40B4-BE49-F238E27FC236}">
                <a16:creationId xmlns:a16="http://schemas.microsoft.com/office/drawing/2014/main" id="{ACF2EBDE-3864-3929-04A4-3D4064E894F3}"/>
              </a:ext>
            </a:extLst>
          </p:cNvPr>
          <p:cNvGrpSpPr/>
          <p:nvPr/>
        </p:nvGrpSpPr>
        <p:grpSpPr>
          <a:xfrm>
            <a:off x="2208031" y="1064870"/>
            <a:ext cx="1524957" cy="1024190"/>
            <a:chOff x="4789945" y="2354931"/>
            <a:chExt cx="1524957" cy="1024190"/>
          </a:xfrm>
        </p:grpSpPr>
        <p:pic>
          <p:nvPicPr>
            <p:cNvPr id="2072" name="Graphic 19" descr="Amazon EventBridge service icon.">
              <a:extLst>
                <a:ext uri="{FF2B5EF4-FFF2-40B4-BE49-F238E27FC236}">
                  <a16:creationId xmlns:a16="http://schemas.microsoft.com/office/drawing/2014/main" id="{94CD37F7-8AAD-D4CC-FB0B-45919D413BF1}"/>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5245498" y="2354931"/>
              <a:ext cx="613851" cy="613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TextBox 11">
              <a:extLst>
                <a:ext uri="{FF2B5EF4-FFF2-40B4-BE49-F238E27FC236}">
                  <a16:creationId xmlns:a16="http://schemas.microsoft.com/office/drawing/2014/main" id="{ADA2C1B3-C8A1-F597-2D52-92EB9B3B6E25}"/>
                </a:ext>
              </a:extLst>
            </p:cNvPr>
            <p:cNvSpPr txBox="1">
              <a:spLocks noChangeArrowheads="1"/>
            </p:cNvSpPr>
            <p:nvPr/>
          </p:nvSpPr>
          <p:spPr bwMode="auto">
            <a:xfrm>
              <a:off x="4789945" y="2917456"/>
              <a:ext cx="15249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Amazon </a:t>
              </a:r>
              <a:r>
                <a:rPr lang="en-US" altLang="en-US" sz="1200" dirty="0" err="1">
                  <a:latin typeface="Arial" panose="020B0604020202020204" pitchFamily="34" charset="0"/>
                  <a:ea typeface="Amazon Ember" panose="020B0603020204020204" pitchFamily="34" charset="0"/>
                  <a:cs typeface="Arial" panose="020B0604020202020204" pitchFamily="34" charset="0"/>
                </a:rPr>
                <a:t>EventBridge</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grpSp>
      <p:grpSp>
        <p:nvGrpSpPr>
          <p:cNvPr id="2156" name="Grupo 2155">
            <a:extLst>
              <a:ext uri="{FF2B5EF4-FFF2-40B4-BE49-F238E27FC236}">
                <a16:creationId xmlns:a16="http://schemas.microsoft.com/office/drawing/2014/main" id="{46A5C52E-5A3D-88EC-4EC6-3EABD9F1F100}"/>
              </a:ext>
            </a:extLst>
          </p:cNvPr>
          <p:cNvGrpSpPr/>
          <p:nvPr/>
        </p:nvGrpSpPr>
        <p:grpSpPr>
          <a:xfrm>
            <a:off x="2409720" y="2493818"/>
            <a:ext cx="1187450" cy="735804"/>
            <a:chOff x="1846249" y="2485052"/>
            <a:chExt cx="1187450" cy="735804"/>
          </a:xfrm>
        </p:grpSpPr>
        <p:pic>
          <p:nvPicPr>
            <p:cNvPr id="2075" name="Graphic 37" descr="Event resource icon for the Amazon EventBridge service.">
              <a:extLst>
                <a:ext uri="{FF2B5EF4-FFF2-40B4-BE49-F238E27FC236}">
                  <a16:creationId xmlns:a16="http://schemas.microsoft.com/office/drawing/2014/main" id="{21DFF60A-17F1-9164-26C1-B59B99CA1F9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21152" y="2485052"/>
              <a:ext cx="457200" cy="457200"/>
            </a:xfrm>
            <a:prstGeom prst="rect">
              <a:avLst/>
            </a:prstGeom>
          </p:spPr>
        </p:pic>
        <p:sp>
          <p:nvSpPr>
            <p:cNvPr id="2076" name="TextBox 18">
              <a:extLst>
                <a:ext uri="{FF2B5EF4-FFF2-40B4-BE49-F238E27FC236}">
                  <a16:creationId xmlns:a16="http://schemas.microsoft.com/office/drawing/2014/main" id="{766C49D8-AFA1-9C7B-1CB4-BE90099A36F5}"/>
                </a:ext>
              </a:extLst>
            </p:cNvPr>
            <p:cNvSpPr txBox="1">
              <a:spLocks noChangeArrowheads="1"/>
            </p:cNvSpPr>
            <p:nvPr/>
          </p:nvSpPr>
          <p:spPr bwMode="auto">
            <a:xfrm>
              <a:off x="1846249" y="2943857"/>
              <a:ext cx="11874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Event</a:t>
              </a:r>
            </a:p>
          </p:txBody>
        </p:sp>
      </p:grpSp>
      <p:grpSp>
        <p:nvGrpSpPr>
          <p:cNvPr id="2155" name="Grupo 2154">
            <a:extLst>
              <a:ext uri="{FF2B5EF4-FFF2-40B4-BE49-F238E27FC236}">
                <a16:creationId xmlns:a16="http://schemas.microsoft.com/office/drawing/2014/main" id="{10DED404-4B53-3F6B-C42B-D1464041F515}"/>
              </a:ext>
            </a:extLst>
          </p:cNvPr>
          <p:cNvGrpSpPr/>
          <p:nvPr/>
        </p:nvGrpSpPr>
        <p:grpSpPr>
          <a:xfrm>
            <a:off x="3901258" y="2356484"/>
            <a:ext cx="910254" cy="915447"/>
            <a:chOff x="3038805" y="2419434"/>
            <a:chExt cx="910254" cy="915447"/>
          </a:xfrm>
        </p:grpSpPr>
        <p:pic>
          <p:nvPicPr>
            <p:cNvPr id="2077" name="Graphic 35" descr="Custom event bus resource icon for the Amazon EventBridge service.">
              <a:extLst>
                <a:ext uri="{FF2B5EF4-FFF2-40B4-BE49-F238E27FC236}">
                  <a16:creationId xmlns:a16="http://schemas.microsoft.com/office/drawing/2014/main" id="{E8955256-70A0-7993-174F-3841A987001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76783" y="2419434"/>
              <a:ext cx="457200" cy="457200"/>
            </a:xfrm>
            <a:prstGeom prst="rect">
              <a:avLst/>
            </a:prstGeom>
          </p:spPr>
        </p:pic>
        <p:sp>
          <p:nvSpPr>
            <p:cNvPr id="2078" name="TextBox 22">
              <a:extLst>
                <a:ext uri="{FF2B5EF4-FFF2-40B4-BE49-F238E27FC236}">
                  <a16:creationId xmlns:a16="http://schemas.microsoft.com/office/drawing/2014/main" id="{E162C6C9-BB39-DA5E-A4D9-2BD24B77A403}"/>
                </a:ext>
              </a:extLst>
            </p:cNvPr>
            <p:cNvSpPr txBox="1">
              <a:spLocks noChangeArrowheads="1"/>
            </p:cNvSpPr>
            <p:nvPr/>
          </p:nvSpPr>
          <p:spPr bwMode="auto">
            <a:xfrm>
              <a:off x="3038805" y="2873216"/>
              <a:ext cx="910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Custom</a:t>
              </a:r>
            </a:p>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event bus</a:t>
              </a:r>
            </a:p>
          </p:txBody>
        </p:sp>
      </p:grpSp>
      <p:grpSp>
        <p:nvGrpSpPr>
          <p:cNvPr id="2081" name="Grupo 2080">
            <a:extLst>
              <a:ext uri="{FF2B5EF4-FFF2-40B4-BE49-F238E27FC236}">
                <a16:creationId xmlns:a16="http://schemas.microsoft.com/office/drawing/2014/main" id="{B49B0FFF-7CCC-6D14-944F-C3E3DB087CA4}"/>
              </a:ext>
            </a:extLst>
          </p:cNvPr>
          <p:cNvGrpSpPr/>
          <p:nvPr/>
        </p:nvGrpSpPr>
        <p:grpSpPr>
          <a:xfrm>
            <a:off x="4308044" y="1139464"/>
            <a:ext cx="811012" cy="750043"/>
            <a:chOff x="5122196" y="3502782"/>
            <a:chExt cx="811012" cy="750043"/>
          </a:xfrm>
        </p:grpSpPr>
        <p:pic>
          <p:nvPicPr>
            <p:cNvPr id="2079" name="Graphic 33" descr="Rule resource icon for the Amazon EventBridge service.">
              <a:extLst>
                <a:ext uri="{FF2B5EF4-FFF2-40B4-BE49-F238E27FC236}">
                  <a16:creationId xmlns:a16="http://schemas.microsoft.com/office/drawing/2014/main" id="{D57E5D42-8098-C5CD-0C5B-DEFAD80D285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315463" y="3502782"/>
              <a:ext cx="457200" cy="457200"/>
            </a:xfrm>
            <a:prstGeom prst="rect">
              <a:avLst/>
            </a:prstGeom>
          </p:spPr>
        </p:pic>
        <p:sp>
          <p:nvSpPr>
            <p:cNvPr id="2080" name="TextBox 26">
              <a:extLst>
                <a:ext uri="{FF2B5EF4-FFF2-40B4-BE49-F238E27FC236}">
                  <a16:creationId xmlns:a16="http://schemas.microsoft.com/office/drawing/2014/main" id="{2D0A6F19-144D-EB90-D5B0-31FFFBEDD05C}"/>
                </a:ext>
              </a:extLst>
            </p:cNvPr>
            <p:cNvSpPr txBox="1">
              <a:spLocks noChangeArrowheads="1"/>
            </p:cNvSpPr>
            <p:nvPr/>
          </p:nvSpPr>
          <p:spPr bwMode="auto">
            <a:xfrm>
              <a:off x="5122196" y="3975826"/>
              <a:ext cx="8110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Rule</a:t>
              </a:r>
            </a:p>
          </p:txBody>
        </p:sp>
      </p:grpSp>
      <p:grpSp>
        <p:nvGrpSpPr>
          <p:cNvPr id="2109" name="Grupo 2108">
            <a:extLst>
              <a:ext uri="{FF2B5EF4-FFF2-40B4-BE49-F238E27FC236}">
                <a16:creationId xmlns:a16="http://schemas.microsoft.com/office/drawing/2014/main" id="{28DD1781-C577-15AF-7A14-B32FB2E5FE4E}"/>
              </a:ext>
            </a:extLst>
          </p:cNvPr>
          <p:cNvGrpSpPr/>
          <p:nvPr/>
        </p:nvGrpSpPr>
        <p:grpSpPr>
          <a:xfrm>
            <a:off x="8910985" y="300488"/>
            <a:ext cx="2114381" cy="756424"/>
            <a:chOff x="6384755" y="207861"/>
            <a:chExt cx="2114381" cy="756424"/>
          </a:xfrm>
        </p:grpSpPr>
        <p:pic>
          <p:nvPicPr>
            <p:cNvPr id="2102" name="Graphic 13" descr="Lambda function resource icon for the AWS Lambda service icon.">
              <a:extLst>
                <a:ext uri="{FF2B5EF4-FFF2-40B4-BE49-F238E27FC236}">
                  <a16:creationId xmlns:a16="http://schemas.microsoft.com/office/drawing/2014/main" id="{C0DF9F65-6C25-E6D6-F8FD-7AA1BC749792}"/>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7209734" y="20786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3" name="TextBox 17">
              <a:extLst>
                <a:ext uri="{FF2B5EF4-FFF2-40B4-BE49-F238E27FC236}">
                  <a16:creationId xmlns:a16="http://schemas.microsoft.com/office/drawing/2014/main" id="{882D991B-C8E2-DA01-F6A6-36BBD4DA7D3C}"/>
                </a:ext>
              </a:extLst>
            </p:cNvPr>
            <p:cNvSpPr txBox="1">
              <a:spLocks noChangeArrowheads="1"/>
            </p:cNvSpPr>
            <p:nvPr/>
          </p:nvSpPr>
          <p:spPr bwMode="auto">
            <a:xfrm>
              <a:off x="6384755" y="687286"/>
              <a:ext cx="21143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transactions-accounting</a:t>
              </a:r>
            </a:p>
          </p:txBody>
        </p:sp>
      </p:grpSp>
      <p:grpSp>
        <p:nvGrpSpPr>
          <p:cNvPr id="2110" name="Grupo 2109">
            <a:extLst>
              <a:ext uri="{FF2B5EF4-FFF2-40B4-BE49-F238E27FC236}">
                <a16:creationId xmlns:a16="http://schemas.microsoft.com/office/drawing/2014/main" id="{BEBBC4E0-1164-E757-2C08-D2EA0CB5E5AF}"/>
              </a:ext>
            </a:extLst>
          </p:cNvPr>
          <p:cNvGrpSpPr/>
          <p:nvPr/>
        </p:nvGrpSpPr>
        <p:grpSpPr>
          <a:xfrm>
            <a:off x="8786329" y="1147665"/>
            <a:ext cx="2363693" cy="756424"/>
            <a:chOff x="6301641" y="1055038"/>
            <a:chExt cx="2363693" cy="756424"/>
          </a:xfrm>
        </p:grpSpPr>
        <p:pic>
          <p:nvPicPr>
            <p:cNvPr id="2105" name="Graphic 13" descr="Lambda function resource icon for the AWS Lambda service icon.">
              <a:extLst>
                <a:ext uri="{FF2B5EF4-FFF2-40B4-BE49-F238E27FC236}">
                  <a16:creationId xmlns:a16="http://schemas.microsoft.com/office/drawing/2014/main" id="{470546B5-1864-25CE-FC53-5F66C0A5BD3A}"/>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7211016" y="10550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8" name="TextBox 17">
              <a:extLst>
                <a:ext uri="{FF2B5EF4-FFF2-40B4-BE49-F238E27FC236}">
                  <a16:creationId xmlns:a16="http://schemas.microsoft.com/office/drawing/2014/main" id="{2FB429C0-620B-EC1C-8B45-6918EEB04895}"/>
                </a:ext>
              </a:extLst>
            </p:cNvPr>
            <p:cNvSpPr txBox="1">
              <a:spLocks noChangeArrowheads="1"/>
            </p:cNvSpPr>
            <p:nvPr/>
          </p:nvSpPr>
          <p:spPr bwMode="auto">
            <a:xfrm>
              <a:off x="6301641" y="1534463"/>
              <a:ext cx="23636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transactions-loans</a:t>
              </a:r>
            </a:p>
          </p:txBody>
        </p:sp>
      </p:grpSp>
      <p:grpSp>
        <p:nvGrpSpPr>
          <p:cNvPr id="2111" name="Grupo 2110">
            <a:extLst>
              <a:ext uri="{FF2B5EF4-FFF2-40B4-BE49-F238E27FC236}">
                <a16:creationId xmlns:a16="http://schemas.microsoft.com/office/drawing/2014/main" id="{7ABC07F1-F8BF-EDBD-41D2-FD3ECC77B60F}"/>
              </a:ext>
            </a:extLst>
          </p:cNvPr>
          <p:cNvGrpSpPr/>
          <p:nvPr/>
        </p:nvGrpSpPr>
        <p:grpSpPr>
          <a:xfrm>
            <a:off x="9175416" y="1971784"/>
            <a:ext cx="1585519" cy="756424"/>
            <a:chOff x="6631969" y="207861"/>
            <a:chExt cx="1585519" cy="756424"/>
          </a:xfrm>
        </p:grpSpPr>
        <p:pic>
          <p:nvPicPr>
            <p:cNvPr id="2112" name="Graphic 13" descr="Lambda function resource icon for the AWS Lambda service icon.">
              <a:extLst>
                <a:ext uri="{FF2B5EF4-FFF2-40B4-BE49-F238E27FC236}">
                  <a16:creationId xmlns:a16="http://schemas.microsoft.com/office/drawing/2014/main" id="{2A1823B9-753C-5631-C5C5-883CAC6B93BC}"/>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7209734" y="20786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3" name="TextBox 17">
              <a:extLst>
                <a:ext uri="{FF2B5EF4-FFF2-40B4-BE49-F238E27FC236}">
                  <a16:creationId xmlns:a16="http://schemas.microsoft.com/office/drawing/2014/main" id="{6E68AA46-77CC-0E02-B537-7A19754B2652}"/>
                </a:ext>
              </a:extLst>
            </p:cNvPr>
            <p:cNvSpPr txBox="1">
              <a:spLocks noChangeArrowheads="1"/>
            </p:cNvSpPr>
            <p:nvPr/>
          </p:nvSpPr>
          <p:spPr bwMode="auto">
            <a:xfrm>
              <a:off x="6631969" y="687286"/>
              <a:ext cx="15855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transactions-cards</a:t>
              </a:r>
            </a:p>
          </p:txBody>
        </p:sp>
      </p:grpSp>
      <p:grpSp>
        <p:nvGrpSpPr>
          <p:cNvPr id="2114" name="Grupo 2113">
            <a:extLst>
              <a:ext uri="{FF2B5EF4-FFF2-40B4-BE49-F238E27FC236}">
                <a16:creationId xmlns:a16="http://schemas.microsoft.com/office/drawing/2014/main" id="{F2107B96-903C-5E75-41E9-CB369570ACD8}"/>
              </a:ext>
            </a:extLst>
          </p:cNvPr>
          <p:cNvGrpSpPr/>
          <p:nvPr/>
        </p:nvGrpSpPr>
        <p:grpSpPr>
          <a:xfrm>
            <a:off x="8786329" y="2818961"/>
            <a:ext cx="2363693" cy="756424"/>
            <a:chOff x="6289529" y="1055038"/>
            <a:chExt cx="2363693" cy="756424"/>
          </a:xfrm>
        </p:grpSpPr>
        <p:pic>
          <p:nvPicPr>
            <p:cNvPr id="2115" name="Graphic 13" descr="Lambda function resource icon for the AWS Lambda service icon.">
              <a:extLst>
                <a:ext uri="{FF2B5EF4-FFF2-40B4-BE49-F238E27FC236}">
                  <a16:creationId xmlns:a16="http://schemas.microsoft.com/office/drawing/2014/main" id="{625D8579-C65A-8822-B62D-D74C49171381}"/>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7211016" y="10550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6" name="TextBox 17">
              <a:extLst>
                <a:ext uri="{FF2B5EF4-FFF2-40B4-BE49-F238E27FC236}">
                  <a16:creationId xmlns:a16="http://schemas.microsoft.com/office/drawing/2014/main" id="{CE28A9AB-29E8-5E4A-BBC5-7089CE04DD8A}"/>
                </a:ext>
              </a:extLst>
            </p:cNvPr>
            <p:cNvSpPr txBox="1">
              <a:spLocks noChangeArrowheads="1"/>
            </p:cNvSpPr>
            <p:nvPr/>
          </p:nvSpPr>
          <p:spPr bwMode="auto">
            <a:xfrm>
              <a:off x="6289529" y="1534463"/>
              <a:ext cx="23636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transactions-</a:t>
              </a:r>
              <a:r>
                <a:rPr lang="en-US" altLang="en-US" sz="1200" dirty="0" err="1">
                  <a:latin typeface="Arial" panose="020B0604020202020204" pitchFamily="34" charset="0"/>
                  <a:ea typeface="Amazon Ember" panose="020B0603020204020204" pitchFamily="34" charset="0"/>
                  <a:cs typeface="Arial" panose="020B0604020202020204" pitchFamily="34" charset="0"/>
                </a:rPr>
                <a:t>fastshipping</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grpSp>
      <p:grpSp>
        <p:nvGrpSpPr>
          <p:cNvPr id="2117" name="Grupo 2116">
            <a:extLst>
              <a:ext uri="{FF2B5EF4-FFF2-40B4-BE49-F238E27FC236}">
                <a16:creationId xmlns:a16="http://schemas.microsoft.com/office/drawing/2014/main" id="{7BFD901B-76F1-0DCB-E477-BD81BE8DF8E5}"/>
              </a:ext>
            </a:extLst>
          </p:cNvPr>
          <p:cNvGrpSpPr/>
          <p:nvPr/>
        </p:nvGrpSpPr>
        <p:grpSpPr>
          <a:xfrm>
            <a:off x="8646578" y="3652379"/>
            <a:ext cx="2643194" cy="756424"/>
            <a:chOff x="6153585" y="207861"/>
            <a:chExt cx="2643194" cy="756424"/>
          </a:xfrm>
        </p:grpSpPr>
        <p:pic>
          <p:nvPicPr>
            <p:cNvPr id="2118" name="Graphic 13" descr="Lambda function resource icon for the AWS Lambda service icon.">
              <a:extLst>
                <a:ext uri="{FF2B5EF4-FFF2-40B4-BE49-F238E27FC236}">
                  <a16:creationId xmlns:a16="http://schemas.microsoft.com/office/drawing/2014/main" id="{3EA86CDB-E3F1-92A8-E609-D5211C3F15E9}"/>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7209734" y="20786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9" name="TextBox 17">
              <a:extLst>
                <a:ext uri="{FF2B5EF4-FFF2-40B4-BE49-F238E27FC236}">
                  <a16:creationId xmlns:a16="http://schemas.microsoft.com/office/drawing/2014/main" id="{ED4B5EF4-F84C-5FA9-86B3-B51C5B963E11}"/>
                </a:ext>
              </a:extLst>
            </p:cNvPr>
            <p:cNvSpPr txBox="1">
              <a:spLocks noChangeArrowheads="1"/>
            </p:cNvSpPr>
            <p:nvPr/>
          </p:nvSpPr>
          <p:spPr bwMode="auto">
            <a:xfrm>
              <a:off x="6153585" y="687286"/>
              <a:ext cx="26431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transactions-remittances</a:t>
              </a:r>
            </a:p>
          </p:txBody>
        </p:sp>
      </p:grpSp>
      <p:grpSp>
        <p:nvGrpSpPr>
          <p:cNvPr id="2120" name="Grupo 2119">
            <a:extLst>
              <a:ext uri="{FF2B5EF4-FFF2-40B4-BE49-F238E27FC236}">
                <a16:creationId xmlns:a16="http://schemas.microsoft.com/office/drawing/2014/main" id="{9EC587E8-E615-1227-8E55-972216B8A645}"/>
              </a:ext>
            </a:extLst>
          </p:cNvPr>
          <p:cNvGrpSpPr/>
          <p:nvPr/>
        </p:nvGrpSpPr>
        <p:grpSpPr>
          <a:xfrm>
            <a:off x="8966697" y="4499556"/>
            <a:ext cx="2002956" cy="756424"/>
            <a:chOff x="6467079" y="1055038"/>
            <a:chExt cx="2002956" cy="756424"/>
          </a:xfrm>
        </p:grpSpPr>
        <p:pic>
          <p:nvPicPr>
            <p:cNvPr id="2122" name="Graphic 13" descr="Lambda function resource icon for the AWS Lambda service icon.">
              <a:extLst>
                <a:ext uri="{FF2B5EF4-FFF2-40B4-BE49-F238E27FC236}">
                  <a16:creationId xmlns:a16="http://schemas.microsoft.com/office/drawing/2014/main" id="{BA590137-EDA0-C37F-3E1C-E542E7476AF4}"/>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7211016" y="10550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5" name="TextBox 17">
              <a:extLst>
                <a:ext uri="{FF2B5EF4-FFF2-40B4-BE49-F238E27FC236}">
                  <a16:creationId xmlns:a16="http://schemas.microsoft.com/office/drawing/2014/main" id="{452150DC-AEA3-6C9F-6CD2-6AB47264D7B6}"/>
                </a:ext>
              </a:extLst>
            </p:cNvPr>
            <p:cNvSpPr txBox="1">
              <a:spLocks noChangeArrowheads="1"/>
            </p:cNvSpPr>
            <p:nvPr/>
          </p:nvSpPr>
          <p:spPr bwMode="auto">
            <a:xfrm>
              <a:off x="6467079" y="1534463"/>
              <a:ext cx="20029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transactions-</a:t>
              </a:r>
              <a:r>
                <a:rPr lang="en-US" altLang="en-US" sz="1200" dirty="0" err="1">
                  <a:latin typeface="Arial" panose="020B0604020202020204" pitchFamily="34" charset="0"/>
                  <a:ea typeface="Amazon Ember" panose="020B0603020204020204" pitchFamily="34" charset="0"/>
                  <a:cs typeface="Arial" panose="020B0604020202020204" pitchFamily="34" charset="0"/>
                </a:rPr>
                <a:t>notificactions</a:t>
              </a:r>
              <a:endParaRPr lang="en-US" altLang="en-US" sz="1200" dirty="0">
                <a:latin typeface="Arial" panose="020B0604020202020204" pitchFamily="34" charset="0"/>
                <a:ea typeface="Amazon Ember" panose="020B0603020204020204" pitchFamily="34" charset="0"/>
                <a:cs typeface="Arial" panose="020B0604020202020204" pitchFamily="34" charset="0"/>
              </a:endParaRPr>
            </a:p>
          </p:txBody>
        </p:sp>
      </p:grpSp>
      <p:grpSp>
        <p:nvGrpSpPr>
          <p:cNvPr id="2127" name="Grupo 2126">
            <a:extLst>
              <a:ext uri="{FF2B5EF4-FFF2-40B4-BE49-F238E27FC236}">
                <a16:creationId xmlns:a16="http://schemas.microsoft.com/office/drawing/2014/main" id="{54E57E85-7143-DFA6-321C-68C442C16A1D}"/>
              </a:ext>
            </a:extLst>
          </p:cNvPr>
          <p:cNvGrpSpPr/>
          <p:nvPr/>
        </p:nvGrpSpPr>
        <p:grpSpPr>
          <a:xfrm>
            <a:off x="2148252" y="5344197"/>
            <a:ext cx="1529469" cy="871123"/>
            <a:chOff x="2220325" y="5376345"/>
            <a:chExt cx="1529469" cy="871123"/>
          </a:xfrm>
        </p:grpSpPr>
        <p:grpSp>
          <p:nvGrpSpPr>
            <p:cNvPr id="2083" name="Grupo 2082">
              <a:extLst>
                <a:ext uri="{FF2B5EF4-FFF2-40B4-BE49-F238E27FC236}">
                  <a16:creationId xmlns:a16="http://schemas.microsoft.com/office/drawing/2014/main" id="{21D8E9CD-AB38-E19B-A7D6-233ECDE83F0F}"/>
                </a:ext>
              </a:extLst>
            </p:cNvPr>
            <p:cNvGrpSpPr/>
            <p:nvPr/>
          </p:nvGrpSpPr>
          <p:grpSpPr>
            <a:xfrm>
              <a:off x="2668352" y="5376345"/>
              <a:ext cx="633417" cy="633417"/>
              <a:chOff x="3656048" y="3048000"/>
              <a:chExt cx="762000" cy="762000"/>
            </a:xfrm>
          </p:grpSpPr>
          <p:sp>
            <p:nvSpPr>
              <p:cNvPr id="2085" name="Rectángulo 2084">
                <a:extLst>
                  <a:ext uri="{FF2B5EF4-FFF2-40B4-BE49-F238E27FC236}">
                    <a16:creationId xmlns:a16="http://schemas.microsoft.com/office/drawing/2014/main" id="{E1C2DC84-E5A3-F8E8-FF44-55357FD42A95}"/>
                  </a:ext>
                </a:extLst>
              </p:cNvPr>
              <p:cNvSpPr/>
              <p:nvPr/>
            </p:nvSpPr>
            <p:spPr>
              <a:xfrm>
                <a:off x="3656048" y="3048000"/>
                <a:ext cx="762000" cy="76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NI" sz="1200" b="1">
                  <a:solidFill>
                    <a:schemeClr val="bg2">
                      <a:lumMod val="25000"/>
                    </a:schemeClr>
                  </a:solidFill>
                </a:endParaRPr>
              </a:p>
            </p:txBody>
          </p:sp>
          <p:pic>
            <p:nvPicPr>
              <p:cNvPr id="2086" name="Picture 4" descr="Webhooks | Microsoft Azure Mono">
                <a:extLst>
                  <a:ext uri="{FF2B5EF4-FFF2-40B4-BE49-F238E27FC236}">
                    <a16:creationId xmlns:a16="http://schemas.microsoft.com/office/drawing/2014/main" id="{5F48D14A-B80A-6E59-76CB-C471329F4632}"/>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56048" y="3048000"/>
                <a:ext cx="762000" cy="672728"/>
              </a:xfrm>
              <a:prstGeom prst="rect">
                <a:avLst/>
              </a:prstGeom>
              <a:noFill/>
              <a:extLst>
                <a:ext uri="{909E8E84-426E-40DD-AFC4-6F175D3DCCD1}">
                  <a14:hiddenFill xmlns:a14="http://schemas.microsoft.com/office/drawing/2010/main">
                    <a:solidFill>
                      <a:srgbClr val="FFFFFF"/>
                    </a:solidFill>
                  </a14:hiddenFill>
                </a:ext>
              </a:extLst>
            </p:spPr>
          </p:pic>
        </p:grpSp>
        <p:sp>
          <p:nvSpPr>
            <p:cNvPr id="2126" name="TextBox 9">
              <a:extLst>
                <a:ext uri="{FF2B5EF4-FFF2-40B4-BE49-F238E27FC236}">
                  <a16:creationId xmlns:a16="http://schemas.microsoft.com/office/drawing/2014/main" id="{02642E1B-F34E-7668-7D3D-A023CB8B0216}"/>
                </a:ext>
              </a:extLst>
            </p:cNvPr>
            <p:cNvSpPr txBox="1">
              <a:spLocks noChangeArrowheads="1"/>
            </p:cNvSpPr>
            <p:nvPr/>
          </p:nvSpPr>
          <p:spPr bwMode="auto">
            <a:xfrm>
              <a:off x="2220325" y="5970469"/>
              <a:ext cx="15294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Webhook</a:t>
              </a:r>
            </a:p>
          </p:txBody>
        </p:sp>
      </p:grpSp>
      <p:grpSp>
        <p:nvGrpSpPr>
          <p:cNvPr id="2128" name="Grupo 2127">
            <a:extLst>
              <a:ext uri="{FF2B5EF4-FFF2-40B4-BE49-F238E27FC236}">
                <a16:creationId xmlns:a16="http://schemas.microsoft.com/office/drawing/2014/main" id="{43A3C789-5CC1-9A7E-7D1E-1DE95AD74821}"/>
              </a:ext>
            </a:extLst>
          </p:cNvPr>
          <p:cNvGrpSpPr/>
          <p:nvPr/>
        </p:nvGrpSpPr>
        <p:grpSpPr>
          <a:xfrm>
            <a:off x="8966697" y="5347620"/>
            <a:ext cx="2002956" cy="756424"/>
            <a:chOff x="6467079" y="1055038"/>
            <a:chExt cx="2002956" cy="756424"/>
          </a:xfrm>
        </p:grpSpPr>
        <p:pic>
          <p:nvPicPr>
            <p:cNvPr id="2132" name="Graphic 13" descr="Lambda function resource icon for the AWS Lambda service icon.">
              <a:extLst>
                <a:ext uri="{FF2B5EF4-FFF2-40B4-BE49-F238E27FC236}">
                  <a16:creationId xmlns:a16="http://schemas.microsoft.com/office/drawing/2014/main" id="{A588D4EC-2811-D9F2-8180-3C8B4EBB4E12}"/>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7211016" y="10550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3" name="TextBox 17">
              <a:extLst>
                <a:ext uri="{FF2B5EF4-FFF2-40B4-BE49-F238E27FC236}">
                  <a16:creationId xmlns:a16="http://schemas.microsoft.com/office/drawing/2014/main" id="{5832DB36-6D7F-1993-2B97-3E9F2F3933DE}"/>
                </a:ext>
              </a:extLst>
            </p:cNvPr>
            <p:cNvSpPr txBox="1">
              <a:spLocks noChangeArrowheads="1"/>
            </p:cNvSpPr>
            <p:nvPr/>
          </p:nvSpPr>
          <p:spPr bwMode="auto">
            <a:xfrm>
              <a:off x="6467079" y="1534463"/>
              <a:ext cx="20029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transactions-update-status</a:t>
              </a:r>
            </a:p>
          </p:txBody>
        </p:sp>
      </p:grpSp>
      <p:grpSp>
        <p:nvGrpSpPr>
          <p:cNvPr id="2134" name="Group 23" descr="Horizontal split double arrow pointing right.">
            <a:extLst>
              <a:ext uri="{FF2B5EF4-FFF2-40B4-BE49-F238E27FC236}">
                <a16:creationId xmlns:a16="http://schemas.microsoft.com/office/drawing/2014/main" id="{24262AF1-F9FE-860C-CCF1-8DB687A1FC6D}"/>
              </a:ext>
            </a:extLst>
          </p:cNvPr>
          <p:cNvGrpSpPr>
            <a:grpSpLocks/>
          </p:cNvGrpSpPr>
          <p:nvPr/>
        </p:nvGrpSpPr>
        <p:grpSpPr bwMode="auto">
          <a:xfrm>
            <a:off x="6695273" y="1238574"/>
            <a:ext cx="1487487" cy="330200"/>
            <a:chOff x="2674471" y="1567527"/>
            <a:chExt cx="1488360" cy="331243"/>
          </a:xfrm>
        </p:grpSpPr>
        <p:sp>
          <p:nvSpPr>
            <p:cNvPr id="2135" name="Freeform 26">
              <a:extLst>
                <a:ext uri="{FF2B5EF4-FFF2-40B4-BE49-F238E27FC236}">
                  <a16:creationId xmlns:a16="http://schemas.microsoft.com/office/drawing/2014/main" id="{88DD6D83-1477-C5A6-CBB4-DCFF8DBCEB92}"/>
                </a:ext>
              </a:extLst>
            </p:cNvPr>
            <p:cNvSpPr/>
            <p:nvPr/>
          </p:nvSpPr>
          <p:spPr>
            <a:xfrm rot="10800000">
              <a:off x="3247894" y="1567527"/>
              <a:ext cx="914937"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5875">
              <a:solidFill>
                <a:schemeClr val="bg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2136" name="Straight Arrow Connector 65">
              <a:extLst>
                <a:ext uri="{FF2B5EF4-FFF2-40B4-BE49-F238E27FC236}">
                  <a16:creationId xmlns:a16="http://schemas.microsoft.com/office/drawing/2014/main" id="{06EA2B27-45DD-8CED-E4B8-AF3F8468EF7B}"/>
                </a:ext>
              </a:extLst>
            </p:cNvPr>
            <p:cNvCxnSpPr>
              <a:cxnSpLocks/>
            </p:cNvCxnSpPr>
            <p:nvPr/>
          </p:nvCxnSpPr>
          <p:spPr>
            <a:xfrm>
              <a:off x="2674471" y="1729199"/>
              <a:ext cx="573423" cy="0"/>
            </a:xfrm>
            <a:prstGeom prst="straightConnector1">
              <a:avLst/>
            </a:prstGeom>
            <a:ln w="15875">
              <a:solidFill>
                <a:schemeClr val="bg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grpSp>
        <p:nvGrpSpPr>
          <p:cNvPr id="2137" name="Group 17" descr="AWS Step Functions workflow group.">
            <a:extLst>
              <a:ext uri="{FF2B5EF4-FFF2-40B4-BE49-F238E27FC236}">
                <a16:creationId xmlns:a16="http://schemas.microsoft.com/office/drawing/2014/main" id="{1FEE72E7-B9FB-EC4D-EE4C-8CDF16C5CE04}"/>
              </a:ext>
            </a:extLst>
          </p:cNvPr>
          <p:cNvGrpSpPr/>
          <p:nvPr/>
        </p:nvGrpSpPr>
        <p:grpSpPr>
          <a:xfrm>
            <a:off x="2101848" y="638087"/>
            <a:ext cx="3071210" cy="3014292"/>
            <a:chOff x="351632" y="4826000"/>
            <a:chExt cx="3071210" cy="3014292"/>
          </a:xfrm>
        </p:grpSpPr>
        <p:sp>
          <p:nvSpPr>
            <p:cNvPr id="2143" name="Rectangle 92">
              <a:extLst>
                <a:ext uri="{FF2B5EF4-FFF2-40B4-BE49-F238E27FC236}">
                  <a16:creationId xmlns:a16="http://schemas.microsoft.com/office/drawing/2014/main" id="{1406788F-9F3F-BAE9-5267-4F1AFF4FFF29}"/>
                </a:ext>
              </a:extLst>
            </p:cNvPr>
            <p:cNvSpPr/>
            <p:nvPr/>
          </p:nvSpPr>
          <p:spPr>
            <a:xfrm>
              <a:off x="351632" y="4826000"/>
              <a:ext cx="3071210" cy="3014292"/>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AWS Step Functions workflow</a:t>
              </a:r>
            </a:p>
          </p:txBody>
        </p:sp>
        <p:pic>
          <p:nvPicPr>
            <p:cNvPr id="2144" name="Graphic 93" descr="AWS Step Functions workflow group icon. ">
              <a:extLst>
                <a:ext uri="{FF2B5EF4-FFF2-40B4-BE49-F238E27FC236}">
                  <a16:creationId xmlns:a16="http://schemas.microsoft.com/office/drawing/2014/main" id="{9DA9A892-27B9-4BCE-CAED-3995846EDD44}"/>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51632" y="4826000"/>
              <a:ext cx="381000" cy="381000"/>
            </a:xfrm>
            <a:prstGeom prst="rect">
              <a:avLst/>
            </a:prstGeom>
          </p:spPr>
        </p:pic>
      </p:grpSp>
      <p:grpSp>
        <p:nvGrpSpPr>
          <p:cNvPr id="2145" name="Grupo 2144">
            <a:extLst>
              <a:ext uri="{FF2B5EF4-FFF2-40B4-BE49-F238E27FC236}">
                <a16:creationId xmlns:a16="http://schemas.microsoft.com/office/drawing/2014/main" id="{C1F5ADE0-1421-17E9-BDB8-98DC1857F6B4}"/>
              </a:ext>
            </a:extLst>
          </p:cNvPr>
          <p:cNvGrpSpPr/>
          <p:nvPr/>
        </p:nvGrpSpPr>
        <p:grpSpPr>
          <a:xfrm>
            <a:off x="5360220" y="1056912"/>
            <a:ext cx="1870215" cy="945310"/>
            <a:chOff x="-168134" y="1260083"/>
            <a:chExt cx="1870215" cy="945310"/>
          </a:xfrm>
        </p:grpSpPr>
        <p:pic>
          <p:nvPicPr>
            <p:cNvPr id="2146" name="Graphic 10" descr="AWS Lambda service icon.">
              <a:extLst>
                <a:ext uri="{FF2B5EF4-FFF2-40B4-BE49-F238E27FC236}">
                  <a16:creationId xmlns:a16="http://schemas.microsoft.com/office/drawing/2014/main" id="{A2D6980B-BA2E-4DD9-970E-525B95F48939}"/>
                </a:ext>
              </a:extLst>
            </p:cNvPr>
            <p:cNvPicPr>
              <a:picLocks noChangeAspect="1" noChangeArrowheads="1"/>
            </p:cNvPicPr>
            <p:nvPr/>
          </p:nvPicPr>
          <p:blipFill>
            <a:blip r:embed="rId24">
              <a:extLst>
                <a:ext uri="{96DAC541-7B7A-43D3-8B79-37D633B846F1}">
                  <asvg:svgBlip xmlns:asvg="http://schemas.microsoft.com/office/drawing/2016/SVG/main" r:embed="rId25"/>
                </a:ext>
              </a:extLst>
            </a:blip>
            <a:srcRect/>
            <a:stretch/>
          </p:blipFill>
          <p:spPr bwMode="auto">
            <a:xfrm>
              <a:off x="442596" y="1260083"/>
              <a:ext cx="648756" cy="648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7" name="TextBox 20">
              <a:extLst>
                <a:ext uri="{FF2B5EF4-FFF2-40B4-BE49-F238E27FC236}">
                  <a16:creationId xmlns:a16="http://schemas.microsoft.com/office/drawing/2014/main" id="{B2CD2EAF-F528-2255-CBF7-B0E49181F9B5}"/>
                </a:ext>
              </a:extLst>
            </p:cNvPr>
            <p:cNvSpPr txBox="1">
              <a:spLocks noChangeArrowheads="1"/>
            </p:cNvSpPr>
            <p:nvPr/>
          </p:nvSpPr>
          <p:spPr bwMode="auto">
            <a:xfrm>
              <a:off x="-168134" y="1928394"/>
              <a:ext cx="18702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Lambda</a:t>
              </a:r>
            </a:p>
          </p:txBody>
        </p:sp>
      </p:grpSp>
      <p:grpSp>
        <p:nvGrpSpPr>
          <p:cNvPr id="2099" name="Grupo 2098">
            <a:extLst>
              <a:ext uri="{FF2B5EF4-FFF2-40B4-BE49-F238E27FC236}">
                <a16:creationId xmlns:a16="http://schemas.microsoft.com/office/drawing/2014/main" id="{74D483FD-72BA-4504-0AA2-F8F834A4D16C}"/>
              </a:ext>
            </a:extLst>
          </p:cNvPr>
          <p:cNvGrpSpPr/>
          <p:nvPr/>
        </p:nvGrpSpPr>
        <p:grpSpPr>
          <a:xfrm>
            <a:off x="-94698" y="974677"/>
            <a:ext cx="1870215" cy="945310"/>
            <a:chOff x="-168134" y="1260083"/>
            <a:chExt cx="1870215" cy="945310"/>
          </a:xfrm>
        </p:grpSpPr>
        <p:pic>
          <p:nvPicPr>
            <p:cNvPr id="2100" name="Graphic 10" descr="AWS Lambda service icon.">
              <a:extLst>
                <a:ext uri="{FF2B5EF4-FFF2-40B4-BE49-F238E27FC236}">
                  <a16:creationId xmlns:a16="http://schemas.microsoft.com/office/drawing/2014/main" id="{AAB9012E-E72A-32CF-427A-42D9B9F7230F}"/>
                </a:ext>
              </a:extLst>
            </p:cNvPr>
            <p:cNvPicPr>
              <a:picLocks noChangeAspect="1" noChangeArrowheads="1"/>
            </p:cNvPicPr>
            <p:nvPr/>
          </p:nvPicPr>
          <p:blipFill>
            <a:blip r:embed="rId24">
              <a:extLst>
                <a:ext uri="{96DAC541-7B7A-43D3-8B79-37D633B846F1}">
                  <asvg:svgBlip xmlns:asvg="http://schemas.microsoft.com/office/drawing/2016/SVG/main" r:embed="rId25"/>
                </a:ext>
              </a:extLst>
            </a:blip>
            <a:srcRect/>
            <a:stretch/>
          </p:blipFill>
          <p:spPr bwMode="auto">
            <a:xfrm>
              <a:off x="442596" y="1260083"/>
              <a:ext cx="648756" cy="648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1" name="TextBox 20">
              <a:extLst>
                <a:ext uri="{FF2B5EF4-FFF2-40B4-BE49-F238E27FC236}">
                  <a16:creationId xmlns:a16="http://schemas.microsoft.com/office/drawing/2014/main" id="{24949674-3926-7DC5-E85F-EA5CCB92C224}"/>
                </a:ext>
              </a:extLst>
            </p:cNvPr>
            <p:cNvSpPr txBox="1">
              <a:spLocks noChangeArrowheads="1"/>
            </p:cNvSpPr>
            <p:nvPr/>
          </p:nvSpPr>
          <p:spPr bwMode="auto">
            <a:xfrm>
              <a:off x="-168134" y="1928394"/>
              <a:ext cx="18702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AWS Lambda</a:t>
              </a:r>
            </a:p>
          </p:txBody>
        </p:sp>
      </p:grpSp>
      <p:sp>
        <p:nvSpPr>
          <p:cNvPr id="16" name="Elipse 15">
            <a:extLst>
              <a:ext uri="{FF2B5EF4-FFF2-40B4-BE49-F238E27FC236}">
                <a16:creationId xmlns:a16="http://schemas.microsoft.com/office/drawing/2014/main" id="{D4E53274-88AA-CCC0-38E1-89C8D4DC9116}"/>
              </a:ext>
            </a:extLst>
          </p:cNvPr>
          <p:cNvSpPr/>
          <p:nvPr/>
        </p:nvSpPr>
        <p:spPr>
          <a:xfrm>
            <a:off x="1176974" y="1248857"/>
            <a:ext cx="197067" cy="197067"/>
          </a:xfrm>
          <a:prstGeom prst="ellipse">
            <a:avLst/>
          </a:prstGeom>
          <a:solidFill>
            <a:schemeClr val="tx1"/>
          </a:solidFill>
          <a:ln>
            <a:solidFill>
              <a:schemeClr val="tx1"/>
            </a:solidFill>
          </a:ln>
          <a:effectLst>
            <a:glow rad="139700">
              <a:schemeClr val="tx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NI" sz="1400" b="1">
              <a:solidFill>
                <a:schemeClr val="bg2">
                  <a:lumMod val="25000"/>
                </a:schemeClr>
              </a:solidFill>
            </a:endParaRPr>
          </a:p>
        </p:txBody>
      </p:sp>
      <p:pic>
        <p:nvPicPr>
          <p:cNvPr id="2172" name="Imagen 2171">
            <a:extLst>
              <a:ext uri="{FF2B5EF4-FFF2-40B4-BE49-F238E27FC236}">
                <a16:creationId xmlns:a16="http://schemas.microsoft.com/office/drawing/2014/main" id="{FE9E6C2C-C9D0-66FD-A5D6-67C4D9C25069}"/>
              </a:ext>
            </a:extLst>
          </p:cNvPr>
          <p:cNvPicPr>
            <a:picLocks noChangeAspect="1"/>
          </p:cNvPicPr>
          <p:nvPr/>
        </p:nvPicPr>
        <p:blipFill>
          <a:blip r:embed="rId26"/>
          <a:stretch>
            <a:fillRect/>
          </a:stretch>
        </p:blipFill>
        <p:spPr>
          <a:xfrm>
            <a:off x="7414992" y="2772358"/>
            <a:ext cx="1009791" cy="914528"/>
          </a:xfrm>
          <a:prstGeom prst="rect">
            <a:avLst/>
          </a:prstGeom>
        </p:spPr>
      </p:pic>
      <p:sp>
        <p:nvSpPr>
          <p:cNvPr id="2187" name="TextBox 20">
            <a:extLst>
              <a:ext uri="{FF2B5EF4-FFF2-40B4-BE49-F238E27FC236}">
                <a16:creationId xmlns:a16="http://schemas.microsoft.com/office/drawing/2014/main" id="{E42A75C4-9274-E9AC-7BE3-99ADD5365F8D}"/>
              </a:ext>
            </a:extLst>
          </p:cNvPr>
          <p:cNvSpPr txBox="1">
            <a:spLocks noChangeArrowheads="1"/>
          </p:cNvSpPr>
          <p:nvPr/>
        </p:nvSpPr>
        <p:spPr bwMode="auto">
          <a:xfrm>
            <a:off x="6981816" y="3627453"/>
            <a:ext cx="18702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Lambda Layer</a:t>
            </a:r>
          </a:p>
        </p:txBody>
      </p:sp>
    </p:spTree>
    <p:extLst>
      <p:ext uri="{BB962C8B-B14F-4D97-AF65-F5344CB8AC3E}">
        <p14:creationId xmlns:p14="http://schemas.microsoft.com/office/powerpoint/2010/main" val="3484655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42" presetClass="path" presetSubtype="0" accel="80000" decel="20000" fill="hold" grpId="1" nodeType="withEffect">
                                  <p:stCondLst>
                                    <p:cond delay="0"/>
                                  </p:stCondLst>
                                  <p:childTnLst>
                                    <p:animMotion origin="layout" path="M 0.00937 0.0037 L 0.10325 0.0037 " pathEditMode="relative" rAng="0" ptsTypes="AA">
                                      <p:cBhvr>
                                        <p:cTn id="8" dur="2000" fill="hold"/>
                                        <p:tgtEl>
                                          <p:spTgt spid="16"/>
                                        </p:tgtEl>
                                        <p:attrNameLst>
                                          <p:attrName>ppt_x</p:attrName>
                                          <p:attrName>ppt_y</p:attrName>
                                        </p:attrNameLst>
                                      </p:cBhvr>
                                      <p:rCtr x="4688" y="0"/>
                                    </p:animMotion>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2" nodeType="click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par>
                                <p:cTn id="14" presetID="1"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par>
                                <p:cTn id="16" presetID="42" presetClass="path" presetSubtype="0" accel="80000" decel="20000" fill="hold" grpId="1" nodeType="withEffect">
                                  <p:stCondLst>
                                    <p:cond delay="0"/>
                                  </p:stCondLst>
                                  <p:childTnLst>
                                    <p:animMotion origin="layout" path="M -2.5E-6 2.59259E-6 L 0.06289 2.59259E-6 " pathEditMode="relative" rAng="0" ptsTypes="AA">
                                      <p:cBhvr>
                                        <p:cTn id="17" dur="2000" fill="hold"/>
                                        <p:tgtEl>
                                          <p:spTgt spid="22"/>
                                        </p:tgtEl>
                                        <p:attrNameLst>
                                          <p:attrName>ppt_x</p:attrName>
                                          <p:attrName>ppt_y</p:attrName>
                                        </p:attrNameLst>
                                      </p:cBhvr>
                                      <p:rCtr x="3138" y="0"/>
                                    </p:animMotion>
                                  </p:childTnLst>
                                </p:cTn>
                              </p:par>
                            </p:childTnLst>
                          </p:cTn>
                        </p:par>
                        <p:par>
                          <p:cTn id="18" fill="hold">
                            <p:stCondLst>
                              <p:cond delay="2000"/>
                            </p:stCondLst>
                            <p:childTnLst>
                              <p:par>
                                <p:cTn id="19" presetID="10" presetClass="exit" presetSubtype="0" fill="hold" grpId="2" nodeType="afterEffect">
                                  <p:stCondLst>
                                    <p:cond delay="500"/>
                                  </p:stCondLst>
                                  <p:childTnLst>
                                    <p:animEffect transition="out" filter="fade">
                                      <p:cBhvr>
                                        <p:cTn id="20" dur="500"/>
                                        <p:tgtEl>
                                          <p:spTgt spid="22"/>
                                        </p:tgtEl>
                                      </p:cBhvr>
                                    </p:animEffect>
                                    <p:set>
                                      <p:cBhvr>
                                        <p:cTn id="21"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2" grpId="2" animBg="1"/>
      <p:bldP spid="16" grpId="0" animBg="1"/>
      <p:bldP spid="16" grpId="1" animBg="1"/>
      <p:bldP spid="16"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2148" name="Conector recto 2147">
            <a:extLst>
              <a:ext uri="{FF2B5EF4-FFF2-40B4-BE49-F238E27FC236}">
                <a16:creationId xmlns:a16="http://schemas.microsoft.com/office/drawing/2014/main" id="{A0055806-B1F9-C85D-7AEC-50DBA004BBD9}"/>
              </a:ext>
            </a:extLst>
          </p:cNvPr>
          <p:cNvCxnSpPr>
            <a:cxnSpLocks/>
          </p:cNvCxnSpPr>
          <p:nvPr/>
        </p:nvCxnSpPr>
        <p:spPr>
          <a:xfrm flipH="1">
            <a:off x="1000113" y="1374959"/>
            <a:ext cx="1827066" cy="0"/>
          </a:xfrm>
          <a:prstGeom prst="line">
            <a:avLst/>
          </a:prstGeom>
          <a:ln w="28575">
            <a:solidFill>
              <a:schemeClr val="bg1">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123" name="Rectángulo 2122">
            <a:extLst>
              <a:ext uri="{FF2B5EF4-FFF2-40B4-BE49-F238E27FC236}">
                <a16:creationId xmlns:a16="http://schemas.microsoft.com/office/drawing/2014/main" id="{363FE396-2571-E78D-EE21-DA99AEA63BDA}"/>
              </a:ext>
            </a:extLst>
          </p:cNvPr>
          <p:cNvSpPr/>
          <p:nvPr/>
        </p:nvSpPr>
        <p:spPr>
          <a:xfrm>
            <a:off x="58724" y="85725"/>
            <a:ext cx="11838002" cy="6600248"/>
          </a:xfrm>
          <a:prstGeom prst="rect">
            <a:avLst/>
          </a:prstGeom>
          <a:noFill/>
          <a:ln w="127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2124" name="CuadroTexto 2123">
            <a:extLst>
              <a:ext uri="{FF2B5EF4-FFF2-40B4-BE49-F238E27FC236}">
                <a16:creationId xmlns:a16="http://schemas.microsoft.com/office/drawing/2014/main" id="{2BFBB0E6-5F23-D5E5-07F5-5568F9C1D4E5}"/>
              </a:ext>
            </a:extLst>
          </p:cNvPr>
          <p:cNvSpPr txBox="1"/>
          <p:nvPr/>
        </p:nvSpPr>
        <p:spPr>
          <a:xfrm>
            <a:off x="497398" y="159462"/>
            <a:ext cx="2349964" cy="276999"/>
          </a:xfrm>
          <a:prstGeom prst="rect">
            <a:avLst/>
          </a:prstGeom>
          <a:noFill/>
        </p:spPr>
        <p:txBody>
          <a:bodyPr wrap="square" rtlCol="0">
            <a:spAutoFit/>
          </a:bodyPr>
          <a:lstStyle/>
          <a:p>
            <a:r>
              <a:rPr lang="es-NI" sz="1200" b="1" dirty="0">
                <a:solidFill>
                  <a:schemeClr val="bg1"/>
                </a:solidFill>
              </a:rPr>
              <a:t>AWS Cloud – Control Tower</a:t>
            </a:r>
          </a:p>
        </p:txBody>
      </p:sp>
      <p:pic>
        <p:nvPicPr>
          <p:cNvPr id="2188" name="Picture 24" descr="30 Aws Icons - Free in SVG, PNG, ICO - IconScout">
            <a:extLst>
              <a:ext uri="{FF2B5EF4-FFF2-40B4-BE49-F238E27FC236}">
                <a16:creationId xmlns:a16="http://schemas.microsoft.com/office/drawing/2014/main" id="{082E949F-8309-BEC7-69E8-88B0C4FC4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39" y="172027"/>
            <a:ext cx="307777" cy="307777"/>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ector recto 12">
            <a:extLst>
              <a:ext uri="{FF2B5EF4-FFF2-40B4-BE49-F238E27FC236}">
                <a16:creationId xmlns:a16="http://schemas.microsoft.com/office/drawing/2014/main" id="{0B785A56-227A-8F7C-869A-F5E1B84A8CBD}"/>
              </a:ext>
            </a:extLst>
          </p:cNvPr>
          <p:cNvCxnSpPr>
            <a:cxnSpLocks/>
          </p:cNvCxnSpPr>
          <p:nvPr/>
        </p:nvCxnSpPr>
        <p:spPr>
          <a:xfrm flipH="1">
            <a:off x="3105308" y="1378197"/>
            <a:ext cx="1330335" cy="1236"/>
          </a:xfrm>
          <a:prstGeom prst="line">
            <a:avLst/>
          </a:prstGeom>
          <a:ln w="28575">
            <a:solidFill>
              <a:schemeClr val="bg1">
                <a:lumMod val="7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Elipse 21">
            <a:extLst>
              <a:ext uri="{FF2B5EF4-FFF2-40B4-BE49-F238E27FC236}">
                <a16:creationId xmlns:a16="http://schemas.microsoft.com/office/drawing/2014/main" id="{74DDEE8D-C4F1-2265-BCE6-FA4A611C0547}"/>
              </a:ext>
            </a:extLst>
          </p:cNvPr>
          <p:cNvSpPr/>
          <p:nvPr/>
        </p:nvSpPr>
        <p:spPr>
          <a:xfrm>
            <a:off x="3349849" y="1280463"/>
            <a:ext cx="197067" cy="197067"/>
          </a:xfrm>
          <a:prstGeom prst="ellipse">
            <a:avLst/>
          </a:prstGeom>
          <a:solidFill>
            <a:srgbClr val="FFFF00"/>
          </a:solidFill>
          <a:ln>
            <a:noFill/>
          </a:ln>
          <a:effectLst>
            <a:glow rad="2286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NI" sz="1400" b="1">
              <a:solidFill>
                <a:schemeClr val="bg1"/>
              </a:solidFill>
            </a:endParaRPr>
          </a:p>
        </p:txBody>
      </p:sp>
      <p:grpSp>
        <p:nvGrpSpPr>
          <p:cNvPr id="2056" name="Grupo 2055">
            <a:extLst>
              <a:ext uri="{FF2B5EF4-FFF2-40B4-BE49-F238E27FC236}">
                <a16:creationId xmlns:a16="http://schemas.microsoft.com/office/drawing/2014/main" id="{247E932B-53C1-678E-4138-4949911B6A2D}"/>
              </a:ext>
            </a:extLst>
          </p:cNvPr>
          <p:cNvGrpSpPr/>
          <p:nvPr/>
        </p:nvGrpSpPr>
        <p:grpSpPr>
          <a:xfrm>
            <a:off x="16307" y="4252666"/>
            <a:ext cx="2292350" cy="897126"/>
            <a:chOff x="480350" y="3190083"/>
            <a:chExt cx="2292350" cy="897126"/>
          </a:xfrm>
        </p:grpSpPr>
        <p:pic>
          <p:nvPicPr>
            <p:cNvPr id="30" name="Graphic 15" descr="AWS Systems Manager service icon.">
              <a:extLst>
                <a:ext uri="{FF2B5EF4-FFF2-40B4-BE49-F238E27FC236}">
                  <a16:creationId xmlns:a16="http://schemas.microsoft.com/office/drawing/2014/main" id="{AD7834AC-7886-B435-5052-8C1C0E9A8363}"/>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1318835" y="3190083"/>
              <a:ext cx="615381" cy="615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11">
              <a:extLst>
                <a:ext uri="{FF2B5EF4-FFF2-40B4-BE49-F238E27FC236}">
                  <a16:creationId xmlns:a16="http://schemas.microsoft.com/office/drawing/2014/main" id="{29230F96-0EBA-9EBC-4723-CC10415D8B7A}"/>
                </a:ext>
              </a:extLst>
            </p:cNvPr>
            <p:cNvSpPr txBox="1">
              <a:spLocks noChangeArrowheads="1"/>
            </p:cNvSpPr>
            <p:nvPr/>
          </p:nvSpPr>
          <p:spPr bwMode="auto">
            <a:xfrm>
              <a:off x="480350" y="3810210"/>
              <a:ext cx="2292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AWS Systems Manager</a:t>
              </a:r>
            </a:p>
          </p:txBody>
        </p:sp>
      </p:grpSp>
      <p:grpSp>
        <p:nvGrpSpPr>
          <p:cNvPr id="2097" name="Grupo 2096">
            <a:extLst>
              <a:ext uri="{FF2B5EF4-FFF2-40B4-BE49-F238E27FC236}">
                <a16:creationId xmlns:a16="http://schemas.microsoft.com/office/drawing/2014/main" id="{E8CD2F7D-34AF-16AB-BADA-EA804744086B}"/>
              </a:ext>
            </a:extLst>
          </p:cNvPr>
          <p:cNvGrpSpPr/>
          <p:nvPr/>
        </p:nvGrpSpPr>
        <p:grpSpPr>
          <a:xfrm>
            <a:off x="634202" y="5474484"/>
            <a:ext cx="1329403" cy="740836"/>
            <a:chOff x="497781" y="5340919"/>
            <a:chExt cx="1329403" cy="740836"/>
          </a:xfrm>
        </p:grpSpPr>
        <p:pic>
          <p:nvPicPr>
            <p:cNvPr id="2048" name="Graphic 72" descr="Parameter Store resource icon for the AWS Systems Manager service.">
              <a:extLst>
                <a:ext uri="{FF2B5EF4-FFF2-40B4-BE49-F238E27FC236}">
                  <a16:creationId xmlns:a16="http://schemas.microsoft.com/office/drawing/2014/main" id="{E6DEBD09-D452-CA1B-D221-53F3621C0D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3883" y="5340919"/>
              <a:ext cx="457200" cy="457200"/>
            </a:xfrm>
            <a:prstGeom prst="rect">
              <a:avLst/>
            </a:prstGeom>
          </p:spPr>
        </p:pic>
        <p:sp>
          <p:nvSpPr>
            <p:cNvPr id="2049" name="TextBox 23">
              <a:extLst>
                <a:ext uri="{FF2B5EF4-FFF2-40B4-BE49-F238E27FC236}">
                  <a16:creationId xmlns:a16="http://schemas.microsoft.com/office/drawing/2014/main" id="{3D04B7BA-6F1D-5349-B6E6-7172475879E2}"/>
                </a:ext>
              </a:extLst>
            </p:cNvPr>
            <p:cNvSpPr txBox="1">
              <a:spLocks noChangeArrowheads="1"/>
            </p:cNvSpPr>
            <p:nvPr/>
          </p:nvSpPr>
          <p:spPr bwMode="auto">
            <a:xfrm>
              <a:off x="497781" y="5804756"/>
              <a:ext cx="132940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Parameter Store</a:t>
              </a:r>
            </a:p>
          </p:txBody>
        </p:sp>
      </p:grpSp>
      <p:grpSp>
        <p:nvGrpSpPr>
          <p:cNvPr id="2060" name="Grupo 2059">
            <a:extLst>
              <a:ext uri="{FF2B5EF4-FFF2-40B4-BE49-F238E27FC236}">
                <a16:creationId xmlns:a16="http://schemas.microsoft.com/office/drawing/2014/main" id="{033D8893-9727-40C7-D76D-0965E9074CB3}"/>
              </a:ext>
            </a:extLst>
          </p:cNvPr>
          <p:cNvGrpSpPr/>
          <p:nvPr/>
        </p:nvGrpSpPr>
        <p:grpSpPr>
          <a:xfrm>
            <a:off x="2000749" y="4242838"/>
            <a:ext cx="1685925" cy="920452"/>
            <a:chOff x="2768291" y="4245672"/>
            <a:chExt cx="1685925" cy="920452"/>
          </a:xfrm>
        </p:grpSpPr>
        <p:pic>
          <p:nvPicPr>
            <p:cNvPr id="2058" name="Graphic 65" descr="Amazon RDS proxy instance instance icon for the Database category.">
              <a:extLst>
                <a:ext uri="{FF2B5EF4-FFF2-40B4-BE49-F238E27FC236}">
                  <a16:creationId xmlns:a16="http://schemas.microsoft.com/office/drawing/2014/main" id="{64FEA29F-42AA-4A62-33E7-7AF05D8796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66121" y="4245672"/>
              <a:ext cx="457200" cy="457200"/>
            </a:xfrm>
            <a:prstGeom prst="rect">
              <a:avLst/>
            </a:prstGeom>
          </p:spPr>
        </p:pic>
        <p:sp>
          <p:nvSpPr>
            <p:cNvPr id="2059" name="TextBox 36">
              <a:extLst>
                <a:ext uri="{FF2B5EF4-FFF2-40B4-BE49-F238E27FC236}">
                  <a16:creationId xmlns:a16="http://schemas.microsoft.com/office/drawing/2014/main" id="{ED1351FE-959C-3A9D-FF95-CC1E1C7F7351}"/>
                </a:ext>
              </a:extLst>
            </p:cNvPr>
            <p:cNvSpPr txBox="1">
              <a:spLocks noChangeArrowheads="1"/>
            </p:cNvSpPr>
            <p:nvPr/>
          </p:nvSpPr>
          <p:spPr bwMode="auto">
            <a:xfrm>
              <a:off x="2768291" y="4704459"/>
              <a:ext cx="16859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Amazon RDS</a:t>
              </a:r>
            </a:p>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proxy instance</a:t>
              </a:r>
            </a:p>
          </p:txBody>
        </p:sp>
      </p:grpSp>
      <p:grpSp>
        <p:nvGrpSpPr>
          <p:cNvPr id="2066" name="Grupo 2065">
            <a:extLst>
              <a:ext uri="{FF2B5EF4-FFF2-40B4-BE49-F238E27FC236}">
                <a16:creationId xmlns:a16="http://schemas.microsoft.com/office/drawing/2014/main" id="{4C561A86-F568-8214-F1CE-67EB1BED532F}"/>
              </a:ext>
            </a:extLst>
          </p:cNvPr>
          <p:cNvGrpSpPr/>
          <p:nvPr/>
        </p:nvGrpSpPr>
        <p:grpSpPr>
          <a:xfrm>
            <a:off x="3581736" y="4216114"/>
            <a:ext cx="1529469" cy="913458"/>
            <a:chOff x="6140067" y="2050224"/>
            <a:chExt cx="1529469" cy="913458"/>
          </a:xfrm>
        </p:grpSpPr>
        <p:pic>
          <p:nvPicPr>
            <p:cNvPr id="2064" name="Graphic 7" descr="Amazon Aurora service icon.">
              <a:extLst>
                <a:ext uri="{FF2B5EF4-FFF2-40B4-BE49-F238E27FC236}">
                  <a16:creationId xmlns:a16="http://schemas.microsoft.com/office/drawing/2014/main" id="{DCE7426C-775B-12F6-030B-AFAA4C9300E8}"/>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6586572" y="2050224"/>
              <a:ext cx="636459" cy="636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5" name="TextBox 9">
              <a:extLst>
                <a:ext uri="{FF2B5EF4-FFF2-40B4-BE49-F238E27FC236}">
                  <a16:creationId xmlns:a16="http://schemas.microsoft.com/office/drawing/2014/main" id="{9621FDB4-DB3A-9EE2-A853-0AE4CE0E8608}"/>
                </a:ext>
              </a:extLst>
            </p:cNvPr>
            <p:cNvSpPr txBox="1">
              <a:spLocks noChangeArrowheads="1"/>
            </p:cNvSpPr>
            <p:nvPr/>
          </p:nvSpPr>
          <p:spPr bwMode="auto">
            <a:xfrm>
              <a:off x="6140067" y="2686683"/>
              <a:ext cx="15294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Amazon Aurora</a:t>
              </a:r>
            </a:p>
          </p:txBody>
        </p:sp>
      </p:grpSp>
      <p:grpSp>
        <p:nvGrpSpPr>
          <p:cNvPr id="2074" name="Grupo 2073">
            <a:extLst>
              <a:ext uri="{FF2B5EF4-FFF2-40B4-BE49-F238E27FC236}">
                <a16:creationId xmlns:a16="http://schemas.microsoft.com/office/drawing/2014/main" id="{ACF2EBDE-3864-3929-04A4-3D4064E894F3}"/>
              </a:ext>
            </a:extLst>
          </p:cNvPr>
          <p:cNvGrpSpPr/>
          <p:nvPr/>
        </p:nvGrpSpPr>
        <p:grpSpPr>
          <a:xfrm>
            <a:off x="2208031" y="1064870"/>
            <a:ext cx="1524957" cy="1024190"/>
            <a:chOff x="4789945" y="2354931"/>
            <a:chExt cx="1524957" cy="1024190"/>
          </a:xfrm>
        </p:grpSpPr>
        <p:pic>
          <p:nvPicPr>
            <p:cNvPr id="2072" name="Graphic 19" descr="Amazon EventBridge service icon.">
              <a:extLst>
                <a:ext uri="{FF2B5EF4-FFF2-40B4-BE49-F238E27FC236}">
                  <a16:creationId xmlns:a16="http://schemas.microsoft.com/office/drawing/2014/main" id="{94CD37F7-8AAD-D4CC-FB0B-45919D413BF1}"/>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5245498" y="2354931"/>
              <a:ext cx="613851" cy="613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3" name="TextBox 11">
              <a:extLst>
                <a:ext uri="{FF2B5EF4-FFF2-40B4-BE49-F238E27FC236}">
                  <a16:creationId xmlns:a16="http://schemas.microsoft.com/office/drawing/2014/main" id="{ADA2C1B3-C8A1-F597-2D52-92EB9B3B6E25}"/>
                </a:ext>
              </a:extLst>
            </p:cNvPr>
            <p:cNvSpPr txBox="1">
              <a:spLocks noChangeArrowheads="1"/>
            </p:cNvSpPr>
            <p:nvPr/>
          </p:nvSpPr>
          <p:spPr bwMode="auto">
            <a:xfrm>
              <a:off x="4789945" y="2917456"/>
              <a:ext cx="15249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Amazon </a:t>
              </a:r>
              <a:r>
                <a:rPr lang="en-US" altLang="en-US" sz="1200" dirty="0" err="1">
                  <a:solidFill>
                    <a:schemeClr val="bg1"/>
                  </a:solidFill>
                  <a:latin typeface="Arial" panose="020B0604020202020204" pitchFamily="34" charset="0"/>
                  <a:ea typeface="Amazon Ember" panose="020B0603020204020204" pitchFamily="34" charset="0"/>
                  <a:cs typeface="Arial" panose="020B0604020202020204" pitchFamily="34" charset="0"/>
                </a:rPr>
                <a:t>EventBridge</a:t>
              </a:r>
              <a:endPar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endParaRPr>
            </a:p>
          </p:txBody>
        </p:sp>
      </p:grpSp>
      <p:grpSp>
        <p:nvGrpSpPr>
          <p:cNvPr id="2156" name="Grupo 2155">
            <a:extLst>
              <a:ext uri="{FF2B5EF4-FFF2-40B4-BE49-F238E27FC236}">
                <a16:creationId xmlns:a16="http://schemas.microsoft.com/office/drawing/2014/main" id="{46A5C52E-5A3D-88EC-4EC6-3EABD9F1F100}"/>
              </a:ext>
            </a:extLst>
          </p:cNvPr>
          <p:cNvGrpSpPr/>
          <p:nvPr/>
        </p:nvGrpSpPr>
        <p:grpSpPr>
          <a:xfrm>
            <a:off x="2409720" y="2493818"/>
            <a:ext cx="1187450" cy="735804"/>
            <a:chOff x="1846249" y="2485052"/>
            <a:chExt cx="1187450" cy="735804"/>
          </a:xfrm>
        </p:grpSpPr>
        <p:pic>
          <p:nvPicPr>
            <p:cNvPr id="2075" name="Graphic 37" descr="Event resource icon for the Amazon EventBridge service.">
              <a:extLst>
                <a:ext uri="{FF2B5EF4-FFF2-40B4-BE49-F238E27FC236}">
                  <a16:creationId xmlns:a16="http://schemas.microsoft.com/office/drawing/2014/main" id="{21DFF60A-17F1-9164-26C1-B59B99CA1F9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221152" y="2485052"/>
              <a:ext cx="457200" cy="457200"/>
            </a:xfrm>
            <a:prstGeom prst="rect">
              <a:avLst/>
            </a:prstGeom>
          </p:spPr>
        </p:pic>
        <p:sp>
          <p:nvSpPr>
            <p:cNvPr id="2076" name="TextBox 18">
              <a:extLst>
                <a:ext uri="{FF2B5EF4-FFF2-40B4-BE49-F238E27FC236}">
                  <a16:creationId xmlns:a16="http://schemas.microsoft.com/office/drawing/2014/main" id="{766C49D8-AFA1-9C7B-1CB4-BE90099A36F5}"/>
                </a:ext>
              </a:extLst>
            </p:cNvPr>
            <p:cNvSpPr txBox="1">
              <a:spLocks noChangeArrowheads="1"/>
            </p:cNvSpPr>
            <p:nvPr/>
          </p:nvSpPr>
          <p:spPr bwMode="auto">
            <a:xfrm>
              <a:off x="1846249" y="2943857"/>
              <a:ext cx="11874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solidFill>
                    <a:schemeClr val="bg1"/>
                  </a:solidFill>
                  <a:latin typeface="Arial" panose="020B0604020202020204" pitchFamily="34" charset="0"/>
                  <a:ea typeface="Amazon Ember" panose="020B0603020204020204" pitchFamily="34" charset="0"/>
                  <a:cs typeface="Arial" panose="020B0604020202020204" pitchFamily="34" charset="0"/>
                </a:rPr>
                <a:t>Event</a:t>
              </a:r>
            </a:p>
          </p:txBody>
        </p:sp>
      </p:grpSp>
      <p:grpSp>
        <p:nvGrpSpPr>
          <p:cNvPr id="2155" name="Grupo 2154">
            <a:extLst>
              <a:ext uri="{FF2B5EF4-FFF2-40B4-BE49-F238E27FC236}">
                <a16:creationId xmlns:a16="http://schemas.microsoft.com/office/drawing/2014/main" id="{10DED404-4B53-3F6B-C42B-D1464041F515}"/>
              </a:ext>
            </a:extLst>
          </p:cNvPr>
          <p:cNvGrpSpPr/>
          <p:nvPr/>
        </p:nvGrpSpPr>
        <p:grpSpPr>
          <a:xfrm>
            <a:off x="3901258" y="2356484"/>
            <a:ext cx="910254" cy="915447"/>
            <a:chOff x="3038805" y="2419434"/>
            <a:chExt cx="910254" cy="915447"/>
          </a:xfrm>
        </p:grpSpPr>
        <p:pic>
          <p:nvPicPr>
            <p:cNvPr id="2077" name="Graphic 35" descr="Custom event bus resource icon for the Amazon EventBridge service.">
              <a:extLst>
                <a:ext uri="{FF2B5EF4-FFF2-40B4-BE49-F238E27FC236}">
                  <a16:creationId xmlns:a16="http://schemas.microsoft.com/office/drawing/2014/main" id="{E8955256-70A0-7993-174F-3841A987001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76783" y="2419434"/>
              <a:ext cx="457200" cy="457200"/>
            </a:xfrm>
            <a:prstGeom prst="rect">
              <a:avLst/>
            </a:prstGeom>
          </p:spPr>
        </p:pic>
        <p:sp>
          <p:nvSpPr>
            <p:cNvPr id="2078" name="TextBox 22">
              <a:extLst>
                <a:ext uri="{FF2B5EF4-FFF2-40B4-BE49-F238E27FC236}">
                  <a16:creationId xmlns:a16="http://schemas.microsoft.com/office/drawing/2014/main" id="{E162C6C9-BB39-DA5E-A4D9-2BD24B77A403}"/>
                </a:ext>
              </a:extLst>
            </p:cNvPr>
            <p:cNvSpPr txBox="1">
              <a:spLocks noChangeArrowheads="1"/>
            </p:cNvSpPr>
            <p:nvPr/>
          </p:nvSpPr>
          <p:spPr bwMode="auto">
            <a:xfrm>
              <a:off x="3038805" y="2873216"/>
              <a:ext cx="9102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Custom</a:t>
              </a:r>
            </a:p>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event bus</a:t>
              </a:r>
            </a:p>
          </p:txBody>
        </p:sp>
      </p:grpSp>
      <p:grpSp>
        <p:nvGrpSpPr>
          <p:cNvPr id="2081" name="Grupo 2080">
            <a:extLst>
              <a:ext uri="{FF2B5EF4-FFF2-40B4-BE49-F238E27FC236}">
                <a16:creationId xmlns:a16="http://schemas.microsoft.com/office/drawing/2014/main" id="{B49B0FFF-7CCC-6D14-944F-C3E3DB087CA4}"/>
              </a:ext>
            </a:extLst>
          </p:cNvPr>
          <p:cNvGrpSpPr/>
          <p:nvPr/>
        </p:nvGrpSpPr>
        <p:grpSpPr>
          <a:xfrm>
            <a:off x="4308044" y="1139464"/>
            <a:ext cx="811012" cy="750043"/>
            <a:chOff x="5122196" y="3502782"/>
            <a:chExt cx="811012" cy="750043"/>
          </a:xfrm>
        </p:grpSpPr>
        <p:pic>
          <p:nvPicPr>
            <p:cNvPr id="2079" name="Graphic 33" descr="Rule resource icon for the Amazon EventBridge service.">
              <a:extLst>
                <a:ext uri="{FF2B5EF4-FFF2-40B4-BE49-F238E27FC236}">
                  <a16:creationId xmlns:a16="http://schemas.microsoft.com/office/drawing/2014/main" id="{D57E5D42-8098-C5CD-0C5B-DEFAD80D285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315463" y="3502782"/>
              <a:ext cx="457200" cy="457200"/>
            </a:xfrm>
            <a:prstGeom prst="rect">
              <a:avLst/>
            </a:prstGeom>
          </p:spPr>
        </p:pic>
        <p:sp>
          <p:nvSpPr>
            <p:cNvPr id="2080" name="TextBox 26">
              <a:extLst>
                <a:ext uri="{FF2B5EF4-FFF2-40B4-BE49-F238E27FC236}">
                  <a16:creationId xmlns:a16="http://schemas.microsoft.com/office/drawing/2014/main" id="{2D0A6F19-144D-EB90-D5B0-31FFFBEDD05C}"/>
                </a:ext>
              </a:extLst>
            </p:cNvPr>
            <p:cNvSpPr txBox="1">
              <a:spLocks noChangeArrowheads="1"/>
            </p:cNvSpPr>
            <p:nvPr/>
          </p:nvSpPr>
          <p:spPr bwMode="auto">
            <a:xfrm>
              <a:off x="5122196" y="3975826"/>
              <a:ext cx="81101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solidFill>
                    <a:schemeClr val="bg1"/>
                  </a:solidFill>
                  <a:latin typeface="Arial" panose="020B0604020202020204" pitchFamily="34" charset="0"/>
                  <a:ea typeface="Amazon Ember" panose="020B0603020204020204" pitchFamily="34" charset="0"/>
                  <a:cs typeface="Arial" panose="020B0604020202020204" pitchFamily="34" charset="0"/>
                </a:rPr>
                <a:t>Rule</a:t>
              </a:r>
            </a:p>
          </p:txBody>
        </p:sp>
      </p:grpSp>
      <p:grpSp>
        <p:nvGrpSpPr>
          <p:cNvPr id="2109" name="Grupo 2108">
            <a:extLst>
              <a:ext uri="{FF2B5EF4-FFF2-40B4-BE49-F238E27FC236}">
                <a16:creationId xmlns:a16="http://schemas.microsoft.com/office/drawing/2014/main" id="{28DD1781-C577-15AF-7A14-B32FB2E5FE4E}"/>
              </a:ext>
            </a:extLst>
          </p:cNvPr>
          <p:cNvGrpSpPr/>
          <p:nvPr/>
        </p:nvGrpSpPr>
        <p:grpSpPr>
          <a:xfrm>
            <a:off x="8910985" y="300488"/>
            <a:ext cx="2114381" cy="756424"/>
            <a:chOff x="6384755" y="207861"/>
            <a:chExt cx="2114381" cy="756424"/>
          </a:xfrm>
        </p:grpSpPr>
        <p:pic>
          <p:nvPicPr>
            <p:cNvPr id="2102" name="Graphic 13" descr="Lambda function resource icon for the AWS Lambda service icon.">
              <a:extLst>
                <a:ext uri="{FF2B5EF4-FFF2-40B4-BE49-F238E27FC236}">
                  <a16:creationId xmlns:a16="http://schemas.microsoft.com/office/drawing/2014/main" id="{C0DF9F65-6C25-E6D6-F8FD-7AA1BC749792}"/>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7209734" y="20786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3" name="TextBox 17">
              <a:extLst>
                <a:ext uri="{FF2B5EF4-FFF2-40B4-BE49-F238E27FC236}">
                  <a16:creationId xmlns:a16="http://schemas.microsoft.com/office/drawing/2014/main" id="{882D991B-C8E2-DA01-F6A6-36BBD4DA7D3C}"/>
                </a:ext>
              </a:extLst>
            </p:cNvPr>
            <p:cNvSpPr txBox="1">
              <a:spLocks noChangeArrowheads="1"/>
            </p:cNvSpPr>
            <p:nvPr/>
          </p:nvSpPr>
          <p:spPr bwMode="auto">
            <a:xfrm>
              <a:off x="6384755" y="687286"/>
              <a:ext cx="211438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transactions-accounting</a:t>
              </a:r>
            </a:p>
          </p:txBody>
        </p:sp>
      </p:grpSp>
      <p:grpSp>
        <p:nvGrpSpPr>
          <p:cNvPr id="2110" name="Grupo 2109">
            <a:extLst>
              <a:ext uri="{FF2B5EF4-FFF2-40B4-BE49-F238E27FC236}">
                <a16:creationId xmlns:a16="http://schemas.microsoft.com/office/drawing/2014/main" id="{BEBBC4E0-1164-E757-2C08-D2EA0CB5E5AF}"/>
              </a:ext>
            </a:extLst>
          </p:cNvPr>
          <p:cNvGrpSpPr/>
          <p:nvPr/>
        </p:nvGrpSpPr>
        <p:grpSpPr>
          <a:xfrm>
            <a:off x="8786329" y="1147665"/>
            <a:ext cx="2363693" cy="756424"/>
            <a:chOff x="6301641" y="1055038"/>
            <a:chExt cx="2363693" cy="756424"/>
          </a:xfrm>
        </p:grpSpPr>
        <p:pic>
          <p:nvPicPr>
            <p:cNvPr id="2105" name="Graphic 13" descr="Lambda function resource icon for the AWS Lambda service icon.">
              <a:extLst>
                <a:ext uri="{FF2B5EF4-FFF2-40B4-BE49-F238E27FC236}">
                  <a16:creationId xmlns:a16="http://schemas.microsoft.com/office/drawing/2014/main" id="{470546B5-1864-25CE-FC53-5F66C0A5BD3A}"/>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7211016" y="10550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8" name="TextBox 17">
              <a:extLst>
                <a:ext uri="{FF2B5EF4-FFF2-40B4-BE49-F238E27FC236}">
                  <a16:creationId xmlns:a16="http://schemas.microsoft.com/office/drawing/2014/main" id="{2FB429C0-620B-EC1C-8B45-6918EEB04895}"/>
                </a:ext>
              </a:extLst>
            </p:cNvPr>
            <p:cNvSpPr txBox="1">
              <a:spLocks noChangeArrowheads="1"/>
            </p:cNvSpPr>
            <p:nvPr/>
          </p:nvSpPr>
          <p:spPr bwMode="auto">
            <a:xfrm>
              <a:off x="6301641" y="1534463"/>
              <a:ext cx="23636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transactions-loans</a:t>
              </a:r>
            </a:p>
          </p:txBody>
        </p:sp>
      </p:grpSp>
      <p:grpSp>
        <p:nvGrpSpPr>
          <p:cNvPr id="2111" name="Grupo 2110">
            <a:extLst>
              <a:ext uri="{FF2B5EF4-FFF2-40B4-BE49-F238E27FC236}">
                <a16:creationId xmlns:a16="http://schemas.microsoft.com/office/drawing/2014/main" id="{7ABC07F1-F8BF-EDBD-41D2-FD3ECC77B60F}"/>
              </a:ext>
            </a:extLst>
          </p:cNvPr>
          <p:cNvGrpSpPr/>
          <p:nvPr/>
        </p:nvGrpSpPr>
        <p:grpSpPr>
          <a:xfrm>
            <a:off x="9175416" y="1971784"/>
            <a:ext cx="1585519" cy="756424"/>
            <a:chOff x="6631969" y="207861"/>
            <a:chExt cx="1585519" cy="756424"/>
          </a:xfrm>
        </p:grpSpPr>
        <p:pic>
          <p:nvPicPr>
            <p:cNvPr id="2112" name="Graphic 13" descr="Lambda function resource icon for the AWS Lambda service icon.">
              <a:extLst>
                <a:ext uri="{FF2B5EF4-FFF2-40B4-BE49-F238E27FC236}">
                  <a16:creationId xmlns:a16="http://schemas.microsoft.com/office/drawing/2014/main" id="{2A1823B9-753C-5631-C5C5-883CAC6B93BC}"/>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7209734" y="20786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3" name="TextBox 17">
              <a:extLst>
                <a:ext uri="{FF2B5EF4-FFF2-40B4-BE49-F238E27FC236}">
                  <a16:creationId xmlns:a16="http://schemas.microsoft.com/office/drawing/2014/main" id="{6E68AA46-77CC-0E02-B537-7A19754B2652}"/>
                </a:ext>
              </a:extLst>
            </p:cNvPr>
            <p:cNvSpPr txBox="1">
              <a:spLocks noChangeArrowheads="1"/>
            </p:cNvSpPr>
            <p:nvPr/>
          </p:nvSpPr>
          <p:spPr bwMode="auto">
            <a:xfrm>
              <a:off x="6631969" y="687286"/>
              <a:ext cx="15855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transactions-cards</a:t>
              </a:r>
            </a:p>
          </p:txBody>
        </p:sp>
      </p:grpSp>
      <p:grpSp>
        <p:nvGrpSpPr>
          <p:cNvPr id="2114" name="Grupo 2113">
            <a:extLst>
              <a:ext uri="{FF2B5EF4-FFF2-40B4-BE49-F238E27FC236}">
                <a16:creationId xmlns:a16="http://schemas.microsoft.com/office/drawing/2014/main" id="{F2107B96-903C-5E75-41E9-CB369570ACD8}"/>
              </a:ext>
            </a:extLst>
          </p:cNvPr>
          <p:cNvGrpSpPr/>
          <p:nvPr/>
        </p:nvGrpSpPr>
        <p:grpSpPr>
          <a:xfrm>
            <a:off x="8786329" y="2818961"/>
            <a:ext cx="2363693" cy="756424"/>
            <a:chOff x="6289529" y="1055038"/>
            <a:chExt cx="2363693" cy="756424"/>
          </a:xfrm>
        </p:grpSpPr>
        <p:pic>
          <p:nvPicPr>
            <p:cNvPr id="2115" name="Graphic 13" descr="Lambda function resource icon for the AWS Lambda service icon.">
              <a:extLst>
                <a:ext uri="{FF2B5EF4-FFF2-40B4-BE49-F238E27FC236}">
                  <a16:creationId xmlns:a16="http://schemas.microsoft.com/office/drawing/2014/main" id="{625D8579-C65A-8822-B62D-D74C49171381}"/>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7211016" y="10550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6" name="TextBox 17">
              <a:extLst>
                <a:ext uri="{FF2B5EF4-FFF2-40B4-BE49-F238E27FC236}">
                  <a16:creationId xmlns:a16="http://schemas.microsoft.com/office/drawing/2014/main" id="{CE28A9AB-29E8-5E4A-BBC5-7089CE04DD8A}"/>
                </a:ext>
              </a:extLst>
            </p:cNvPr>
            <p:cNvSpPr txBox="1">
              <a:spLocks noChangeArrowheads="1"/>
            </p:cNvSpPr>
            <p:nvPr/>
          </p:nvSpPr>
          <p:spPr bwMode="auto">
            <a:xfrm>
              <a:off x="6289529" y="1534463"/>
              <a:ext cx="236369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transactions-</a:t>
              </a:r>
              <a:r>
                <a:rPr lang="en-US" altLang="en-US" sz="1200" dirty="0" err="1">
                  <a:solidFill>
                    <a:schemeClr val="bg1"/>
                  </a:solidFill>
                  <a:latin typeface="Arial" panose="020B0604020202020204" pitchFamily="34" charset="0"/>
                  <a:ea typeface="Amazon Ember" panose="020B0603020204020204" pitchFamily="34" charset="0"/>
                  <a:cs typeface="Arial" panose="020B0604020202020204" pitchFamily="34" charset="0"/>
                </a:rPr>
                <a:t>fastshipping</a:t>
              </a:r>
              <a:endPar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endParaRPr>
            </a:p>
          </p:txBody>
        </p:sp>
      </p:grpSp>
      <p:grpSp>
        <p:nvGrpSpPr>
          <p:cNvPr id="2117" name="Grupo 2116">
            <a:extLst>
              <a:ext uri="{FF2B5EF4-FFF2-40B4-BE49-F238E27FC236}">
                <a16:creationId xmlns:a16="http://schemas.microsoft.com/office/drawing/2014/main" id="{7BFD901B-76F1-0DCB-E477-BD81BE8DF8E5}"/>
              </a:ext>
            </a:extLst>
          </p:cNvPr>
          <p:cNvGrpSpPr/>
          <p:nvPr/>
        </p:nvGrpSpPr>
        <p:grpSpPr>
          <a:xfrm>
            <a:off x="8646578" y="3652379"/>
            <a:ext cx="2643194" cy="756424"/>
            <a:chOff x="6153585" y="207861"/>
            <a:chExt cx="2643194" cy="756424"/>
          </a:xfrm>
        </p:grpSpPr>
        <p:pic>
          <p:nvPicPr>
            <p:cNvPr id="2118" name="Graphic 13" descr="Lambda function resource icon for the AWS Lambda service icon.">
              <a:extLst>
                <a:ext uri="{FF2B5EF4-FFF2-40B4-BE49-F238E27FC236}">
                  <a16:creationId xmlns:a16="http://schemas.microsoft.com/office/drawing/2014/main" id="{3EA86CDB-E3F1-92A8-E609-D5211C3F15E9}"/>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7209734" y="20786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9" name="TextBox 17">
              <a:extLst>
                <a:ext uri="{FF2B5EF4-FFF2-40B4-BE49-F238E27FC236}">
                  <a16:creationId xmlns:a16="http://schemas.microsoft.com/office/drawing/2014/main" id="{ED4B5EF4-F84C-5FA9-86B3-B51C5B963E11}"/>
                </a:ext>
              </a:extLst>
            </p:cNvPr>
            <p:cNvSpPr txBox="1">
              <a:spLocks noChangeArrowheads="1"/>
            </p:cNvSpPr>
            <p:nvPr/>
          </p:nvSpPr>
          <p:spPr bwMode="auto">
            <a:xfrm>
              <a:off x="6153585" y="687286"/>
              <a:ext cx="264319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transactions-remittances</a:t>
              </a:r>
            </a:p>
          </p:txBody>
        </p:sp>
      </p:grpSp>
      <p:grpSp>
        <p:nvGrpSpPr>
          <p:cNvPr id="2120" name="Grupo 2119">
            <a:extLst>
              <a:ext uri="{FF2B5EF4-FFF2-40B4-BE49-F238E27FC236}">
                <a16:creationId xmlns:a16="http://schemas.microsoft.com/office/drawing/2014/main" id="{9EC587E8-E615-1227-8E55-972216B8A645}"/>
              </a:ext>
            </a:extLst>
          </p:cNvPr>
          <p:cNvGrpSpPr/>
          <p:nvPr/>
        </p:nvGrpSpPr>
        <p:grpSpPr>
          <a:xfrm>
            <a:off x="8966697" y="4499556"/>
            <a:ext cx="2002956" cy="756424"/>
            <a:chOff x="6467079" y="1055038"/>
            <a:chExt cx="2002956" cy="756424"/>
          </a:xfrm>
        </p:grpSpPr>
        <p:pic>
          <p:nvPicPr>
            <p:cNvPr id="2122" name="Graphic 13" descr="Lambda function resource icon for the AWS Lambda service icon.">
              <a:extLst>
                <a:ext uri="{FF2B5EF4-FFF2-40B4-BE49-F238E27FC236}">
                  <a16:creationId xmlns:a16="http://schemas.microsoft.com/office/drawing/2014/main" id="{BA590137-EDA0-C37F-3E1C-E542E7476AF4}"/>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7211016" y="10550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25" name="TextBox 17">
              <a:extLst>
                <a:ext uri="{FF2B5EF4-FFF2-40B4-BE49-F238E27FC236}">
                  <a16:creationId xmlns:a16="http://schemas.microsoft.com/office/drawing/2014/main" id="{452150DC-AEA3-6C9F-6CD2-6AB47264D7B6}"/>
                </a:ext>
              </a:extLst>
            </p:cNvPr>
            <p:cNvSpPr txBox="1">
              <a:spLocks noChangeArrowheads="1"/>
            </p:cNvSpPr>
            <p:nvPr/>
          </p:nvSpPr>
          <p:spPr bwMode="auto">
            <a:xfrm>
              <a:off x="6467079" y="1534463"/>
              <a:ext cx="20029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transactions-</a:t>
              </a:r>
              <a:r>
                <a:rPr lang="en-US" altLang="en-US" sz="1200" dirty="0" err="1">
                  <a:solidFill>
                    <a:schemeClr val="bg1"/>
                  </a:solidFill>
                  <a:latin typeface="Arial" panose="020B0604020202020204" pitchFamily="34" charset="0"/>
                  <a:ea typeface="Amazon Ember" panose="020B0603020204020204" pitchFamily="34" charset="0"/>
                  <a:cs typeface="Arial" panose="020B0604020202020204" pitchFamily="34" charset="0"/>
                </a:rPr>
                <a:t>notificactions</a:t>
              </a:r>
              <a:endPar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endParaRPr>
            </a:p>
          </p:txBody>
        </p:sp>
      </p:grpSp>
      <p:grpSp>
        <p:nvGrpSpPr>
          <p:cNvPr id="2127" name="Grupo 2126">
            <a:extLst>
              <a:ext uri="{FF2B5EF4-FFF2-40B4-BE49-F238E27FC236}">
                <a16:creationId xmlns:a16="http://schemas.microsoft.com/office/drawing/2014/main" id="{54E57E85-7143-DFA6-321C-68C442C16A1D}"/>
              </a:ext>
            </a:extLst>
          </p:cNvPr>
          <p:cNvGrpSpPr/>
          <p:nvPr/>
        </p:nvGrpSpPr>
        <p:grpSpPr>
          <a:xfrm>
            <a:off x="2148252" y="5344197"/>
            <a:ext cx="1529469" cy="871123"/>
            <a:chOff x="2220325" y="5376345"/>
            <a:chExt cx="1529469" cy="871123"/>
          </a:xfrm>
        </p:grpSpPr>
        <p:grpSp>
          <p:nvGrpSpPr>
            <p:cNvPr id="2083" name="Grupo 2082">
              <a:extLst>
                <a:ext uri="{FF2B5EF4-FFF2-40B4-BE49-F238E27FC236}">
                  <a16:creationId xmlns:a16="http://schemas.microsoft.com/office/drawing/2014/main" id="{21D8E9CD-AB38-E19B-A7D6-233ECDE83F0F}"/>
                </a:ext>
              </a:extLst>
            </p:cNvPr>
            <p:cNvGrpSpPr/>
            <p:nvPr/>
          </p:nvGrpSpPr>
          <p:grpSpPr>
            <a:xfrm>
              <a:off x="2668352" y="5376345"/>
              <a:ext cx="633417" cy="633417"/>
              <a:chOff x="3656048" y="3048000"/>
              <a:chExt cx="762000" cy="762000"/>
            </a:xfrm>
          </p:grpSpPr>
          <p:sp>
            <p:nvSpPr>
              <p:cNvPr id="2085" name="Rectángulo 2084">
                <a:extLst>
                  <a:ext uri="{FF2B5EF4-FFF2-40B4-BE49-F238E27FC236}">
                    <a16:creationId xmlns:a16="http://schemas.microsoft.com/office/drawing/2014/main" id="{E1C2DC84-E5A3-F8E8-FF44-55357FD42A95}"/>
                  </a:ext>
                </a:extLst>
              </p:cNvPr>
              <p:cNvSpPr/>
              <p:nvPr/>
            </p:nvSpPr>
            <p:spPr>
              <a:xfrm>
                <a:off x="3656048" y="3048000"/>
                <a:ext cx="762000" cy="76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NI" sz="1200" b="1">
                  <a:solidFill>
                    <a:schemeClr val="bg1"/>
                  </a:solidFill>
                </a:endParaRPr>
              </a:p>
            </p:txBody>
          </p:sp>
          <p:pic>
            <p:nvPicPr>
              <p:cNvPr id="2086" name="Picture 4" descr="Webhooks | Microsoft Azure Mono">
                <a:extLst>
                  <a:ext uri="{FF2B5EF4-FFF2-40B4-BE49-F238E27FC236}">
                    <a16:creationId xmlns:a16="http://schemas.microsoft.com/office/drawing/2014/main" id="{5F48D14A-B80A-6E59-76CB-C471329F4632}"/>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56048" y="3048000"/>
                <a:ext cx="762000" cy="672728"/>
              </a:xfrm>
              <a:prstGeom prst="rect">
                <a:avLst/>
              </a:prstGeom>
              <a:noFill/>
              <a:extLst>
                <a:ext uri="{909E8E84-426E-40DD-AFC4-6F175D3DCCD1}">
                  <a14:hiddenFill xmlns:a14="http://schemas.microsoft.com/office/drawing/2010/main">
                    <a:solidFill>
                      <a:srgbClr val="FFFFFF"/>
                    </a:solidFill>
                  </a14:hiddenFill>
                </a:ext>
              </a:extLst>
            </p:spPr>
          </p:pic>
        </p:grpSp>
        <p:sp>
          <p:nvSpPr>
            <p:cNvPr id="2126" name="TextBox 9">
              <a:extLst>
                <a:ext uri="{FF2B5EF4-FFF2-40B4-BE49-F238E27FC236}">
                  <a16:creationId xmlns:a16="http://schemas.microsoft.com/office/drawing/2014/main" id="{02642E1B-F34E-7668-7D3D-A023CB8B0216}"/>
                </a:ext>
              </a:extLst>
            </p:cNvPr>
            <p:cNvSpPr txBox="1">
              <a:spLocks noChangeArrowheads="1"/>
            </p:cNvSpPr>
            <p:nvPr/>
          </p:nvSpPr>
          <p:spPr bwMode="auto">
            <a:xfrm>
              <a:off x="2220325" y="5970469"/>
              <a:ext cx="152946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Webhook</a:t>
              </a:r>
            </a:p>
          </p:txBody>
        </p:sp>
      </p:grpSp>
      <p:grpSp>
        <p:nvGrpSpPr>
          <p:cNvPr id="2128" name="Grupo 2127">
            <a:extLst>
              <a:ext uri="{FF2B5EF4-FFF2-40B4-BE49-F238E27FC236}">
                <a16:creationId xmlns:a16="http://schemas.microsoft.com/office/drawing/2014/main" id="{43A3C789-5CC1-9A7E-7D1E-1DE95AD74821}"/>
              </a:ext>
            </a:extLst>
          </p:cNvPr>
          <p:cNvGrpSpPr/>
          <p:nvPr/>
        </p:nvGrpSpPr>
        <p:grpSpPr>
          <a:xfrm>
            <a:off x="8966697" y="5347620"/>
            <a:ext cx="2002956" cy="756424"/>
            <a:chOff x="6467079" y="1055038"/>
            <a:chExt cx="2002956" cy="756424"/>
          </a:xfrm>
        </p:grpSpPr>
        <p:pic>
          <p:nvPicPr>
            <p:cNvPr id="2132" name="Graphic 13" descr="Lambda function resource icon for the AWS Lambda service icon.">
              <a:extLst>
                <a:ext uri="{FF2B5EF4-FFF2-40B4-BE49-F238E27FC236}">
                  <a16:creationId xmlns:a16="http://schemas.microsoft.com/office/drawing/2014/main" id="{A588D4EC-2811-D9F2-8180-3C8B4EBB4E12}"/>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7211016" y="1055038"/>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3" name="TextBox 17">
              <a:extLst>
                <a:ext uri="{FF2B5EF4-FFF2-40B4-BE49-F238E27FC236}">
                  <a16:creationId xmlns:a16="http://schemas.microsoft.com/office/drawing/2014/main" id="{5832DB36-6D7F-1993-2B97-3E9F2F3933DE}"/>
                </a:ext>
              </a:extLst>
            </p:cNvPr>
            <p:cNvSpPr txBox="1">
              <a:spLocks noChangeArrowheads="1"/>
            </p:cNvSpPr>
            <p:nvPr/>
          </p:nvSpPr>
          <p:spPr bwMode="auto">
            <a:xfrm>
              <a:off x="6467079" y="1534463"/>
              <a:ext cx="20029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transactions-update-status</a:t>
              </a:r>
            </a:p>
          </p:txBody>
        </p:sp>
      </p:grpSp>
      <p:grpSp>
        <p:nvGrpSpPr>
          <p:cNvPr id="2137" name="Group 17" descr="AWS Step Functions workflow group.">
            <a:extLst>
              <a:ext uri="{FF2B5EF4-FFF2-40B4-BE49-F238E27FC236}">
                <a16:creationId xmlns:a16="http://schemas.microsoft.com/office/drawing/2014/main" id="{1FEE72E7-B9FB-EC4D-EE4C-8CDF16C5CE04}"/>
              </a:ext>
            </a:extLst>
          </p:cNvPr>
          <p:cNvGrpSpPr/>
          <p:nvPr/>
        </p:nvGrpSpPr>
        <p:grpSpPr>
          <a:xfrm>
            <a:off x="2101848" y="638087"/>
            <a:ext cx="3071210" cy="3014292"/>
            <a:chOff x="351632" y="4826000"/>
            <a:chExt cx="3071210" cy="3014292"/>
          </a:xfrm>
        </p:grpSpPr>
        <p:sp>
          <p:nvSpPr>
            <p:cNvPr id="2143" name="Rectangle 92">
              <a:extLst>
                <a:ext uri="{FF2B5EF4-FFF2-40B4-BE49-F238E27FC236}">
                  <a16:creationId xmlns:a16="http://schemas.microsoft.com/office/drawing/2014/main" id="{1406788F-9F3F-BAE9-5267-4F1AFF4FFF29}"/>
                </a:ext>
              </a:extLst>
            </p:cNvPr>
            <p:cNvSpPr/>
            <p:nvPr/>
          </p:nvSpPr>
          <p:spPr>
            <a:xfrm>
              <a:off x="351632" y="4826000"/>
              <a:ext cx="3071210" cy="3014292"/>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chemeClr val="bg1"/>
                  </a:solidFill>
                  <a:latin typeface="Arial" panose="020B0604020202020204" pitchFamily="34" charset="0"/>
                  <a:cs typeface="Arial" panose="020B0604020202020204" pitchFamily="34" charset="0"/>
                </a:rPr>
                <a:t>AWS Step Functions workflow</a:t>
              </a:r>
            </a:p>
          </p:txBody>
        </p:sp>
        <p:pic>
          <p:nvPicPr>
            <p:cNvPr id="2144" name="Graphic 93" descr="AWS Step Functions workflow group icon. ">
              <a:extLst>
                <a:ext uri="{FF2B5EF4-FFF2-40B4-BE49-F238E27FC236}">
                  <a16:creationId xmlns:a16="http://schemas.microsoft.com/office/drawing/2014/main" id="{9DA9A892-27B9-4BCE-CAED-3995846EDD44}"/>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351632" y="4826000"/>
              <a:ext cx="381000" cy="381000"/>
            </a:xfrm>
            <a:prstGeom prst="rect">
              <a:avLst/>
            </a:prstGeom>
          </p:spPr>
        </p:pic>
      </p:grpSp>
      <p:grpSp>
        <p:nvGrpSpPr>
          <p:cNvPr id="2145" name="Grupo 2144">
            <a:extLst>
              <a:ext uri="{FF2B5EF4-FFF2-40B4-BE49-F238E27FC236}">
                <a16:creationId xmlns:a16="http://schemas.microsoft.com/office/drawing/2014/main" id="{C1F5ADE0-1421-17E9-BDB8-98DC1857F6B4}"/>
              </a:ext>
            </a:extLst>
          </p:cNvPr>
          <p:cNvGrpSpPr/>
          <p:nvPr/>
        </p:nvGrpSpPr>
        <p:grpSpPr>
          <a:xfrm>
            <a:off x="5360220" y="1056912"/>
            <a:ext cx="1870215" cy="945310"/>
            <a:chOff x="-168134" y="1260083"/>
            <a:chExt cx="1870215" cy="945310"/>
          </a:xfrm>
        </p:grpSpPr>
        <p:pic>
          <p:nvPicPr>
            <p:cNvPr id="2146" name="Graphic 10" descr="AWS Lambda service icon.">
              <a:extLst>
                <a:ext uri="{FF2B5EF4-FFF2-40B4-BE49-F238E27FC236}">
                  <a16:creationId xmlns:a16="http://schemas.microsoft.com/office/drawing/2014/main" id="{A2D6980B-BA2E-4DD9-970E-525B95F48939}"/>
                </a:ext>
              </a:extLst>
            </p:cNvPr>
            <p:cNvPicPr>
              <a:picLocks noChangeAspect="1" noChangeArrowheads="1"/>
            </p:cNvPicPr>
            <p:nvPr/>
          </p:nvPicPr>
          <p:blipFill>
            <a:blip r:embed="rId24">
              <a:extLst>
                <a:ext uri="{96DAC541-7B7A-43D3-8B79-37D633B846F1}">
                  <asvg:svgBlip xmlns:asvg="http://schemas.microsoft.com/office/drawing/2016/SVG/main" r:embed="rId25"/>
                </a:ext>
              </a:extLst>
            </a:blip>
            <a:srcRect/>
            <a:stretch/>
          </p:blipFill>
          <p:spPr bwMode="auto">
            <a:xfrm>
              <a:off x="442596" y="1260083"/>
              <a:ext cx="648756" cy="648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7" name="TextBox 20">
              <a:extLst>
                <a:ext uri="{FF2B5EF4-FFF2-40B4-BE49-F238E27FC236}">
                  <a16:creationId xmlns:a16="http://schemas.microsoft.com/office/drawing/2014/main" id="{B2CD2EAF-F528-2255-CBF7-B0E49181F9B5}"/>
                </a:ext>
              </a:extLst>
            </p:cNvPr>
            <p:cNvSpPr txBox="1">
              <a:spLocks noChangeArrowheads="1"/>
            </p:cNvSpPr>
            <p:nvPr/>
          </p:nvSpPr>
          <p:spPr bwMode="auto">
            <a:xfrm>
              <a:off x="-168134" y="1928394"/>
              <a:ext cx="18702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AWS Lambda</a:t>
              </a:r>
            </a:p>
          </p:txBody>
        </p:sp>
      </p:grpSp>
      <p:grpSp>
        <p:nvGrpSpPr>
          <p:cNvPr id="2099" name="Grupo 2098">
            <a:extLst>
              <a:ext uri="{FF2B5EF4-FFF2-40B4-BE49-F238E27FC236}">
                <a16:creationId xmlns:a16="http://schemas.microsoft.com/office/drawing/2014/main" id="{74D483FD-72BA-4504-0AA2-F8F834A4D16C}"/>
              </a:ext>
            </a:extLst>
          </p:cNvPr>
          <p:cNvGrpSpPr/>
          <p:nvPr/>
        </p:nvGrpSpPr>
        <p:grpSpPr>
          <a:xfrm>
            <a:off x="-94698" y="974677"/>
            <a:ext cx="1870215" cy="945310"/>
            <a:chOff x="-168134" y="1260083"/>
            <a:chExt cx="1870215" cy="945310"/>
          </a:xfrm>
        </p:grpSpPr>
        <p:pic>
          <p:nvPicPr>
            <p:cNvPr id="2100" name="Graphic 10" descr="AWS Lambda service icon.">
              <a:extLst>
                <a:ext uri="{FF2B5EF4-FFF2-40B4-BE49-F238E27FC236}">
                  <a16:creationId xmlns:a16="http://schemas.microsoft.com/office/drawing/2014/main" id="{AAB9012E-E72A-32CF-427A-42D9B9F7230F}"/>
                </a:ext>
              </a:extLst>
            </p:cNvPr>
            <p:cNvPicPr>
              <a:picLocks noChangeAspect="1" noChangeArrowheads="1"/>
            </p:cNvPicPr>
            <p:nvPr/>
          </p:nvPicPr>
          <p:blipFill>
            <a:blip r:embed="rId24">
              <a:extLst>
                <a:ext uri="{96DAC541-7B7A-43D3-8B79-37D633B846F1}">
                  <asvg:svgBlip xmlns:asvg="http://schemas.microsoft.com/office/drawing/2016/SVG/main" r:embed="rId25"/>
                </a:ext>
              </a:extLst>
            </a:blip>
            <a:srcRect/>
            <a:stretch/>
          </p:blipFill>
          <p:spPr bwMode="auto">
            <a:xfrm>
              <a:off x="442596" y="1260083"/>
              <a:ext cx="648756" cy="648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1" name="TextBox 20">
              <a:extLst>
                <a:ext uri="{FF2B5EF4-FFF2-40B4-BE49-F238E27FC236}">
                  <a16:creationId xmlns:a16="http://schemas.microsoft.com/office/drawing/2014/main" id="{24949674-3926-7DC5-E85F-EA5CCB92C224}"/>
                </a:ext>
              </a:extLst>
            </p:cNvPr>
            <p:cNvSpPr txBox="1">
              <a:spLocks noChangeArrowheads="1"/>
            </p:cNvSpPr>
            <p:nvPr/>
          </p:nvSpPr>
          <p:spPr bwMode="auto">
            <a:xfrm>
              <a:off x="-168134" y="1928394"/>
              <a:ext cx="187021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solidFill>
                    <a:schemeClr val="bg1"/>
                  </a:solidFill>
                  <a:latin typeface="Arial" panose="020B0604020202020204" pitchFamily="34" charset="0"/>
                  <a:ea typeface="Amazon Ember" panose="020B0603020204020204" pitchFamily="34" charset="0"/>
                  <a:cs typeface="Arial" panose="020B0604020202020204" pitchFamily="34" charset="0"/>
                </a:rPr>
                <a:t>AWS Lambda</a:t>
              </a:r>
            </a:p>
          </p:txBody>
        </p:sp>
      </p:grpSp>
      <p:sp>
        <p:nvSpPr>
          <p:cNvPr id="16" name="Elipse 15">
            <a:extLst>
              <a:ext uri="{FF2B5EF4-FFF2-40B4-BE49-F238E27FC236}">
                <a16:creationId xmlns:a16="http://schemas.microsoft.com/office/drawing/2014/main" id="{D4E53274-88AA-CCC0-38E1-89C8D4DC9116}"/>
              </a:ext>
            </a:extLst>
          </p:cNvPr>
          <p:cNvSpPr/>
          <p:nvPr/>
        </p:nvSpPr>
        <p:spPr>
          <a:xfrm>
            <a:off x="1176974" y="1261557"/>
            <a:ext cx="197067" cy="197067"/>
          </a:xfrm>
          <a:prstGeom prst="ellipse">
            <a:avLst/>
          </a:prstGeom>
          <a:solidFill>
            <a:srgbClr val="FFFF00"/>
          </a:solidFill>
          <a:ln>
            <a:noFill/>
          </a:ln>
          <a:effectLst>
            <a:glow rad="2286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NI" sz="1400" b="1">
              <a:solidFill>
                <a:schemeClr val="bg1"/>
              </a:solidFill>
            </a:endParaRPr>
          </a:p>
        </p:txBody>
      </p:sp>
      <p:grpSp>
        <p:nvGrpSpPr>
          <p:cNvPr id="2" name="Group 23" descr="Horizontal split double arrow pointing right.">
            <a:extLst>
              <a:ext uri="{FF2B5EF4-FFF2-40B4-BE49-F238E27FC236}">
                <a16:creationId xmlns:a16="http://schemas.microsoft.com/office/drawing/2014/main" id="{3B74551E-407B-F75E-CEE3-D7DBB59A29C8}"/>
              </a:ext>
            </a:extLst>
          </p:cNvPr>
          <p:cNvGrpSpPr>
            <a:grpSpLocks/>
          </p:cNvGrpSpPr>
          <p:nvPr/>
        </p:nvGrpSpPr>
        <p:grpSpPr bwMode="auto">
          <a:xfrm>
            <a:off x="6959274" y="1264962"/>
            <a:ext cx="1487487" cy="330200"/>
            <a:chOff x="2674471" y="1567527"/>
            <a:chExt cx="1488360" cy="331243"/>
          </a:xfrm>
        </p:grpSpPr>
        <p:sp>
          <p:nvSpPr>
            <p:cNvPr id="3" name="Freeform 26">
              <a:extLst>
                <a:ext uri="{FF2B5EF4-FFF2-40B4-BE49-F238E27FC236}">
                  <a16:creationId xmlns:a16="http://schemas.microsoft.com/office/drawing/2014/main" id="{3F9B1CE9-2ABE-721F-1DD5-647CA75D46A1}"/>
                </a:ext>
              </a:extLst>
            </p:cNvPr>
            <p:cNvSpPr/>
            <p:nvPr/>
          </p:nvSpPr>
          <p:spPr>
            <a:xfrm rot="10800000">
              <a:off x="3247894" y="1567527"/>
              <a:ext cx="914937"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5875">
              <a:solidFill>
                <a:schemeClr val="bg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4" name="Straight Arrow Connector 65">
              <a:extLst>
                <a:ext uri="{FF2B5EF4-FFF2-40B4-BE49-F238E27FC236}">
                  <a16:creationId xmlns:a16="http://schemas.microsoft.com/office/drawing/2014/main" id="{C58B9634-59B4-34C1-E0CA-D3A20B8E7B8A}"/>
                </a:ext>
              </a:extLst>
            </p:cNvPr>
            <p:cNvCxnSpPr>
              <a:cxnSpLocks/>
            </p:cNvCxnSpPr>
            <p:nvPr/>
          </p:nvCxnSpPr>
          <p:spPr>
            <a:xfrm>
              <a:off x="2674471" y="1729199"/>
              <a:ext cx="573423" cy="0"/>
            </a:xfrm>
            <a:prstGeom prst="straightConnector1">
              <a:avLst/>
            </a:prstGeom>
            <a:ln w="15875">
              <a:solidFill>
                <a:schemeClr val="bg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7208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42" presetClass="path" presetSubtype="0" accel="80000" decel="20000" fill="hold" grpId="1" nodeType="withEffect">
                                  <p:stCondLst>
                                    <p:cond delay="0"/>
                                  </p:stCondLst>
                                  <p:childTnLst>
                                    <p:animMotion origin="layout" path="M 0.00937 0.0037 L 0.10325 0.0037 " pathEditMode="relative" rAng="0" ptsTypes="AA">
                                      <p:cBhvr>
                                        <p:cTn id="8" dur="2000" fill="hold"/>
                                        <p:tgtEl>
                                          <p:spTgt spid="16"/>
                                        </p:tgtEl>
                                        <p:attrNameLst>
                                          <p:attrName>ppt_x</p:attrName>
                                          <p:attrName>ppt_y</p:attrName>
                                        </p:attrNameLst>
                                      </p:cBhvr>
                                      <p:rCtr x="4688" y="0"/>
                                    </p:animMotion>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2" nodeType="click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par>
                                <p:cTn id="14" presetID="1"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par>
                                <p:cTn id="16" presetID="42" presetClass="path" presetSubtype="0" accel="80000" decel="20000" fill="hold" grpId="1" nodeType="withEffect">
                                  <p:stCondLst>
                                    <p:cond delay="0"/>
                                  </p:stCondLst>
                                  <p:childTnLst>
                                    <p:animMotion origin="layout" path="M -2.5E-6 2.59259E-6 L 0.06289 2.59259E-6 " pathEditMode="relative" rAng="0" ptsTypes="AA">
                                      <p:cBhvr>
                                        <p:cTn id="17" dur="2000" fill="hold"/>
                                        <p:tgtEl>
                                          <p:spTgt spid="22"/>
                                        </p:tgtEl>
                                        <p:attrNameLst>
                                          <p:attrName>ppt_x</p:attrName>
                                          <p:attrName>ppt_y</p:attrName>
                                        </p:attrNameLst>
                                      </p:cBhvr>
                                      <p:rCtr x="3138" y="0"/>
                                    </p:animMotion>
                                  </p:childTnLst>
                                </p:cTn>
                              </p:par>
                            </p:childTnLst>
                          </p:cTn>
                        </p:par>
                        <p:par>
                          <p:cTn id="18" fill="hold">
                            <p:stCondLst>
                              <p:cond delay="2000"/>
                            </p:stCondLst>
                            <p:childTnLst>
                              <p:par>
                                <p:cTn id="19" presetID="10" presetClass="exit" presetSubtype="0" fill="hold" grpId="2" nodeType="afterEffect">
                                  <p:stCondLst>
                                    <p:cond delay="500"/>
                                  </p:stCondLst>
                                  <p:childTnLst>
                                    <p:animEffect transition="out" filter="fade">
                                      <p:cBhvr>
                                        <p:cTn id="20" dur="500"/>
                                        <p:tgtEl>
                                          <p:spTgt spid="22"/>
                                        </p:tgtEl>
                                      </p:cBhvr>
                                    </p:animEffect>
                                    <p:set>
                                      <p:cBhvr>
                                        <p:cTn id="21"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2" grpId="2" animBg="1"/>
      <p:bldP spid="16" grpId="0" animBg="1"/>
      <p:bldP spid="16" grpId="1" animBg="1"/>
      <p:bldP spid="16" grpId="2"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53CD2CED-7C91-50D2-F54C-B9186544FDC0}"/>
              </a:ext>
            </a:extLst>
          </p:cNvPr>
          <p:cNvGrpSpPr/>
          <p:nvPr/>
        </p:nvGrpSpPr>
        <p:grpSpPr>
          <a:xfrm>
            <a:off x="203632" y="136389"/>
            <a:ext cx="1071563" cy="811144"/>
            <a:chOff x="203632" y="136389"/>
            <a:chExt cx="1071563" cy="811144"/>
          </a:xfrm>
        </p:grpSpPr>
        <p:pic>
          <p:nvPicPr>
            <p:cNvPr id="4" name="Graphic 77" descr="Server resource icon for the General Icons category.">
              <a:extLst>
                <a:ext uri="{FF2B5EF4-FFF2-40B4-BE49-F238E27FC236}">
                  <a16:creationId xmlns:a16="http://schemas.microsoft.com/office/drawing/2014/main" id="{84AB56B5-AB6F-3EE1-2542-503237DB9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8163" y="136389"/>
              <a:ext cx="457200" cy="457200"/>
            </a:xfrm>
            <a:prstGeom prst="rect">
              <a:avLst/>
            </a:prstGeom>
          </p:spPr>
        </p:pic>
        <p:sp>
          <p:nvSpPr>
            <p:cNvPr id="5" name="TextBox 38">
              <a:extLst>
                <a:ext uri="{FF2B5EF4-FFF2-40B4-BE49-F238E27FC236}">
                  <a16:creationId xmlns:a16="http://schemas.microsoft.com/office/drawing/2014/main" id="{FA64AE61-CF6E-0C72-46C4-198B2CB499B6}"/>
                </a:ext>
              </a:extLst>
            </p:cNvPr>
            <p:cNvSpPr txBox="1">
              <a:spLocks noChangeArrowheads="1"/>
            </p:cNvSpPr>
            <p:nvPr/>
          </p:nvSpPr>
          <p:spPr bwMode="auto">
            <a:xfrm>
              <a:off x="203632" y="670534"/>
              <a:ext cx="10715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cs typeface="Arial" panose="020B0604020202020204" pitchFamily="34" charset="0"/>
                </a:rPr>
                <a:t>Server</a:t>
              </a:r>
            </a:p>
          </p:txBody>
        </p:sp>
      </p:grpSp>
      <p:grpSp>
        <p:nvGrpSpPr>
          <p:cNvPr id="9" name="Grupo 8">
            <a:extLst>
              <a:ext uri="{FF2B5EF4-FFF2-40B4-BE49-F238E27FC236}">
                <a16:creationId xmlns:a16="http://schemas.microsoft.com/office/drawing/2014/main" id="{67A55D89-20B1-791F-841B-5AD673293079}"/>
              </a:ext>
            </a:extLst>
          </p:cNvPr>
          <p:cNvGrpSpPr/>
          <p:nvPr/>
        </p:nvGrpSpPr>
        <p:grpSpPr>
          <a:xfrm>
            <a:off x="1120561" y="136389"/>
            <a:ext cx="1071562" cy="811144"/>
            <a:chOff x="1120561" y="136389"/>
            <a:chExt cx="1071562" cy="811144"/>
          </a:xfrm>
        </p:grpSpPr>
        <p:pic>
          <p:nvPicPr>
            <p:cNvPr id="7" name="Graphic 10" descr="Servers resource icon for the General Icons category.">
              <a:extLst>
                <a:ext uri="{FF2B5EF4-FFF2-40B4-BE49-F238E27FC236}">
                  <a16:creationId xmlns:a16="http://schemas.microsoft.com/office/drawing/2014/main" id="{48DE7CDD-7589-46D7-7E6C-C5E0B703BC0E}"/>
                </a:ext>
              </a:extLst>
            </p:cNvPr>
            <p:cNvPicPr>
              <a:picLocks noChangeAspect="1" noChangeArrowheads="1"/>
            </p:cNvPicPr>
            <p:nvPr/>
          </p:nvPicPr>
          <p:blipFill>
            <a:blip r:embed="rId4">
              <a:extLst>
                <a:ext uri="{96DAC541-7B7A-43D3-8B79-37D633B846F1}">
                  <asvg:svgBlip xmlns:asvg="http://schemas.microsoft.com/office/drawing/2016/SVG/main" r:embed="rId5"/>
                </a:ext>
              </a:extLst>
            </a:blip>
            <a:srcRect/>
            <a:stretch/>
          </p:blipFill>
          <p:spPr bwMode="auto">
            <a:xfrm>
              <a:off x="1424890" y="136389"/>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7">
              <a:extLst>
                <a:ext uri="{FF2B5EF4-FFF2-40B4-BE49-F238E27FC236}">
                  <a16:creationId xmlns:a16="http://schemas.microsoft.com/office/drawing/2014/main" id="{1B03A287-3FE9-C568-1FD7-D9095366F493}"/>
                </a:ext>
              </a:extLst>
            </p:cNvPr>
            <p:cNvSpPr txBox="1">
              <a:spLocks noChangeArrowheads="1"/>
            </p:cNvSpPr>
            <p:nvPr/>
          </p:nvSpPr>
          <p:spPr bwMode="auto">
            <a:xfrm>
              <a:off x="1120561" y="670534"/>
              <a:ext cx="10715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cs typeface="Arial" panose="020B0604020202020204" pitchFamily="34" charset="0"/>
                </a:rPr>
                <a:t>Servers</a:t>
              </a:r>
            </a:p>
          </p:txBody>
        </p:sp>
      </p:grpSp>
      <p:grpSp>
        <p:nvGrpSpPr>
          <p:cNvPr id="10" name="Group 1" descr="AWS Cloud group with AWS logo.">
            <a:extLst>
              <a:ext uri="{FF2B5EF4-FFF2-40B4-BE49-F238E27FC236}">
                <a16:creationId xmlns:a16="http://schemas.microsoft.com/office/drawing/2014/main" id="{E027BB47-0ADD-F2A4-6AFF-5AF33A21433C}"/>
              </a:ext>
            </a:extLst>
          </p:cNvPr>
          <p:cNvGrpSpPr/>
          <p:nvPr/>
        </p:nvGrpSpPr>
        <p:grpSpPr>
          <a:xfrm>
            <a:off x="355600" y="1512745"/>
            <a:ext cx="1765300" cy="890588"/>
            <a:chOff x="355600" y="1512745"/>
            <a:chExt cx="1765300" cy="890588"/>
          </a:xfrm>
        </p:grpSpPr>
        <p:sp>
          <p:nvSpPr>
            <p:cNvPr id="11" name="Rectangle 54">
              <a:extLst>
                <a:ext uri="{FF2B5EF4-FFF2-40B4-BE49-F238E27FC236}">
                  <a16:creationId xmlns:a16="http://schemas.microsoft.com/office/drawing/2014/main" id="{1C8E6E2B-E8FF-759E-BEA9-D765A03447DE}"/>
                </a:ext>
              </a:extLst>
            </p:cNvPr>
            <p:cNvSpPr/>
            <p:nvPr/>
          </p:nvSpPr>
          <p:spPr>
            <a:xfrm>
              <a:off x="355600" y="1512745"/>
              <a:ext cx="1765300" cy="89058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AWS Cloud</a:t>
              </a:r>
            </a:p>
          </p:txBody>
        </p:sp>
        <p:pic>
          <p:nvPicPr>
            <p:cNvPr id="12" name="Graphic 55" descr="AWS Cloud group icon with AWS logo.">
              <a:extLst>
                <a:ext uri="{FF2B5EF4-FFF2-40B4-BE49-F238E27FC236}">
                  <a16:creationId xmlns:a16="http://schemas.microsoft.com/office/drawing/2014/main" id="{7E4CB4E4-9ACF-BB09-9C34-E5DC68AF5BF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355600" y="1512745"/>
              <a:ext cx="381000" cy="381000"/>
            </a:xfrm>
            <a:prstGeom prst="rect">
              <a:avLst/>
            </a:prstGeom>
          </p:spPr>
        </p:pic>
      </p:grpSp>
      <p:grpSp>
        <p:nvGrpSpPr>
          <p:cNvPr id="13" name="justGraphic">
            <a:extLst>
              <a:ext uri="{FF2B5EF4-FFF2-40B4-BE49-F238E27FC236}">
                <a16:creationId xmlns:a16="http://schemas.microsoft.com/office/drawing/2014/main" id="{A81EDD3B-1A52-3706-4C0C-B9CE71650928}"/>
              </a:ext>
              <a:ext uri="{C183D7F6-B498-43B3-948B-1728B52AA6E4}">
                <adec:decorative xmlns:adec="http://schemas.microsoft.com/office/drawing/2017/decorative" val="1"/>
              </a:ext>
            </a:extLst>
          </p:cNvPr>
          <p:cNvGrpSpPr/>
          <p:nvPr/>
        </p:nvGrpSpPr>
        <p:grpSpPr>
          <a:xfrm>
            <a:off x="246018" y="1233709"/>
            <a:ext cx="6140643" cy="3892296"/>
            <a:chOff x="246018" y="1233709"/>
            <a:chExt cx="6140643" cy="3892296"/>
          </a:xfrm>
        </p:grpSpPr>
        <p:sp>
          <p:nvSpPr>
            <p:cNvPr id="14" name="TextBox 46">
              <a:extLst>
                <a:ext uri="{FF2B5EF4-FFF2-40B4-BE49-F238E27FC236}">
                  <a16:creationId xmlns:a16="http://schemas.microsoft.com/office/drawing/2014/main" id="{0157F0BE-6D3D-C500-ABD7-48388E935E28}"/>
                </a:ext>
                <a:ext uri="{C183D7F6-B498-43B3-948B-1728B52AA6E4}">
                  <adec:decorative xmlns:adec="http://schemas.microsoft.com/office/drawing/2017/decorative" val="1"/>
                </a:ext>
              </a:extLst>
            </p:cNvPr>
            <p:cNvSpPr txBox="1"/>
            <p:nvPr/>
          </p:nvSpPr>
          <p:spPr>
            <a:xfrm>
              <a:off x="246018" y="1233709"/>
              <a:ext cx="300082" cy="369332"/>
            </a:xfrm>
            <a:prstGeom prst="rect">
              <a:avLst/>
            </a:prstGeom>
            <a:noFill/>
          </p:spPr>
          <p:txBody>
            <a:bodyPr wrap="none" rtlCol="0">
              <a:spAutoFit/>
            </a:bodyPr>
            <a:lstStyle/>
            <a:p>
              <a:r>
                <a:rPr lang="en-US" dirty="0">
                  <a:solidFill>
                    <a:schemeClr val="accent3"/>
                  </a:solidFill>
                </a:rPr>
                <a:t>*</a:t>
              </a:r>
            </a:p>
          </p:txBody>
        </p:sp>
        <p:sp>
          <p:nvSpPr>
            <p:cNvPr id="15" name="TextBox 106">
              <a:extLst>
                <a:ext uri="{FF2B5EF4-FFF2-40B4-BE49-F238E27FC236}">
                  <a16:creationId xmlns:a16="http://schemas.microsoft.com/office/drawing/2014/main" id="{1A58B225-DD26-2219-544A-2CBD5909ABCA}"/>
                </a:ext>
                <a:ext uri="{C183D7F6-B498-43B3-948B-1728B52AA6E4}">
                  <adec:decorative xmlns:adec="http://schemas.microsoft.com/office/drawing/2017/decorative" val="1"/>
                </a:ext>
              </a:extLst>
            </p:cNvPr>
            <p:cNvSpPr txBox="1"/>
            <p:nvPr/>
          </p:nvSpPr>
          <p:spPr>
            <a:xfrm>
              <a:off x="6086579" y="4756673"/>
              <a:ext cx="300082" cy="369332"/>
            </a:xfrm>
            <a:prstGeom prst="rect">
              <a:avLst/>
            </a:prstGeom>
            <a:noFill/>
          </p:spPr>
          <p:txBody>
            <a:bodyPr wrap="none" rtlCol="0">
              <a:spAutoFit/>
            </a:bodyPr>
            <a:lstStyle/>
            <a:p>
              <a:r>
                <a:rPr lang="en-US">
                  <a:solidFill>
                    <a:schemeClr val="accent3"/>
                  </a:solidFill>
                </a:rPr>
                <a:t>*</a:t>
              </a:r>
            </a:p>
          </p:txBody>
        </p:sp>
      </p:grpSp>
      <p:sp>
        <p:nvSpPr>
          <p:cNvPr id="16" name="TextBox 105">
            <a:extLst>
              <a:ext uri="{FF2B5EF4-FFF2-40B4-BE49-F238E27FC236}">
                <a16:creationId xmlns:a16="http://schemas.microsoft.com/office/drawing/2014/main" id="{C34FA48C-796B-A3C4-B780-6FE8DB9F7E8C}"/>
              </a:ext>
            </a:extLst>
          </p:cNvPr>
          <p:cNvSpPr txBox="1"/>
          <p:nvPr/>
        </p:nvSpPr>
        <p:spPr>
          <a:xfrm>
            <a:off x="6285756" y="4754006"/>
            <a:ext cx="5664944" cy="830997"/>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In certain AWS Regions (e.g., China), AWS does not own the rights for the logo using the letters “AWS.” Per our guidelines, use the group with the AWS logo except in Regions where the AWS logo cannot be used. You may use the group with the cloud icon in those cases.</a:t>
            </a:r>
          </a:p>
        </p:txBody>
      </p:sp>
      <p:grpSp>
        <p:nvGrpSpPr>
          <p:cNvPr id="17" name="Group 4" descr="AWS Cloud group with cloud.">
            <a:extLst>
              <a:ext uri="{FF2B5EF4-FFF2-40B4-BE49-F238E27FC236}">
                <a16:creationId xmlns:a16="http://schemas.microsoft.com/office/drawing/2014/main" id="{82E1D542-859E-4975-FAD0-0B08E9EE0FEE}"/>
              </a:ext>
            </a:extLst>
          </p:cNvPr>
          <p:cNvGrpSpPr/>
          <p:nvPr/>
        </p:nvGrpSpPr>
        <p:grpSpPr>
          <a:xfrm>
            <a:off x="2283292" y="1512745"/>
            <a:ext cx="1765300" cy="890588"/>
            <a:chOff x="2283292" y="1512745"/>
            <a:chExt cx="1765300" cy="890588"/>
          </a:xfrm>
        </p:grpSpPr>
        <p:sp>
          <p:nvSpPr>
            <p:cNvPr id="18" name="Rectangle 57">
              <a:extLst>
                <a:ext uri="{FF2B5EF4-FFF2-40B4-BE49-F238E27FC236}">
                  <a16:creationId xmlns:a16="http://schemas.microsoft.com/office/drawing/2014/main" id="{620643E4-33D1-A342-6329-FC36AC2836C4}"/>
                </a:ext>
              </a:extLst>
            </p:cNvPr>
            <p:cNvSpPr/>
            <p:nvPr/>
          </p:nvSpPr>
          <p:spPr>
            <a:xfrm>
              <a:off x="2283292" y="1512745"/>
              <a:ext cx="1765300" cy="89058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AWS Cloud</a:t>
              </a:r>
            </a:p>
          </p:txBody>
        </p:sp>
        <p:pic>
          <p:nvPicPr>
            <p:cNvPr id="19" name="Graphic 58" descr="AWS Cloud group icon with cloud.">
              <a:extLst>
                <a:ext uri="{FF2B5EF4-FFF2-40B4-BE49-F238E27FC236}">
                  <a16:creationId xmlns:a16="http://schemas.microsoft.com/office/drawing/2014/main" id="{97ACE04F-5950-2EDC-E170-C0556680F71A}"/>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283292" y="1512745"/>
              <a:ext cx="381000" cy="381000"/>
            </a:xfrm>
            <a:prstGeom prst="rect">
              <a:avLst/>
            </a:prstGeom>
          </p:spPr>
        </p:pic>
      </p:grpSp>
      <p:grpSp>
        <p:nvGrpSpPr>
          <p:cNvPr id="20" name="Group 5" descr="Region group.">
            <a:extLst>
              <a:ext uri="{FF2B5EF4-FFF2-40B4-BE49-F238E27FC236}">
                <a16:creationId xmlns:a16="http://schemas.microsoft.com/office/drawing/2014/main" id="{823C4212-778E-6590-4EF4-58E1BE66B435}"/>
              </a:ext>
            </a:extLst>
          </p:cNvPr>
          <p:cNvGrpSpPr/>
          <p:nvPr/>
        </p:nvGrpSpPr>
        <p:grpSpPr>
          <a:xfrm>
            <a:off x="4215623" y="1512745"/>
            <a:ext cx="1765300" cy="889002"/>
            <a:chOff x="4215623" y="1512745"/>
            <a:chExt cx="1765300" cy="889002"/>
          </a:xfrm>
        </p:grpSpPr>
        <p:sp>
          <p:nvSpPr>
            <p:cNvPr id="21" name="Rectangle 60" descr="Region group">
              <a:extLst>
                <a:ext uri="{FF2B5EF4-FFF2-40B4-BE49-F238E27FC236}">
                  <a16:creationId xmlns:a16="http://schemas.microsoft.com/office/drawing/2014/main" id="{7F5A44DC-CAB3-3090-CC67-6A74DA514CFE}"/>
                </a:ext>
              </a:extLst>
            </p:cNvPr>
            <p:cNvSpPr/>
            <p:nvPr/>
          </p:nvSpPr>
          <p:spPr>
            <a:xfrm>
              <a:off x="4215623" y="1512745"/>
              <a:ext cx="1765300" cy="889002"/>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Region</a:t>
              </a:r>
            </a:p>
          </p:txBody>
        </p:sp>
        <p:pic>
          <p:nvPicPr>
            <p:cNvPr id="22" name="Graphic 61" descr="Region group icon.">
              <a:extLst>
                <a:ext uri="{FF2B5EF4-FFF2-40B4-BE49-F238E27FC236}">
                  <a16:creationId xmlns:a16="http://schemas.microsoft.com/office/drawing/2014/main" id="{A1F196AE-DFDB-F1BF-7D85-47386D92F14D}"/>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4215623" y="1512745"/>
              <a:ext cx="381000" cy="381000"/>
            </a:xfrm>
            <a:prstGeom prst="rect">
              <a:avLst/>
            </a:prstGeom>
          </p:spPr>
        </p:pic>
      </p:grpSp>
      <p:sp>
        <p:nvSpPr>
          <p:cNvPr id="23" name="Rectangle 62" descr="Availability Zone group.">
            <a:extLst>
              <a:ext uri="{FF2B5EF4-FFF2-40B4-BE49-F238E27FC236}">
                <a16:creationId xmlns:a16="http://schemas.microsoft.com/office/drawing/2014/main" id="{C462584F-1E64-1E62-A302-E9ECDD1C7B1B}"/>
              </a:ext>
            </a:extLst>
          </p:cNvPr>
          <p:cNvSpPr/>
          <p:nvPr/>
        </p:nvSpPr>
        <p:spPr>
          <a:xfrm>
            <a:off x="6147454" y="1512745"/>
            <a:ext cx="1765300" cy="889002"/>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Availability Zone</a:t>
            </a:r>
          </a:p>
        </p:txBody>
      </p:sp>
      <p:sp>
        <p:nvSpPr>
          <p:cNvPr id="24" name="Rectangle 63" descr="Security group.">
            <a:extLst>
              <a:ext uri="{FF2B5EF4-FFF2-40B4-BE49-F238E27FC236}">
                <a16:creationId xmlns:a16="http://schemas.microsoft.com/office/drawing/2014/main" id="{E5222685-227D-3F67-EE52-D7F7DCF4567F}"/>
              </a:ext>
            </a:extLst>
          </p:cNvPr>
          <p:cNvSpPr/>
          <p:nvPr/>
        </p:nvSpPr>
        <p:spPr>
          <a:xfrm>
            <a:off x="8092141" y="1512745"/>
            <a:ext cx="1765300" cy="889002"/>
          </a:xfrm>
          <a:prstGeom prst="rect">
            <a:avLst/>
          </a:prstGeom>
          <a:noFill/>
          <a:ln w="15875">
            <a:solidFill>
              <a:srgbClr val="DD344C"/>
            </a:solidFill>
            <a:miter lim="800000"/>
          </a:ln>
        </p:spPr>
        <p:style>
          <a:lnRef idx="2">
            <a:schemeClr val="accent1">
              <a:shade val="50000"/>
            </a:schemeClr>
          </a:lnRef>
          <a:fillRef idx="1">
            <a:schemeClr val="accent1"/>
          </a:fillRef>
          <a:effectRef idx="0">
            <a:schemeClr val="accent1"/>
          </a:effectRef>
          <a:fontRef idx="minor">
            <a:schemeClr val="lt1"/>
          </a:fontRef>
        </p:style>
        <p:txBody>
          <a:bodyPr tIns="91440" anchorCtr="1"/>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Security group</a:t>
            </a:r>
          </a:p>
        </p:txBody>
      </p:sp>
      <p:grpSp>
        <p:nvGrpSpPr>
          <p:cNvPr id="25" name="Group 6" descr="Auto Scaling group.">
            <a:extLst>
              <a:ext uri="{FF2B5EF4-FFF2-40B4-BE49-F238E27FC236}">
                <a16:creationId xmlns:a16="http://schemas.microsoft.com/office/drawing/2014/main" id="{D59B7364-E4EE-400D-EB40-3689E5601BE1}"/>
              </a:ext>
            </a:extLst>
          </p:cNvPr>
          <p:cNvGrpSpPr/>
          <p:nvPr/>
        </p:nvGrpSpPr>
        <p:grpSpPr>
          <a:xfrm>
            <a:off x="351632" y="2618865"/>
            <a:ext cx="1765300" cy="890588"/>
            <a:chOff x="351632" y="2618865"/>
            <a:chExt cx="1765300" cy="890588"/>
          </a:xfrm>
        </p:grpSpPr>
        <p:sp>
          <p:nvSpPr>
            <p:cNvPr id="26" name="Rectangle 66">
              <a:extLst>
                <a:ext uri="{FF2B5EF4-FFF2-40B4-BE49-F238E27FC236}">
                  <a16:creationId xmlns:a16="http://schemas.microsoft.com/office/drawing/2014/main" id="{62C461A5-68A8-EABE-9F9B-FFAD074BD1CE}"/>
                </a:ext>
              </a:extLst>
            </p:cNvPr>
            <p:cNvSpPr/>
            <p:nvPr/>
          </p:nvSpPr>
          <p:spPr>
            <a:xfrm>
              <a:off x="351632" y="2618865"/>
              <a:ext cx="1765300" cy="890588"/>
            </a:xfrm>
            <a:prstGeom prst="rect">
              <a:avLst/>
            </a:prstGeom>
            <a:noFill/>
            <a:ln w="15875">
              <a:solidFill>
                <a:srgbClr val="ED7100"/>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dirty="0">
                <a:solidFill>
                  <a:schemeClr val="tx1"/>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endParaRPr lang="en-US" sz="1200" dirty="0">
                <a:solidFill>
                  <a:schemeClr val="tx1"/>
                </a:solidFill>
                <a:latin typeface="Arial" panose="020B0604020202020204" pitchFamily="34" charset="0"/>
                <a:cs typeface="Arial" panose="020B0604020202020204" pitchFamily="34" charset="0"/>
              </a:endParaRPr>
            </a:p>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Auto Scaling group</a:t>
              </a:r>
            </a:p>
          </p:txBody>
        </p:sp>
        <p:pic>
          <p:nvPicPr>
            <p:cNvPr id="27" name="Graphic 67" descr="Auto Scaling group icon.">
              <a:extLst>
                <a:ext uri="{FF2B5EF4-FFF2-40B4-BE49-F238E27FC236}">
                  <a16:creationId xmlns:a16="http://schemas.microsoft.com/office/drawing/2014/main" id="{8B8E2E2D-0B6E-E652-4381-A58560B3FB7A}"/>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1043782" y="2618865"/>
              <a:ext cx="381000" cy="381000"/>
            </a:xfrm>
            <a:prstGeom prst="rect">
              <a:avLst/>
            </a:prstGeom>
          </p:spPr>
        </p:pic>
      </p:grpSp>
      <p:grpSp>
        <p:nvGrpSpPr>
          <p:cNvPr id="28" name="Group 7" descr="Virtual private cloud (VPC) group.">
            <a:extLst>
              <a:ext uri="{FF2B5EF4-FFF2-40B4-BE49-F238E27FC236}">
                <a16:creationId xmlns:a16="http://schemas.microsoft.com/office/drawing/2014/main" id="{127DD331-3ED6-015E-AA31-29CE488A419C}"/>
              </a:ext>
            </a:extLst>
          </p:cNvPr>
          <p:cNvGrpSpPr/>
          <p:nvPr/>
        </p:nvGrpSpPr>
        <p:grpSpPr>
          <a:xfrm>
            <a:off x="2283292" y="2618865"/>
            <a:ext cx="1765300" cy="889002"/>
            <a:chOff x="2283292" y="2618865"/>
            <a:chExt cx="1765300" cy="889002"/>
          </a:xfrm>
        </p:grpSpPr>
        <p:sp>
          <p:nvSpPr>
            <p:cNvPr id="29" name="Rectangle 69">
              <a:extLst>
                <a:ext uri="{FF2B5EF4-FFF2-40B4-BE49-F238E27FC236}">
                  <a16:creationId xmlns:a16="http://schemas.microsoft.com/office/drawing/2014/main" id="{54EE247F-1FAB-84DE-EBF9-46C849D51592}"/>
                </a:ext>
              </a:extLst>
            </p:cNvPr>
            <p:cNvSpPr/>
            <p:nvPr/>
          </p:nvSpPr>
          <p:spPr>
            <a:xfrm>
              <a:off x="2283292" y="2618865"/>
              <a:ext cx="1765300" cy="889002"/>
            </a:xfrm>
            <a:prstGeom prst="rect">
              <a:avLst/>
            </a:prstGeom>
            <a:noFill/>
            <a:ln w="15875">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chemeClr val="tx1"/>
                  </a:solidFill>
                  <a:latin typeface="Arial" panose="020B0604020202020204" pitchFamily="34" charset="0"/>
                  <a:cs typeface="Arial" panose="020B0604020202020204" pitchFamily="34" charset="0"/>
                </a:rPr>
                <a:t>Virtual private cloud (VPC)</a:t>
              </a:r>
            </a:p>
          </p:txBody>
        </p:sp>
        <p:pic>
          <p:nvPicPr>
            <p:cNvPr id="30" name="Graphic 70" descr="VPC group icon. ">
              <a:extLst>
                <a:ext uri="{FF2B5EF4-FFF2-40B4-BE49-F238E27FC236}">
                  <a16:creationId xmlns:a16="http://schemas.microsoft.com/office/drawing/2014/main" id="{293A30BE-434C-6833-08D2-F349601C15E5}"/>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2283292" y="2618865"/>
              <a:ext cx="381000" cy="381000"/>
            </a:xfrm>
            <a:prstGeom prst="rect">
              <a:avLst/>
            </a:prstGeom>
          </p:spPr>
        </p:pic>
      </p:grpSp>
      <p:grpSp>
        <p:nvGrpSpPr>
          <p:cNvPr id="31" name="Group 8" descr="Private subnet group.">
            <a:extLst>
              <a:ext uri="{FF2B5EF4-FFF2-40B4-BE49-F238E27FC236}">
                <a16:creationId xmlns:a16="http://schemas.microsoft.com/office/drawing/2014/main" id="{C52A6578-0FE9-AE19-4BC4-09536FFD168F}"/>
              </a:ext>
            </a:extLst>
          </p:cNvPr>
          <p:cNvGrpSpPr/>
          <p:nvPr/>
        </p:nvGrpSpPr>
        <p:grpSpPr>
          <a:xfrm>
            <a:off x="4215623" y="2618865"/>
            <a:ext cx="1765300" cy="889002"/>
            <a:chOff x="4215623" y="2618865"/>
            <a:chExt cx="1765300" cy="889002"/>
          </a:xfrm>
        </p:grpSpPr>
        <p:sp>
          <p:nvSpPr>
            <p:cNvPr id="32" name="Rectangle 71">
              <a:extLst>
                <a:ext uri="{FF2B5EF4-FFF2-40B4-BE49-F238E27FC236}">
                  <a16:creationId xmlns:a16="http://schemas.microsoft.com/office/drawing/2014/main" id="{2DF4E136-56F4-B349-3647-E9A3EFFB2CB2}"/>
                </a:ext>
              </a:extLst>
            </p:cNvPr>
            <p:cNvSpPr/>
            <p:nvPr/>
          </p:nvSpPr>
          <p:spPr>
            <a:xfrm>
              <a:off x="4215623" y="2618865"/>
              <a:ext cx="1765300" cy="889002"/>
            </a:xfrm>
            <a:prstGeom prst="rect">
              <a:avLst/>
            </a:prstGeom>
            <a:noFill/>
            <a:ln w="15875">
              <a:solidFill>
                <a:srgbClr val="00A4A6"/>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Private subnet</a:t>
              </a:r>
            </a:p>
          </p:txBody>
        </p:sp>
        <p:pic>
          <p:nvPicPr>
            <p:cNvPr id="33" name="Graphic 72" descr="Private subnet group icon. ">
              <a:extLst>
                <a:ext uri="{FF2B5EF4-FFF2-40B4-BE49-F238E27FC236}">
                  <a16:creationId xmlns:a16="http://schemas.microsoft.com/office/drawing/2014/main" id="{71DE407C-14E7-13F7-017C-B7E85EBBE795}"/>
                </a:ext>
              </a:extLst>
            </p:cNvPr>
            <p:cNvPicPr>
              <a:picLocks noChangeAspect="1"/>
            </p:cNvPicPr>
            <p:nvPr/>
          </p:nvPicPr>
          <p:blipFill>
            <a:blip r:embed="rId16">
              <a:extLst>
                <a:ext uri="{96DAC541-7B7A-43D3-8B79-37D633B846F1}">
                  <asvg:svgBlip xmlns:asvg="http://schemas.microsoft.com/office/drawing/2016/SVG/main" r:embed="rId17"/>
                </a:ext>
              </a:extLst>
            </a:blip>
            <a:srcRect/>
            <a:stretch/>
          </p:blipFill>
          <p:spPr>
            <a:xfrm>
              <a:off x="4215623" y="2618865"/>
              <a:ext cx="381000" cy="381000"/>
            </a:xfrm>
            <a:prstGeom prst="rect">
              <a:avLst/>
            </a:prstGeom>
          </p:spPr>
        </p:pic>
      </p:grpSp>
      <p:grpSp>
        <p:nvGrpSpPr>
          <p:cNvPr id="34" name="Group 9" descr="Public subnet group.">
            <a:extLst>
              <a:ext uri="{FF2B5EF4-FFF2-40B4-BE49-F238E27FC236}">
                <a16:creationId xmlns:a16="http://schemas.microsoft.com/office/drawing/2014/main" id="{B9F79E19-7FA5-D0F1-4F3B-49542C7556E8}"/>
              </a:ext>
            </a:extLst>
          </p:cNvPr>
          <p:cNvGrpSpPr/>
          <p:nvPr/>
        </p:nvGrpSpPr>
        <p:grpSpPr>
          <a:xfrm>
            <a:off x="6147454" y="2618865"/>
            <a:ext cx="1765300" cy="889002"/>
            <a:chOff x="6147454" y="2618865"/>
            <a:chExt cx="1765300" cy="889002"/>
          </a:xfrm>
        </p:grpSpPr>
        <p:sp>
          <p:nvSpPr>
            <p:cNvPr id="35" name="Rectangle 73">
              <a:extLst>
                <a:ext uri="{FF2B5EF4-FFF2-40B4-BE49-F238E27FC236}">
                  <a16:creationId xmlns:a16="http://schemas.microsoft.com/office/drawing/2014/main" id="{E2FD1E20-9AE4-4D12-E96F-403564AF1572}"/>
                </a:ext>
              </a:extLst>
            </p:cNvPr>
            <p:cNvSpPr/>
            <p:nvPr/>
          </p:nvSpPr>
          <p:spPr>
            <a:xfrm>
              <a:off x="6147454" y="2618865"/>
              <a:ext cx="1765300" cy="889002"/>
            </a:xfrm>
            <a:prstGeom prst="rect">
              <a:avLst/>
            </a:prstGeom>
            <a:noFill/>
            <a:ln w="15875">
              <a:solidFill>
                <a:srgbClr val="7AA116"/>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Public subnet</a:t>
              </a:r>
            </a:p>
          </p:txBody>
        </p:sp>
        <p:pic>
          <p:nvPicPr>
            <p:cNvPr id="36" name="Graphic 74" descr="Public subnet group icon. ">
              <a:extLst>
                <a:ext uri="{FF2B5EF4-FFF2-40B4-BE49-F238E27FC236}">
                  <a16:creationId xmlns:a16="http://schemas.microsoft.com/office/drawing/2014/main" id="{42C2C64B-6A07-A204-09CD-CEA6AEDEB822}"/>
                </a:ext>
              </a:extLst>
            </p:cNvPr>
            <p:cNvPicPr>
              <a:picLocks noChangeAspect="1"/>
            </p:cNvPicPr>
            <p:nvPr/>
          </p:nvPicPr>
          <p:blipFill>
            <a:blip r:embed="rId18">
              <a:extLst>
                <a:ext uri="{96DAC541-7B7A-43D3-8B79-37D633B846F1}">
                  <asvg:svgBlip xmlns:asvg="http://schemas.microsoft.com/office/drawing/2016/SVG/main" r:embed="rId19"/>
                </a:ext>
              </a:extLst>
            </a:blip>
            <a:srcRect/>
            <a:stretch/>
          </p:blipFill>
          <p:spPr>
            <a:xfrm>
              <a:off x="6147454" y="2618865"/>
              <a:ext cx="381000" cy="381000"/>
            </a:xfrm>
            <a:prstGeom prst="rect">
              <a:avLst/>
            </a:prstGeom>
          </p:spPr>
        </p:pic>
      </p:grpSp>
      <p:grpSp>
        <p:nvGrpSpPr>
          <p:cNvPr id="37" name="Group 10" descr="Server contents group.">
            <a:extLst>
              <a:ext uri="{FF2B5EF4-FFF2-40B4-BE49-F238E27FC236}">
                <a16:creationId xmlns:a16="http://schemas.microsoft.com/office/drawing/2014/main" id="{D14F24A5-D59F-7E3B-1678-EA4561982E27}"/>
              </a:ext>
            </a:extLst>
          </p:cNvPr>
          <p:cNvGrpSpPr/>
          <p:nvPr/>
        </p:nvGrpSpPr>
        <p:grpSpPr>
          <a:xfrm>
            <a:off x="8092141" y="2618865"/>
            <a:ext cx="1765300" cy="889002"/>
            <a:chOff x="8092141" y="2618865"/>
            <a:chExt cx="1765300" cy="889002"/>
          </a:xfrm>
        </p:grpSpPr>
        <p:sp>
          <p:nvSpPr>
            <p:cNvPr id="38" name="Rectangle 75">
              <a:extLst>
                <a:ext uri="{FF2B5EF4-FFF2-40B4-BE49-F238E27FC236}">
                  <a16:creationId xmlns:a16="http://schemas.microsoft.com/office/drawing/2014/main" id="{BDC1A115-1B6D-9252-93F9-7055C2946C79}"/>
                </a:ext>
              </a:extLst>
            </p:cNvPr>
            <p:cNvSpPr/>
            <p:nvPr/>
          </p:nvSpPr>
          <p:spPr>
            <a:xfrm>
              <a:off x="8092141" y="2618865"/>
              <a:ext cx="1765300" cy="889002"/>
            </a:xfrm>
            <a:prstGeom prst="rect">
              <a:avLst/>
            </a:prstGeom>
            <a:noFill/>
            <a:ln w="15875">
              <a:solidFill>
                <a:srgbClr val="7D8998"/>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Server contents</a:t>
              </a:r>
            </a:p>
          </p:txBody>
        </p:sp>
        <p:pic>
          <p:nvPicPr>
            <p:cNvPr id="39" name="Graphic 76" descr="Server contents group icon. ">
              <a:extLst>
                <a:ext uri="{FF2B5EF4-FFF2-40B4-BE49-F238E27FC236}">
                  <a16:creationId xmlns:a16="http://schemas.microsoft.com/office/drawing/2014/main" id="{2DB9AFA2-7CDF-5823-E426-0980E67560A3}"/>
                </a:ext>
              </a:extLst>
            </p:cNvPr>
            <p:cNvPicPr>
              <a:picLocks noChangeAspect="1"/>
            </p:cNvPicPr>
            <p:nvPr/>
          </p:nvPicPr>
          <p:blipFill>
            <a:blip r:embed="rId20">
              <a:extLst>
                <a:ext uri="{96DAC541-7B7A-43D3-8B79-37D633B846F1}">
                  <asvg:svgBlip xmlns:asvg="http://schemas.microsoft.com/office/drawing/2016/SVG/main" r:embed="rId21"/>
                </a:ext>
              </a:extLst>
            </a:blip>
            <a:srcRect/>
            <a:stretch/>
          </p:blipFill>
          <p:spPr>
            <a:xfrm>
              <a:off x="8092141" y="2618865"/>
              <a:ext cx="381000" cy="381000"/>
            </a:xfrm>
            <a:prstGeom prst="rect">
              <a:avLst/>
            </a:prstGeom>
          </p:spPr>
        </p:pic>
      </p:grpSp>
      <p:grpSp>
        <p:nvGrpSpPr>
          <p:cNvPr id="40" name="Group 11" descr="Corporate data center group.">
            <a:extLst>
              <a:ext uri="{FF2B5EF4-FFF2-40B4-BE49-F238E27FC236}">
                <a16:creationId xmlns:a16="http://schemas.microsoft.com/office/drawing/2014/main" id="{C1CDFFB0-3BB7-65C9-F0AC-C4D8EB4FF7A9}"/>
              </a:ext>
            </a:extLst>
          </p:cNvPr>
          <p:cNvGrpSpPr/>
          <p:nvPr/>
        </p:nvGrpSpPr>
        <p:grpSpPr>
          <a:xfrm>
            <a:off x="10036828" y="2618865"/>
            <a:ext cx="1765300" cy="889002"/>
            <a:chOff x="10036828" y="2618865"/>
            <a:chExt cx="1765300" cy="889002"/>
          </a:xfrm>
        </p:grpSpPr>
        <p:sp>
          <p:nvSpPr>
            <p:cNvPr id="41" name="Rectangle 77">
              <a:extLst>
                <a:ext uri="{FF2B5EF4-FFF2-40B4-BE49-F238E27FC236}">
                  <a16:creationId xmlns:a16="http://schemas.microsoft.com/office/drawing/2014/main" id="{16A72255-4B19-3D61-B0CF-E432718B6681}"/>
                </a:ext>
              </a:extLst>
            </p:cNvPr>
            <p:cNvSpPr/>
            <p:nvPr/>
          </p:nvSpPr>
          <p:spPr>
            <a:xfrm>
              <a:off x="10036828" y="2618865"/>
              <a:ext cx="1765300" cy="889002"/>
            </a:xfrm>
            <a:prstGeom prst="rect">
              <a:avLst/>
            </a:prstGeom>
            <a:noFill/>
            <a:ln w="15875">
              <a:solidFill>
                <a:srgbClr val="7D8998"/>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Corporate </a:t>
              </a:r>
            </a:p>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data center</a:t>
              </a:r>
            </a:p>
          </p:txBody>
        </p:sp>
        <p:pic>
          <p:nvPicPr>
            <p:cNvPr id="42" name="Graphic 78" descr="Corporate data center group icon. ">
              <a:extLst>
                <a:ext uri="{FF2B5EF4-FFF2-40B4-BE49-F238E27FC236}">
                  <a16:creationId xmlns:a16="http://schemas.microsoft.com/office/drawing/2014/main" id="{5C250305-A14F-DC99-63FB-DCABB56C5FDD}"/>
                </a:ext>
              </a:extLst>
            </p:cNvPr>
            <p:cNvPicPr>
              <a:picLocks noChangeAspect="1"/>
            </p:cNvPicPr>
            <p:nvPr/>
          </p:nvPicPr>
          <p:blipFill>
            <a:blip r:embed="rId22">
              <a:extLst>
                <a:ext uri="{96DAC541-7B7A-43D3-8B79-37D633B846F1}">
                  <asvg:svgBlip xmlns:asvg="http://schemas.microsoft.com/office/drawing/2016/SVG/main" r:embed="rId23"/>
                </a:ext>
              </a:extLst>
            </a:blip>
            <a:srcRect/>
            <a:stretch/>
          </p:blipFill>
          <p:spPr>
            <a:xfrm>
              <a:off x="10036828" y="2618865"/>
              <a:ext cx="381000" cy="381000"/>
            </a:xfrm>
            <a:prstGeom prst="rect">
              <a:avLst/>
            </a:prstGeom>
          </p:spPr>
        </p:pic>
      </p:grpSp>
      <p:grpSp>
        <p:nvGrpSpPr>
          <p:cNvPr id="43" name="Group 16" descr="EC2 instance contents group.">
            <a:extLst>
              <a:ext uri="{FF2B5EF4-FFF2-40B4-BE49-F238E27FC236}">
                <a16:creationId xmlns:a16="http://schemas.microsoft.com/office/drawing/2014/main" id="{8C11F58A-8676-271B-E1D9-4A1F67ED44BA}"/>
              </a:ext>
            </a:extLst>
          </p:cNvPr>
          <p:cNvGrpSpPr/>
          <p:nvPr/>
        </p:nvGrpSpPr>
        <p:grpSpPr>
          <a:xfrm>
            <a:off x="351632" y="3723399"/>
            <a:ext cx="1765300" cy="890588"/>
            <a:chOff x="351632" y="3723399"/>
            <a:chExt cx="1765300" cy="890588"/>
          </a:xfrm>
        </p:grpSpPr>
        <p:sp>
          <p:nvSpPr>
            <p:cNvPr id="44" name="Rectangle 79">
              <a:extLst>
                <a:ext uri="{FF2B5EF4-FFF2-40B4-BE49-F238E27FC236}">
                  <a16:creationId xmlns:a16="http://schemas.microsoft.com/office/drawing/2014/main" id="{4DF2AB53-E1B4-FC01-17EC-A8B5C6C76290}"/>
                </a:ext>
              </a:extLst>
            </p:cNvPr>
            <p:cNvSpPr/>
            <p:nvPr/>
          </p:nvSpPr>
          <p:spPr>
            <a:xfrm>
              <a:off x="351632" y="3723399"/>
              <a:ext cx="1765300" cy="890588"/>
            </a:xfrm>
            <a:prstGeom prst="rect">
              <a:avLst/>
            </a:prstGeom>
            <a:noFill/>
            <a:ln w="15875">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chemeClr val="tx1"/>
                  </a:solidFill>
                  <a:latin typeface="Arial" panose="020B0604020202020204" pitchFamily="34" charset="0"/>
                  <a:cs typeface="Arial" panose="020B0604020202020204" pitchFamily="34" charset="0"/>
                </a:rPr>
                <a:t>EC2 instance contents</a:t>
              </a:r>
            </a:p>
          </p:txBody>
        </p:sp>
        <p:pic>
          <p:nvPicPr>
            <p:cNvPr id="45" name="Graphic 80" descr="EC2 instance contents group icon. ">
              <a:extLst>
                <a:ext uri="{FF2B5EF4-FFF2-40B4-BE49-F238E27FC236}">
                  <a16:creationId xmlns:a16="http://schemas.microsoft.com/office/drawing/2014/main" id="{96AD9BD4-1211-7ECA-6EF4-2A97EE86F9A2}"/>
                </a:ext>
              </a:extLst>
            </p:cNvPr>
            <p:cNvPicPr>
              <a:picLocks noChangeAspect="1"/>
            </p:cNvPicPr>
            <p:nvPr/>
          </p:nvPicPr>
          <p:blipFill>
            <a:blip r:embed="rId24">
              <a:extLst>
                <a:ext uri="{96DAC541-7B7A-43D3-8B79-37D633B846F1}">
                  <asvg:svgBlip xmlns:asvg="http://schemas.microsoft.com/office/drawing/2016/SVG/main" r:embed="rId25"/>
                </a:ext>
              </a:extLst>
            </a:blip>
            <a:srcRect/>
            <a:stretch/>
          </p:blipFill>
          <p:spPr>
            <a:xfrm>
              <a:off x="351632" y="3723399"/>
              <a:ext cx="381000" cy="381000"/>
            </a:xfrm>
            <a:prstGeom prst="rect">
              <a:avLst/>
            </a:prstGeom>
          </p:spPr>
        </p:pic>
      </p:grpSp>
      <p:grpSp>
        <p:nvGrpSpPr>
          <p:cNvPr id="46" name="Group 15" descr="Spot fleet group.">
            <a:extLst>
              <a:ext uri="{FF2B5EF4-FFF2-40B4-BE49-F238E27FC236}">
                <a16:creationId xmlns:a16="http://schemas.microsoft.com/office/drawing/2014/main" id="{EE8F5806-FE48-D719-65DE-4B13EC33617A}"/>
              </a:ext>
            </a:extLst>
          </p:cNvPr>
          <p:cNvGrpSpPr/>
          <p:nvPr/>
        </p:nvGrpSpPr>
        <p:grpSpPr>
          <a:xfrm>
            <a:off x="2283292" y="3723399"/>
            <a:ext cx="1765300" cy="888993"/>
            <a:chOff x="2283292" y="3723399"/>
            <a:chExt cx="1765300" cy="888993"/>
          </a:xfrm>
        </p:grpSpPr>
        <p:sp>
          <p:nvSpPr>
            <p:cNvPr id="47" name="Rectangle 81">
              <a:extLst>
                <a:ext uri="{FF2B5EF4-FFF2-40B4-BE49-F238E27FC236}">
                  <a16:creationId xmlns:a16="http://schemas.microsoft.com/office/drawing/2014/main" id="{EE6116BA-7807-DE91-BD26-C6A783AA15CD}"/>
                </a:ext>
              </a:extLst>
            </p:cNvPr>
            <p:cNvSpPr/>
            <p:nvPr/>
          </p:nvSpPr>
          <p:spPr>
            <a:xfrm>
              <a:off x="2283292" y="3723399"/>
              <a:ext cx="1765300" cy="888993"/>
            </a:xfrm>
            <a:prstGeom prst="rect">
              <a:avLst/>
            </a:prstGeom>
            <a:noFill/>
            <a:ln w="15875">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chemeClr val="tx1"/>
                  </a:solidFill>
                  <a:latin typeface="Arial" panose="020B0604020202020204" pitchFamily="34" charset="0"/>
                  <a:cs typeface="Arial" panose="020B0604020202020204" pitchFamily="34" charset="0"/>
                </a:rPr>
                <a:t>Spot Fleet</a:t>
              </a:r>
            </a:p>
          </p:txBody>
        </p:sp>
        <p:pic>
          <p:nvPicPr>
            <p:cNvPr id="48" name="Graphic 82" descr="Spot Fleet group icon. ">
              <a:extLst>
                <a:ext uri="{FF2B5EF4-FFF2-40B4-BE49-F238E27FC236}">
                  <a16:creationId xmlns:a16="http://schemas.microsoft.com/office/drawing/2014/main" id="{A6A08674-E4F2-D307-CB09-84CDCD10734F}"/>
                </a:ext>
              </a:extLst>
            </p:cNvPr>
            <p:cNvPicPr>
              <a:picLocks noChangeAspect="1"/>
            </p:cNvPicPr>
            <p:nvPr/>
          </p:nvPicPr>
          <p:blipFill>
            <a:blip r:embed="rId26">
              <a:extLst>
                <a:ext uri="{96DAC541-7B7A-43D3-8B79-37D633B846F1}">
                  <asvg:svgBlip xmlns:asvg="http://schemas.microsoft.com/office/drawing/2016/SVG/main" r:embed="rId27"/>
                </a:ext>
              </a:extLst>
            </a:blip>
            <a:srcRect/>
            <a:stretch/>
          </p:blipFill>
          <p:spPr>
            <a:xfrm>
              <a:off x="2283292" y="3723399"/>
              <a:ext cx="381000" cy="381000"/>
            </a:xfrm>
            <a:prstGeom prst="rect">
              <a:avLst/>
            </a:prstGeom>
          </p:spPr>
        </p:pic>
      </p:grpSp>
      <p:grpSp>
        <p:nvGrpSpPr>
          <p:cNvPr id="49" name="Group 14" descr="AWS Account group.">
            <a:extLst>
              <a:ext uri="{FF2B5EF4-FFF2-40B4-BE49-F238E27FC236}">
                <a16:creationId xmlns:a16="http://schemas.microsoft.com/office/drawing/2014/main" id="{4166B61E-DC39-AF55-FC9F-8D0C3EBAB106}"/>
              </a:ext>
            </a:extLst>
          </p:cNvPr>
          <p:cNvGrpSpPr/>
          <p:nvPr/>
        </p:nvGrpSpPr>
        <p:grpSpPr>
          <a:xfrm>
            <a:off x="4215623" y="3723399"/>
            <a:ext cx="1764665" cy="895343"/>
            <a:chOff x="4215623" y="3723399"/>
            <a:chExt cx="1764665" cy="895343"/>
          </a:xfrm>
        </p:grpSpPr>
        <p:sp>
          <p:nvSpPr>
            <p:cNvPr id="50" name="Rectangle 83">
              <a:extLst>
                <a:ext uri="{FF2B5EF4-FFF2-40B4-BE49-F238E27FC236}">
                  <a16:creationId xmlns:a16="http://schemas.microsoft.com/office/drawing/2014/main" id="{17962B77-E138-25A9-3328-F1615D62B0B1}"/>
                </a:ext>
              </a:extLst>
            </p:cNvPr>
            <p:cNvSpPr/>
            <p:nvPr/>
          </p:nvSpPr>
          <p:spPr>
            <a:xfrm>
              <a:off x="4215623" y="3723399"/>
              <a:ext cx="1764665" cy="895343"/>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chemeClr val="tx1"/>
                  </a:solidFill>
                  <a:latin typeface="Arial" panose="020B0604020202020204" pitchFamily="34" charset="0"/>
                  <a:cs typeface="Arial" panose="020B0604020202020204" pitchFamily="34" charset="0"/>
                </a:rPr>
                <a:t>AWS account</a:t>
              </a:r>
            </a:p>
          </p:txBody>
        </p:sp>
        <p:pic>
          <p:nvPicPr>
            <p:cNvPr id="51" name="Graphic 84" descr="AWS account group icon.">
              <a:extLst>
                <a:ext uri="{FF2B5EF4-FFF2-40B4-BE49-F238E27FC236}">
                  <a16:creationId xmlns:a16="http://schemas.microsoft.com/office/drawing/2014/main" id="{16F5B1DE-3D27-1A79-0ABC-F7097A705C6A}"/>
                </a:ext>
              </a:extLst>
            </p:cNvPr>
            <p:cNvPicPr>
              <a:picLocks noChangeAspect="1"/>
            </p:cNvPicPr>
            <p:nvPr/>
          </p:nvPicPr>
          <p:blipFill>
            <a:blip r:embed="rId28">
              <a:extLst>
                <a:ext uri="{96DAC541-7B7A-43D3-8B79-37D633B846F1}">
                  <asvg:svgBlip xmlns:asvg="http://schemas.microsoft.com/office/drawing/2016/SVG/main" r:embed="rId29"/>
                </a:ext>
              </a:extLst>
            </a:blip>
            <a:srcRect/>
            <a:stretch/>
          </p:blipFill>
          <p:spPr>
            <a:xfrm>
              <a:off x="4215623" y="3723399"/>
              <a:ext cx="381000" cy="381000"/>
            </a:xfrm>
            <a:prstGeom prst="rect">
              <a:avLst/>
            </a:prstGeom>
          </p:spPr>
        </p:pic>
      </p:grpSp>
      <p:grpSp>
        <p:nvGrpSpPr>
          <p:cNvPr id="52" name="Group 13" descr="AWS IoT Greengrass Deployment group.">
            <a:extLst>
              <a:ext uri="{FF2B5EF4-FFF2-40B4-BE49-F238E27FC236}">
                <a16:creationId xmlns:a16="http://schemas.microsoft.com/office/drawing/2014/main" id="{5ACF06D6-A013-CCA5-FA02-B5C699B0AA51}"/>
              </a:ext>
            </a:extLst>
          </p:cNvPr>
          <p:cNvGrpSpPr/>
          <p:nvPr/>
        </p:nvGrpSpPr>
        <p:grpSpPr>
          <a:xfrm>
            <a:off x="6147454" y="3723399"/>
            <a:ext cx="1765300" cy="890588"/>
            <a:chOff x="6147454" y="3723399"/>
            <a:chExt cx="1765300" cy="890588"/>
          </a:xfrm>
        </p:grpSpPr>
        <p:sp>
          <p:nvSpPr>
            <p:cNvPr id="53" name="Rectangle 85">
              <a:extLst>
                <a:ext uri="{FF2B5EF4-FFF2-40B4-BE49-F238E27FC236}">
                  <a16:creationId xmlns:a16="http://schemas.microsoft.com/office/drawing/2014/main" id="{108DB700-DBF8-26A3-B13B-4062AFEE4E92}"/>
                </a:ext>
              </a:extLst>
            </p:cNvPr>
            <p:cNvSpPr/>
            <p:nvPr/>
          </p:nvSpPr>
          <p:spPr>
            <a:xfrm>
              <a:off x="6147454" y="3723399"/>
              <a:ext cx="1765300" cy="890588"/>
            </a:xfrm>
            <a:prstGeom prst="rect">
              <a:avLst/>
            </a:prstGeom>
            <a:noFill/>
            <a:ln w="15875">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chemeClr val="tx1"/>
                  </a:solidFill>
                  <a:latin typeface="Arial" panose="020B0604020202020204" pitchFamily="34" charset="0"/>
                  <a:cs typeface="Arial" panose="020B0604020202020204" pitchFamily="34" charset="0"/>
                </a:rPr>
                <a:t>AWS IoT Greengrass Deployment</a:t>
              </a:r>
            </a:p>
          </p:txBody>
        </p:sp>
        <p:pic>
          <p:nvPicPr>
            <p:cNvPr id="54" name="Graphic 86" descr="AWS IoT Greengrass Deployment group icon.">
              <a:extLst>
                <a:ext uri="{FF2B5EF4-FFF2-40B4-BE49-F238E27FC236}">
                  <a16:creationId xmlns:a16="http://schemas.microsoft.com/office/drawing/2014/main" id="{CFCBEAC3-1FE6-19B3-57FC-D01B2C03FFC2}"/>
                </a:ext>
              </a:extLst>
            </p:cNvPr>
            <p:cNvPicPr>
              <a:picLocks noChangeAspect="1"/>
            </p:cNvPicPr>
            <p:nvPr/>
          </p:nvPicPr>
          <p:blipFill>
            <a:blip r:embed="rId30">
              <a:extLst>
                <a:ext uri="{96DAC541-7B7A-43D3-8B79-37D633B846F1}">
                  <asvg:svgBlip xmlns:asvg="http://schemas.microsoft.com/office/drawing/2016/SVG/main" r:embed="rId31"/>
                </a:ext>
              </a:extLst>
            </a:blip>
            <a:srcRect/>
            <a:stretch/>
          </p:blipFill>
          <p:spPr>
            <a:xfrm>
              <a:off x="6147454" y="3723399"/>
              <a:ext cx="381000" cy="381000"/>
            </a:xfrm>
            <a:prstGeom prst="rect">
              <a:avLst/>
            </a:prstGeom>
          </p:spPr>
        </p:pic>
      </p:grpSp>
      <p:grpSp>
        <p:nvGrpSpPr>
          <p:cNvPr id="55" name="Group 19" descr="AWS IoT Greengrass group.">
            <a:extLst>
              <a:ext uri="{FF2B5EF4-FFF2-40B4-BE49-F238E27FC236}">
                <a16:creationId xmlns:a16="http://schemas.microsoft.com/office/drawing/2014/main" id="{85910951-4A48-1C56-935C-8F94FB56A902}"/>
              </a:ext>
            </a:extLst>
          </p:cNvPr>
          <p:cNvGrpSpPr/>
          <p:nvPr/>
        </p:nvGrpSpPr>
        <p:grpSpPr>
          <a:xfrm>
            <a:off x="8092141" y="3723399"/>
            <a:ext cx="1765300" cy="890588"/>
            <a:chOff x="8092141" y="3723399"/>
            <a:chExt cx="1765300" cy="890588"/>
          </a:xfrm>
        </p:grpSpPr>
        <p:sp>
          <p:nvSpPr>
            <p:cNvPr id="56" name="Rectangle 87">
              <a:extLst>
                <a:ext uri="{FF2B5EF4-FFF2-40B4-BE49-F238E27FC236}">
                  <a16:creationId xmlns:a16="http://schemas.microsoft.com/office/drawing/2014/main" id="{6BA7A997-0931-7FED-9B7C-5F33C9914DE8}"/>
                </a:ext>
              </a:extLst>
            </p:cNvPr>
            <p:cNvSpPr/>
            <p:nvPr/>
          </p:nvSpPr>
          <p:spPr>
            <a:xfrm>
              <a:off x="8092141" y="3723399"/>
              <a:ext cx="1765300" cy="890588"/>
            </a:xfrm>
            <a:prstGeom prst="rect">
              <a:avLst/>
            </a:prstGeom>
            <a:noFill/>
            <a:ln w="15875">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chemeClr val="tx1"/>
                  </a:solidFill>
                  <a:latin typeface="Arial" panose="020B0604020202020204" pitchFamily="34" charset="0"/>
                  <a:cs typeface="Arial" panose="020B0604020202020204" pitchFamily="34" charset="0"/>
                </a:rPr>
                <a:t>AWS IoT Greengrass</a:t>
              </a:r>
            </a:p>
          </p:txBody>
        </p:sp>
        <p:pic>
          <p:nvPicPr>
            <p:cNvPr id="57" name="Graphic 88" descr="AWS IoT Greengrass group icon.">
              <a:extLst>
                <a:ext uri="{FF2B5EF4-FFF2-40B4-BE49-F238E27FC236}">
                  <a16:creationId xmlns:a16="http://schemas.microsoft.com/office/drawing/2014/main" id="{DB269D58-7432-7085-CB94-77FA748040BD}"/>
                </a:ext>
              </a:extLst>
            </p:cNvPr>
            <p:cNvPicPr>
              <a:picLocks noChangeAspect="1"/>
            </p:cNvPicPr>
            <p:nvPr/>
          </p:nvPicPr>
          <p:blipFill>
            <a:blip r:embed="rId32">
              <a:extLst>
                <a:ext uri="{96DAC541-7B7A-43D3-8B79-37D633B846F1}">
                  <asvg:svgBlip xmlns:asvg="http://schemas.microsoft.com/office/drawing/2016/SVG/main" r:embed="rId33"/>
                </a:ext>
              </a:extLst>
            </a:blip>
            <a:srcRect/>
            <a:stretch/>
          </p:blipFill>
          <p:spPr>
            <a:xfrm>
              <a:off x="8092141" y="3723399"/>
              <a:ext cx="381000" cy="381000"/>
            </a:xfrm>
            <a:prstGeom prst="rect">
              <a:avLst/>
            </a:prstGeom>
          </p:spPr>
        </p:pic>
      </p:grpSp>
      <p:grpSp>
        <p:nvGrpSpPr>
          <p:cNvPr id="58" name="Group 12" descr="Elastic Beanstalk container group.">
            <a:extLst>
              <a:ext uri="{FF2B5EF4-FFF2-40B4-BE49-F238E27FC236}">
                <a16:creationId xmlns:a16="http://schemas.microsoft.com/office/drawing/2014/main" id="{618115E7-3670-0100-CF48-699E5439C052}"/>
              </a:ext>
            </a:extLst>
          </p:cNvPr>
          <p:cNvGrpSpPr/>
          <p:nvPr/>
        </p:nvGrpSpPr>
        <p:grpSpPr>
          <a:xfrm>
            <a:off x="10036828" y="3723399"/>
            <a:ext cx="1764665" cy="898201"/>
            <a:chOff x="10036828" y="3723399"/>
            <a:chExt cx="1764665" cy="898201"/>
          </a:xfrm>
        </p:grpSpPr>
        <p:sp>
          <p:nvSpPr>
            <p:cNvPr id="59" name="Rectangle 89">
              <a:extLst>
                <a:ext uri="{FF2B5EF4-FFF2-40B4-BE49-F238E27FC236}">
                  <a16:creationId xmlns:a16="http://schemas.microsoft.com/office/drawing/2014/main" id="{BE88C4C3-98AF-E8E3-8685-A9A5341C7B84}"/>
                </a:ext>
              </a:extLst>
            </p:cNvPr>
            <p:cNvSpPr/>
            <p:nvPr/>
          </p:nvSpPr>
          <p:spPr>
            <a:xfrm>
              <a:off x="10036828" y="3723399"/>
              <a:ext cx="1764665" cy="898201"/>
            </a:xfrm>
            <a:prstGeom prst="rect">
              <a:avLst/>
            </a:prstGeom>
            <a:noFill/>
            <a:ln w="15875">
              <a:solidFill>
                <a:srgbClr val="ED7100"/>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Elastic Beanstalk container</a:t>
              </a:r>
            </a:p>
          </p:txBody>
        </p:sp>
        <p:pic>
          <p:nvPicPr>
            <p:cNvPr id="60" name="Graphic 90" descr="Elastic Beanstalk container group icon. ">
              <a:extLst>
                <a:ext uri="{FF2B5EF4-FFF2-40B4-BE49-F238E27FC236}">
                  <a16:creationId xmlns:a16="http://schemas.microsoft.com/office/drawing/2014/main" id="{2AD01B99-E120-FE52-C0CE-F4E15616E4F5}"/>
                </a:ext>
              </a:extLst>
            </p:cNvPr>
            <p:cNvPicPr>
              <a:picLocks noChangeAspect="1"/>
            </p:cNvPicPr>
            <p:nvPr/>
          </p:nvPicPr>
          <p:blipFill>
            <a:blip r:embed="rId34">
              <a:extLst>
                <a:ext uri="{96DAC541-7B7A-43D3-8B79-37D633B846F1}">
                  <asvg:svgBlip xmlns:asvg="http://schemas.microsoft.com/office/drawing/2016/SVG/main" r:embed="rId35"/>
                </a:ext>
              </a:extLst>
            </a:blip>
            <a:srcRect/>
            <a:stretch/>
          </p:blipFill>
          <p:spPr>
            <a:xfrm>
              <a:off x="10036828" y="3723399"/>
              <a:ext cx="381000" cy="381000"/>
            </a:xfrm>
            <a:prstGeom prst="rect">
              <a:avLst/>
            </a:prstGeom>
          </p:spPr>
        </p:pic>
      </p:grpSp>
      <p:grpSp>
        <p:nvGrpSpPr>
          <p:cNvPr id="61" name="Group 17" descr="AWS Step Functions workflow group.">
            <a:extLst>
              <a:ext uri="{FF2B5EF4-FFF2-40B4-BE49-F238E27FC236}">
                <a16:creationId xmlns:a16="http://schemas.microsoft.com/office/drawing/2014/main" id="{98743986-5102-DD0D-26A8-79CFCC5A8146}"/>
              </a:ext>
            </a:extLst>
          </p:cNvPr>
          <p:cNvGrpSpPr/>
          <p:nvPr/>
        </p:nvGrpSpPr>
        <p:grpSpPr>
          <a:xfrm>
            <a:off x="351632" y="4826000"/>
            <a:ext cx="1764665" cy="895343"/>
            <a:chOff x="351632" y="4826000"/>
            <a:chExt cx="1764665" cy="895343"/>
          </a:xfrm>
        </p:grpSpPr>
        <p:sp>
          <p:nvSpPr>
            <p:cNvPr id="62" name="Rectangle 92">
              <a:extLst>
                <a:ext uri="{FF2B5EF4-FFF2-40B4-BE49-F238E27FC236}">
                  <a16:creationId xmlns:a16="http://schemas.microsoft.com/office/drawing/2014/main" id="{0583AC40-C4E9-79E3-1671-B08F83B448AC}"/>
                </a:ext>
              </a:extLst>
            </p:cNvPr>
            <p:cNvSpPr/>
            <p:nvPr/>
          </p:nvSpPr>
          <p:spPr>
            <a:xfrm>
              <a:off x="351632" y="4826000"/>
              <a:ext cx="1764665" cy="895343"/>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AWS Step Functions workflow</a:t>
              </a:r>
            </a:p>
          </p:txBody>
        </p:sp>
        <p:pic>
          <p:nvPicPr>
            <p:cNvPr id="63" name="Graphic 93" descr="AWS Step Functions workflow group icon. ">
              <a:extLst>
                <a:ext uri="{FF2B5EF4-FFF2-40B4-BE49-F238E27FC236}">
                  <a16:creationId xmlns:a16="http://schemas.microsoft.com/office/drawing/2014/main" id="{3A769F9B-C0E7-3579-57FA-B7D17741EA07}"/>
                </a:ext>
              </a:extLst>
            </p:cNvPr>
            <p:cNvPicPr>
              <a:picLocks noChangeAspect="1"/>
            </p:cNvPicPr>
            <p:nvPr/>
          </p:nvPicPr>
          <p:blipFill>
            <a:blip r:embed="rId36">
              <a:extLst>
                <a:ext uri="{96DAC541-7B7A-43D3-8B79-37D633B846F1}">
                  <asvg:svgBlip xmlns:asvg="http://schemas.microsoft.com/office/drawing/2016/SVG/main" r:embed="rId37"/>
                </a:ext>
              </a:extLst>
            </a:blip>
            <a:srcRect/>
            <a:stretch/>
          </p:blipFill>
          <p:spPr>
            <a:xfrm>
              <a:off x="351632" y="4826000"/>
              <a:ext cx="381000" cy="381000"/>
            </a:xfrm>
            <a:prstGeom prst="rect">
              <a:avLst/>
            </a:prstGeom>
          </p:spPr>
        </p:pic>
      </p:grpSp>
      <p:sp>
        <p:nvSpPr>
          <p:cNvPr id="64" name="Rectangle 103" descr="Generic group dashed.">
            <a:extLst>
              <a:ext uri="{FF2B5EF4-FFF2-40B4-BE49-F238E27FC236}">
                <a16:creationId xmlns:a16="http://schemas.microsoft.com/office/drawing/2014/main" id="{918AE080-D437-2FCA-5262-2FA67079C13E}"/>
              </a:ext>
            </a:extLst>
          </p:cNvPr>
          <p:cNvSpPr/>
          <p:nvPr/>
        </p:nvSpPr>
        <p:spPr>
          <a:xfrm>
            <a:off x="2283292" y="4826000"/>
            <a:ext cx="1765300" cy="889002"/>
          </a:xfrm>
          <a:prstGeom prst="rect">
            <a:avLst/>
          </a:prstGeom>
          <a:noFill/>
          <a:ln w="15875">
            <a:solidFill>
              <a:srgbClr val="7D8998"/>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Generic group</a:t>
            </a:r>
          </a:p>
        </p:txBody>
      </p:sp>
      <p:sp>
        <p:nvSpPr>
          <p:cNvPr id="65" name="Rectangle 104" descr="Generic group.">
            <a:extLst>
              <a:ext uri="{FF2B5EF4-FFF2-40B4-BE49-F238E27FC236}">
                <a16:creationId xmlns:a16="http://schemas.microsoft.com/office/drawing/2014/main" id="{F90D9546-8102-528B-9C75-D0FF179EEF59}"/>
              </a:ext>
            </a:extLst>
          </p:cNvPr>
          <p:cNvSpPr/>
          <p:nvPr/>
        </p:nvSpPr>
        <p:spPr>
          <a:xfrm>
            <a:off x="4215623" y="4826000"/>
            <a:ext cx="1765300" cy="889002"/>
          </a:xfrm>
          <a:prstGeom prst="rect">
            <a:avLst/>
          </a:prstGeom>
          <a:noFill/>
          <a:ln w="15875">
            <a:solidFill>
              <a:srgbClr val="7D8998"/>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Generic group</a:t>
            </a:r>
          </a:p>
        </p:txBody>
      </p:sp>
    </p:spTree>
    <p:extLst>
      <p:ext uri="{BB962C8B-B14F-4D97-AF65-F5344CB8AC3E}">
        <p14:creationId xmlns:p14="http://schemas.microsoft.com/office/powerpoint/2010/main" val="3271410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WSCloudGroup" descr="AWS Cloud group.">
            <a:extLst>
              <a:ext uri="{FF2B5EF4-FFF2-40B4-BE49-F238E27FC236}">
                <a16:creationId xmlns:a16="http://schemas.microsoft.com/office/drawing/2014/main" id="{86EF1C7F-EA3B-4800-DA1B-6F4CAF040D1F}"/>
              </a:ext>
            </a:extLst>
          </p:cNvPr>
          <p:cNvGrpSpPr/>
          <p:nvPr/>
        </p:nvGrpSpPr>
        <p:grpSpPr>
          <a:xfrm>
            <a:off x="133889" y="129973"/>
            <a:ext cx="7815262" cy="4592638"/>
            <a:chOff x="4135438" y="1254098"/>
            <a:chExt cx="7815262" cy="4592638"/>
          </a:xfrm>
        </p:grpSpPr>
        <p:sp>
          <p:nvSpPr>
            <p:cNvPr id="5" name="Rectangle 40" descr="Group border and label">
              <a:extLst>
                <a:ext uri="{FF2B5EF4-FFF2-40B4-BE49-F238E27FC236}">
                  <a16:creationId xmlns:a16="http://schemas.microsoft.com/office/drawing/2014/main" id="{65FB254B-3906-C2C1-B603-E3D477CE2362}"/>
                </a:ext>
                <a:ext uri="{C183D7F6-B498-43B3-948B-1728B52AA6E4}">
                  <adec:decorative xmlns:adec="http://schemas.microsoft.com/office/drawing/2017/decorative" val="0"/>
                </a:ext>
              </a:extLst>
            </p:cNvPr>
            <p:cNvSpPr/>
            <p:nvPr/>
          </p:nvSpPr>
          <p:spPr>
            <a:xfrm>
              <a:off x="4135438" y="1254098"/>
              <a:ext cx="7815262" cy="459263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chemeClr val="tx1"/>
                  </a:solidFill>
                  <a:latin typeface="Arial" panose="020B0604020202020204" pitchFamily="34" charset="0"/>
                  <a:cs typeface="Arial" panose="020B0604020202020204" pitchFamily="34" charset="0"/>
                </a:rPr>
                <a:t>AWS Cloud</a:t>
              </a:r>
            </a:p>
          </p:txBody>
        </p:sp>
        <p:pic>
          <p:nvPicPr>
            <p:cNvPr id="6" name="Graphic 56" descr="AWS logo in group.">
              <a:extLst>
                <a:ext uri="{FF2B5EF4-FFF2-40B4-BE49-F238E27FC236}">
                  <a16:creationId xmlns:a16="http://schemas.microsoft.com/office/drawing/2014/main" id="{0E9F0013-4540-07A7-2CD3-85A64242EDFB}"/>
                </a:ext>
                <a:ext uri="{C183D7F6-B498-43B3-948B-1728B52AA6E4}">
                  <adec:decorative xmlns:adec="http://schemas.microsoft.com/office/drawing/2017/decorative" val="0"/>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4135438" y="1254098"/>
              <a:ext cx="381000" cy="381000"/>
            </a:xfrm>
            <a:prstGeom prst="rect">
              <a:avLst/>
            </a:prstGeom>
          </p:spPr>
        </p:pic>
      </p:grpSp>
      <p:grpSp>
        <p:nvGrpSpPr>
          <p:cNvPr id="7" name="AZGroup" descr="Group for availability zone, inside the AWS Cloud grouping.">
            <a:extLst>
              <a:ext uri="{FF2B5EF4-FFF2-40B4-BE49-F238E27FC236}">
                <a16:creationId xmlns:a16="http://schemas.microsoft.com/office/drawing/2014/main" id="{37D7D4F1-B218-1B26-D5A7-CE04A2B7F771}"/>
              </a:ext>
            </a:extLst>
          </p:cNvPr>
          <p:cNvGrpSpPr/>
          <p:nvPr/>
        </p:nvGrpSpPr>
        <p:grpSpPr>
          <a:xfrm>
            <a:off x="727600" y="452236"/>
            <a:ext cx="6629400" cy="4079875"/>
            <a:chOff x="4729149" y="1576361"/>
            <a:chExt cx="6629400" cy="4079875"/>
          </a:xfrm>
        </p:grpSpPr>
        <p:sp>
          <p:nvSpPr>
            <p:cNvPr id="8" name="Rectangle 41" descr="AZ group border">
              <a:extLst>
                <a:ext uri="{FF2B5EF4-FFF2-40B4-BE49-F238E27FC236}">
                  <a16:creationId xmlns:a16="http://schemas.microsoft.com/office/drawing/2014/main" id="{9573EE68-AC97-D79B-C79C-45A3AEA4829A}"/>
                </a:ext>
              </a:extLst>
            </p:cNvPr>
            <p:cNvSpPr/>
            <p:nvPr/>
          </p:nvSpPr>
          <p:spPr>
            <a:xfrm>
              <a:off x="4729149" y="1576361"/>
              <a:ext cx="6629400" cy="4079875"/>
            </a:xfrm>
            <a:prstGeom prst="rect">
              <a:avLst/>
            </a:prstGeom>
            <a:noFill/>
            <a:ln w="15875">
              <a:solidFill>
                <a:srgbClr val="00A4A6"/>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eaLnBrk="1" fontAlgn="auto" hangingPunct="1">
                <a:spcBef>
                  <a:spcPts val="0"/>
                </a:spcBef>
                <a:spcAft>
                  <a:spcPts val="0"/>
                </a:spcAft>
                <a:defRPr/>
              </a:pPr>
              <a:endParaRPr lang="en-US" sz="1200">
                <a:solidFill>
                  <a:schemeClr val="accent3"/>
                </a:solidFill>
              </a:endParaRPr>
            </a:p>
          </p:txBody>
        </p:sp>
        <p:sp>
          <p:nvSpPr>
            <p:cNvPr id="9" name="Rectangle 37">
              <a:extLst>
                <a:ext uri="{FF2B5EF4-FFF2-40B4-BE49-F238E27FC236}">
                  <a16:creationId xmlns:a16="http://schemas.microsoft.com/office/drawing/2014/main" id="{192105EB-82EF-99CC-A35D-C5DA3FBFAAE7}"/>
                </a:ext>
              </a:extLst>
            </p:cNvPr>
            <p:cNvSpPr>
              <a:spLocks noChangeArrowheads="1"/>
            </p:cNvSpPr>
            <p:nvPr/>
          </p:nvSpPr>
          <p:spPr bwMode="auto">
            <a:xfrm>
              <a:off x="7377601" y="1581123"/>
              <a:ext cx="129759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cs typeface="Arial" panose="020B0604020202020204" pitchFamily="34" charset="0"/>
                </a:rPr>
                <a:t>Availability Zone</a:t>
              </a:r>
            </a:p>
          </p:txBody>
        </p:sp>
      </p:grpSp>
      <p:sp>
        <p:nvSpPr>
          <p:cNvPr id="10" name="CIDRcode1">
            <a:extLst>
              <a:ext uri="{FF2B5EF4-FFF2-40B4-BE49-F238E27FC236}">
                <a16:creationId xmlns:a16="http://schemas.microsoft.com/office/drawing/2014/main" id="{3F6E3223-6102-FC7E-17F1-CBF0BF38845E}"/>
              </a:ext>
            </a:extLst>
          </p:cNvPr>
          <p:cNvSpPr txBox="1">
            <a:spLocks noChangeArrowheads="1"/>
          </p:cNvSpPr>
          <p:nvPr/>
        </p:nvSpPr>
        <p:spPr bwMode="auto">
          <a:xfrm>
            <a:off x="3029448" y="3939973"/>
            <a:ext cx="2006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cs typeface="Arial" panose="020B0604020202020204" pitchFamily="34" charset="0"/>
              </a:rPr>
              <a:t>10.0.0.0/16</a:t>
            </a:r>
          </a:p>
        </p:txBody>
      </p:sp>
      <p:grpSp>
        <p:nvGrpSpPr>
          <p:cNvPr id="11" name="VPCGroup" descr="Virtual private cloud (VPC) group inside the AWS Cloud grouping.">
            <a:extLst>
              <a:ext uri="{FF2B5EF4-FFF2-40B4-BE49-F238E27FC236}">
                <a16:creationId xmlns:a16="http://schemas.microsoft.com/office/drawing/2014/main" id="{4EB0EC09-2210-112E-3E74-9712891FC1AB}"/>
              </a:ext>
            </a:extLst>
          </p:cNvPr>
          <p:cNvGrpSpPr/>
          <p:nvPr/>
        </p:nvGrpSpPr>
        <p:grpSpPr>
          <a:xfrm>
            <a:off x="354551" y="960236"/>
            <a:ext cx="7366000" cy="3386137"/>
            <a:chOff x="4356100" y="2084361"/>
            <a:chExt cx="7366000" cy="3386137"/>
          </a:xfrm>
        </p:grpSpPr>
        <p:sp>
          <p:nvSpPr>
            <p:cNvPr id="12" name="Rectangle 39" descr="VPC group border">
              <a:extLst>
                <a:ext uri="{FF2B5EF4-FFF2-40B4-BE49-F238E27FC236}">
                  <a16:creationId xmlns:a16="http://schemas.microsoft.com/office/drawing/2014/main" id="{A81541B5-1F89-44B3-38E8-DB3C7AEC3693}"/>
                </a:ext>
              </a:extLst>
            </p:cNvPr>
            <p:cNvSpPr/>
            <p:nvPr/>
          </p:nvSpPr>
          <p:spPr>
            <a:xfrm>
              <a:off x="4356100" y="2089123"/>
              <a:ext cx="7366000" cy="3381375"/>
            </a:xfrm>
            <a:prstGeom prst="rect">
              <a:avLst/>
            </a:prstGeom>
            <a:noFill/>
            <a:ln w="15875">
              <a:solidFill>
                <a:srgbClr val="8C4FFF"/>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ln w="0"/>
                  <a:solidFill>
                    <a:schemeClr val="tx1"/>
                  </a:solidFill>
                  <a:latin typeface="Arial" panose="020B0604020202020204" pitchFamily="34" charset="0"/>
                  <a:cs typeface="Arial" panose="020B0604020202020204" pitchFamily="34" charset="0"/>
                </a:rPr>
                <a:t>Virtual private cloud (VPC)</a:t>
              </a:r>
            </a:p>
          </p:txBody>
        </p:sp>
        <p:pic>
          <p:nvPicPr>
            <p:cNvPr id="13" name="Graphic 57" descr="VPC group icon.">
              <a:extLst>
                <a:ext uri="{FF2B5EF4-FFF2-40B4-BE49-F238E27FC236}">
                  <a16:creationId xmlns:a16="http://schemas.microsoft.com/office/drawing/2014/main" id="{4CC93157-572C-DFED-F462-299665F69753}"/>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356100" y="2084361"/>
              <a:ext cx="381000" cy="381000"/>
            </a:xfrm>
            <a:prstGeom prst="rect">
              <a:avLst/>
            </a:prstGeom>
          </p:spPr>
        </p:pic>
      </p:grpSp>
      <p:sp>
        <p:nvSpPr>
          <p:cNvPr id="14" name="background">
            <a:extLst>
              <a:ext uri="{FF2B5EF4-FFF2-40B4-BE49-F238E27FC236}">
                <a16:creationId xmlns:a16="http://schemas.microsoft.com/office/drawing/2014/main" id="{68652A0D-2D6D-4B60-8632-4DE9DA545DFA}"/>
              </a:ext>
              <a:ext uri="{C183D7F6-B498-43B3-948B-1728B52AA6E4}">
                <adec:decorative xmlns:adec="http://schemas.microsoft.com/office/drawing/2017/decorative" val="1"/>
              </a:ext>
            </a:extLst>
          </p:cNvPr>
          <p:cNvSpPr/>
          <p:nvPr/>
        </p:nvSpPr>
        <p:spPr>
          <a:xfrm>
            <a:off x="3818144" y="745109"/>
            <a:ext cx="413413" cy="4214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5" descr="Internet gateway service icon on VPC container.">
            <a:extLst>
              <a:ext uri="{FF2B5EF4-FFF2-40B4-BE49-F238E27FC236}">
                <a16:creationId xmlns:a16="http://schemas.microsoft.com/office/drawing/2014/main" id="{D77F0E78-45A8-51EF-192D-C32428024111}"/>
              </a:ext>
            </a:extLst>
          </p:cNvPr>
          <p:cNvGrpSpPr/>
          <p:nvPr/>
        </p:nvGrpSpPr>
        <p:grpSpPr>
          <a:xfrm>
            <a:off x="3326959" y="731716"/>
            <a:ext cx="1403350" cy="734199"/>
            <a:chOff x="7328508" y="1855841"/>
            <a:chExt cx="1403350" cy="734199"/>
          </a:xfrm>
        </p:grpSpPr>
        <p:pic>
          <p:nvPicPr>
            <p:cNvPr id="16" name="Graphic 10" descr="Internet gateway resource icon for the Amazon VPC service.">
              <a:extLst>
                <a:ext uri="{FF2B5EF4-FFF2-40B4-BE49-F238E27FC236}">
                  <a16:creationId xmlns:a16="http://schemas.microsoft.com/office/drawing/2014/main" id="{B348A191-4314-2157-08FA-D9D4842D5293}"/>
                </a:ext>
              </a:extLst>
            </p:cNvPr>
            <p:cNvPicPr>
              <a:picLocks noChangeAspect="1" noChangeArrowheads="1"/>
            </p:cNvPicPr>
            <p:nvPr/>
          </p:nvPicPr>
          <p:blipFill>
            <a:blip r:embed="rId6">
              <a:extLst>
                <a:ext uri="{96DAC541-7B7A-43D3-8B79-37D633B846F1}">
                  <asvg:svgBlip xmlns:asvg="http://schemas.microsoft.com/office/drawing/2016/SVG/main" r:embed="rId7"/>
                </a:ext>
              </a:extLst>
            </a:blip>
            <a:srcRect/>
            <a:stretch/>
          </p:blipFill>
          <p:spPr bwMode="auto">
            <a:xfrm>
              <a:off x="7799044" y="1855841"/>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2">
              <a:extLst>
                <a:ext uri="{FF2B5EF4-FFF2-40B4-BE49-F238E27FC236}">
                  <a16:creationId xmlns:a16="http://schemas.microsoft.com/office/drawing/2014/main" id="{3ED3D845-F163-74E0-4088-5ACE31E42A56}"/>
                </a:ext>
              </a:extLst>
            </p:cNvPr>
            <p:cNvSpPr txBox="1">
              <a:spLocks noChangeArrowheads="1"/>
            </p:cNvSpPr>
            <p:nvPr/>
          </p:nvSpPr>
          <p:spPr bwMode="auto">
            <a:xfrm>
              <a:off x="7328508" y="2313041"/>
              <a:ext cx="140335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Internet gateway</a:t>
              </a:r>
            </a:p>
          </p:txBody>
        </p:sp>
      </p:grpSp>
      <p:grpSp>
        <p:nvGrpSpPr>
          <p:cNvPr id="18" name="PSgroup" descr="Public subnet group inside VPC cloud group and in the AZ group.">
            <a:extLst>
              <a:ext uri="{FF2B5EF4-FFF2-40B4-BE49-F238E27FC236}">
                <a16:creationId xmlns:a16="http://schemas.microsoft.com/office/drawing/2014/main" id="{3446CC1C-ABB9-CD78-A7DB-63693EF36184}"/>
              </a:ext>
            </a:extLst>
          </p:cNvPr>
          <p:cNvGrpSpPr/>
          <p:nvPr/>
        </p:nvGrpSpPr>
        <p:grpSpPr>
          <a:xfrm>
            <a:off x="792701" y="1528561"/>
            <a:ext cx="6488651" cy="2284412"/>
            <a:chOff x="4794250" y="2652686"/>
            <a:chExt cx="6488651" cy="2284412"/>
          </a:xfrm>
        </p:grpSpPr>
        <p:sp>
          <p:nvSpPr>
            <p:cNvPr id="19" name="Rectangle 43" descr="Public subnet group border.">
              <a:extLst>
                <a:ext uri="{FF2B5EF4-FFF2-40B4-BE49-F238E27FC236}">
                  <a16:creationId xmlns:a16="http://schemas.microsoft.com/office/drawing/2014/main" id="{849AAC1B-678C-B921-AD13-82758D88EEAA}"/>
                </a:ext>
              </a:extLst>
            </p:cNvPr>
            <p:cNvSpPr/>
            <p:nvPr/>
          </p:nvSpPr>
          <p:spPr>
            <a:xfrm>
              <a:off x="4794250" y="2652686"/>
              <a:ext cx="6488651" cy="2284412"/>
            </a:xfrm>
            <a:prstGeom prst="rect">
              <a:avLst/>
            </a:prstGeom>
            <a:noFill/>
            <a:ln w="15875" cmpd="sng">
              <a:solidFill>
                <a:srgbClr val="7AA11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02920" tIns="91440" bIns="45720"/>
            <a:lstStyle/>
            <a:p>
              <a:pPr eaLnBrk="1" fontAlgn="auto" hangingPunct="1">
                <a:spcBef>
                  <a:spcPts val="0"/>
                </a:spcBef>
                <a:spcAft>
                  <a:spcPts val="0"/>
                </a:spcAft>
                <a:defRPr/>
              </a:pPr>
              <a:r>
                <a:rPr lang="en-US" sz="1200">
                  <a:solidFill>
                    <a:schemeClr val="tx1"/>
                  </a:solidFill>
                  <a:latin typeface="Arial" panose="020B0604020202020204" pitchFamily="34" charset="0"/>
                  <a:cs typeface="Arial" panose="020B0604020202020204" pitchFamily="34" charset="0"/>
                </a:rPr>
                <a:t>Public subnet</a:t>
              </a:r>
            </a:p>
          </p:txBody>
        </p:sp>
        <p:pic>
          <p:nvPicPr>
            <p:cNvPr id="20" name="Graphic 58" descr="Public subnet group icon.">
              <a:extLst>
                <a:ext uri="{FF2B5EF4-FFF2-40B4-BE49-F238E27FC236}">
                  <a16:creationId xmlns:a16="http://schemas.microsoft.com/office/drawing/2014/main" id="{7DB116CB-5DB9-F3FB-4422-5E659AC9A6D6}"/>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4794250" y="2652686"/>
              <a:ext cx="381000" cy="381000"/>
            </a:xfrm>
            <a:prstGeom prst="rect">
              <a:avLst/>
            </a:prstGeom>
          </p:spPr>
        </p:pic>
      </p:grpSp>
      <p:sp>
        <p:nvSpPr>
          <p:cNvPr id="21" name="CIDRcode2">
            <a:extLst>
              <a:ext uri="{FF2B5EF4-FFF2-40B4-BE49-F238E27FC236}">
                <a16:creationId xmlns:a16="http://schemas.microsoft.com/office/drawing/2014/main" id="{14DECD93-D871-30AC-AC8D-A42BA4FDA6CC}"/>
              </a:ext>
            </a:extLst>
          </p:cNvPr>
          <p:cNvSpPr txBox="1">
            <a:spLocks noChangeArrowheads="1"/>
          </p:cNvSpPr>
          <p:nvPr/>
        </p:nvSpPr>
        <p:spPr bwMode="auto">
          <a:xfrm>
            <a:off x="3029448" y="3514523"/>
            <a:ext cx="2006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cs typeface="Arial" panose="020B0604020202020204" pitchFamily="34" charset="0"/>
              </a:rPr>
              <a:t>10.0.0.0/19</a:t>
            </a:r>
          </a:p>
        </p:txBody>
      </p:sp>
      <p:grpSp>
        <p:nvGrpSpPr>
          <p:cNvPr id="22" name="Group 46" descr="Chef Automate represented by a AWS service resource and label.">
            <a:extLst>
              <a:ext uri="{FF2B5EF4-FFF2-40B4-BE49-F238E27FC236}">
                <a16:creationId xmlns:a16="http://schemas.microsoft.com/office/drawing/2014/main" id="{841AD083-B8EE-408F-94AF-1EB9EA0C9449}"/>
              </a:ext>
            </a:extLst>
          </p:cNvPr>
          <p:cNvGrpSpPr/>
          <p:nvPr/>
        </p:nvGrpSpPr>
        <p:grpSpPr>
          <a:xfrm>
            <a:off x="3462305" y="1644047"/>
            <a:ext cx="1115568" cy="731918"/>
            <a:chOff x="2319110" y="2880737"/>
            <a:chExt cx="1115568" cy="731918"/>
          </a:xfrm>
        </p:grpSpPr>
        <p:pic>
          <p:nvPicPr>
            <p:cNvPr id="23" name="Graphic 60" descr="Instance resource icon for the Amazon EC2 service.">
              <a:extLst>
                <a:ext uri="{FF2B5EF4-FFF2-40B4-BE49-F238E27FC236}">
                  <a16:creationId xmlns:a16="http://schemas.microsoft.com/office/drawing/2014/main" id="{A28BE214-623F-836B-8868-8C993F0D6B07}"/>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2654300" y="288073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16">
              <a:extLst>
                <a:ext uri="{FF2B5EF4-FFF2-40B4-BE49-F238E27FC236}">
                  <a16:creationId xmlns:a16="http://schemas.microsoft.com/office/drawing/2014/main" id="{EBFBC7FA-E09E-EC82-A59E-4D37D86DF92B}"/>
                </a:ext>
              </a:extLst>
            </p:cNvPr>
            <p:cNvSpPr txBox="1">
              <a:spLocks noChangeArrowheads="1"/>
            </p:cNvSpPr>
            <p:nvPr/>
          </p:nvSpPr>
          <p:spPr bwMode="auto">
            <a:xfrm>
              <a:off x="2319110" y="3335656"/>
              <a:ext cx="1115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Chef Automate</a:t>
              </a:r>
            </a:p>
          </p:txBody>
        </p:sp>
      </p:grpSp>
      <p:sp>
        <p:nvSpPr>
          <p:cNvPr id="25" name="Oval 1">
            <a:extLst>
              <a:ext uri="{FF2B5EF4-FFF2-40B4-BE49-F238E27FC236}">
                <a16:creationId xmlns:a16="http://schemas.microsoft.com/office/drawing/2014/main" id="{35E9A5DE-C890-84D5-8E47-82D537BF4AC5}"/>
              </a:ext>
            </a:extLst>
          </p:cNvPr>
          <p:cNvSpPr/>
          <p:nvPr/>
        </p:nvSpPr>
        <p:spPr bwMode="auto">
          <a:xfrm>
            <a:off x="1746694" y="2068311"/>
            <a:ext cx="329184" cy="333375"/>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288" anchor="ctr" anchorCtr="0"/>
          <a:lstStyle/>
          <a:p>
            <a:pPr algn="ctr" eaLnBrk="1" fontAlgn="auto" hangingPunct="1">
              <a:spcBef>
                <a:spcPts val="0"/>
              </a:spcBef>
              <a:spcAft>
                <a:spcPts val="0"/>
              </a:spcAft>
              <a:defRPr/>
            </a:pPr>
            <a:r>
              <a:rPr lang="en-US" sz="1400" b="1" dirty="0">
                <a:solidFill>
                  <a:schemeClr val="bg1"/>
                </a:solidFill>
                <a:latin typeface="Arial" panose="020B0604020202020204" pitchFamily="34" charset="0"/>
                <a:cs typeface="Arial" panose="020B0604020202020204" pitchFamily="34" charset="0"/>
              </a:rPr>
              <a:t>1</a:t>
            </a:r>
          </a:p>
        </p:txBody>
      </p:sp>
      <p:sp>
        <p:nvSpPr>
          <p:cNvPr id="26" name="arrow1" descr="arrow pointing from Chef Automate&#10; to Check Workstation (local Chef repo).">
            <a:extLst>
              <a:ext uri="{FF2B5EF4-FFF2-40B4-BE49-F238E27FC236}">
                <a16:creationId xmlns:a16="http://schemas.microsoft.com/office/drawing/2014/main" id="{A59585E4-AC2F-1356-921C-2928A29E618E}"/>
              </a:ext>
            </a:extLst>
          </p:cNvPr>
          <p:cNvSpPr/>
          <p:nvPr/>
        </p:nvSpPr>
        <p:spPr>
          <a:xfrm>
            <a:off x="2216689" y="1858761"/>
            <a:ext cx="1485900" cy="698500"/>
          </a:xfrm>
          <a:custGeom>
            <a:avLst/>
            <a:gdLst>
              <a:gd name="connsiteX0" fmla="*/ 1485900 w 1485900"/>
              <a:gd name="connsiteY0" fmla="*/ 0 h 698500"/>
              <a:gd name="connsiteX1" fmla="*/ 0 w 1485900"/>
              <a:gd name="connsiteY1" fmla="*/ 0 h 698500"/>
              <a:gd name="connsiteX2" fmla="*/ 0 w 1485900"/>
              <a:gd name="connsiteY2" fmla="*/ 698500 h 698500"/>
            </a:gdLst>
            <a:ahLst/>
            <a:cxnLst>
              <a:cxn ang="0">
                <a:pos x="connsiteX0" y="connsiteY0"/>
              </a:cxn>
              <a:cxn ang="0">
                <a:pos x="connsiteX1" y="connsiteY1"/>
              </a:cxn>
              <a:cxn ang="0">
                <a:pos x="connsiteX2" y="connsiteY2"/>
              </a:cxn>
            </a:cxnLst>
            <a:rect l="l" t="t" r="r" b="b"/>
            <a:pathLst>
              <a:path w="1485900" h="698500">
                <a:moveTo>
                  <a:pt x="1485900" y="0"/>
                </a:moveTo>
                <a:lnTo>
                  <a:pt x="0" y="0"/>
                </a:lnTo>
                <a:lnTo>
                  <a:pt x="0" y="698500"/>
                </a:lnTo>
              </a:path>
            </a:pathLst>
          </a:custGeom>
          <a:noFill/>
          <a:ln w="15875">
            <a:solidFill>
              <a:schemeClr val="tx1"/>
            </a:solidFill>
            <a:headEnd type="none" w="med" len="med"/>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27" name="Group 72" descr="Chef workstation (local Chef repo) represented by a AWS service resource and label.">
            <a:extLst>
              <a:ext uri="{FF2B5EF4-FFF2-40B4-BE49-F238E27FC236}">
                <a16:creationId xmlns:a16="http://schemas.microsoft.com/office/drawing/2014/main" id="{2D0BE1F2-4B32-7499-56D8-D96A6BB2EA04}"/>
              </a:ext>
            </a:extLst>
          </p:cNvPr>
          <p:cNvGrpSpPr/>
          <p:nvPr/>
        </p:nvGrpSpPr>
        <p:grpSpPr>
          <a:xfrm>
            <a:off x="1598173" y="2652204"/>
            <a:ext cx="1230246" cy="916584"/>
            <a:chOff x="2258378" y="2880737"/>
            <a:chExt cx="1230246" cy="916584"/>
          </a:xfrm>
        </p:grpSpPr>
        <p:pic>
          <p:nvPicPr>
            <p:cNvPr id="28" name="Graphic 60" descr="Instance resource icon for the Amazon EC2 service.">
              <a:extLst>
                <a:ext uri="{FF2B5EF4-FFF2-40B4-BE49-F238E27FC236}">
                  <a16:creationId xmlns:a16="http://schemas.microsoft.com/office/drawing/2014/main" id="{15C17607-331B-63DF-EDB7-40463E5398EF}"/>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2654300" y="288073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16">
              <a:extLst>
                <a:ext uri="{FF2B5EF4-FFF2-40B4-BE49-F238E27FC236}">
                  <a16:creationId xmlns:a16="http://schemas.microsoft.com/office/drawing/2014/main" id="{A40597F5-C68E-7E49-39F9-89ACB24E2BD1}"/>
                </a:ext>
              </a:extLst>
            </p:cNvPr>
            <p:cNvSpPr txBox="1">
              <a:spLocks noChangeArrowheads="1"/>
            </p:cNvSpPr>
            <p:nvPr/>
          </p:nvSpPr>
          <p:spPr bwMode="auto">
            <a:xfrm>
              <a:off x="2258378" y="3335656"/>
              <a:ext cx="123024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dirty="0">
                  <a:latin typeface="Arial" panose="020B0604020202020204" pitchFamily="34" charset="0"/>
                  <a:ea typeface="Amazon Ember" panose="020B0603020204020204" pitchFamily="34" charset="0"/>
                  <a:cs typeface="Arial" panose="020B0604020202020204" pitchFamily="34" charset="0"/>
                </a:rPr>
                <a:t>Chef workstation</a:t>
              </a:r>
              <a:br>
                <a:rPr lang="en-US" altLang="en-US" sz="1200" dirty="0">
                  <a:latin typeface="Arial" panose="020B0604020202020204" pitchFamily="34" charset="0"/>
                  <a:ea typeface="Amazon Ember" panose="020B0603020204020204" pitchFamily="34" charset="0"/>
                  <a:cs typeface="Arial" panose="020B0604020202020204" pitchFamily="34" charset="0"/>
                </a:rPr>
              </a:br>
              <a:r>
                <a:rPr lang="en-US" altLang="en-US" sz="1200" dirty="0">
                  <a:latin typeface="Arial" panose="020B0604020202020204" pitchFamily="34" charset="0"/>
                  <a:ea typeface="Amazon Ember" panose="020B0603020204020204" pitchFamily="34" charset="0"/>
                  <a:cs typeface="Arial" panose="020B0604020202020204" pitchFamily="34" charset="0"/>
                </a:rPr>
                <a:t>(local Chef repo)</a:t>
              </a:r>
            </a:p>
          </p:txBody>
        </p:sp>
      </p:grpSp>
      <p:sp>
        <p:nvSpPr>
          <p:cNvPr id="30" name="Oval 2">
            <a:extLst>
              <a:ext uri="{FF2B5EF4-FFF2-40B4-BE49-F238E27FC236}">
                <a16:creationId xmlns:a16="http://schemas.microsoft.com/office/drawing/2014/main" id="{A72CFFC1-C31E-CD80-D54B-843AC8EB4D74}"/>
              </a:ext>
            </a:extLst>
          </p:cNvPr>
          <p:cNvSpPr/>
          <p:nvPr/>
        </p:nvSpPr>
        <p:spPr bwMode="auto">
          <a:xfrm>
            <a:off x="3855686" y="2995678"/>
            <a:ext cx="329184" cy="333375"/>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288" anchor="ctr" anchorCtr="0"/>
          <a:lstStyle/>
          <a:p>
            <a:pPr algn="ctr" eaLnBrk="1" fontAlgn="auto" hangingPunct="1">
              <a:spcBef>
                <a:spcPts val="0"/>
              </a:spcBef>
              <a:spcAft>
                <a:spcPts val="0"/>
              </a:spcAft>
              <a:defRPr/>
            </a:pPr>
            <a:r>
              <a:rPr lang="en-US" sz="1400" b="1" dirty="0">
                <a:solidFill>
                  <a:schemeClr val="bg1"/>
                </a:solidFill>
                <a:latin typeface="Arial" panose="020B0604020202020204" pitchFamily="34" charset="0"/>
                <a:cs typeface="Arial" panose="020B0604020202020204" pitchFamily="34" charset="0"/>
              </a:rPr>
              <a:t>2</a:t>
            </a:r>
          </a:p>
        </p:txBody>
      </p:sp>
      <p:cxnSp>
        <p:nvCxnSpPr>
          <p:cNvPr id="31" name="Straight Arrow Connector 52" descr="Arrow pointing from Chef workstation&#10;(local Chef repo) to Chef node.">
            <a:extLst>
              <a:ext uri="{FF2B5EF4-FFF2-40B4-BE49-F238E27FC236}">
                <a16:creationId xmlns:a16="http://schemas.microsoft.com/office/drawing/2014/main" id="{3C17E52E-E1C0-9B9E-2434-B54D71A8947F}"/>
              </a:ext>
            </a:extLst>
          </p:cNvPr>
          <p:cNvCxnSpPr>
            <a:cxnSpLocks/>
          </p:cNvCxnSpPr>
          <p:nvPr/>
        </p:nvCxnSpPr>
        <p:spPr>
          <a:xfrm>
            <a:off x="2613564" y="2879523"/>
            <a:ext cx="2740025"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nvGrpSpPr>
          <p:cNvPr id="32" name="Group 75" descr="Chef node represented by a AWS service resource and label.">
            <a:extLst>
              <a:ext uri="{FF2B5EF4-FFF2-40B4-BE49-F238E27FC236}">
                <a16:creationId xmlns:a16="http://schemas.microsoft.com/office/drawing/2014/main" id="{D57F0646-03BF-8A8D-888E-C3193967210A}"/>
              </a:ext>
            </a:extLst>
          </p:cNvPr>
          <p:cNvGrpSpPr/>
          <p:nvPr/>
        </p:nvGrpSpPr>
        <p:grpSpPr>
          <a:xfrm>
            <a:off x="5151405" y="2652204"/>
            <a:ext cx="1115568" cy="731918"/>
            <a:chOff x="2319110" y="2880737"/>
            <a:chExt cx="1115568" cy="731918"/>
          </a:xfrm>
        </p:grpSpPr>
        <p:pic>
          <p:nvPicPr>
            <p:cNvPr id="33" name="Graphic 60" descr="Instance resource icon for the Amazon EC2 service.">
              <a:extLst>
                <a:ext uri="{FF2B5EF4-FFF2-40B4-BE49-F238E27FC236}">
                  <a16:creationId xmlns:a16="http://schemas.microsoft.com/office/drawing/2014/main" id="{62C36272-75C1-1C82-4925-4629D509B51E}"/>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2654300" y="288073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16">
              <a:extLst>
                <a:ext uri="{FF2B5EF4-FFF2-40B4-BE49-F238E27FC236}">
                  <a16:creationId xmlns:a16="http://schemas.microsoft.com/office/drawing/2014/main" id="{F926394D-CFEB-F8A8-B19F-BED61C8260CE}"/>
                </a:ext>
              </a:extLst>
            </p:cNvPr>
            <p:cNvSpPr txBox="1">
              <a:spLocks noChangeArrowheads="1"/>
            </p:cNvSpPr>
            <p:nvPr/>
          </p:nvSpPr>
          <p:spPr bwMode="auto">
            <a:xfrm>
              <a:off x="2319110" y="3335656"/>
              <a:ext cx="111556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200">
                  <a:latin typeface="Arial" panose="020B0604020202020204" pitchFamily="34" charset="0"/>
                  <a:ea typeface="Amazon Ember" panose="020B0603020204020204" pitchFamily="34" charset="0"/>
                  <a:cs typeface="Arial" panose="020B0604020202020204" pitchFamily="34" charset="0"/>
                </a:rPr>
                <a:t>Chef node</a:t>
              </a:r>
            </a:p>
          </p:txBody>
        </p:sp>
      </p:grpSp>
      <p:sp>
        <p:nvSpPr>
          <p:cNvPr id="35" name="Oval 3">
            <a:extLst>
              <a:ext uri="{FF2B5EF4-FFF2-40B4-BE49-F238E27FC236}">
                <a16:creationId xmlns:a16="http://schemas.microsoft.com/office/drawing/2014/main" id="{613388B9-8C0D-442D-1A4E-535DDAFC9CCC}"/>
              </a:ext>
            </a:extLst>
          </p:cNvPr>
          <p:cNvSpPr/>
          <p:nvPr/>
        </p:nvSpPr>
        <p:spPr bwMode="auto">
          <a:xfrm>
            <a:off x="5845230" y="2068311"/>
            <a:ext cx="329184" cy="333375"/>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18288" anchor="ctr" anchorCtr="0"/>
          <a:lstStyle/>
          <a:p>
            <a:pPr algn="ctr" eaLnBrk="1" fontAlgn="auto" hangingPunct="1">
              <a:spcBef>
                <a:spcPts val="0"/>
              </a:spcBef>
              <a:spcAft>
                <a:spcPts val="0"/>
              </a:spcAft>
              <a:defRPr/>
            </a:pPr>
            <a:r>
              <a:rPr lang="en-US" sz="1400" b="1">
                <a:solidFill>
                  <a:schemeClr val="bg1"/>
                </a:solidFill>
                <a:latin typeface="Arial" panose="020B0604020202020204" pitchFamily="34" charset="0"/>
                <a:cs typeface="Arial" panose="020B0604020202020204" pitchFamily="34" charset="0"/>
              </a:rPr>
              <a:t>3</a:t>
            </a:r>
          </a:p>
        </p:txBody>
      </p:sp>
      <p:sp>
        <p:nvSpPr>
          <p:cNvPr id="36" name="Freeform 53" descr="Arrow pointing from Chef node to Chef Automate&gt;">
            <a:extLst>
              <a:ext uri="{FF2B5EF4-FFF2-40B4-BE49-F238E27FC236}">
                <a16:creationId xmlns:a16="http://schemas.microsoft.com/office/drawing/2014/main" id="{C748CFA8-EE9F-D335-F468-F2B57615C946}"/>
              </a:ext>
            </a:extLst>
          </p:cNvPr>
          <p:cNvSpPr/>
          <p:nvPr/>
        </p:nvSpPr>
        <p:spPr>
          <a:xfrm>
            <a:off x="4337589" y="1871461"/>
            <a:ext cx="1371600" cy="711200"/>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med"/>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extLst>
      <p:ext uri="{BB962C8B-B14F-4D97-AF65-F5344CB8AC3E}">
        <p14:creationId xmlns:p14="http://schemas.microsoft.com/office/powerpoint/2010/main" val="3988803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7" descr="Mars group.">
            <a:extLst>
              <a:ext uri="{FF2B5EF4-FFF2-40B4-BE49-F238E27FC236}">
                <a16:creationId xmlns:a16="http://schemas.microsoft.com/office/drawing/2014/main" id="{72C1719C-8AE8-2DAE-FA24-096F29020F7A}"/>
              </a:ext>
            </a:extLst>
          </p:cNvPr>
          <p:cNvGrpSpPr/>
          <p:nvPr/>
        </p:nvGrpSpPr>
        <p:grpSpPr>
          <a:xfrm>
            <a:off x="2209502" y="1994762"/>
            <a:ext cx="1861653" cy="1316430"/>
            <a:chOff x="2209502" y="1994762"/>
            <a:chExt cx="1861653" cy="1316430"/>
          </a:xfrm>
        </p:grpSpPr>
        <p:sp>
          <p:nvSpPr>
            <p:cNvPr id="5" name="Rectangle 48">
              <a:extLst>
                <a:ext uri="{FF2B5EF4-FFF2-40B4-BE49-F238E27FC236}">
                  <a16:creationId xmlns:a16="http://schemas.microsoft.com/office/drawing/2014/main" id="{1C857D81-4E42-800B-BE6B-AB2E11E9A04F}"/>
                </a:ext>
              </a:extLst>
            </p:cNvPr>
            <p:cNvSpPr/>
            <p:nvPr/>
          </p:nvSpPr>
          <p:spPr>
            <a:xfrm>
              <a:off x="2298540" y="1994762"/>
              <a:ext cx="1772615" cy="895343"/>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dirty="0">
                  <a:solidFill>
                    <a:schemeClr val="tx1"/>
                  </a:solidFill>
                  <a:latin typeface="Arial" panose="020B0604020202020204" pitchFamily="34" charset="0"/>
                  <a:cs typeface="Arial" panose="020B0604020202020204" pitchFamily="34" charset="0"/>
                </a:rPr>
                <a:t>Edit group name</a:t>
              </a:r>
            </a:p>
          </p:txBody>
        </p:sp>
        <p:pic>
          <p:nvPicPr>
            <p:cNvPr id="6" name="Graphic 49" descr="Graphic icon.">
              <a:extLst>
                <a:ext uri="{FF2B5EF4-FFF2-40B4-BE49-F238E27FC236}">
                  <a16:creationId xmlns:a16="http://schemas.microsoft.com/office/drawing/2014/main" id="{5DB02208-1F40-1614-8A9A-16724B6AB50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298541" y="1994762"/>
              <a:ext cx="381000" cy="381000"/>
            </a:xfrm>
            <a:prstGeom prst="rect">
              <a:avLst/>
            </a:prstGeom>
          </p:spPr>
        </p:pic>
        <p:sp>
          <p:nvSpPr>
            <p:cNvPr id="7" name="TextBox 50">
              <a:extLst>
                <a:ext uri="{FF2B5EF4-FFF2-40B4-BE49-F238E27FC236}">
                  <a16:creationId xmlns:a16="http://schemas.microsoft.com/office/drawing/2014/main" id="{109CBB4B-274D-0E0E-5EF4-7CFA5CF9AF6D}"/>
                </a:ext>
              </a:extLst>
            </p:cNvPr>
            <p:cNvSpPr txBox="1"/>
            <p:nvPr/>
          </p:nvSpPr>
          <p:spPr>
            <a:xfrm>
              <a:off x="2209502" y="2921855"/>
              <a:ext cx="1861653" cy="389337"/>
            </a:xfrm>
            <a:prstGeom prst="rect">
              <a:avLst/>
            </a:prstGeom>
            <a:noFill/>
          </p:spPr>
          <p:txBody>
            <a:bodyPr wrap="square" rtlCol="0">
              <a:spAutoFit/>
            </a:bodyPr>
            <a:lstStyle/>
            <a:p>
              <a:pPr>
                <a:lnSpc>
                  <a:spcPts val="1200"/>
                </a:lnSpc>
                <a:spcBef>
                  <a:spcPts val="0"/>
                </a:spcBef>
              </a:pPr>
              <a:r>
                <a:rPr lang="en-US" sz="950">
                  <a:solidFill>
                    <a:srgbClr val="161E2D"/>
                  </a:solidFill>
                  <a:latin typeface="Arial" panose="020B0604020202020204" pitchFamily="34" charset="0"/>
                  <a:cs typeface="Arial" panose="020B0604020202020204" pitchFamily="34" charset="0"/>
                </a:rPr>
                <a:t>Application Integration</a:t>
              </a:r>
            </a:p>
            <a:p>
              <a:pPr>
                <a:lnSpc>
                  <a:spcPts val="1200"/>
                </a:lnSpc>
                <a:spcBef>
                  <a:spcPts val="0"/>
                </a:spcBef>
              </a:pPr>
              <a:r>
                <a:rPr lang="en-US" sz="950">
                  <a:solidFill>
                    <a:srgbClr val="161E2D"/>
                  </a:solidFill>
                  <a:latin typeface="Arial" panose="020B0604020202020204" pitchFamily="34" charset="0"/>
                  <a:cs typeface="Arial" panose="020B0604020202020204" pitchFamily="34" charset="0"/>
                </a:rPr>
                <a:t>Management &amp; Governance</a:t>
              </a:r>
            </a:p>
          </p:txBody>
        </p:sp>
      </p:grpSp>
      <p:grpSp>
        <p:nvGrpSpPr>
          <p:cNvPr id="8" name="Group 14" descr="Endor group.">
            <a:extLst>
              <a:ext uri="{FF2B5EF4-FFF2-40B4-BE49-F238E27FC236}">
                <a16:creationId xmlns:a16="http://schemas.microsoft.com/office/drawing/2014/main" id="{AEFAF443-599C-54D3-00A1-7B8ABEBDC8A8}"/>
              </a:ext>
            </a:extLst>
          </p:cNvPr>
          <p:cNvGrpSpPr/>
          <p:nvPr/>
        </p:nvGrpSpPr>
        <p:grpSpPr>
          <a:xfrm>
            <a:off x="4159756" y="1991999"/>
            <a:ext cx="1861653" cy="1483854"/>
            <a:chOff x="4159756" y="1991999"/>
            <a:chExt cx="1861653" cy="1483854"/>
          </a:xfrm>
        </p:grpSpPr>
        <p:sp>
          <p:nvSpPr>
            <p:cNvPr id="9" name="Rectangle 51">
              <a:extLst>
                <a:ext uri="{FF2B5EF4-FFF2-40B4-BE49-F238E27FC236}">
                  <a16:creationId xmlns:a16="http://schemas.microsoft.com/office/drawing/2014/main" id="{D8730E73-64AB-E54B-CEF1-C3CC2148EEC2}"/>
                </a:ext>
              </a:extLst>
            </p:cNvPr>
            <p:cNvSpPr/>
            <p:nvPr/>
          </p:nvSpPr>
          <p:spPr>
            <a:xfrm>
              <a:off x="4248794" y="1993573"/>
              <a:ext cx="1772615" cy="890588"/>
            </a:xfrm>
            <a:prstGeom prst="rect">
              <a:avLst/>
            </a:prstGeom>
            <a:noFill/>
            <a:ln w="15875">
              <a:solidFill>
                <a:srgbClr val="7AA116"/>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chemeClr val="tx1"/>
                  </a:solidFill>
                  <a:latin typeface="Arial" panose="020B0604020202020204" pitchFamily="34" charset="0"/>
                  <a:cs typeface="Arial" panose="020B0604020202020204" pitchFamily="34" charset="0"/>
                </a:rPr>
                <a:t>Edit group name</a:t>
              </a:r>
            </a:p>
          </p:txBody>
        </p:sp>
        <p:pic>
          <p:nvPicPr>
            <p:cNvPr id="10" name="Graphic 52" descr="Graphic icon.">
              <a:extLst>
                <a:ext uri="{FF2B5EF4-FFF2-40B4-BE49-F238E27FC236}">
                  <a16:creationId xmlns:a16="http://schemas.microsoft.com/office/drawing/2014/main" id="{4E623E05-1252-96E2-AAFC-AFBE763A744B}"/>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248794" y="1991999"/>
              <a:ext cx="381000" cy="381000"/>
            </a:xfrm>
            <a:prstGeom prst="rect">
              <a:avLst/>
            </a:prstGeom>
          </p:spPr>
        </p:pic>
        <p:sp>
          <p:nvSpPr>
            <p:cNvPr id="11" name="TextBox 53">
              <a:extLst>
                <a:ext uri="{FF2B5EF4-FFF2-40B4-BE49-F238E27FC236}">
                  <a16:creationId xmlns:a16="http://schemas.microsoft.com/office/drawing/2014/main" id="{CB0E534A-F4C4-238F-B996-E4DB2E410E26}"/>
                </a:ext>
              </a:extLst>
            </p:cNvPr>
            <p:cNvSpPr txBox="1"/>
            <p:nvPr/>
          </p:nvSpPr>
          <p:spPr>
            <a:xfrm>
              <a:off x="4159756" y="2921855"/>
              <a:ext cx="1861653" cy="553998"/>
            </a:xfrm>
            <a:prstGeom prst="rect">
              <a:avLst/>
            </a:prstGeom>
            <a:noFill/>
          </p:spPr>
          <p:txBody>
            <a:bodyPr wrap="square" rtlCol="0">
              <a:spAutoFit/>
            </a:bodyPr>
            <a:lstStyle/>
            <a:p>
              <a:pPr>
                <a:lnSpc>
                  <a:spcPts val="1200"/>
                </a:lnSpc>
                <a:spcBef>
                  <a:spcPts val="0"/>
                </a:spcBef>
              </a:pPr>
              <a:r>
                <a:rPr lang="en-US" sz="950">
                  <a:solidFill>
                    <a:srgbClr val="161E2D"/>
                  </a:solidFill>
                  <a:latin typeface="Arial" panose="020B0604020202020204" pitchFamily="34" charset="0"/>
                  <a:cs typeface="Arial" panose="020B0604020202020204" pitchFamily="34" charset="0"/>
                </a:rPr>
                <a:t>Cloud Financial Management</a:t>
              </a:r>
            </a:p>
            <a:p>
              <a:pPr>
                <a:lnSpc>
                  <a:spcPts val="1200"/>
                </a:lnSpc>
                <a:spcBef>
                  <a:spcPts val="0"/>
                </a:spcBef>
              </a:pPr>
              <a:r>
                <a:rPr lang="en-US" sz="950">
                  <a:solidFill>
                    <a:srgbClr val="161E2D"/>
                  </a:solidFill>
                  <a:latin typeface="Arial" panose="020B0604020202020204" pitchFamily="34" charset="0"/>
                  <a:cs typeface="Arial" panose="020B0604020202020204" pitchFamily="34" charset="0"/>
                </a:rPr>
                <a:t>Internet of Things</a:t>
              </a:r>
            </a:p>
            <a:p>
              <a:pPr>
                <a:lnSpc>
                  <a:spcPts val="1200"/>
                </a:lnSpc>
                <a:spcBef>
                  <a:spcPts val="0"/>
                </a:spcBef>
              </a:pPr>
              <a:r>
                <a:rPr lang="en-US" sz="950">
                  <a:solidFill>
                    <a:srgbClr val="161E2D"/>
                  </a:solidFill>
                  <a:latin typeface="Arial" panose="020B0604020202020204" pitchFamily="34" charset="0"/>
                  <a:cs typeface="Arial" panose="020B0604020202020204" pitchFamily="34" charset="0"/>
                </a:rPr>
                <a:t>Storage</a:t>
              </a:r>
            </a:p>
          </p:txBody>
        </p:sp>
      </p:grpSp>
      <p:grpSp>
        <p:nvGrpSpPr>
          <p:cNvPr id="12" name="Group 54" descr="Orbit group.">
            <a:extLst>
              <a:ext uri="{FF2B5EF4-FFF2-40B4-BE49-F238E27FC236}">
                <a16:creationId xmlns:a16="http://schemas.microsoft.com/office/drawing/2014/main" id="{BD8245E0-F207-7A29-1C8C-2A3A8D7B32A6}"/>
              </a:ext>
            </a:extLst>
          </p:cNvPr>
          <p:cNvGrpSpPr/>
          <p:nvPr/>
        </p:nvGrpSpPr>
        <p:grpSpPr>
          <a:xfrm>
            <a:off x="6110010" y="1991999"/>
            <a:ext cx="1861653" cy="1483854"/>
            <a:chOff x="6110010" y="1991999"/>
            <a:chExt cx="1861653" cy="1483854"/>
          </a:xfrm>
        </p:grpSpPr>
        <p:sp>
          <p:nvSpPr>
            <p:cNvPr id="13" name="Rectangle 55">
              <a:extLst>
                <a:ext uri="{FF2B5EF4-FFF2-40B4-BE49-F238E27FC236}">
                  <a16:creationId xmlns:a16="http://schemas.microsoft.com/office/drawing/2014/main" id="{2B09BE3D-7F77-E5F9-92BE-568A5A38D9D1}"/>
                </a:ext>
              </a:extLst>
            </p:cNvPr>
            <p:cNvSpPr/>
            <p:nvPr/>
          </p:nvSpPr>
          <p:spPr>
            <a:xfrm>
              <a:off x="6199048" y="1993573"/>
              <a:ext cx="1772615" cy="890588"/>
            </a:xfrm>
            <a:prstGeom prst="rect">
              <a:avLst/>
            </a:prstGeom>
            <a:noFill/>
            <a:ln w="15875">
              <a:solidFill>
                <a:srgbClr val="01A88D"/>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ln w="0"/>
                  <a:solidFill>
                    <a:schemeClr val="tx1"/>
                  </a:solidFill>
                  <a:latin typeface="Arial" panose="020B0604020202020204" pitchFamily="34" charset="0"/>
                  <a:cs typeface="Arial" panose="020B0604020202020204" pitchFamily="34" charset="0"/>
                </a:rPr>
                <a:t>Edit group name</a:t>
              </a:r>
            </a:p>
          </p:txBody>
        </p:sp>
        <p:pic>
          <p:nvPicPr>
            <p:cNvPr id="14" name="Graphic 56" descr="Graphic icon.">
              <a:extLst>
                <a:ext uri="{FF2B5EF4-FFF2-40B4-BE49-F238E27FC236}">
                  <a16:creationId xmlns:a16="http://schemas.microsoft.com/office/drawing/2014/main" id="{A606290E-9378-1860-BE72-EB4DC2BDA803}"/>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6199049" y="1991999"/>
              <a:ext cx="381000" cy="381000"/>
            </a:xfrm>
            <a:prstGeom prst="rect">
              <a:avLst/>
            </a:prstGeom>
          </p:spPr>
        </p:pic>
        <p:sp>
          <p:nvSpPr>
            <p:cNvPr id="15" name="TextBox 57">
              <a:extLst>
                <a:ext uri="{FF2B5EF4-FFF2-40B4-BE49-F238E27FC236}">
                  <a16:creationId xmlns:a16="http://schemas.microsoft.com/office/drawing/2014/main" id="{07D718A2-1958-5C27-BD09-E6BE7C452715}"/>
                </a:ext>
              </a:extLst>
            </p:cNvPr>
            <p:cNvSpPr txBox="1"/>
            <p:nvPr/>
          </p:nvSpPr>
          <p:spPr>
            <a:xfrm>
              <a:off x="6110010" y="2921855"/>
              <a:ext cx="1861653" cy="553998"/>
            </a:xfrm>
            <a:prstGeom prst="rect">
              <a:avLst/>
            </a:prstGeom>
            <a:noFill/>
          </p:spPr>
          <p:txBody>
            <a:bodyPr wrap="square" rtlCol="0">
              <a:spAutoFit/>
            </a:bodyPr>
            <a:lstStyle/>
            <a:p>
              <a:pPr>
                <a:lnSpc>
                  <a:spcPts val="1200"/>
                </a:lnSpc>
                <a:spcBef>
                  <a:spcPts val="0"/>
                </a:spcBef>
              </a:pPr>
              <a:r>
                <a:rPr lang="en-US" sz="950">
                  <a:solidFill>
                    <a:srgbClr val="161E2D"/>
                  </a:solidFill>
                  <a:latin typeface="Arial" panose="020B0604020202020204" pitchFamily="34" charset="0"/>
                  <a:cs typeface="Arial" panose="020B0604020202020204" pitchFamily="34" charset="0"/>
                </a:rPr>
                <a:t>End User Computing</a:t>
              </a:r>
            </a:p>
            <a:p>
              <a:pPr>
                <a:lnSpc>
                  <a:spcPts val="1200"/>
                </a:lnSpc>
                <a:spcBef>
                  <a:spcPts val="0"/>
                </a:spcBef>
              </a:pPr>
              <a:r>
                <a:rPr lang="en-US" sz="950">
                  <a:solidFill>
                    <a:srgbClr val="161E2D"/>
                  </a:solidFill>
                  <a:latin typeface="Arial" panose="020B0604020202020204" pitchFamily="34" charset="0"/>
                  <a:cs typeface="Arial" panose="020B0604020202020204" pitchFamily="34" charset="0"/>
                </a:rPr>
                <a:t>Machine Learning</a:t>
              </a:r>
            </a:p>
            <a:p>
              <a:pPr>
                <a:lnSpc>
                  <a:spcPts val="1200"/>
                </a:lnSpc>
                <a:spcBef>
                  <a:spcPts val="0"/>
                </a:spcBef>
              </a:pPr>
              <a:r>
                <a:rPr lang="en-US" sz="950">
                  <a:solidFill>
                    <a:srgbClr val="161E2D"/>
                  </a:solidFill>
                  <a:latin typeface="Arial" panose="020B0604020202020204" pitchFamily="34" charset="0"/>
                  <a:cs typeface="Arial" panose="020B0604020202020204" pitchFamily="34" charset="0"/>
                </a:rPr>
                <a:t>Migration &amp; Transfer</a:t>
              </a:r>
            </a:p>
          </p:txBody>
        </p:sp>
      </p:grpSp>
      <p:grpSp>
        <p:nvGrpSpPr>
          <p:cNvPr id="16" name="Group 61" descr="Cosmos group">
            <a:extLst>
              <a:ext uri="{FF2B5EF4-FFF2-40B4-BE49-F238E27FC236}">
                <a16:creationId xmlns:a16="http://schemas.microsoft.com/office/drawing/2014/main" id="{BF39A67D-376D-5A47-9FD4-921ABD7D36DC}"/>
              </a:ext>
            </a:extLst>
          </p:cNvPr>
          <p:cNvGrpSpPr/>
          <p:nvPr/>
        </p:nvGrpSpPr>
        <p:grpSpPr>
          <a:xfrm>
            <a:off x="2209502" y="3791479"/>
            <a:ext cx="1861653" cy="1809380"/>
            <a:chOff x="2209502" y="3791479"/>
            <a:chExt cx="1861653" cy="1809380"/>
          </a:xfrm>
        </p:grpSpPr>
        <p:sp>
          <p:nvSpPr>
            <p:cNvPr id="17" name="Rectangle 62">
              <a:extLst>
                <a:ext uri="{FF2B5EF4-FFF2-40B4-BE49-F238E27FC236}">
                  <a16:creationId xmlns:a16="http://schemas.microsoft.com/office/drawing/2014/main" id="{9F513869-B373-9174-F28D-668D5C687137}"/>
                </a:ext>
              </a:extLst>
            </p:cNvPr>
            <p:cNvSpPr/>
            <p:nvPr/>
          </p:nvSpPr>
          <p:spPr>
            <a:xfrm>
              <a:off x="2298540" y="3791479"/>
              <a:ext cx="1772615" cy="895343"/>
            </a:xfrm>
            <a:prstGeom prst="rect">
              <a:avLst/>
            </a:prstGeom>
            <a:noFill/>
            <a:ln w="15875">
              <a:solidFill>
                <a:srgbClr val="DD344C"/>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chemeClr val="tx1"/>
                  </a:solidFill>
                  <a:latin typeface="Arial" panose="020B0604020202020204" pitchFamily="34" charset="0"/>
                  <a:cs typeface="Arial" panose="020B0604020202020204" pitchFamily="34" charset="0"/>
                </a:rPr>
                <a:t>Edit group name</a:t>
              </a:r>
            </a:p>
          </p:txBody>
        </p:sp>
        <p:pic>
          <p:nvPicPr>
            <p:cNvPr id="18" name="Graphic 63" descr="Graphic icon.">
              <a:extLst>
                <a:ext uri="{FF2B5EF4-FFF2-40B4-BE49-F238E27FC236}">
                  <a16:creationId xmlns:a16="http://schemas.microsoft.com/office/drawing/2014/main" id="{4F9BEE80-F8BE-3170-718F-DF5B0950B122}"/>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298540" y="3791479"/>
              <a:ext cx="381000" cy="381000"/>
            </a:xfrm>
            <a:prstGeom prst="rect">
              <a:avLst/>
            </a:prstGeom>
          </p:spPr>
        </p:pic>
        <p:sp>
          <p:nvSpPr>
            <p:cNvPr id="19" name="TextBox 64">
              <a:extLst>
                <a:ext uri="{FF2B5EF4-FFF2-40B4-BE49-F238E27FC236}">
                  <a16:creationId xmlns:a16="http://schemas.microsoft.com/office/drawing/2014/main" id="{B5C0DD76-24C5-1EA2-170F-E259FACB9A66}"/>
                </a:ext>
              </a:extLst>
            </p:cNvPr>
            <p:cNvSpPr txBox="1"/>
            <p:nvPr/>
          </p:nvSpPr>
          <p:spPr>
            <a:xfrm>
              <a:off x="2209502" y="4739085"/>
              <a:ext cx="1861653" cy="861774"/>
            </a:xfrm>
            <a:prstGeom prst="rect">
              <a:avLst/>
            </a:prstGeom>
            <a:noFill/>
          </p:spPr>
          <p:txBody>
            <a:bodyPr wrap="square" rtlCol="0">
              <a:spAutoFit/>
            </a:bodyPr>
            <a:lstStyle/>
            <a:p>
              <a:pPr>
                <a:lnSpc>
                  <a:spcPts val="1200"/>
                </a:lnSpc>
                <a:spcBef>
                  <a:spcPts val="0"/>
                </a:spcBef>
              </a:pPr>
              <a:r>
                <a:rPr lang="en-US" sz="950">
                  <a:solidFill>
                    <a:srgbClr val="161E2D"/>
                  </a:solidFill>
                  <a:latin typeface="Arial" panose="020B0604020202020204" pitchFamily="34" charset="0"/>
                  <a:cs typeface="Arial" panose="020B0604020202020204" pitchFamily="34" charset="0"/>
                </a:rPr>
                <a:t>Business Applications</a:t>
              </a:r>
            </a:p>
            <a:p>
              <a:pPr>
                <a:lnSpc>
                  <a:spcPts val="1200"/>
                </a:lnSpc>
                <a:spcBef>
                  <a:spcPts val="0"/>
                </a:spcBef>
              </a:pPr>
              <a:r>
                <a:rPr lang="en-US" sz="950">
                  <a:solidFill>
                    <a:srgbClr val="161E2D"/>
                  </a:solidFill>
                  <a:latin typeface="Arial" panose="020B0604020202020204" pitchFamily="34" charset="0"/>
                  <a:cs typeface="Arial" panose="020B0604020202020204" pitchFamily="34" charset="0"/>
                </a:rPr>
                <a:t>Contact Center</a:t>
              </a:r>
            </a:p>
            <a:p>
              <a:pPr>
                <a:lnSpc>
                  <a:spcPts val="1200"/>
                </a:lnSpc>
                <a:spcBef>
                  <a:spcPts val="0"/>
                </a:spcBef>
              </a:pPr>
              <a:r>
                <a:rPr lang="en-US" sz="950">
                  <a:solidFill>
                    <a:srgbClr val="161E2D"/>
                  </a:solidFill>
                  <a:latin typeface="Arial" panose="020B0604020202020204" pitchFamily="34" charset="0"/>
                  <a:cs typeface="Arial" panose="020B0604020202020204" pitchFamily="34" charset="0"/>
                </a:rPr>
                <a:t>Front-End Web &amp; Mobile</a:t>
              </a:r>
            </a:p>
            <a:p>
              <a:pPr>
                <a:lnSpc>
                  <a:spcPts val="1200"/>
                </a:lnSpc>
                <a:spcBef>
                  <a:spcPts val="0"/>
                </a:spcBef>
              </a:pPr>
              <a:r>
                <a:rPr lang="en-US" sz="950">
                  <a:solidFill>
                    <a:srgbClr val="161E2D"/>
                  </a:solidFill>
                  <a:latin typeface="Arial" panose="020B0604020202020204" pitchFamily="34" charset="0"/>
                  <a:cs typeface="Arial" panose="020B0604020202020204" pitchFamily="34" charset="0"/>
                </a:rPr>
                <a:t>Robotics</a:t>
              </a:r>
            </a:p>
            <a:p>
              <a:pPr>
                <a:lnSpc>
                  <a:spcPts val="1200"/>
                </a:lnSpc>
                <a:spcBef>
                  <a:spcPts val="0"/>
                </a:spcBef>
              </a:pPr>
              <a:r>
                <a:rPr lang="en-US" sz="950">
                  <a:solidFill>
                    <a:srgbClr val="161E2D"/>
                  </a:solidFill>
                  <a:latin typeface="Arial" panose="020B0604020202020204" pitchFamily="34" charset="0"/>
                  <a:cs typeface="Arial" panose="020B0604020202020204" pitchFamily="34" charset="0"/>
                </a:rPr>
                <a:t>Security, Identity &amp; Compliance</a:t>
              </a:r>
            </a:p>
          </p:txBody>
        </p:sp>
      </p:grpSp>
      <p:grpSp>
        <p:nvGrpSpPr>
          <p:cNvPr id="20" name="Group 24" descr="Nebula group.">
            <a:extLst>
              <a:ext uri="{FF2B5EF4-FFF2-40B4-BE49-F238E27FC236}">
                <a16:creationId xmlns:a16="http://schemas.microsoft.com/office/drawing/2014/main" id="{7FDDF52D-9C27-497F-FDD3-F5F9851B2582}"/>
              </a:ext>
            </a:extLst>
          </p:cNvPr>
          <p:cNvGrpSpPr/>
          <p:nvPr/>
        </p:nvGrpSpPr>
        <p:grpSpPr>
          <a:xfrm>
            <a:off x="4159756" y="3788621"/>
            <a:ext cx="1861653" cy="1658350"/>
            <a:chOff x="4159756" y="3788621"/>
            <a:chExt cx="1861653" cy="1658350"/>
          </a:xfrm>
        </p:grpSpPr>
        <p:sp>
          <p:nvSpPr>
            <p:cNvPr id="21" name="Rectangle 65">
              <a:extLst>
                <a:ext uri="{FF2B5EF4-FFF2-40B4-BE49-F238E27FC236}">
                  <a16:creationId xmlns:a16="http://schemas.microsoft.com/office/drawing/2014/main" id="{CE3664C1-2F0D-A9FB-415B-902569F3256E}"/>
                </a:ext>
              </a:extLst>
            </p:cNvPr>
            <p:cNvSpPr/>
            <p:nvPr/>
          </p:nvSpPr>
          <p:spPr>
            <a:xfrm>
              <a:off x="4248794" y="3788622"/>
              <a:ext cx="1772615" cy="895342"/>
            </a:xfrm>
            <a:prstGeom prst="rect">
              <a:avLst/>
            </a:prstGeom>
            <a:noFill/>
            <a:ln w="15875">
              <a:solidFill>
                <a:srgbClr val="C925D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200">
                  <a:solidFill>
                    <a:schemeClr val="tx1"/>
                  </a:solidFill>
                  <a:latin typeface="Arial" panose="020B0604020202020204" pitchFamily="34" charset="0"/>
                  <a:cs typeface="Arial" panose="020B0604020202020204" pitchFamily="34" charset="0"/>
                </a:rPr>
                <a:t>Edit group name</a:t>
              </a:r>
            </a:p>
          </p:txBody>
        </p:sp>
        <p:pic>
          <p:nvPicPr>
            <p:cNvPr id="22" name="Graphic 66" descr="Graphic icon.">
              <a:extLst>
                <a:ext uri="{FF2B5EF4-FFF2-40B4-BE49-F238E27FC236}">
                  <a16:creationId xmlns:a16="http://schemas.microsoft.com/office/drawing/2014/main" id="{DF122DE5-8B9C-02B1-3C25-0154AF379090}"/>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4248794" y="3788621"/>
              <a:ext cx="381000" cy="381000"/>
            </a:xfrm>
            <a:prstGeom prst="rect">
              <a:avLst/>
            </a:prstGeom>
          </p:spPr>
        </p:pic>
        <p:sp>
          <p:nvSpPr>
            <p:cNvPr id="23" name="TextBox 67">
              <a:extLst>
                <a:ext uri="{FF2B5EF4-FFF2-40B4-BE49-F238E27FC236}">
                  <a16:creationId xmlns:a16="http://schemas.microsoft.com/office/drawing/2014/main" id="{F4FB706B-90D6-3202-749D-1CD70DDB530E}"/>
                </a:ext>
              </a:extLst>
            </p:cNvPr>
            <p:cNvSpPr txBox="1"/>
            <p:nvPr/>
          </p:nvSpPr>
          <p:spPr>
            <a:xfrm>
              <a:off x="4159756" y="4739085"/>
              <a:ext cx="1861653" cy="707886"/>
            </a:xfrm>
            <a:prstGeom prst="rect">
              <a:avLst/>
            </a:prstGeom>
            <a:noFill/>
          </p:spPr>
          <p:txBody>
            <a:bodyPr wrap="square" rtlCol="0">
              <a:spAutoFit/>
            </a:bodyPr>
            <a:lstStyle/>
            <a:p>
              <a:pPr>
                <a:lnSpc>
                  <a:spcPts val="1200"/>
                </a:lnSpc>
                <a:spcBef>
                  <a:spcPts val="0"/>
                </a:spcBef>
              </a:pPr>
              <a:r>
                <a:rPr lang="en-US" sz="950">
                  <a:solidFill>
                    <a:srgbClr val="161E2D"/>
                  </a:solidFill>
                  <a:latin typeface="Arial" panose="020B0604020202020204" pitchFamily="34" charset="0"/>
                  <a:cs typeface="Arial" panose="020B0604020202020204" pitchFamily="34" charset="0"/>
                </a:rPr>
                <a:t>Customer Enablement</a:t>
              </a:r>
            </a:p>
            <a:p>
              <a:pPr>
                <a:lnSpc>
                  <a:spcPts val="1200"/>
                </a:lnSpc>
                <a:spcBef>
                  <a:spcPts val="0"/>
                </a:spcBef>
              </a:pPr>
              <a:r>
                <a:rPr lang="en-US" sz="950">
                  <a:solidFill>
                    <a:srgbClr val="161E2D"/>
                  </a:solidFill>
                  <a:latin typeface="Arial" panose="020B0604020202020204" pitchFamily="34" charset="0"/>
                  <a:cs typeface="Arial" panose="020B0604020202020204" pitchFamily="34" charset="0"/>
                </a:rPr>
                <a:t>Database</a:t>
              </a:r>
            </a:p>
            <a:p>
              <a:pPr>
                <a:lnSpc>
                  <a:spcPts val="1200"/>
                </a:lnSpc>
                <a:spcBef>
                  <a:spcPts val="0"/>
                </a:spcBef>
              </a:pPr>
              <a:r>
                <a:rPr lang="en-US" sz="950">
                  <a:solidFill>
                    <a:srgbClr val="161E2D"/>
                  </a:solidFill>
                  <a:latin typeface="Arial" panose="020B0604020202020204" pitchFamily="34" charset="0"/>
                  <a:cs typeface="Arial" panose="020B0604020202020204" pitchFamily="34" charset="0"/>
                </a:rPr>
                <a:t>Developer Tools</a:t>
              </a:r>
            </a:p>
            <a:p>
              <a:pPr>
                <a:lnSpc>
                  <a:spcPts val="1200"/>
                </a:lnSpc>
                <a:spcBef>
                  <a:spcPts val="0"/>
                </a:spcBef>
              </a:pPr>
              <a:r>
                <a:rPr lang="en-US" sz="950">
                  <a:solidFill>
                    <a:srgbClr val="161E2D"/>
                  </a:solidFill>
                  <a:latin typeface="Arial" panose="020B0604020202020204" pitchFamily="34" charset="0"/>
                  <a:cs typeface="Arial" panose="020B0604020202020204" pitchFamily="34" charset="0"/>
                </a:rPr>
                <a:t>Satellite</a:t>
              </a:r>
            </a:p>
          </p:txBody>
        </p:sp>
      </p:grpSp>
      <p:cxnSp>
        <p:nvCxnSpPr>
          <p:cNvPr id="24" name="Straight Arrow Connector 13" descr="Left arrow.">
            <a:extLst>
              <a:ext uri="{FF2B5EF4-FFF2-40B4-BE49-F238E27FC236}">
                <a16:creationId xmlns:a16="http://schemas.microsoft.com/office/drawing/2014/main" id="{44173A4C-B1A9-D64A-4543-DBDD8F695444}"/>
              </a:ext>
            </a:extLst>
          </p:cNvPr>
          <p:cNvCxnSpPr/>
          <p:nvPr/>
        </p:nvCxnSpPr>
        <p:spPr>
          <a:xfrm>
            <a:off x="652302" y="453161"/>
            <a:ext cx="1646238" cy="0"/>
          </a:xfrm>
          <a:prstGeom prst="straightConnector1">
            <a:avLst/>
          </a:prstGeom>
          <a:ln w="15875">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25" name="Straight Arrow Connector 12" descr="Right arrow.">
            <a:extLst>
              <a:ext uri="{FF2B5EF4-FFF2-40B4-BE49-F238E27FC236}">
                <a16:creationId xmlns:a16="http://schemas.microsoft.com/office/drawing/2014/main" id="{231A7151-6E6E-F540-8F35-A10B66FD62AA}"/>
              </a:ext>
            </a:extLst>
          </p:cNvPr>
          <p:cNvCxnSpPr/>
          <p:nvPr/>
        </p:nvCxnSpPr>
        <p:spPr>
          <a:xfrm>
            <a:off x="652302" y="796061"/>
            <a:ext cx="1646238"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731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descr="Horizontal arrows.">
            <a:extLst>
              <a:ext uri="{FF2B5EF4-FFF2-40B4-BE49-F238E27FC236}">
                <a16:creationId xmlns:a16="http://schemas.microsoft.com/office/drawing/2014/main" id="{52E8CF8C-1796-8523-47E7-B2697EDBF78C}"/>
              </a:ext>
            </a:extLst>
          </p:cNvPr>
          <p:cNvGrpSpPr/>
          <p:nvPr/>
        </p:nvGrpSpPr>
        <p:grpSpPr>
          <a:xfrm>
            <a:off x="1082675" y="1816100"/>
            <a:ext cx="1644650" cy="608013"/>
            <a:chOff x="1082675" y="1816100"/>
            <a:chExt cx="1644650" cy="608013"/>
          </a:xfrm>
        </p:grpSpPr>
        <p:cxnSp>
          <p:nvCxnSpPr>
            <p:cNvPr id="5" name="Straight Arrow Connector 55" descr="Left pointing horizontal arrow. ">
              <a:extLst>
                <a:ext uri="{FF2B5EF4-FFF2-40B4-BE49-F238E27FC236}">
                  <a16:creationId xmlns:a16="http://schemas.microsoft.com/office/drawing/2014/main" id="{4D48483F-13E0-D06A-E9C9-114AA1273E37}"/>
                </a:ext>
              </a:extLst>
            </p:cNvPr>
            <p:cNvCxnSpPr/>
            <p:nvPr/>
          </p:nvCxnSpPr>
          <p:spPr>
            <a:xfrm>
              <a:off x="1082675" y="1816100"/>
              <a:ext cx="1644650" cy="0"/>
            </a:xfrm>
            <a:prstGeom prst="straightConnector1">
              <a:avLst/>
            </a:prstGeom>
            <a:ln w="15875">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6" name="Straight Arrow Connector 54" descr="Right pointing horizontal arrow.">
              <a:extLst>
                <a:ext uri="{FF2B5EF4-FFF2-40B4-BE49-F238E27FC236}">
                  <a16:creationId xmlns:a16="http://schemas.microsoft.com/office/drawing/2014/main" id="{E921E8D1-00D9-70BF-6F2D-7383B88B1EDF}"/>
                </a:ext>
              </a:extLst>
            </p:cNvPr>
            <p:cNvCxnSpPr>
              <a:cxnSpLocks/>
            </p:cNvCxnSpPr>
            <p:nvPr/>
          </p:nvCxnSpPr>
          <p:spPr>
            <a:xfrm>
              <a:off x="1082675" y="2019300"/>
              <a:ext cx="1644650"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7" name="Straight Arrow Connector 52" descr="Double pointing horizontal arrow.">
              <a:extLst>
                <a:ext uri="{FF2B5EF4-FFF2-40B4-BE49-F238E27FC236}">
                  <a16:creationId xmlns:a16="http://schemas.microsoft.com/office/drawing/2014/main" id="{F6722F52-A5FE-B790-7645-C056142F95B9}"/>
                </a:ext>
              </a:extLst>
            </p:cNvPr>
            <p:cNvCxnSpPr/>
            <p:nvPr/>
          </p:nvCxnSpPr>
          <p:spPr>
            <a:xfrm>
              <a:off x="1082675" y="2208213"/>
              <a:ext cx="1644650" cy="0"/>
            </a:xfrm>
            <a:prstGeom prst="straightConnector1">
              <a:avLst/>
            </a:prstGeom>
            <a:ln w="15875">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8" name="Straight Arrow Connector 53" descr="Horizontal line">
              <a:extLst>
                <a:ext uri="{FF2B5EF4-FFF2-40B4-BE49-F238E27FC236}">
                  <a16:creationId xmlns:a16="http://schemas.microsoft.com/office/drawing/2014/main" id="{85020F59-43C7-B0FB-14CF-8741A50CA8D9}"/>
                </a:ext>
              </a:extLst>
            </p:cNvPr>
            <p:cNvCxnSpPr/>
            <p:nvPr/>
          </p:nvCxnSpPr>
          <p:spPr>
            <a:xfrm>
              <a:off x="1082675" y="2424113"/>
              <a:ext cx="1644650" cy="0"/>
            </a:xfrm>
            <a:prstGeom prst="straightConnector1">
              <a:avLst/>
            </a:prstGeom>
            <a:ln w="15875">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grpSp>
        <p:nvGrpSpPr>
          <p:cNvPr id="9" name="Group 56" descr="Horizontal split single arrow pointing right.">
            <a:extLst>
              <a:ext uri="{FF2B5EF4-FFF2-40B4-BE49-F238E27FC236}">
                <a16:creationId xmlns:a16="http://schemas.microsoft.com/office/drawing/2014/main" id="{BFDA9F26-797E-4523-FE8A-46736B9C871F}"/>
              </a:ext>
            </a:extLst>
          </p:cNvPr>
          <p:cNvGrpSpPr>
            <a:grpSpLocks/>
          </p:cNvGrpSpPr>
          <p:nvPr/>
        </p:nvGrpSpPr>
        <p:grpSpPr bwMode="auto">
          <a:xfrm>
            <a:off x="3686054" y="1802564"/>
            <a:ext cx="1484312" cy="331787"/>
            <a:chOff x="2684662" y="1051134"/>
            <a:chExt cx="1483636" cy="331243"/>
          </a:xfrm>
        </p:grpSpPr>
        <p:sp>
          <p:nvSpPr>
            <p:cNvPr id="10" name="Freeform 21">
              <a:extLst>
                <a:ext uri="{FF2B5EF4-FFF2-40B4-BE49-F238E27FC236}">
                  <a16:creationId xmlns:a16="http://schemas.microsoft.com/office/drawing/2014/main" id="{3F786075-ECA6-37A7-B5F0-8AB0CAA48999}"/>
                </a:ext>
              </a:extLst>
            </p:cNvPr>
            <p:cNvSpPr/>
            <p:nvPr/>
          </p:nvSpPr>
          <p:spPr>
            <a:xfrm>
              <a:off x="2684662" y="1051134"/>
              <a:ext cx="915570"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11" name="Straight Arrow Connector 58">
              <a:extLst>
                <a:ext uri="{FF2B5EF4-FFF2-40B4-BE49-F238E27FC236}">
                  <a16:creationId xmlns:a16="http://schemas.microsoft.com/office/drawing/2014/main" id="{09E8886D-5A4A-BFCD-2274-70288D03366C}"/>
                </a:ext>
              </a:extLst>
            </p:cNvPr>
            <p:cNvCxnSpPr>
              <a:cxnSpLocks/>
            </p:cNvCxnSpPr>
            <p:nvPr/>
          </p:nvCxnSpPr>
          <p:spPr>
            <a:xfrm>
              <a:off x="3595472" y="1215963"/>
              <a:ext cx="572826"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grpSp>
        <p:nvGrpSpPr>
          <p:cNvPr id="12" name="Group 23" descr="Horizontal split double arrow pointing right.">
            <a:extLst>
              <a:ext uri="{FF2B5EF4-FFF2-40B4-BE49-F238E27FC236}">
                <a16:creationId xmlns:a16="http://schemas.microsoft.com/office/drawing/2014/main" id="{388A120C-3FAC-BE76-739B-FCB13C581F74}"/>
              </a:ext>
            </a:extLst>
          </p:cNvPr>
          <p:cNvGrpSpPr>
            <a:grpSpLocks/>
          </p:cNvGrpSpPr>
          <p:nvPr/>
        </p:nvGrpSpPr>
        <p:grpSpPr bwMode="auto">
          <a:xfrm>
            <a:off x="3676529" y="2320089"/>
            <a:ext cx="1487487" cy="330200"/>
            <a:chOff x="2674471" y="1567527"/>
            <a:chExt cx="1488360" cy="331243"/>
          </a:xfrm>
        </p:grpSpPr>
        <p:sp>
          <p:nvSpPr>
            <p:cNvPr id="13" name="Freeform 26">
              <a:extLst>
                <a:ext uri="{FF2B5EF4-FFF2-40B4-BE49-F238E27FC236}">
                  <a16:creationId xmlns:a16="http://schemas.microsoft.com/office/drawing/2014/main" id="{CBA615A5-67BE-5470-27FF-9B8EF00A5ED3}"/>
                </a:ext>
              </a:extLst>
            </p:cNvPr>
            <p:cNvSpPr/>
            <p:nvPr/>
          </p:nvSpPr>
          <p:spPr>
            <a:xfrm rot="10800000">
              <a:off x="3247894" y="1567527"/>
              <a:ext cx="914937"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5875">
              <a:solidFill>
                <a:schemeClr val="tx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14" name="Straight Arrow Connector 65">
              <a:extLst>
                <a:ext uri="{FF2B5EF4-FFF2-40B4-BE49-F238E27FC236}">
                  <a16:creationId xmlns:a16="http://schemas.microsoft.com/office/drawing/2014/main" id="{A5CB8B01-7ECC-D66A-0E89-C9A5699912AB}"/>
                </a:ext>
              </a:extLst>
            </p:cNvPr>
            <p:cNvCxnSpPr>
              <a:cxnSpLocks/>
            </p:cNvCxnSpPr>
            <p:nvPr/>
          </p:nvCxnSpPr>
          <p:spPr>
            <a:xfrm>
              <a:off x="2674471" y="1729199"/>
              <a:ext cx="573423" cy="0"/>
            </a:xfrm>
            <a:prstGeom prst="straightConnector1">
              <a:avLst/>
            </a:prstGeom>
            <a:ln w="15875">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cxnSp>
        <p:nvCxnSpPr>
          <p:cNvPr id="15" name="Elbow Connector 22" descr="Elbow horizontal arrow pointing right (1).">
            <a:extLst>
              <a:ext uri="{FF2B5EF4-FFF2-40B4-BE49-F238E27FC236}">
                <a16:creationId xmlns:a16="http://schemas.microsoft.com/office/drawing/2014/main" id="{70AFC991-661A-F340-DCEC-2B88075FF818}"/>
              </a:ext>
            </a:extLst>
          </p:cNvPr>
          <p:cNvCxnSpPr>
            <a:cxnSpLocks/>
          </p:cNvCxnSpPr>
          <p:nvPr/>
        </p:nvCxnSpPr>
        <p:spPr>
          <a:xfrm>
            <a:off x="6226108" y="1784350"/>
            <a:ext cx="1636712" cy="184150"/>
          </a:xfrm>
          <a:prstGeom prst="bentConnector3">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6" name="Elbow Connector 25" descr="Elbow horizontal arrow pointing right (2).">
            <a:extLst>
              <a:ext uri="{FF2B5EF4-FFF2-40B4-BE49-F238E27FC236}">
                <a16:creationId xmlns:a16="http://schemas.microsoft.com/office/drawing/2014/main" id="{271ACCCB-86DD-E276-BEA4-49B6292AAD57}"/>
              </a:ext>
            </a:extLst>
          </p:cNvPr>
          <p:cNvCxnSpPr>
            <a:cxnSpLocks/>
          </p:cNvCxnSpPr>
          <p:nvPr/>
        </p:nvCxnSpPr>
        <p:spPr>
          <a:xfrm flipV="1">
            <a:off x="6226108" y="2162175"/>
            <a:ext cx="1636712" cy="182563"/>
          </a:xfrm>
          <a:prstGeom prst="bentConnector3">
            <a:avLst>
              <a:gd name="adj1" fmla="val 50000"/>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17" name="Elbow Connector 28" descr="Elbow horizontal arrow pointing left (1).">
            <a:extLst>
              <a:ext uri="{FF2B5EF4-FFF2-40B4-BE49-F238E27FC236}">
                <a16:creationId xmlns:a16="http://schemas.microsoft.com/office/drawing/2014/main" id="{B0E4C293-5FD5-6247-AC9E-C5D19375A5E7}"/>
              </a:ext>
            </a:extLst>
          </p:cNvPr>
          <p:cNvCxnSpPr>
            <a:cxnSpLocks/>
          </p:cNvCxnSpPr>
          <p:nvPr/>
        </p:nvCxnSpPr>
        <p:spPr>
          <a:xfrm>
            <a:off x="6226108" y="2530475"/>
            <a:ext cx="1636712" cy="184150"/>
          </a:xfrm>
          <a:prstGeom prst="bentConnector3">
            <a:avLst/>
          </a:prstGeom>
          <a:ln w="15875">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18" name="Elbow Connector 31" descr="Elbow horizontal arrow pointing left (2).">
            <a:extLst>
              <a:ext uri="{FF2B5EF4-FFF2-40B4-BE49-F238E27FC236}">
                <a16:creationId xmlns:a16="http://schemas.microsoft.com/office/drawing/2014/main" id="{0932285B-143D-D1DF-038A-56CE151A2C0C}"/>
              </a:ext>
            </a:extLst>
          </p:cNvPr>
          <p:cNvCxnSpPr>
            <a:cxnSpLocks/>
          </p:cNvCxnSpPr>
          <p:nvPr/>
        </p:nvCxnSpPr>
        <p:spPr>
          <a:xfrm flipV="1">
            <a:off x="6226108" y="2878138"/>
            <a:ext cx="1636712" cy="182562"/>
          </a:xfrm>
          <a:prstGeom prst="bentConnector3">
            <a:avLst>
              <a:gd name="adj1" fmla="val 50000"/>
            </a:avLst>
          </a:prstGeom>
          <a:ln w="15875">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sp>
        <p:nvSpPr>
          <p:cNvPr id="19" name="Freeform 60" descr="Ninety degree arrow pointing up to the left.">
            <a:extLst>
              <a:ext uri="{FF2B5EF4-FFF2-40B4-BE49-F238E27FC236}">
                <a16:creationId xmlns:a16="http://schemas.microsoft.com/office/drawing/2014/main" id="{5AD75957-E80F-4374-833A-F0B4D053CA3B}"/>
              </a:ext>
            </a:extLst>
          </p:cNvPr>
          <p:cNvSpPr/>
          <p:nvPr/>
        </p:nvSpPr>
        <p:spPr>
          <a:xfrm rot="10800000" flipH="1" flipV="1">
            <a:off x="9060938" y="1819275"/>
            <a:ext cx="719137" cy="525463"/>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0" name="Freeform 59" descr="Ninety degree arrow pointing up to the right.">
            <a:extLst>
              <a:ext uri="{FF2B5EF4-FFF2-40B4-BE49-F238E27FC236}">
                <a16:creationId xmlns:a16="http://schemas.microsoft.com/office/drawing/2014/main" id="{B846FDE5-AA98-3901-1206-3DD23CA7E8FC}"/>
              </a:ext>
            </a:extLst>
          </p:cNvPr>
          <p:cNvSpPr/>
          <p:nvPr/>
        </p:nvSpPr>
        <p:spPr>
          <a:xfrm flipH="1">
            <a:off x="9984862" y="1819275"/>
            <a:ext cx="719137" cy="525463"/>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1" name="Freeform 62" descr="Ninety degree arrow pointing down to the left.">
            <a:extLst>
              <a:ext uri="{FF2B5EF4-FFF2-40B4-BE49-F238E27FC236}">
                <a16:creationId xmlns:a16="http://schemas.microsoft.com/office/drawing/2014/main" id="{BEABAE50-765A-7F24-D004-9AEA6F5F791A}"/>
              </a:ext>
            </a:extLst>
          </p:cNvPr>
          <p:cNvSpPr/>
          <p:nvPr/>
        </p:nvSpPr>
        <p:spPr>
          <a:xfrm rot="10800000" flipH="1">
            <a:off x="9060938" y="2533141"/>
            <a:ext cx="719137" cy="525463"/>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2" name="Freeform 61" descr="Ninety degree arrow pointing down to the right.">
            <a:extLst>
              <a:ext uri="{FF2B5EF4-FFF2-40B4-BE49-F238E27FC236}">
                <a16:creationId xmlns:a16="http://schemas.microsoft.com/office/drawing/2014/main" id="{4C48B4C8-8EB4-2640-6053-0795AD9CC9DC}"/>
              </a:ext>
            </a:extLst>
          </p:cNvPr>
          <p:cNvSpPr/>
          <p:nvPr/>
        </p:nvSpPr>
        <p:spPr>
          <a:xfrm flipH="1" flipV="1">
            <a:off x="9984862" y="2533141"/>
            <a:ext cx="719137" cy="525463"/>
          </a:xfrm>
          <a:custGeom>
            <a:avLst/>
            <a:gdLst>
              <a:gd name="connsiteX0" fmla="*/ 1371600 w 1371600"/>
              <a:gd name="connsiteY0" fmla="*/ 711200 h 711200"/>
              <a:gd name="connsiteX1" fmla="*/ 1371600 w 1371600"/>
              <a:gd name="connsiteY1" fmla="*/ 0 h 711200"/>
              <a:gd name="connsiteX2" fmla="*/ 0 w 1371600"/>
              <a:gd name="connsiteY2" fmla="*/ 0 h 711200"/>
            </a:gdLst>
            <a:ahLst/>
            <a:cxnLst>
              <a:cxn ang="0">
                <a:pos x="connsiteX0" y="connsiteY0"/>
              </a:cxn>
              <a:cxn ang="0">
                <a:pos x="connsiteX1" y="connsiteY1"/>
              </a:cxn>
              <a:cxn ang="0">
                <a:pos x="connsiteX2" y="connsiteY2"/>
              </a:cxn>
            </a:cxnLst>
            <a:rect l="l" t="t" r="r" b="b"/>
            <a:pathLst>
              <a:path w="1371600" h="711200">
                <a:moveTo>
                  <a:pt x="1371600" y="711200"/>
                </a:moveTo>
                <a:lnTo>
                  <a:pt x="1371600" y="0"/>
                </a:lnTo>
                <a:lnTo>
                  <a:pt x="0" y="0"/>
                </a:lnTo>
              </a:path>
            </a:pathLst>
          </a:custGeom>
          <a:noFill/>
          <a:ln w="15875">
            <a:solidFill>
              <a:schemeClr val="tx1"/>
            </a:solidFill>
            <a:headEnd type="none"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grpSp>
        <p:nvGrpSpPr>
          <p:cNvPr id="23" name="Group 2" descr="Vertical arrows.">
            <a:extLst>
              <a:ext uri="{FF2B5EF4-FFF2-40B4-BE49-F238E27FC236}">
                <a16:creationId xmlns:a16="http://schemas.microsoft.com/office/drawing/2014/main" id="{536C8A81-FA97-4D75-16EC-2CC5EB50EE21}"/>
              </a:ext>
            </a:extLst>
          </p:cNvPr>
          <p:cNvGrpSpPr/>
          <p:nvPr/>
        </p:nvGrpSpPr>
        <p:grpSpPr>
          <a:xfrm>
            <a:off x="1600200" y="3546475"/>
            <a:ext cx="608013" cy="1644650"/>
            <a:chOff x="1600200" y="3546475"/>
            <a:chExt cx="608013" cy="1644650"/>
          </a:xfrm>
        </p:grpSpPr>
        <p:cxnSp>
          <p:nvCxnSpPr>
            <p:cNvPr id="24" name="Straight Arrow Connector 77" descr="Down pointing vertical arrow.">
              <a:extLst>
                <a:ext uri="{FF2B5EF4-FFF2-40B4-BE49-F238E27FC236}">
                  <a16:creationId xmlns:a16="http://schemas.microsoft.com/office/drawing/2014/main" id="{E2D9EC48-A334-BB28-3DE2-7E91F52C3558}"/>
                </a:ext>
              </a:extLst>
            </p:cNvPr>
            <p:cNvCxnSpPr/>
            <p:nvPr/>
          </p:nvCxnSpPr>
          <p:spPr>
            <a:xfrm rot="16200000">
              <a:off x="777875" y="4368800"/>
              <a:ext cx="1644650" cy="0"/>
            </a:xfrm>
            <a:prstGeom prst="straightConnector1">
              <a:avLst/>
            </a:prstGeom>
            <a:ln w="15875">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25" name="Straight Arrow Connector 76" descr="Up pointing vertical arrow.">
              <a:extLst>
                <a:ext uri="{FF2B5EF4-FFF2-40B4-BE49-F238E27FC236}">
                  <a16:creationId xmlns:a16="http://schemas.microsoft.com/office/drawing/2014/main" id="{27C16099-47E5-AE06-838E-A041669BE4DD}"/>
                </a:ext>
              </a:extLst>
            </p:cNvPr>
            <p:cNvCxnSpPr/>
            <p:nvPr/>
          </p:nvCxnSpPr>
          <p:spPr>
            <a:xfrm rot="16200000">
              <a:off x="981075" y="4368800"/>
              <a:ext cx="1644650"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6" name="Straight Arrow Connector 74" descr="Up and down pointing vertical arrow.">
              <a:extLst>
                <a:ext uri="{FF2B5EF4-FFF2-40B4-BE49-F238E27FC236}">
                  <a16:creationId xmlns:a16="http://schemas.microsoft.com/office/drawing/2014/main" id="{F60794BE-F160-A525-2CEF-C7118E7E39BA}"/>
                </a:ext>
              </a:extLst>
            </p:cNvPr>
            <p:cNvCxnSpPr/>
            <p:nvPr/>
          </p:nvCxnSpPr>
          <p:spPr>
            <a:xfrm rot="16200000">
              <a:off x="1169988" y="4368800"/>
              <a:ext cx="1644650" cy="0"/>
            </a:xfrm>
            <a:prstGeom prst="straightConnector1">
              <a:avLst/>
            </a:prstGeom>
            <a:ln w="15875">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27" name="Straight Arrow Connector 75" descr="Vertical line.">
              <a:extLst>
                <a:ext uri="{FF2B5EF4-FFF2-40B4-BE49-F238E27FC236}">
                  <a16:creationId xmlns:a16="http://schemas.microsoft.com/office/drawing/2014/main" id="{76F02EFE-8383-C036-2FCD-3323E9D67B61}"/>
                </a:ext>
              </a:extLst>
            </p:cNvPr>
            <p:cNvCxnSpPr/>
            <p:nvPr/>
          </p:nvCxnSpPr>
          <p:spPr>
            <a:xfrm rot="16200000">
              <a:off x="1385888" y="4368800"/>
              <a:ext cx="1644650" cy="0"/>
            </a:xfrm>
            <a:prstGeom prst="straightConnector1">
              <a:avLst/>
            </a:prstGeom>
            <a:ln w="15875">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grpSp>
        <p:nvGrpSpPr>
          <p:cNvPr id="28" name="Group 26" descr="Vertical split single arrow pointing down.">
            <a:extLst>
              <a:ext uri="{FF2B5EF4-FFF2-40B4-BE49-F238E27FC236}">
                <a16:creationId xmlns:a16="http://schemas.microsoft.com/office/drawing/2014/main" id="{AC0411D1-B501-15A4-A9F1-5852589F266B}"/>
              </a:ext>
            </a:extLst>
          </p:cNvPr>
          <p:cNvGrpSpPr>
            <a:grpSpLocks/>
          </p:cNvGrpSpPr>
          <p:nvPr/>
        </p:nvGrpSpPr>
        <p:grpSpPr bwMode="auto">
          <a:xfrm rot="5400000">
            <a:off x="3347917" y="4147301"/>
            <a:ext cx="1484312" cy="331787"/>
            <a:chOff x="2684662" y="1051134"/>
            <a:chExt cx="1483636" cy="331243"/>
          </a:xfrm>
        </p:grpSpPr>
        <p:sp>
          <p:nvSpPr>
            <p:cNvPr id="29" name="Freeform 30">
              <a:extLst>
                <a:ext uri="{FF2B5EF4-FFF2-40B4-BE49-F238E27FC236}">
                  <a16:creationId xmlns:a16="http://schemas.microsoft.com/office/drawing/2014/main" id="{B9423CBB-2B33-C3AA-1686-23F57965B2A1}"/>
                </a:ext>
              </a:extLst>
            </p:cNvPr>
            <p:cNvSpPr/>
            <p:nvPr/>
          </p:nvSpPr>
          <p:spPr>
            <a:xfrm>
              <a:off x="2684662" y="1051134"/>
              <a:ext cx="915570"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30" name="Straight Arrow Connector 80">
              <a:extLst>
                <a:ext uri="{FF2B5EF4-FFF2-40B4-BE49-F238E27FC236}">
                  <a16:creationId xmlns:a16="http://schemas.microsoft.com/office/drawing/2014/main" id="{01EBECB3-B7CB-43A0-B212-955E7D88B856}"/>
                </a:ext>
              </a:extLst>
            </p:cNvPr>
            <p:cNvCxnSpPr>
              <a:cxnSpLocks/>
            </p:cNvCxnSpPr>
            <p:nvPr/>
          </p:nvCxnSpPr>
          <p:spPr>
            <a:xfrm>
              <a:off x="3595473" y="1212795"/>
              <a:ext cx="572826"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grpSp>
      <p:grpSp>
        <p:nvGrpSpPr>
          <p:cNvPr id="31" name="Group 29" descr="Vertical split double arrow pointing up.">
            <a:extLst>
              <a:ext uri="{FF2B5EF4-FFF2-40B4-BE49-F238E27FC236}">
                <a16:creationId xmlns:a16="http://schemas.microsoft.com/office/drawing/2014/main" id="{6920F0F2-7A4D-1A77-C6D3-30FC34F09438}"/>
              </a:ext>
            </a:extLst>
          </p:cNvPr>
          <p:cNvGrpSpPr>
            <a:grpSpLocks/>
          </p:cNvGrpSpPr>
          <p:nvPr/>
        </p:nvGrpSpPr>
        <p:grpSpPr bwMode="auto">
          <a:xfrm rot="-5400000">
            <a:off x="4029747" y="4141745"/>
            <a:ext cx="1489076" cy="331788"/>
            <a:chOff x="2677644" y="1567527"/>
            <a:chExt cx="1488361" cy="331243"/>
          </a:xfrm>
        </p:grpSpPr>
        <p:sp>
          <p:nvSpPr>
            <p:cNvPr id="32" name="Freeform 34">
              <a:extLst>
                <a:ext uri="{FF2B5EF4-FFF2-40B4-BE49-F238E27FC236}">
                  <a16:creationId xmlns:a16="http://schemas.microsoft.com/office/drawing/2014/main" id="{2E8C899B-8F1F-F081-D69C-69FFCDF7A46D}"/>
                </a:ext>
              </a:extLst>
            </p:cNvPr>
            <p:cNvSpPr/>
            <p:nvPr/>
          </p:nvSpPr>
          <p:spPr>
            <a:xfrm rot="10800000">
              <a:off x="3250457" y="1567527"/>
              <a:ext cx="915548" cy="331243"/>
            </a:xfrm>
            <a:custGeom>
              <a:avLst/>
              <a:gdLst>
                <a:gd name="connsiteX0" fmla="*/ 0 w 622300"/>
                <a:gd name="connsiteY0" fmla="*/ 0 h 1574800"/>
                <a:gd name="connsiteX1" fmla="*/ 622300 w 622300"/>
                <a:gd name="connsiteY1" fmla="*/ 0 h 1574800"/>
                <a:gd name="connsiteX2" fmla="*/ 622300 w 622300"/>
                <a:gd name="connsiteY2" fmla="*/ 1574800 h 1574800"/>
                <a:gd name="connsiteX3" fmla="*/ 482600 w 622300"/>
                <a:gd name="connsiteY3" fmla="*/ 1574800 h 1574800"/>
                <a:gd name="connsiteX4" fmla="*/ 0 w 622300"/>
                <a:gd name="connsiteY4" fmla="*/ 1574800 h 157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2300" h="1574800">
                  <a:moveTo>
                    <a:pt x="0" y="0"/>
                  </a:moveTo>
                  <a:lnTo>
                    <a:pt x="622300" y="0"/>
                  </a:lnTo>
                  <a:lnTo>
                    <a:pt x="622300" y="1574800"/>
                  </a:lnTo>
                  <a:lnTo>
                    <a:pt x="482600" y="1574800"/>
                  </a:lnTo>
                  <a:lnTo>
                    <a:pt x="0" y="1574800"/>
                  </a:lnTo>
                </a:path>
              </a:pathLst>
            </a:custGeom>
            <a:noFill/>
            <a:ln w="15875">
              <a:solidFill>
                <a:schemeClr val="tx1"/>
              </a:solidFill>
              <a:headEnd type="arrow" w="med" len="sm"/>
              <a:tailEnd type="arrow" w="med" len="sm"/>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cxnSp>
          <p:nvCxnSpPr>
            <p:cNvPr id="33" name="Straight Arrow Connector 83">
              <a:extLst>
                <a:ext uri="{FF2B5EF4-FFF2-40B4-BE49-F238E27FC236}">
                  <a16:creationId xmlns:a16="http://schemas.microsoft.com/office/drawing/2014/main" id="{C6425AF2-F781-390B-3228-3CF72F94BEF2}"/>
                </a:ext>
              </a:extLst>
            </p:cNvPr>
            <p:cNvCxnSpPr>
              <a:cxnSpLocks/>
            </p:cNvCxnSpPr>
            <p:nvPr/>
          </p:nvCxnSpPr>
          <p:spPr>
            <a:xfrm>
              <a:off x="2677644" y="1730011"/>
              <a:ext cx="572812" cy="0"/>
            </a:xfrm>
            <a:prstGeom prst="straightConnector1">
              <a:avLst/>
            </a:prstGeom>
            <a:ln w="15875">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cxnSp>
        <p:nvCxnSpPr>
          <p:cNvPr id="34" name="Elbow Connector 43" descr="Elbow vertical arrow pointing down (1).">
            <a:extLst>
              <a:ext uri="{FF2B5EF4-FFF2-40B4-BE49-F238E27FC236}">
                <a16:creationId xmlns:a16="http://schemas.microsoft.com/office/drawing/2014/main" id="{F953FCE3-9C7A-452E-F588-E8E583C15C30}"/>
              </a:ext>
            </a:extLst>
          </p:cNvPr>
          <p:cNvCxnSpPr>
            <a:cxnSpLocks/>
          </p:cNvCxnSpPr>
          <p:nvPr/>
        </p:nvCxnSpPr>
        <p:spPr>
          <a:xfrm rot="5400000">
            <a:off x="5535546" y="4281487"/>
            <a:ext cx="1636712" cy="182563"/>
          </a:xfrm>
          <a:prstGeom prst="bentConnector3">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5" name="Elbow Connector 44" descr="Elbow vertical arrow pointing down (2).">
            <a:extLst>
              <a:ext uri="{FF2B5EF4-FFF2-40B4-BE49-F238E27FC236}">
                <a16:creationId xmlns:a16="http://schemas.microsoft.com/office/drawing/2014/main" id="{0368A86C-5703-B2BF-6A3B-9BE82186E24F}"/>
              </a:ext>
            </a:extLst>
          </p:cNvPr>
          <p:cNvCxnSpPr>
            <a:cxnSpLocks/>
          </p:cNvCxnSpPr>
          <p:nvPr/>
        </p:nvCxnSpPr>
        <p:spPr>
          <a:xfrm rot="5400000" flipV="1">
            <a:off x="5922896" y="4281487"/>
            <a:ext cx="1636712" cy="182563"/>
          </a:xfrm>
          <a:prstGeom prst="bentConnector3">
            <a:avLst>
              <a:gd name="adj1" fmla="val 50000"/>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36" name="Elbow Connector 46" descr="Elbow vertical arrow pointing up (1).">
            <a:extLst>
              <a:ext uri="{FF2B5EF4-FFF2-40B4-BE49-F238E27FC236}">
                <a16:creationId xmlns:a16="http://schemas.microsoft.com/office/drawing/2014/main" id="{2074333C-215B-769A-93F3-108B99077621}"/>
              </a:ext>
            </a:extLst>
          </p:cNvPr>
          <p:cNvCxnSpPr>
            <a:cxnSpLocks/>
          </p:cNvCxnSpPr>
          <p:nvPr/>
        </p:nvCxnSpPr>
        <p:spPr>
          <a:xfrm rot="5400000" flipV="1">
            <a:off x="6346758" y="4281488"/>
            <a:ext cx="1636712" cy="182562"/>
          </a:xfrm>
          <a:prstGeom prst="bentConnector3">
            <a:avLst>
              <a:gd name="adj1" fmla="val 50000"/>
            </a:avLst>
          </a:prstGeom>
          <a:ln w="15875">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37" name="Elbow Connector 45" descr="Elbow vertical arrow pointing up (2).">
            <a:extLst>
              <a:ext uri="{FF2B5EF4-FFF2-40B4-BE49-F238E27FC236}">
                <a16:creationId xmlns:a16="http://schemas.microsoft.com/office/drawing/2014/main" id="{9CE21A21-47A3-4D0A-D6FE-EAA7BAD03F5E}"/>
              </a:ext>
            </a:extLst>
          </p:cNvPr>
          <p:cNvCxnSpPr>
            <a:cxnSpLocks/>
          </p:cNvCxnSpPr>
          <p:nvPr/>
        </p:nvCxnSpPr>
        <p:spPr>
          <a:xfrm rot="5400000">
            <a:off x="6653939" y="4280694"/>
            <a:ext cx="1636712" cy="184150"/>
          </a:xfrm>
          <a:prstGeom prst="bentConnector3">
            <a:avLst/>
          </a:prstGeom>
          <a:ln w="15875">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grpSp>
        <p:nvGrpSpPr>
          <p:cNvPr id="38" name="Group 3" descr="Forty-five degree arrows. ">
            <a:extLst>
              <a:ext uri="{FF2B5EF4-FFF2-40B4-BE49-F238E27FC236}">
                <a16:creationId xmlns:a16="http://schemas.microsoft.com/office/drawing/2014/main" id="{CCDB258D-5293-1067-7121-8B6716527327}"/>
              </a:ext>
            </a:extLst>
          </p:cNvPr>
          <p:cNvGrpSpPr/>
          <p:nvPr/>
        </p:nvGrpSpPr>
        <p:grpSpPr>
          <a:xfrm>
            <a:off x="8016710" y="4179722"/>
            <a:ext cx="2074580" cy="429931"/>
            <a:chOff x="8016710" y="4179722"/>
            <a:chExt cx="2074580" cy="429931"/>
          </a:xfrm>
        </p:grpSpPr>
        <p:cxnSp>
          <p:nvCxnSpPr>
            <p:cNvPr id="39" name="Straight Arrow Connector 96">
              <a:extLst>
                <a:ext uri="{FF2B5EF4-FFF2-40B4-BE49-F238E27FC236}">
                  <a16:creationId xmlns:a16="http://schemas.microsoft.com/office/drawing/2014/main" id="{8CE974F9-AA72-43AC-E35F-B750BF66583E}"/>
                </a:ext>
              </a:extLst>
            </p:cNvPr>
            <p:cNvCxnSpPr/>
            <p:nvPr/>
          </p:nvCxnSpPr>
          <p:spPr>
            <a:xfrm rot="18900000" flipH="1">
              <a:off x="8016710" y="4179722"/>
              <a:ext cx="1644650" cy="0"/>
            </a:xfrm>
            <a:prstGeom prst="straightConnector1">
              <a:avLst/>
            </a:prstGeom>
            <a:ln w="15875">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cxnSp>
          <p:nvCxnSpPr>
            <p:cNvPr id="40" name="Straight Arrow Connector 97">
              <a:extLst>
                <a:ext uri="{FF2B5EF4-FFF2-40B4-BE49-F238E27FC236}">
                  <a16:creationId xmlns:a16="http://schemas.microsoft.com/office/drawing/2014/main" id="{0FCE4EE0-EE2C-CB66-E8B6-0489D9A681AE}"/>
                </a:ext>
              </a:extLst>
            </p:cNvPr>
            <p:cNvCxnSpPr>
              <a:cxnSpLocks/>
            </p:cNvCxnSpPr>
            <p:nvPr/>
          </p:nvCxnSpPr>
          <p:spPr>
            <a:xfrm rot="18900000" flipH="1">
              <a:off x="8160394" y="4323407"/>
              <a:ext cx="1644650"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1" name="Straight Arrow Connector 98">
              <a:extLst>
                <a:ext uri="{FF2B5EF4-FFF2-40B4-BE49-F238E27FC236}">
                  <a16:creationId xmlns:a16="http://schemas.microsoft.com/office/drawing/2014/main" id="{614C29A0-669A-7F74-8FD5-411E08B2E56F}"/>
                </a:ext>
              </a:extLst>
            </p:cNvPr>
            <p:cNvCxnSpPr/>
            <p:nvPr/>
          </p:nvCxnSpPr>
          <p:spPr>
            <a:xfrm rot="18900000" flipH="1">
              <a:off x="8293976" y="4456988"/>
              <a:ext cx="1644650" cy="0"/>
            </a:xfrm>
            <a:prstGeom prst="straightConnector1">
              <a:avLst/>
            </a:prstGeom>
            <a:ln w="15875">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2" name="Straight Arrow Connector 99">
              <a:extLst>
                <a:ext uri="{FF2B5EF4-FFF2-40B4-BE49-F238E27FC236}">
                  <a16:creationId xmlns:a16="http://schemas.microsoft.com/office/drawing/2014/main" id="{D4143D06-30F5-D2DA-669F-0F4809B98E5C}"/>
                </a:ext>
              </a:extLst>
            </p:cNvPr>
            <p:cNvCxnSpPr/>
            <p:nvPr/>
          </p:nvCxnSpPr>
          <p:spPr>
            <a:xfrm rot="18900000" flipH="1">
              <a:off x="8446640" y="4609653"/>
              <a:ext cx="1644650" cy="0"/>
            </a:xfrm>
            <a:prstGeom prst="straightConnector1">
              <a:avLst/>
            </a:prstGeom>
            <a:ln w="15875">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grpSp>
      <p:grpSp>
        <p:nvGrpSpPr>
          <p:cNvPr id="43" name="Group 4" descr="135 degree arrows.">
            <a:extLst>
              <a:ext uri="{FF2B5EF4-FFF2-40B4-BE49-F238E27FC236}">
                <a16:creationId xmlns:a16="http://schemas.microsoft.com/office/drawing/2014/main" id="{9016E5EC-9D31-C5C3-4DA5-F7EEA2ADE34B}"/>
              </a:ext>
            </a:extLst>
          </p:cNvPr>
          <p:cNvGrpSpPr/>
          <p:nvPr/>
        </p:nvGrpSpPr>
        <p:grpSpPr>
          <a:xfrm>
            <a:off x="10494895" y="3357395"/>
            <a:ext cx="429930" cy="2074581"/>
            <a:chOff x="10494895" y="3357395"/>
            <a:chExt cx="429930" cy="2074581"/>
          </a:xfrm>
        </p:grpSpPr>
        <p:cxnSp>
          <p:nvCxnSpPr>
            <p:cNvPr id="44" name="Straight Arrow Connector 100">
              <a:extLst>
                <a:ext uri="{FF2B5EF4-FFF2-40B4-BE49-F238E27FC236}">
                  <a16:creationId xmlns:a16="http://schemas.microsoft.com/office/drawing/2014/main" id="{99346DCE-3B65-26B1-6CAF-F249570DFA4B}"/>
                </a:ext>
              </a:extLst>
            </p:cNvPr>
            <p:cNvCxnSpPr>
              <a:cxnSpLocks/>
            </p:cNvCxnSpPr>
            <p:nvPr/>
          </p:nvCxnSpPr>
          <p:spPr>
            <a:xfrm rot="2700000">
              <a:off x="9672570" y="4609651"/>
              <a:ext cx="1644650" cy="0"/>
            </a:xfrm>
            <a:prstGeom prst="straightConnector1">
              <a:avLst/>
            </a:prstGeom>
            <a:ln w="15875">
              <a:solidFill>
                <a:schemeClr val="tx1"/>
              </a:solidFill>
              <a:headEnd type="none" w="med" len="sm"/>
              <a:tailEnd type="none" w="med" len="sm"/>
            </a:ln>
          </p:spPr>
          <p:style>
            <a:lnRef idx="1">
              <a:schemeClr val="accent1"/>
            </a:lnRef>
            <a:fillRef idx="0">
              <a:schemeClr val="accent1"/>
            </a:fillRef>
            <a:effectRef idx="0">
              <a:schemeClr val="accent1"/>
            </a:effectRef>
            <a:fontRef idx="minor">
              <a:schemeClr val="tx1"/>
            </a:fontRef>
          </p:style>
        </p:cxnSp>
        <p:cxnSp>
          <p:nvCxnSpPr>
            <p:cNvPr id="45" name="Straight Arrow Connector 101">
              <a:extLst>
                <a:ext uri="{FF2B5EF4-FFF2-40B4-BE49-F238E27FC236}">
                  <a16:creationId xmlns:a16="http://schemas.microsoft.com/office/drawing/2014/main" id="{D3B6F98C-FAB2-EC9F-C8C4-C620930202D2}"/>
                </a:ext>
              </a:extLst>
            </p:cNvPr>
            <p:cNvCxnSpPr>
              <a:cxnSpLocks/>
            </p:cNvCxnSpPr>
            <p:nvPr/>
          </p:nvCxnSpPr>
          <p:spPr>
            <a:xfrm rot="2700000">
              <a:off x="9825234" y="4456986"/>
              <a:ext cx="1644650" cy="0"/>
            </a:xfrm>
            <a:prstGeom prst="straightConnector1">
              <a:avLst/>
            </a:prstGeom>
            <a:ln w="15875">
              <a:solidFill>
                <a:schemeClr val="tx1"/>
              </a:solidFill>
              <a:headEnd type="arrow"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6" name="Straight Arrow Connector 102">
              <a:extLst>
                <a:ext uri="{FF2B5EF4-FFF2-40B4-BE49-F238E27FC236}">
                  <a16:creationId xmlns:a16="http://schemas.microsoft.com/office/drawing/2014/main" id="{90CAB236-03AE-E163-3EFC-E9804869F9DF}"/>
                </a:ext>
              </a:extLst>
            </p:cNvPr>
            <p:cNvCxnSpPr>
              <a:cxnSpLocks/>
            </p:cNvCxnSpPr>
            <p:nvPr/>
          </p:nvCxnSpPr>
          <p:spPr>
            <a:xfrm rot="2700000">
              <a:off x="9958816" y="4323405"/>
              <a:ext cx="1644650" cy="0"/>
            </a:xfrm>
            <a:prstGeom prst="straightConnector1">
              <a:avLst/>
            </a:prstGeom>
            <a:ln w="15875">
              <a:solidFill>
                <a:schemeClr val="tx1"/>
              </a:solidFill>
              <a:headEnd type="none" w="med" len="sm"/>
              <a:tailEnd type="arrow" w="med" len="sm"/>
            </a:ln>
          </p:spPr>
          <p:style>
            <a:lnRef idx="1">
              <a:schemeClr val="accent1"/>
            </a:lnRef>
            <a:fillRef idx="0">
              <a:schemeClr val="accent1"/>
            </a:fillRef>
            <a:effectRef idx="0">
              <a:schemeClr val="accent1"/>
            </a:effectRef>
            <a:fontRef idx="minor">
              <a:schemeClr val="tx1"/>
            </a:fontRef>
          </p:style>
        </p:cxnSp>
        <p:cxnSp>
          <p:nvCxnSpPr>
            <p:cNvPr id="47" name="Straight Arrow Connector 103">
              <a:extLst>
                <a:ext uri="{FF2B5EF4-FFF2-40B4-BE49-F238E27FC236}">
                  <a16:creationId xmlns:a16="http://schemas.microsoft.com/office/drawing/2014/main" id="{B4B33057-D3C6-8D24-9E5C-A31378C83073}"/>
                </a:ext>
              </a:extLst>
            </p:cNvPr>
            <p:cNvCxnSpPr>
              <a:cxnSpLocks/>
            </p:cNvCxnSpPr>
            <p:nvPr/>
          </p:nvCxnSpPr>
          <p:spPr>
            <a:xfrm rot="2700000">
              <a:off x="10102500" y="4179720"/>
              <a:ext cx="1644650" cy="0"/>
            </a:xfrm>
            <a:prstGeom prst="straightConnector1">
              <a:avLst/>
            </a:prstGeom>
            <a:ln w="15875">
              <a:solidFill>
                <a:schemeClr val="tx1"/>
              </a:solidFill>
              <a:headEnd type="arrow" w="med" len="sm"/>
              <a:tailEnd type="none" w="med" len="sm"/>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55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AEC6"/>
        </a:solidFill>
        <a:effectLst/>
      </p:bgPr>
    </p:bg>
    <p:spTree>
      <p:nvGrpSpPr>
        <p:cNvPr id="1" name=""/>
        <p:cNvGrpSpPr/>
        <p:nvPr/>
      </p:nvGrpSpPr>
      <p:grpSpPr>
        <a:xfrm>
          <a:off x="0" y="0"/>
          <a:ext cx="0" cy="0"/>
          <a:chOff x="0" y="0"/>
          <a:chExt cx="0" cy="0"/>
        </a:xfrm>
      </p:grpSpPr>
      <p:pic>
        <p:nvPicPr>
          <p:cNvPr id="7170" name="Picture 2" descr="Configuración - Qué es, en la química, definición y concepto">
            <a:extLst>
              <a:ext uri="{FF2B5EF4-FFF2-40B4-BE49-F238E27FC236}">
                <a16:creationId xmlns:a16="http://schemas.microsoft.com/office/drawing/2014/main" id="{3C7D2FBA-8428-B38E-9957-3CF4318658A5}"/>
              </a:ext>
            </a:extLst>
          </p:cNvPr>
          <p:cNvPicPr>
            <a:picLocks noChangeAspect="1" noChangeArrowheads="1"/>
          </p:cNvPicPr>
          <p:nvPr/>
        </p:nvPicPr>
        <p:blipFill rotWithShape="1">
          <a:blip r:embed="rId2">
            <a:clrChange>
              <a:clrFrom>
                <a:srgbClr val="00AEC6"/>
              </a:clrFrom>
              <a:clrTo>
                <a:srgbClr val="00AEC6">
                  <a:alpha val="0"/>
                </a:srgbClr>
              </a:clrTo>
            </a:clrChange>
            <a:extLst>
              <a:ext uri="{28A0092B-C50C-407E-A947-70E740481C1C}">
                <a14:useLocalDpi xmlns:a14="http://schemas.microsoft.com/office/drawing/2010/main" val="0"/>
              </a:ext>
            </a:extLst>
          </a:blip>
          <a:srcRect t="21224" b="1"/>
          <a:stretch/>
        </p:blipFill>
        <p:spPr bwMode="auto">
          <a:xfrm>
            <a:off x="7491894" y="1"/>
            <a:ext cx="4700105" cy="2643809"/>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61BE961F-BCE4-424C-A7FF-2658AC75BF8C}"/>
              </a:ext>
            </a:extLst>
          </p:cNvPr>
          <p:cNvSpPr txBox="1"/>
          <p:nvPr/>
        </p:nvSpPr>
        <p:spPr>
          <a:xfrm>
            <a:off x="325436" y="352915"/>
            <a:ext cx="6368057" cy="954107"/>
          </a:xfrm>
          <a:prstGeom prst="rect">
            <a:avLst/>
          </a:prstGeom>
          <a:noFill/>
        </p:spPr>
        <p:txBody>
          <a:bodyPr wrap="square" rtlCol="0">
            <a:spAutoFit/>
          </a:bodyPr>
          <a:lstStyle/>
          <a:p>
            <a:r>
              <a:rPr lang="es-NI" sz="2800" b="1" dirty="0"/>
              <a:t>Cada canal deberá gestionar sus propias configuraciones</a:t>
            </a:r>
          </a:p>
        </p:txBody>
      </p:sp>
      <p:sp>
        <p:nvSpPr>
          <p:cNvPr id="5" name="CuadroTexto 4">
            <a:extLst>
              <a:ext uri="{FF2B5EF4-FFF2-40B4-BE49-F238E27FC236}">
                <a16:creationId xmlns:a16="http://schemas.microsoft.com/office/drawing/2014/main" id="{1C75D20C-D18C-0BA6-05EB-5811156EF978}"/>
              </a:ext>
            </a:extLst>
          </p:cNvPr>
          <p:cNvSpPr txBox="1"/>
          <p:nvPr/>
        </p:nvSpPr>
        <p:spPr>
          <a:xfrm>
            <a:off x="9880159" y="5642820"/>
            <a:ext cx="2085379" cy="369332"/>
          </a:xfrm>
          <a:prstGeom prst="rect">
            <a:avLst/>
          </a:prstGeom>
          <a:noFill/>
        </p:spPr>
        <p:txBody>
          <a:bodyPr wrap="none" rtlCol="0">
            <a:spAutoFit/>
          </a:bodyPr>
          <a:lstStyle/>
          <a:p>
            <a:r>
              <a:rPr lang="es-NI" dirty="0"/>
              <a:t>Esquemas contables</a:t>
            </a:r>
          </a:p>
        </p:txBody>
      </p:sp>
      <p:pic>
        <p:nvPicPr>
          <p:cNvPr id="7178" name="Picture 10" descr="Transfer - Free arrows icons">
            <a:extLst>
              <a:ext uri="{FF2B5EF4-FFF2-40B4-BE49-F238E27FC236}">
                <a16:creationId xmlns:a16="http://schemas.microsoft.com/office/drawing/2014/main" id="{484BC3EF-EA1B-7567-B197-36F604ECE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673" y="3778428"/>
            <a:ext cx="1726252" cy="1726252"/>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38DD73D3-C669-D544-BDBA-142EF6758595}"/>
              </a:ext>
            </a:extLst>
          </p:cNvPr>
          <p:cNvSpPr txBox="1"/>
          <p:nvPr/>
        </p:nvSpPr>
        <p:spPr>
          <a:xfrm>
            <a:off x="433582" y="5589594"/>
            <a:ext cx="2104403" cy="646331"/>
          </a:xfrm>
          <a:prstGeom prst="rect">
            <a:avLst/>
          </a:prstGeom>
          <a:noFill/>
        </p:spPr>
        <p:txBody>
          <a:bodyPr wrap="square">
            <a:spAutoFit/>
          </a:bodyPr>
          <a:lstStyle/>
          <a:p>
            <a:pPr algn="ctr"/>
            <a:r>
              <a:rPr lang="es-NI" dirty="0"/>
              <a:t>Códigos de transacciones</a:t>
            </a:r>
          </a:p>
        </p:txBody>
      </p:sp>
      <p:sp>
        <p:nvSpPr>
          <p:cNvPr id="9" name="CuadroTexto 8">
            <a:extLst>
              <a:ext uri="{FF2B5EF4-FFF2-40B4-BE49-F238E27FC236}">
                <a16:creationId xmlns:a16="http://schemas.microsoft.com/office/drawing/2014/main" id="{0A8D0889-8A77-6B78-4C9A-2D1156C304CB}"/>
              </a:ext>
            </a:extLst>
          </p:cNvPr>
          <p:cNvSpPr txBox="1"/>
          <p:nvPr/>
        </p:nvSpPr>
        <p:spPr>
          <a:xfrm>
            <a:off x="2809429" y="5642820"/>
            <a:ext cx="1779662" cy="369332"/>
          </a:xfrm>
          <a:prstGeom prst="rect">
            <a:avLst/>
          </a:prstGeom>
          <a:noFill/>
        </p:spPr>
        <p:txBody>
          <a:bodyPr wrap="square">
            <a:spAutoFit/>
          </a:bodyPr>
          <a:lstStyle/>
          <a:p>
            <a:r>
              <a:rPr lang="es-NI" dirty="0"/>
              <a:t>Códigos </a:t>
            </a:r>
            <a:r>
              <a:rPr lang="es-NI" dirty="0" err="1"/>
              <a:t>Batch</a:t>
            </a:r>
            <a:endParaRPr lang="es-NI" dirty="0"/>
          </a:p>
        </p:txBody>
      </p:sp>
      <p:sp>
        <p:nvSpPr>
          <p:cNvPr id="11" name="CuadroTexto 10">
            <a:extLst>
              <a:ext uri="{FF2B5EF4-FFF2-40B4-BE49-F238E27FC236}">
                <a16:creationId xmlns:a16="http://schemas.microsoft.com/office/drawing/2014/main" id="{B0DFE927-2617-5E9E-7271-5DEB72CCB1A6}"/>
              </a:ext>
            </a:extLst>
          </p:cNvPr>
          <p:cNvSpPr txBox="1"/>
          <p:nvPr/>
        </p:nvSpPr>
        <p:spPr>
          <a:xfrm>
            <a:off x="4817737" y="5593566"/>
            <a:ext cx="1726252" cy="646331"/>
          </a:xfrm>
          <a:prstGeom prst="rect">
            <a:avLst/>
          </a:prstGeom>
          <a:noFill/>
        </p:spPr>
        <p:txBody>
          <a:bodyPr wrap="square">
            <a:spAutoFit/>
          </a:bodyPr>
          <a:lstStyle/>
          <a:p>
            <a:pPr algn="ctr"/>
            <a:r>
              <a:rPr lang="es-NI" dirty="0"/>
              <a:t>Códigos de Usuarios</a:t>
            </a:r>
          </a:p>
        </p:txBody>
      </p:sp>
      <p:sp>
        <p:nvSpPr>
          <p:cNvPr id="13" name="CuadroTexto 12">
            <a:extLst>
              <a:ext uri="{FF2B5EF4-FFF2-40B4-BE49-F238E27FC236}">
                <a16:creationId xmlns:a16="http://schemas.microsoft.com/office/drawing/2014/main" id="{7A8D928F-004A-EC96-6158-AD9AC9851DBA}"/>
              </a:ext>
            </a:extLst>
          </p:cNvPr>
          <p:cNvSpPr txBox="1"/>
          <p:nvPr/>
        </p:nvSpPr>
        <p:spPr>
          <a:xfrm>
            <a:off x="7114570" y="5589594"/>
            <a:ext cx="2085380" cy="646331"/>
          </a:xfrm>
          <a:prstGeom prst="rect">
            <a:avLst/>
          </a:prstGeom>
          <a:noFill/>
        </p:spPr>
        <p:txBody>
          <a:bodyPr wrap="square">
            <a:spAutoFit/>
          </a:bodyPr>
          <a:lstStyle/>
          <a:p>
            <a:pPr algn="ctr"/>
            <a:r>
              <a:rPr lang="es-NI" dirty="0"/>
              <a:t>Configuración de comisiones</a:t>
            </a:r>
          </a:p>
        </p:txBody>
      </p:sp>
      <p:pic>
        <p:nvPicPr>
          <p:cNvPr id="14" name="Picture 10" descr="Transfer - Free arrows icons">
            <a:extLst>
              <a:ext uri="{FF2B5EF4-FFF2-40B4-BE49-F238E27FC236}">
                <a16:creationId xmlns:a16="http://schemas.microsoft.com/office/drawing/2014/main" id="{B92E4D2A-14C4-C597-ECAC-00D49ECE84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6338" y="3813450"/>
            <a:ext cx="1726252" cy="172625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 descr="Transfer - Free arrows icons">
            <a:extLst>
              <a:ext uri="{FF2B5EF4-FFF2-40B4-BE49-F238E27FC236}">
                <a16:creationId xmlns:a16="http://schemas.microsoft.com/office/drawing/2014/main" id="{712929D8-CFE2-42C1-215B-A3152DBB6C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0159" y="3813450"/>
            <a:ext cx="1726252" cy="172625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 descr="Transfer - Free arrows icons">
            <a:extLst>
              <a:ext uri="{FF2B5EF4-FFF2-40B4-BE49-F238E27FC236}">
                <a16:creationId xmlns:a16="http://schemas.microsoft.com/office/drawing/2014/main" id="{29FE8177-D35C-AC56-A2E1-D8E32199EF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8166" y="3784776"/>
            <a:ext cx="1726252" cy="1726252"/>
          </a:xfrm>
          <a:prstGeom prst="rect">
            <a:avLst/>
          </a:prstGeom>
          <a:noFill/>
          <a:extLst>
            <a:ext uri="{909E8E84-426E-40DD-AFC4-6F175D3DCCD1}">
              <a14:hiddenFill xmlns:a14="http://schemas.microsoft.com/office/drawing/2010/main">
                <a:solidFill>
                  <a:srgbClr val="FFFFFF"/>
                </a:solidFill>
              </a14:hiddenFill>
            </a:ext>
          </a:extLst>
        </p:spPr>
      </p:pic>
      <p:pic>
        <p:nvPicPr>
          <p:cNvPr id="18" name="Imagen 17">
            <a:extLst>
              <a:ext uri="{FF2B5EF4-FFF2-40B4-BE49-F238E27FC236}">
                <a16:creationId xmlns:a16="http://schemas.microsoft.com/office/drawing/2014/main" id="{05D9CEB6-33DD-A79D-641E-FAAEC1092390}"/>
              </a:ext>
            </a:extLst>
          </p:cNvPr>
          <p:cNvPicPr>
            <a:picLocks noChangeAspect="1"/>
          </p:cNvPicPr>
          <p:nvPr/>
        </p:nvPicPr>
        <p:blipFill>
          <a:blip r:embed="rId4"/>
          <a:stretch>
            <a:fillRect/>
          </a:stretch>
        </p:blipFill>
        <p:spPr>
          <a:xfrm>
            <a:off x="573723" y="1720493"/>
            <a:ext cx="2486372" cy="581106"/>
          </a:xfrm>
          <a:prstGeom prst="rect">
            <a:avLst/>
          </a:prstGeom>
        </p:spPr>
      </p:pic>
      <p:grpSp>
        <p:nvGrpSpPr>
          <p:cNvPr id="20" name="Grupo 19">
            <a:extLst>
              <a:ext uri="{FF2B5EF4-FFF2-40B4-BE49-F238E27FC236}">
                <a16:creationId xmlns:a16="http://schemas.microsoft.com/office/drawing/2014/main" id="{7AA582FB-EAD2-F5EE-F5D3-C399B89D3FE4}"/>
              </a:ext>
            </a:extLst>
          </p:cNvPr>
          <p:cNvGrpSpPr/>
          <p:nvPr/>
        </p:nvGrpSpPr>
        <p:grpSpPr>
          <a:xfrm>
            <a:off x="573723" y="2401368"/>
            <a:ext cx="2486372" cy="1027632"/>
            <a:chOff x="573723" y="2401368"/>
            <a:chExt cx="2486372" cy="1027632"/>
          </a:xfrm>
        </p:grpSpPr>
        <p:sp>
          <p:nvSpPr>
            <p:cNvPr id="19" name="Rectángulo 18">
              <a:extLst>
                <a:ext uri="{FF2B5EF4-FFF2-40B4-BE49-F238E27FC236}">
                  <a16:creationId xmlns:a16="http://schemas.microsoft.com/office/drawing/2014/main" id="{1203125F-54F9-E211-5A13-E1975D54FEC0}"/>
                </a:ext>
              </a:extLst>
            </p:cNvPr>
            <p:cNvSpPr/>
            <p:nvPr/>
          </p:nvSpPr>
          <p:spPr>
            <a:xfrm>
              <a:off x="573723" y="2401368"/>
              <a:ext cx="2486372" cy="10276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NI"/>
            </a:p>
          </p:txBody>
        </p:sp>
        <p:pic>
          <p:nvPicPr>
            <p:cNvPr id="7180" name="Picture 12" descr="Descubre Servired LAFISE a nivel Nacional - LAFISE Nicaragua">
              <a:extLst>
                <a:ext uri="{FF2B5EF4-FFF2-40B4-BE49-F238E27FC236}">
                  <a16:creationId xmlns:a16="http://schemas.microsoft.com/office/drawing/2014/main" id="{2C0B286E-7E5A-5973-1C19-5808E1B10E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202" y="2467897"/>
              <a:ext cx="2189413" cy="887600"/>
            </a:xfrm>
            <a:prstGeom prst="rect">
              <a:avLst/>
            </a:prstGeom>
            <a:noFill/>
            <a:extLst>
              <a:ext uri="{909E8E84-426E-40DD-AFC4-6F175D3DCCD1}">
                <a14:hiddenFill xmlns:a14="http://schemas.microsoft.com/office/drawing/2010/main">
                  <a:solidFill>
                    <a:srgbClr val="FFFFFF"/>
                  </a:solidFill>
                </a14:hiddenFill>
              </a:ext>
            </a:extLst>
          </p:spPr>
        </p:pic>
      </p:grpSp>
      <p:pic>
        <p:nvPicPr>
          <p:cNvPr id="22" name="Imagen 21">
            <a:extLst>
              <a:ext uri="{FF2B5EF4-FFF2-40B4-BE49-F238E27FC236}">
                <a16:creationId xmlns:a16="http://schemas.microsoft.com/office/drawing/2014/main" id="{B687CAC4-09D5-8EBC-FCAE-AA34628FF2CC}"/>
              </a:ext>
            </a:extLst>
          </p:cNvPr>
          <p:cNvPicPr>
            <a:picLocks noChangeAspect="1"/>
          </p:cNvPicPr>
          <p:nvPr/>
        </p:nvPicPr>
        <p:blipFill>
          <a:blip r:embed="rId6"/>
          <a:stretch>
            <a:fillRect/>
          </a:stretch>
        </p:blipFill>
        <p:spPr>
          <a:xfrm>
            <a:off x="3501717" y="1659073"/>
            <a:ext cx="2024207" cy="883291"/>
          </a:xfrm>
          <a:prstGeom prst="rect">
            <a:avLst/>
          </a:prstGeom>
        </p:spPr>
      </p:pic>
      <p:sp>
        <p:nvSpPr>
          <p:cNvPr id="23" name="Rectángulo 22">
            <a:extLst>
              <a:ext uri="{FF2B5EF4-FFF2-40B4-BE49-F238E27FC236}">
                <a16:creationId xmlns:a16="http://schemas.microsoft.com/office/drawing/2014/main" id="{98638619-8B25-F623-AD15-8F5B39EA8B12}"/>
              </a:ext>
            </a:extLst>
          </p:cNvPr>
          <p:cNvSpPr/>
          <p:nvPr/>
        </p:nvSpPr>
        <p:spPr>
          <a:xfrm>
            <a:off x="3419542" y="2595860"/>
            <a:ext cx="1032335" cy="923330"/>
          </a:xfrm>
          <a:prstGeom prst="rect">
            <a:avLst/>
          </a:prstGeom>
          <a:noFill/>
        </p:spPr>
        <p:txBody>
          <a:bodyPr wrap="none" lIns="91440" tIns="45720" rIns="91440" bIns="45720">
            <a:spAutoFit/>
          </a:bodyPr>
          <a:lstStyle/>
          <a:p>
            <a:pPr algn="ctr"/>
            <a:r>
              <a:rPr lang="es-E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STI</a:t>
            </a:r>
          </a:p>
        </p:txBody>
      </p:sp>
      <p:sp>
        <p:nvSpPr>
          <p:cNvPr id="24" name="CuadroTexto 23">
            <a:extLst>
              <a:ext uri="{FF2B5EF4-FFF2-40B4-BE49-F238E27FC236}">
                <a16:creationId xmlns:a16="http://schemas.microsoft.com/office/drawing/2014/main" id="{BEE87EC5-C8B3-A341-19EF-5C47D99BA432}"/>
              </a:ext>
            </a:extLst>
          </p:cNvPr>
          <p:cNvSpPr txBox="1"/>
          <p:nvPr/>
        </p:nvSpPr>
        <p:spPr>
          <a:xfrm>
            <a:off x="4363692" y="2643810"/>
            <a:ext cx="1779662" cy="923330"/>
          </a:xfrm>
          <a:prstGeom prst="rect">
            <a:avLst/>
          </a:prstGeom>
          <a:noFill/>
        </p:spPr>
        <p:txBody>
          <a:bodyPr wrap="square" rtlCol="0">
            <a:spAutoFit/>
          </a:bodyPr>
          <a:lstStyle/>
          <a:p>
            <a:r>
              <a:rPr lang="es-NI" b="1" dirty="0">
                <a:solidFill>
                  <a:schemeClr val="bg1"/>
                </a:solidFill>
              </a:rPr>
              <a:t>Sistema de Transferencias Internacionales</a:t>
            </a:r>
          </a:p>
        </p:txBody>
      </p:sp>
      <p:pic>
        <p:nvPicPr>
          <p:cNvPr id="25" name="Picture 10" descr="Transfer - Free arrows icons">
            <a:extLst>
              <a:ext uri="{FF2B5EF4-FFF2-40B4-BE49-F238E27FC236}">
                <a16:creationId xmlns:a16="http://schemas.microsoft.com/office/drawing/2014/main" id="{3C0B4A4A-B0A6-A0DB-6C7A-66CFBBA639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0603" y="3778428"/>
            <a:ext cx="1726252" cy="1726252"/>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n 26">
            <a:extLst>
              <a:ext uri="{FF2B5EF4-FFF2-40B4-BE49-F238E27FC236}">
                <a16:creationId xmlns:a16="http://schemas.microsoft.com/office/drawing/2014/main" id="{E849BA78-B644-AF17-1C5C-9212A7368920}"/>
              </a:ext>
            </a:extLst>
          </p:cNvPr>
          <p:cNvPicPr>
            <a:picLocks noChangeAspect="1"/>
          </p:cNvPicPr>
          <p:nvPr/>
        </p:nvPicPr>
        <p:blipFill>
          <a:blip r:embed="rId7"/>
          <a:stretch>
            <a:fillRect/>
          </a:stretch>
        </p:blipFill>
        <p:spPr>
          <a:xfrm>
            <a:off x="5951632" y="1588790"/>
            <a:ext cx="1924319" cy="981212"/>
          </a:xfrm>
          <a:prstGeom prst="rect">
            <a:avLst/>
          </a:prstGeom>
        </p:spPr>
      </p:pic>
      <p:sp>
        <p:nvSpPr>
          <p:cNvPr id="28" name="Rectángulo 27">
            <a:extLst>
              <a:ext uri="{FF2B5EF4-FFF2-40B4-BE49-F238E27FC236}">
                <a16:creationId xmlns:a16="http://schemas.microsoft.com/office/drawing/2014/main" id="{D7F01A04-5728-2596-3FAB-2EAD90FD892C}"/>
              </a:ext>
            </a:extLst>
          </p:cNvPr>
          <p:cNvSpPr/>
          <p:nvPr/>
        </p:nvSpPr>
        <p:spPr>
          <a:xfrm>
            <a:off x="5916583" y="2677529"/>
            <a:ext cx="1334020" cy="923330"/>
          </a:xfrm>
          <a:prstGeom prst="rect">
            <a:avLst/>
          </a:prstGeom>
          <a:noFill/>
        </p:spPr>
        <p:txBody>
          <a:bodyPr wrap="none" lIns="91440" tIns="45720" rIns="91440" bIns="45720">
            <a:spAutoFit/>
          </a:bodyPr>
          <a:lstStyle/>
          <a:p>
            <a:pPr algn="ctr"/>
            <a:r>
              <a:rPr lang="es-E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OBL</a:t>
            </a:r>
          </a:p>
        </p:txBody>
      </p:sp>
      <p:sp>
        <p:nvSpPr>
          <p:cNvPr id="29" name="CuadroTexto 28">
            <a:extLst>
              <a:ext uri="{FF2B5EF4-FFF2-40B4-BE49-F238E27FC236}">
                <a16:creationId xmlns:a16="http://schemas.microsoft.com/office/drawing/2014/main" id="{A6641B0E-5751-AF7F-BDB6-5A7028F46A68}"/>
              </a:ext>
            </a:extLst>
          </p:cNvPr>
          <p:cNvSpPr txBox="1"/>
          <p:nvPr/>
        </p:nvSpPr>
        <p:spPr>
          <a:xfrm>
            <a:off x="7177654" y="2816028"/>
            <a:ext cx="1779662" cy="646331"/>
          </a:xfrm>
          <a:prstGeom prst="rect">
            <a:avLst/>
          </a:prstGeom>
          <a:noFill/>
        </p:spPr>
        <p:txBody>
          <a:bodyPr wrap="square" rtlCol="0">
            <a:spAutoFit/>
          </a:bodyPr>
          <a:lstStyle/>
          <a:p>
            <a:r>
              <a:rPr lang="es-NI" b="1" dirty="0">
                <a:solidFill>
                  <a:schemeClr val="bg1"/>
                </a:solidFill>
              </a:rPr>
              <a:t>Open </a:t>
            </a:r>
            <a:r>
              <a:rPr lang="es-NI" b="1" dirty="0" err="1">
                <a:solidFill>
                  <a:schemeClr val="bg1"/>
                </a:solidFill>
              </a:rPr>
              <a:t>Banking</a:t>
            </a:r>
            <a:r>
              <a:rPr lang="es-NI" b="1" dirty="0">
                <a:solidFill>
                  <a:schemeClr val="bg1"/>
                </a:solidFill>
              </a:rPr>
              <a:t> LAFISE</a:t>
            </a:r>
          </a:p>
        </p:txBody>
      </p:sp>
    </p:spTree>
    <p:extLst>
      <p:ext uri="{BB962C8B-B14F-4D97-AF65-F5344CB8AC3E}">
        <p14:creationId xmlns:p14="http://schemas.microsoft.com/office/powerpoint/2010/main" val="15939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A005B84-57AF-3FF2-0AAA-41EE4C30DFEF}"/>
              </a:ext>
            </a:extLst>
          </p:cNvPr>
          <p:cNvSpPr txBox="1"/>
          <p:nvPr/>
        </p:nvSpPr>
        <p:spPr>
          <a:xfrm>
            <a:off x="3047301" y="2276935"/>
            <a:ext cx="6094602" cy="2308324"/>
          </a:xfrm>
          <a:prstGeom prst="rect">
            <a:avLst/>
          </a:prstGeom>
          <a:noFill/>
        </p:spPr>
        <p:txBody>
          <a:bodyPr wrap="square">
            <a:spAutoFit/>
          </a:bodyPr>
          <a:lstStyle/>
          <a:p>
            <a:pPr algn="l"/>
            <a:r>
              <a:rPr lang="es-419" b="1" i="0" dirty="0" err="1">
                <a:solidFill>
                  <a:srgbClr val="374151"/>
                </a:solidFill>
                <a:effectLst/>
                <a:latin typeface="Söhne"/>
              </a:rPr>
              <a:t>Slide</a:t>
            </a:r>
            <a:r>
              <a:rPr lang="es-419" b="1" i="0" dirty="0">
                <a:solidFill>
                  <a:srgbClr val="374151"/>
                </a:solidFill>
                <a:effectLst/>
                <a:latin typeface="Söhne"/>
              </a:rPr>
              <a:t> 2: Arquitectura Limpia</a:t>
            </a:r>
            <a:endParaRPr lang="es-419" b="0" i="0" dirty="0">
              <a:solidFill>
                <a:srgbClr val="374151"/>
              </a:solidFill>
              <a:effectLst/>
              <a:latin typeface="Söhne"/>
            </a:endParaRPr>
          </a:p>
          <a:p>
            <a:pPr algn="l">
              <a:buFont typeface="Arial" panose="020B0604020202020204" pitchFamily="34" charset="0"/>
              <a:buChar char="•"/>
            </a:pPr>
            <a:r>
              <a:rPr lang="es-419" b="1" i="0" dirty="0">
                <a:solidFill>
                  <a:srgbClr val="374151"/>
                </a:solidFill>
                <a:effectLst/>
                <a:latin typeface="Söhne"/>
              </a:rPr>
              <a:t>Título: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Principios y Beneficios de la Arquitectura Limpia</a:t>
            </a:r>
          </a:p>
          <a:p>
            <a:pPr algn="l">
              <a:buFont typeface="Arial" panose="020B0604020202020204" pitchFamily="34" charset="0"/>
              <a:buChar char="•"/>
            </a:pPr>
            <a:r>
              <a:rPr lang="es-419" b="1" i="0" dirty="0">
                <a:solidFill>
                  <a:srgbClr val="374151"/>
                </a:solidFill>
                <a:effectLst/>
                <a:latin typeface="Söhne"/>
              </a:rPr>
              <a:t>Contenido: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Explicación de los conceptos clave de la arquitectura limpia.</a:t>
            </a:r>
          </a:p>
          <a:p>
            <a:pPr marL="742950" lvl="1" indent="-285750" algn="l">
              <a:buFont typeface="Arial" panose="020B0604020202020204" pitchFamily="34" charset="0"/>
              <a:buChar char="•"/>
            </a:pPr>
            <a:r>
              <a:rPr lang="es-419" b="0" i="0" dirty="0">
                <a:solidFill>
                  <a:srgbClr val="374151"/>
                </a:solidFill>
                <a:effectLst/>
                <a:latin typeface="Söhne"/>
              </a:rPr>
              <a:t>Ventajas en el desarrollo, mantenimiento y escalabilidad.</a:t>
            </a:r>
          </a:p>
        </p:txBody>
      </p:sp>
    </p:spTree>
    <p:extLst>
      <p:ext uri="{BB962C8B-B14F-4D97-AF65-F5344CB8AC3E}">
        <p14:creationId xmlns:p14="http://schemas.microsoft.com/office/powerpoint/2010/main" val="21932778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45FA8E9-E727-47EC-884E-2C98C0FCB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3251" y="2023607"/>
            <a:ext cx="762000" cy="762000"/>
          </a:xfrm>
          <a:prstGeom prst="rect">
            <a:avLst/>
          </a:prstGeom>
        </p:spPr>
      </p:pic>
      <p:pic>
        <p:nvPicPr>
          <p:cNvPr id="15" name="Imagen 14">
            <a:extLst>
              <a:ext uri="{FF2B5EF4-FFF2-40B4-BE49-F238E27FC236}">
                <a16:creationId xmlns:a16="http://schemas.microsoft.com/office/drawing/2014/main" id="{1E351103-9B41-EBBB-62CD-F58059EE03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602" y="5203330"/>
            <a:ext cx="762000" cy="762000"/>
          </a:xfrm>
          <a:prstGeom prst="rect">
            <a:avLst/>
          </a:prstGeom>
        </p:spPr>
      </p:pic>
      <p:pic>
        <p:nvPicPr>
          <p:cNvPr id="19" name="Imagen 18">
            <a:extLst>
              <a:ext uri="{FF2B5EF4-FFF2-40B4-BE49-F238E27FC236}">
                <a16:creationId xmlns:a16="http://schemas.microsoft.com/office/drawing/2014/main" id="{7EE20A1A-BA6E-11CB-DAB7-2FBE6254E7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4900" y="5378450"/>
            <a:ext cx="533400" cy="533400"/>
          </a:xfrm>
          <a:prstGeom prst="rect">
            <a:avLst/>
          </a:prstGeom>
        </p:spPr>
      </p:pic>
      <p:pic>
        <p:nvPicPr>
          <p:cNvPr id="21" name="Imagen 20">
            <a:extLst>
              <a:ext uri="{FF2B5EF4-FFF2-40B4-BE49-F238E27FC236}">
                <a16:creationId xmlns:a16="http://schemas.microsoft.com/office/drawing/2014/main" id="{25EF9ECC-1218-0ED8-C283-7662616564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8102" y="3257725"/>
            <a:ext cx="762000" cy="762000"/>
          </a:xfrm>
          <a:prstGeom prst="rect">
            <a:avLst/>
          </a:prstGeom>
        </p:spPr>
      </p:pic>
      <p:pic>
        <p:nvPicPr>
          <p:cNvPr id="23" name="Imagen 22">
            <a:extLst>
              <a:ext uri="{FF2B5EF4-FFF2-40B4-BE49-F238E27FC236}">
                <a16:creationId xmlns:a16="http://schemas.microsoft.com/office/drawing/2014/main" id="{2E112E96-914A-4603-B82C-41DB3E6C7AA3}"/>
              </a:ext>
            </a:extLst>
          </p:cNvPr>
          <p:cNvPicPr>
            <a:picLocks noChangeAspect="1"/>
          </p:cNvPicPr>
          <p:nvPr/>
        </p:nvPicPr>
        <p:blipFill>
          <a:blip r:embed="rId6"/>
          <a:stretch>
            <a:fillRect/>
          </a:stretch>
        </p:blipFill>
        <p:spPr>
          <a:xfrm>
            <a:off x="7284346" y="1982635"/>
            <a:ext cx="762000" cy="750541"/>
          </a:xfrm>
          <a:prstGeom prst="rect">
            <a:avLst/>
          </a:prstGeom>
        </p:spPr>
      </p:pic>
      <p:grpSp>
        <p:nvGrpSpPr>
          <p:cNvPr id="25" name="Grupo 24">
            <a:extLst>
              <a:ext uri="{FF2B5EF4-FFF2-40B4-BE49-F238E27FC236}">
                <a16:creationId xmlns:a16="http://schemas.microsoft.com/office/drawing/2014/main" id="{6B02998A-6687-4C88-84B0-8FE8BD44180E}"/>
              </a:ext>
            </a:extLst>
          </p:cNvPr>
          <p:cNvGrpSpPr/>
          <p:nvPr/>
        </p:nvGrpSpPr>
        <p:grpSpPr>
          <a:xfrm>
            <a:off x="8299245" y="2122141"/>
            <a:ext cx="762000" cy="762000"/>
            <a:chOff x="3656048" y="3048000"/>
            <a:chExt cx="762000" cy="762000"/>
          </a:xfrm>
        </p:grpSpPr>
        <p:sp>
          <p:nvSpPr>
            <p:cNvPr id="24" name="Rectángulo 23">
              <a:extLst>
                <a:ext uri="{FF2B5EF4-FFF2-40B4-BE49-F238E27FC236}">
                  <a16:creationId xmlns:a16="http://schemas.microsoft.com/office/drawing/2014/main" id="{826F144F-B70B-0536-49E4-FFB8C496114B}"/>
                </a:ext>
              </a:extLst>
            </p:cNvPr>
            <p:cNvSpPr/>
            <p:nvPr/>
          </p:nvSpPr>
          <p:spPr>
            <a:xfrm>
              <a:off x="3656048" y="3048000"/>
              <a:ext cx="762000" cy="762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NI"/>
            </a:p>
          </p:txBody>
        </p:sp>
        <p:pic>
          <p:nvPicPr>
            <p:cNvPr id="2052" name="Picture 4" descr="Webhooks | Microsoft Azure Mono">
              <a:extLst>
                <a:ext uri="{FF2B5EF4-FFF2-40B4-BE49-F238E27FC236}">
                  <a16:creationId xmlns:a16="http://schemas.microsoft.com/office/drawing/2014/main" id="{7CB6CDF6-45EF-C246-3E43-E4D23E6CC8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6048" y="3092636"/>
              <a:ext cx="762000" cy="672728"/>
            </a:xfrm>
            <a:prstGeom prst="rect">
              <a:avLst/>
            </a:prstGeom>
            <a:noFill/>
            <a:extLst>
              <a:ext uri="{909E8E84-426E-40DD-AFC4-6F175D3DCCD1}">
                <a14:hiddenFill xmlns:a14="http://schemas.microsoft.com/office/drawing/2010/main">
                  <a:solidFill>
                    <a:srgbClr val="FFFFFF"/>
                  </a:solidFill>
                </a14:hiddenFill>
              </a:ext>
            </a:extLst>
          </p:spPr>
        </p:pic>
      </p:grpSp>
      <p:pic>
        <p:nvPicPr>
          <p:cNvPr id="27" name="Imagen 26">
            <a:extLst>
              <a:ext uri="{FF2B5EF4-FFF2-40B4-BE49-F238E27FC236}">
                <a16:creationId xmlns:a16="http://schemas.microsoft.com/office/drawing/2014/main" id="{9543DCF5-0834-9879-4A65-3B243F58CE2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5367" y="172027"/>
            <a:ext cx="381000" cy="381000"/>
          </a:xfrm>
          <a:prstGeom prst="rect">
            <a:avLst/>
          </a:prstGeom>
        </p:spPr>
      </p:pic>
      <p:sp>
        <p:nvSpPr>
          <p:cNvPr id="2055" name="Rectángulo 2054">
            <a:extLst>
              <a:ext uri="{FF2B5EF4-FFF2-40B4-BE49-F238E27FC236}">
                <a16:creationId xmlns:a16="http://schemas.microsoft.com/office/drawing/2014/main" id="{A2E74B1A-23E9-E785-FAC7-A26C7E11BD43}"/>
              </a:ext>
            </a:extLst>
          </p:cNvPr>
          <p:cNvSpPr/>
          <p:nvPr/>
        </p:nvSpPr>
        <p:spPr>
          <a:xfrm>
            <a:off x="3236253" y="2381558"/>
            <a:ext cx="215996" cy="1230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2056" name="Rectángulo 2055">
            <a:extLst>
              <a:ext uri="{FF2B5EF4-FFF2-40B4-BE49-F238E27FC236}">
                <a16:creationId xmlns:a16="http://schemas.microsoft.com/office/drawing/2014/main" id="{D2401D44-6117-3437-B490-233D1FDE26E6}"/>
              </a:ext>
            </a:extLst>
          </p:cNvPr>
          <p:cNvSpPr/>
          <p:nvPr/>
        </p:nvSpPr>
        <p:spPr>
          <a:xfrm>
            <a:off x="3236253" y="2383928"/>
            <a:ext cx="215996" cy="1230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2057" name="Rectángulo 2056">
            <a:extLst>
              <a:ext uri="{FF2B5EF4-FFF2-40B4-BE49-F238E27FC236}">
                <a16:creationId xmlns:a16="http://schemas.microsoft.com/office/drawing/2014/main" id="{9FF42EDF-FB4E-CCA8-8136-A78C84042D43}"/>
              </a:ext>
            </a:extLst>
          </p:cNvPr>
          <p:cNvSpPr/>
          <p:nvPr/>
        </p:nvSpPr>
        <p:spPr>
          <a:xfrm>
            <a:off x="3236253" y="2383950"/>
            <a:ext cx="215996" cy="1230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NI"/>
          </a:p>
        </p:txBody>
      </p:sp>
      <p:sp>
        <p:nvSpPr>
          <p:cNvPr id="2058" name="Rectángulo 2057">
            <a:extLst>
              <a:ext uri="{FF2B5EF4-FFF2-40B4-BE49-F238E27FC236}">
                <a16:creationId xmlns:a16="http://schemas.microsoft.com/office/drawing/2014/main" id="{18C7E5F9-DD40-3247-E7BE-C2180B27B76A}"/>
              </a:ext>
            </a:extLst>
          </p:cNvPr>
          <p:cNvSpPr/>
          <p:nvPr/>
        </p:nvSpPr>
        <p:spPr>
          <a:xfrm>
            <a:off x="3236254" y="2382847"/>
            <a:ext cx="215996" cy="1230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NI" dirty="0"/>
          </a:p>
        </p:txBody>
      </p:sp>
      <p:pic>
        <p:nvPicPr>
          <p:cNvPr id="11" name="Imagen 10">
            <a:extLst>
              <a:ext uri="{FF2B5EF4-FFF2-40B4-BE49-F238E27FC236}">
                <a16:creationId xmlns:a16="http://schemas.microsoft.com/office/drawing/2014/main" id="{7263A8C8-1D3F-C3C6-CC9A-70CE1CA9198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89102" y="2005355"/>
            <a:ext cx="762000" cy="762000"/>
          </a:xfrm>
          <a:prstGeom prst="rect">
            <a:avLst/>
          </a:prstGeom>
        </p:spPr>
      </p:pic>
      <p:pic>
        <p:nvPicPr>
          <p:cNvPr id="5124" name="Picture 4" descr="User - Free user icons">
            <a:extLst>
              <a:ext uri="{FF2B5EF4-FFF2-40B4-BE49-F238E27FC236}">
                <a16:creationId xmlns:a16="http://schemas.microsoft.com/office/drawing/2014/main" id="{A3E4D10E-4A57-FB91-82FB-DBBF7048FEB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1205698"/>
            <a:ext cx="8763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13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repeatCount="3000" accel="50000" decel="50000" fill="hold" grpId="0" nodeType="clickEffect">
                                  <p:stCondLst>
                                    <p:cond delay="0"/>
                                  </p:stCondLst>
                                  <p:childTnLst>
                                    <p:animMotion origin="layout" path="M 1.04167E-6 0 L 0.25 0 " pathEditMode="relative" rAng="0" ptsTypes="AA">
                                      <p:cBhvr>
                                        <p:cTn id="6" dur="2000" fill="hold"/>
                                        <p:tgtEl>
                                          <p:spTgt spid="2055"/>
                                        </p:tgtEl>
                                        <p:attrNameLst>
                                          <p:attrName>ppt_x</p:attrName>
                                          <p:attrName>ppt_y</p:attrName>
                                        </p:attrNameLst>
                                      </p:cBhvr>
                                      <p:rCtr x="12500" y="0"/>
                                    </p:animMotion>
                                  </p:childTnLst>
                                </p:cTn>
                              </p:par>
                              <p:par>
                                <p:cTn id="7" presetID="37" presetClass="path" presetSubtype="0" repeatCount="3000" accel="50000" decel="50000" fill="hold" grpId="0" nodeType="withEffect">
                                  <p:stCondLst>
                                    <p:cond delay="500"/>
                                  </p:stCondLst>
                                  <p:childTnLst>
                                    <p:animMotion origin="layout" path="M 1.04167E-6 -1.48148E-6 L 0.25 -1.48148E-6 " pathEditMode="relative" rAng="0" ptsTypes="AA">
                                      <p:cBhvr>
                                        <p:cTn id="8" dur="2000" fill="hold"/>
                                        <p:tgtEl>
                                          <p:spTgt spid="2056"/>
                                        </p:tgtEl>
                                        <p:attrNameLst>
                                          <p:attrName>ppt_x</p:attrName>
                                          <p:attrName>ppt_y</p:attrName>
                                        </p:attrNameLst>
                                      </p:cBhvr>
                                      <p:rCtr x="12500" y="0"/>
                                    </p:animMotion>
                                  </p:childTnLst>
                                </p:cTn>
                              </p:par>
                              <p:par>
                                <p:cTn id="9" presetID="37" presetClass="path" presetSubtype="0" repeatCount="3000" accel="50000" decel="50000" fill="hold" grpId="0" nodeType="withEffect">
                                  <p:stCondLst>
                                    <p:cond delay="1000"/>
                                  </p:stCondLst>
                                  <p:childTnLst>
                                    <p:animMotion origin="layout" path="M 1.04167E-6 -1.48148E-6 L 0.25 -1.48148E-6 " pathEditMode="relative" rAng="0" ptsTypes="AA">
                                      <p:cBhvr>
                                        <p:cTn id="10" dur="2000" fill="hold"/>
                                        <p:tgtEl>
                                          <p:spTgt spid="2057"/>
                                        </p:tgtEl>
                                        <p:attrNameLst>
                                          <p:attrName>ppt_x</p:attrName>
                                          <p:attrName>ppt_y</p:attrName>
                                        </p:attrNameLst>
                                      </p:cBhvr>
                                      <p:rCtr x="12500" y="0"/>
                                    </p:animMotion>
                                  </p:childTnLst>
                                </p:cTn>
                              </p:par>
                              <p:par>
                                <p:cTn id="11" presetID="37" presetClass="path" presetSubtype="0" repeatCount="3000" accel="50000" decel="50000" fill="hold" grpId="0" nodeType="withEffect">
                                  <p:stCondLst>
                                    <p:cond delay="1500"/>
                                  </p:stCondLst>
                                  <p:childTnLst>
                                    <p:animMotion origin="layout" path="M 1.04167E-6 0 L 0.25 0 " pathEditMode="relative" rAng="0" ptsTypes="AA">
                                      <p:cBhvr>
                                        <p:cTn id="12" dur="2000" fill="hold"/>
                                        <p:tgtEl>
                                          <p:spTgt spid="2058"/>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nimBg="1"/>
      <p:bldP spid="2056" grpId="0" animBg="1"/>
      <p:bldP spid="2057" grpId="0" animBg="1"/>
      <p:bldP spid="205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074" name="Picture 2" descr="Event-Driven Microservice Architecture using Amazon EventBridge, SQS and  Lambda | by Mehmet Ozkaya | AWS Lambda &amp; Serverless — Developer Guide with  Hands-on Labs | Medium">
            <a:extLst>
              <a:ext uri="{FF2B5EF4-FFF2-40B4-BE49-F238E27FC236}">
                <a16:creationId xmlns:a16="http://schemas.microsoft.com/office/drawing/2014/main" id="{CF861E04-1B0F-68EE-64F9-33296FF68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73100"/>
            <a:ext cx="12192000" cy="5511800"/>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652F597B-4140-F3A8-ADD4-6F1E7D69C9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67" y="172027"/>
            <a:ext cx="381000" cy="381000"/>
          </a:xfrm>
          <a:prstGeom prst="rect">
            <a:avLst/>
          </a:prstGeom>
        </p:spPr>
      </p:pic>
    </p:spTree>
    <p:extLst>
      <p:ext uri="{BB962C8B-B14F-4D97-AF65-F5344CB8AC3E}">
        <p14:creationId xmlns:p14="http://schemas.microsoft.com/office/powerpoint/2010/main" val="2225704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39F9B8C-0A05-58D3-78FF-0CB7BC7443E7}"/>
              </a:ext>
            </a:extLst>
          </p:cNvPr>
          <p:cNvSpPr txBox="1"/>
          <p:nvPr/>
        </p:nvSpPr>
        <p:spPr>
          <a:xfrm>
            <a:off x="3047301" y="2415435"/>
            <a:ext cx="6094602" cy="2031325"/>
          </a:xfrm>
          <a:prstGeom prst="rect">
            <a:avLst/>
          </a:prstGeom>
          <a:noFill/>
        </p:spPr>
        <p:txBody>
          <a:bodyPr wrap="square">
            <a:spAutoFit/>
          </a:bodyPr>
          <a:lstStyle/>
          <a:p>
            <a:pPr algn="l"/>
            <a:r>
              <a:rPr lang="es-419" b="1" i="0" dirty="0" err="1">
                <a:solidFill>
                  <a:srgbClr val="374151"/>
                </a:solidFill>
                <a:effectLst/>
                <a:latin typeface="Söhne"/>
              </a:rPr>
              <a:t>Slide</a:t>
            </a:r>
            <a:r>
              <a:rPr lang="es-419" b="1" i="0" dirty="0">
                <a:solidFill>
                  <a:srgbClr val="374151"/>
                </a:solidFill>
                <a:effectLst/>
                <a:latin typeface="Söhne"/>
              </a:rPr>
              <a:t> 3: .NET 6 en la Arquitectura</a:t>
            </a:r>
            <a:endParaRPr lang="es-419" b="0" i="0" dirty="0">
              <a:solidFill>
                <a:srgbClr val="374151"/>
              </a:solidFill>
              <a:effectLst/>
              <a:latin typeface="Söhne"/>
            </a:endParaRPr>
          </a:p>
          <a:p>
            <a:pPr algn="l">
              <a:buFont typeface="Arial" panose="020B0604020202020204" pitchFamily="34" charset="0"/>
              <a:buChar char="•"/>
            </a:pPr>
            <a:r>
              <a:rPr lang="es-419" b="1" i="0" dirty="0">
                <a:solidFill>
                  <a:srgbClr val="374151"/>
                </a:solidFill>
                <a:effectLst/>
                <a:latin typeface="Söhne"/>
              </a:rPr>
              <a:t>Título: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Potenciando la Aplicación con .NET 6</a:t>
            </a:r>
          </a:p>
          <a:p>
            <a:pPr algn="l">
              <a:buFont typeface="Arial" panose="020B0604020202020204" pitchFamily="34" charset="0"/>
              <a:buChar char="•"/>
            </a:pPr>
            <a:r>
              <a:rPr lang="es-419" b="1" i="0" dirty="0">
                <a:solidFill>
                  <a:srgbClr val="374151"/>
                </a:solidFill>
                <a:effectLst/>
                <a:latin typeface="Söhne"/>
              </a:rPr>
              <a:t>Contenido: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Ventajas y novedades de .NET 6 en el desarrollo de aplicaciones.</a:t>
            </a:r>
          </a:p>
          <a:p>
            <a:pPr marL="742950" lvl="1" indent="-285750" algn="l">
              <a:buFont typeface="Arial" panose="020B0604020202020204" pitchFamily="34" charset="0"/>
              <a:buChar char="•"/>
            </a:pPr>
            <a:r>
              <a:rPr lang="es-419" b="0" i="0" dirty="0">
                <a:solidFill>
                  <a:srgbClr val="374151"/>
                </a:solidFill>
                <a:effectLst/>
                <a:latin typeface="Söhne"/>
              </a:rPr>
              <a:t>Integración con los principios de la arquitectura limpia.</a:t>
            </a:r>
          </a:p>
        </p:txBody>
      </p:sp>
    </p:spTree>
    <p:extLst>
      <p:ext uri="{BB962C8B-B14F-4D97-AF65-F5344CB8AC3E}">
        <p14:creationId xmlns:p14="http://schemas.microsoft.com/office/powerpoint/2010/main" val="1379203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AEB88C-16FC-36D6-D58E-75D33C89E5E8}"/>
              </a:ext>
            </a:extLst>
          </p:cNvPr>
          <p:cNvSpPr txBox="1"/>
          <p:nvPr/>
        </p:nvSpPr>
        <p:spPr>
          <a:xfrm>
            <a:off x="3047301" y="2276935"/>
            <a:ext cx="6094602" cy="2308324"/>
          </a:xfrm>
          <a:prstGeom prst="rect">
            <a:avLst/>
          </a:prstGeom>
          <a:noFill/>
        </p:spPr>
        <p:txBody>
          <a:bodyPr wrap="square">
            <a:spAutoFit/>
          </a:bodyPr>
          <a:lstStyle/>
          <a:p>
            <a:pPr algn="l"/>
            <a:r>
              <a:rPr lang="es-419" b="1" i="0" dirty="0" err="1">
                <a:solidFill>
                  <a:srgbClr val="374151"/>
                </a:solidFill>
                <a:effectLst/>
                <a:latin typeface="Söhne"/>
              </a:rPr>
              <a:t>Slide</a:t>
            </a:r>
            <a:r>
              <a:rPr lang="es-419" b="1" i="0" dirty="0">
                <a:solidFill>
                  <a:srgbClr val="374151"/>
                </a:solidFill>
                <a:effectLst/>
                <a:latin typeface="Söhne"/>
              </a:rPr>
              <a:t> 8: Desafío Superado: Límite de 30 segundos en API Gateway</a:t>
            </a:r>
            <a:endParaRPr lang="es-419" b="0" i="0" dirty="0">
              <a:solidFill>
                <a:srgbClr val="374151"/>
              </a:solidFill>
              <a:effectLst/>
              <a:latin typeface="Söhne"/>
            </a:endParaRPr>
          </a:p>
          <a:p>
            <a:pPr algn="l">
              <a:buFont typeface="Arial" panose="020B0604020202020204" pitchFamily="34" charset="0"/>
              <a:buChar char="•"/>
            </a:pPr>
            <a:r>
              <a:rPr lang="es-419" b="1" i="0" dirty="0">
                <a:solidFill>
                  <a:srgbClr val="374151"/>
                </a:solidFill>
                <a:effectLst/>
                <a:latin typeface="Söhne"/>
              </a:rPr>
              <a:t>Título: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Optimización Exitosa con Arquitectura de Eventos</a:t>
            </a:r>
          </a:p>
          <a:p>
            <a:pPr algn="l">
              <a:buFont typeface="Arial" panose="020B0604020202020204" pitchFamily="34" charset="0"/>
              <a:buChar char="•"/>
            </a:pPr>
            <a:r>
              <a:rPr lang="es-419" b="1" i="0" dirty="0">
                <a:solidFill>
                  <a:srgbClr val="374151"/>
                </a:solidFill>
                <a:effectLst/>
                <a:latin typeface="Söhne"/>
              </a:rPr>
              <a:t>Contenido: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Relación entre la arquitectura basada en eventos y la solución al desafío del límite de tiempo en el API Gateway.</a:t>
            </a:r>
          </a:p>
        </p:txBody>
      </p:sp>
    </p:spTree>
    <p:extLst>
      <p:ext uri="{BB962C8B-B14F-4D97-AF65-F5344CB8AC3E}">
        <p14:creationId xmlns:p14="http://schemas.microsoft.com/office/powerpoint/2010/main" val="2204958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A4B6E33-95FB-18C1-2CC9-8702E49ED8FE}"/>
              </a:ext>
            </a:extLst>
          </p:cNvPr>
          <p:cNvSpPr txBox="1"/>
          <p:nvPr/>
        </p:nvSpPr>
        <p:spPr>
          <a:xfrm>
            <a:off x="3047301" y="2415435"/>
            <a:ext cx="6094602" cy="2031325"/>
          </a:xfrm>
          <a:prstGeom prst="rect">
            <a:avLst/>
          </a:prstGeom>
          <a:noFill/>
        </p:spPr>
        <p:txBody>
          <a:bodyPr wrap="square">
            <a:spAutoFit/>
          </a:bodyPr>
          <a:lstStyle/>
          <a:p>
            <a:pPr algn="l"/>
            <a:r>
              <a:rPr lang="es-419" b="1" i="0" dirty="0" err="1">
                <a:solidFill>
                  <a:srgbClr val="374151"/>
                </a:solidFill>
                <a:effectLst/>
                <a:latin typeface="Söhne"/>
              </a:rPr>
              <a:t>Slide</a:t>
            </a:r>
            <a:r>
              <a:rPr lang="es-419" b="1" i="0" dirty="0">
                <a:solidFill>
                  <a:srgbClr val="374151"/>
                </a:solidFill>
                <a:effectLst/>
                <a:latin typeface="Söhne"/>
              </a:rPr>
              <a:t> 4: Arquitectura Basada en Eventos de AWS</a:t>
            </a:r>
            <a:endParaRPr lang="es-419" b="0" i="0" dirty="0">
              <a:solidFill>
                <a:srgbClr val="374151"/>
              </a:solidFill>
              <a:effectLst/>
              <a:latin typeface="Söhne"/>
            </a:endParaRPr>
          </a:p>
          <a:p>
            <a:pPr algn="l">
              <a:buFont typeface="Arial" panose="020B0604020202020204" pitchFamily="34" charset="0"/>
              <a:buChar char="•"/>
            </a:pPr>
            <a:r>
              <a:rPr lang="es-419" b="1" i="0" dirty="0">
                <a:solidFill>
                  <a:srgbClr val="374151"/>
                </a:solidFill>
                <a:effectLst/>
                <a:latin typeface="Söhne"/>
              </a:rPr>
              <a:t>Título: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Eficiencia mediante Arquitectura de Eventos en AWS</a:t>
            </a:r>
          </a:p>
          <a:p>
            <a:pPr algn="l">
              <a:buFont typeface="Arial" panose="020B0604020202020204" pitchFamily="34" charset="0"/>
              <a:buChar char="•"/>
            </a:pPr>
            <a:r>
              <a:rPr lang="es-419" b="1" i="0" dirty="0">
                <a:solidFill>
                  <a:srgbClr val="374151"/>
                </a:solidFill>
                <a:effectLst/>
                <a:latin typeface="Söhne"/>
              </a:rPr>
              <a:t>Contenido: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Explicación de la arquitectura basada en eventos.</a:t>
            </a:r>
          </a:p>
          <a:p>
            <a:pPr marL="742950" lvl="1" indent="-285750" algn="l">
              <a:buFont typeface="Arial" panose="020B0604020202020204" pitchFamily="34" charset="0"/>
              <a:buChar char="•"/>
            </a:pPr>
            <a:r>
              <a:rPr lang="es-419" b="0" i="0" dirty="0">
                <a:solidFill>
                  <a:srgbClr val="374151"/>
                </a:solidFill>
                <a:effectLst/>
                <a:latin typeface="Söhne"/>
              </a:rPr>
              <a:t>Utilización de AWS </a:t>
            </a:r>
            <a:r>
              <a:rPr lang="es-419" b="0" i="0" dirty="0" err="1">
                <a:solidFill>
                  <a:srgbClr val="374151"/>
                </a:solidFill>
                <a:effectLst/>
                <a:latin typeface="Söhne"/>
              </a:rPr>
              <a:t>EventBridge</a:t>
            </a:r>
            <a:r>
              <a:rPr lang="es-419" b="0" i="0" dirty="0">
                <a:solidFill>
                  <a:srgbClr val="374151"/>
                </a:solidFill>
                <a:effectLst/>
                <a:latin typeface="Söhne"/>
              </a:rPr>
              <a:t> para la gestión de eventos.</a:t>
            </a:r>
          </a:p>
        </p:txBody>
      </p:sp>
    </p:spTree>
    <p:extLst>
      <p:ext uri="{BB962C8B-B14F-4D97-AF65-F5344CB8AC3E}">
        <p14:creationId xmlns:p14="http://schemas.microsoft.com/office/powerpoint/2010/main" val="3082946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29A1114-103E-17EB-1324-5F4CF684C45F}"/>
              </a:ext>
            </a:extLst>
          </p:cNvPr>
          <p:cNvSpPr txBox="1"/>
          <p:nvPr/>
        </p:nvSpPr>
        <p:spPr>
          <a:xfrm>
            <a:off x="3047301" y="2138436"/>
            <a:ext cx="6094602" cy="2585323"/>
          </a:xfrm>
          <a:prstGeom prst="rect">
            <a:avLst/>
          </a:prstGeom>
          <a:noFill/>
        </p:spPr>
        <p:txBody>
          <a:bodyPr wrap="square">
            <a:spAutoFit/>
          </a:bodyPr>
          <a:lstStyle/>
          <a:p>
            <a:pPr algn="l"/>
            <a:r>
              <a:rPr lang="es-419" b="1" i="0" dirty="0" err="1">
                <a:solidFill>
                  <a:srgbClr val="374151"/>
                </a:solidFill>
                <a:effectLst/>
                <a:latin typeface="Söhne"/>
              </a:rPr>
              <a:t>Slide</a:t>
            </a:r>
            <a:r>
              <a:rPr lang="es-419" b="1" i="0" dirty="0">
                <a:solidFill>
                  <a:srgbClr val="374151"/>
                </a:solidFill>
                <a:effectLst/>
                <a:latin typeface="Söhne"/>
              </a:rPr>
              <a:t> 5: Transición: Arquitectura Inicial basada en Colas SQS de AWS</a:t>
            </a:r>
            <a:endParaRPr lang="es-419" b="0" i="0" dirty="0">
              <a:solidFill>
                <a:srgbClr val="374151"/>
              </a:solidFill>
              <a:effectLst/>
              <a:latin typeface="Söhne"/>
            </a:endParaRPr>
          </a:p>
          <a:p>
            <a:pPr algn="l">
              <a:buFont typeface="Arial" panose="020B0604020202020204" pitchFamily="34" charset="0"/>
              <a:buChar char="•"/>
            </a:pPr>
            <a:r>
              <a:rPr lang="es-419" b="1" i="0" dirty="0">
                <a:solidFill>
                  <a:srgbClr val="374151"/>
                </a:solidFill>
                <a:effectLst/>
                <a:latin typeface="Söhne"/>
              </a:rPr>
              <a:t>Título: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Manejo Inicial de Transacciones: Colas SQS en AWS</a:t>
            </a:r>
          </a:p>
          <a:p>
            <a:pPr algn="l">
              <a:buFont typeface="Arial" panose="020B0604020202020204" pitchFamily="34" charset="0"/>
              <a:buChar char="•"/>
            </a:pPr>
            <a:r>
              <a:rPr lang="es-419" b="1" i="0" dirty="0">
                <a:solidFill>
                  <a:srgbClr val="374151"/>
                </a:solidFill>
                <a:effectLst/>
                <a:latin typeface="Söhne"/>
              </a:rPr>
              <a:t>Contenido: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Descripción de la arquitectura inicial basada en colas SQS de AWS.</a:t>
            </a:r>
          </a:p>
          <a:p>
            <a:pPr marL="742950" lvl="1" indent="-285750" algn="l">
              <a:buFont typeface="Arial" panose="020B0604020202020204" pitchFamily="34" charset="0"/>
              <a:buChar char="•"/>
            </a:pPr>
            <a:r>
              <a:rPr lang="es-419" b="0" i="0" dirty="0">
                <a:solidFill>
                  <a:srgbClr val="374151"/>
                </a:solidFill>
                <a:effectLst/>
                <a:latin typeface="Söhne"/>
              </a:rPr>
              <a:t>Ventajas y limitaciones encontradas en esta configuración.</a:t>
            </a:r>
          </a:p>
        </p:txBody>
      </p:sp>
    </p:spTree>
    <p:extLst>
      <p:ext uri="{BB962C8B-B14F-4D97-AF65-F5344CB8AC3E}">
        <p14:creationId xmlns:p14="http://schemas.microsoft.com/office/powerpoint/2010/main" val="2791656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2A1809F-0743-8D2C-CE4A-39641CC93D05}"/>
              </a:ext>
            </a:extLst>
          </p:cNvPr>
          <p:cNvSpPr txBox="1"/>
          <p:nvPr/>
        </p:nvSpPr>
        <p:spPr>
          <a:xfrm>
            <a:off x="3047301" y="2138436"/>
            <a:ext cx="6094602" cy="2585323"/>
          </a:xfrm>
          <a:prstGeom prst="rect">
            <a:avLst/>
          </a:prstGeom>
          <a:noFill/>
        </p:spPr>
        <p:txBody>
          <a:bodyPr wrap="square">
            <a:spAutoFit/>
          </a:bodyPr>
          <a:lstStyle/>
          <a:p>
            <a:pPr algn="l"/>
            <a:r>
              <a:rPr lang="es-419" b="1" i="0" dirty="0" err="1">
                <a:solidFill>
                  <a:srgbClr val="374151"/>
                </a:solidFill>
                <a:effectLst/>
                <a:latin typeface="Söhne"/>
              </a:rPr>
              <a:t>Slide</a:t>
            </a:r>
            <a:r>
              <a:rPr lang="es-419" b="1" i="0" dirty="0">
                <a:solidFill>
                  <a:srgbClr val="374151"/>
                </a:solidFill>
                <a:effectLst/>
                <a:latin typeface="Söhne"/>
              </a:rPr>
              <a:t> 6: Desafío: Evolución Necesaria a Arquitectura de Eventos</a:t>
            </a:r>
            <a:endParaRPr lang="es-419" b="0" i="0" dirty="0">
              <a:solidFill>
                <a:srgbClr val="374151"/>
              </a:solidFill>
              <a:effectLst/>
              <a:latin typeface="Söhne"/>
            </a:endParaRPr>
          </a:p>
          <a:p>
            <a:pPr algn="l">
              <a:buFont typeface="Arial" panose="020B0604020202020204" pitchFamily="34" charset="0"/>
              <a:buChar char="•"/>
            </a:pPr>
            <a:r>
              <a:rPr lang="es-419" b="1" i="0" dirty="0">
                <a:solidFill>
                  <a:srgbClr val="374151"/>
                </a:solidFill>
                <a:effectLst/>
                <a:latin typeface="Söhne"/>
              </a:rPr>
              <a:t>Título: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Superando Limitaciones con Arquitectura de Eventos</a:t>
            </a:r>
          </a:p>
          <a:p>
            <a:pPr algn="l">
              <a:buFont typeface="Arial" panose="020B0604020202020204" pitchFamily="34" charset="0"/>
              <a:buChar char="•"/>
            </a:pPr>
            <a:r>
              <a:rPr lang="es-419" b="1" i="0" dirty="0">
                <a:solidFill>
                  <a:srgbClr val="374151"/>
                </a:solidFill>
                <a:effectLst/>
                <a:latin typeface="Söhne"/>
              </a:rPr>
              <a:t>Contenido: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Identificación de las limitaciones que llevaron a considerar la evolución.</a:t>
            </a:r>
          </a:p>
          <a:p>
            <a:pPr marL="742950" lvl="1" indent="-285750" algn="l">
              <a:buFont typeface="Arial" panose="020B0604020202020204" pitchFamily="34" charset="0"/>
              <a:buChar char="•"/>
            </a:pPr>
            <a:r>
              <a:rPr lang="es-419" b="0" i="0" dirty="0">
                <a:solidFill>
                  <a:srgbClr val="374151"/>
                </a:solidFill>
                <a:effectLst/>
                <a:latin typeface="Söhne"/>
              </a:rPr>
              <a:t>Razones para migrar de una arquitectura basada en colas a una basada en eventos.</a:t>
            </a:r>
          </a:p>
        </p:txBody>
      </p:sp>
    </p:spTree>
    <p:extLst>
      <p:ext uri="{BB962C8B-B14F-4D97-AF65-F5344CB8AC3E}">
        <p14:creationId xmlns:p14="http://schemas.microsoft.com/office/powerpoint/2010/main" val="1665637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F1484CD-B02C-D49D-D4D9-2D7ED4BAF88D}"/>
              </a:ext>
            </a:extLst>
          </p:cNvPr>
          <p:cNvSpPr txBox="1"/>
          <p:nvPr/>
        </p:nvSpPr>
        <p:spPr>
          <a:xfrm>
            <a:off x="3047301" y="2415435"/>
            <a:ext cx="6094602" cy="2031325"/>
          </a:xfrm>
          <a:prstGeom prst="rect">
            <a:avLst/>
          </a:prstGeom>
          <a:noFill/>
        </p:spPr>
        <p:txBody>
          <a:bodyPr wrap="square">
            <a:spAutoFit/>
          </a:bodyPr>
          <a:lstStyle/>
          <a:p>
            <a:pPr algn="l"/>
            <a:r>
              <a:rPr lang="es-419" b="1" i="0" dirty="0" err="1">
                <a:solidFill>
                  <a:srgbClr val="374151"/>
                </a:solidFill>
                <a:effectLst/>
                <a:latin typeface="Söhne"/>
              </a:rPr>
              <a:t>Slide</a:t>
            </a:r>
            <a:r>
              <a:rPr lang="es-419" b="1" i="0" dirty="0">
                <a:solidFill>
                  <a:srgbClr val="374151"/>
                </a:solidFill>
                <a:effectLst/>
                <a:latin typeface="Söhne"/>
              </a:rPr>
              <a:t> 7: Mejora: Arquitectura Basada en Eventos de AWS</a:t>
            </a:r>
            <a:endParaRPr lang="es-419" b="0" i="0" dirty="0">
              <a:solidFill>
                <a:srgbClr val="374151"/>
              </a:solidFill>
              <a:effectLst/>
              <a:latin typeface="Söhne"/>
            </a:endParaRPr>
          </a:p>
          <a:p>
            <a:pPr algn="l">
              <a:buFont typeface="Arial" panose="020B0604020202020204" pitchFamily="34" charset="0"/>
              <a:buChar char="•"/>
            </a:pPr>
            <a:r>
              <a:rPr lang="es-419" b="1" i="0" dirty="0">
                <a:solidFill>
                  <a:srgbClr val="374151"/>
                </a:solidFill>
                <a:effectLst/>
                <a:latin typeface="Söhne"/>
              </a:rPr>
              <a:t>Título: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Eficiencia y Flexibilidad con Arquitectura de Eventos</a:t>
            </a:r>
          </a:p>
          <a:p>
            <a:pPr algn="l">
              <a:buFont typeface="Arial" panose="020B0604020202020204" pitchFamily="34" charset="0"/>
              <a:buChar char="•"/>
            </a:pPr>
            <a:r>
              <a:rPr lang="es-419" b="1" i="0" dirty="0">
                <a:solidFill>
                  <a:srgbClr val="374151"/>
                </a:solidFill>
                <a:effectLst/>
                <a:latin typeface="Söhne"/>
              </a:rPr>
              <a:t>Contenido:</a:t>
            </a:r>
            <a:endParaRPr lang="es-419" b="0" i="0" dirty="0">
              <a:solidFill>
                <a:srgbClr val="374151"/>
              </a:solidFill>
              <a:effectLst/>
              <a:latin typeface="Söhne"/>
            </a:endParaRPr>
          </a:p>
          <a:p>
            <a:pPr marL="742950" lvl="1" indent="-285750" algn="l">
              <a:buFont typeface="Arial" panose="020B0604020202020204" pitchFamily="34" charset="0"/>
              <a:buChar char="•"/>
            </a:pPr>
            <a:r>
              <a:rPr lang="es-419" b="0" i="0" dirty="0">
                <a:solidFill>
                  <a:srgbClr val="374151"/>
                </a:solidFill>
                <a:effectLst/>
                <a:latin typeface="Söhne"/>
              </a:rPr>
              <a:t>Descripción de la arquitectura basada en eventos.</a:t>
            </a:r>
          </a:p>
          <a:p>
            <a:pPr marL="742950" lvl="1" indent="-285750" algn="l">
              <a:buFont typeface="Arial" panose="020B0604020202020204" pitchFamily="34" charset="0"/>
              <a:buChar char="•"/>
            </a:pPr>
            <a:r>
              <a:rPr lang="es-419" b="0" i="0" dirty="0">
                <a:solidFill>
                  <a:srgbClr val="374151"/>
                </a:solidFill>
                <a:effectLst/>
                <a:latin typeface="Söhne"/>
              </a:rPr>
              <a:t>Implementación de AWS </a:t>
            </a:r>
            <a:r>
              <a:rPr lang="es-419" b="0" i="0" dirty="0" err="1">
                <a:solidFill>
                  <a:srgbClr val="374151"/>
                </a:solidFill>
                <a:effectLst/>
                <a:latin typeface="Söhne"/>
              </a:rPr>
              <a:t>EventBridge</a:t>
            </a:r>
            <a:r>
              <a:rPr lang="es-419" b="0" i="0" dirty="0">
                <a:solidFill>
                  <a:srgbClr val="374151"/>
                </a:solidFill>
                <a:effectLst/>
                <a:latin typeface="Söhne"/>
              </a:rPr>
              <a:t> como plataforma para gestión de eventos.</a:t>
            </a:r>
          </a:p>
        </p:txBody>
      </p:sp>
    </p:spTree>
    <p:extLst>
      <p:ext uri="{BB962C8B-B14F-4D97-AF65-F5344CB8AC3E}">
        <p14:creationId xmlns:p14="http://schemas.microsoft.com/office/powerpoint/2010/main" val="240760928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916</TotalTime>
  <Words>1353</Words>
  <Application>Microsoft Office PowerPoint</Application>
  <PresentationFormat>Panorámica</PresentationFormat>
  <Paragraphs>280</Paragraphs>
  <Slides>31</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31</vt:i4>
      </vt:variant>
    </vt:vector>
  </HeadingPairs>
  <TitlesOfParts>
    <vt:vector size="39" baseType="lpstr">
      <vt:lpstr>AmazonEmber</vt:lpstr>
      <vt:lpstr>AmazonEmberBold</vt:lpstr>
      <vt:lpstr>AmazonEmberLight</vt:lpstr>
      <vt:lpstr>Arial</vt:lpstr>
      <vt:lpstr>Calibri</vt:lpstr>
      <vt:lpstr>Calibri Light</vt:lpstr>
      <vt:lpstr>Söhne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Leonidas</dc:creator>
  <cp:lastModifiedBy>Leonidas</cp:lastModifiedBy>
  <cp:revision>10</cp:revision>
  <dcterms:created xsi:type="dcterms:W3CDTF">2023-11-09T23:33:20Z</dcterms:created>
  <dcterms:modified xsi:type="dcterms:W3CDTF">2023-11-13T17:04:33Z</dcterms:modified>
</cp:coreProperties>
</file>