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D587C-4F6F-0EDC-F6A5-5550B70E0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IoT Systems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2CB0E1-05BC-0F42-8852-DF7770F8F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Daniele Tognetti</a:t>
            </a:r>
          </a:p>
          <a:p>
            <a:r>
              <a:rPr lang="it-IT" dirty="0" err="1"/>
              <a:t>a.a</a:t>
            </a:r>
            <a:r>
              <a:rPr lang="it-IT" dirty="0"/>
              <a:t>. 2022-2023</a:t>
            </a:r>
          </a:p>
        </p:txBody>
      </p:sp>
    </p:spTree>
    <p:extLst>
      <p:ext uri="{BB962C8B-B14F-4D97-AF65-F5344CB8AC3E}">
        <p14:creationId xmlns:p14="http://schemas.microsoft.com/office/powerpoint/2010/main" val="7399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928C46-5418-F731-297E-503EA368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Risultati ottenuti - outdoor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F94ED6-39E4-175E-97D6-393ED641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it-IT" dirty="0"/>
              <a:t>Wi-Fi:</a:t>
            </a:r>
          </a:p>
          <a:p>
            <a:pPr lvl="1"/>
            <a:r>
              <a:rPr lang="it-IT" dirty="0"/>
              <a:t>Pro</a:t>
            </a:r>
          </a:p>
          <a:p>
            <a:pPr lvl="2"/>
            <a:r>
              <a:rPr lang="it-IT" dirty="0"/>
              <a:t>Latenza breve</a:t>
            </a:r>
          </a:p>
          <a:p>
            <a:pPr lvl="2"/>
            <a:r>
              <a:rPr lang="it-IT" dirty="0"/>
              <a:t>Velocità elevata se paragonata alla tecnologia </a:t>
            </a:r>
            <a:r>
              <a:rPr lang="it-IT" dirty="0" err="1"/>
              <a:t>LoRa</a:t>
            </a:r>
            <a:endParaRPr lang="it-IT" dirty="0"/>
          </a:p>
          <a:p>
            <a:pPr lvl="1"/>
            <a:r>
              <a:rPr lang="it-IT" dirty="0"/>
              <a:t>Contro:</a:t>
            </a:r>
          </a:p>
          <a:p>
            <a:pPr lvl="2"/>
            <a:r>
              <a:rPr lang="it-IT" dirty="0"/>
              <a:t>Velocità variabile all’aumento della distanza </a:t>
            </a:r>
          </a:p>
          <a:p>
            <a:pPr lvl="2"/>
            <a:r>
              <a:rPr lang="it-IT" dirty="0"/>
              <a:t>Copertura ristretta (circa 105 m)</a:t>
            </a:r>
          </a:p>
          <a:p>
            <a:pPr lvl="2"/>
            <a:r>
              <a:rPr lang="it-IT" dirty="0"/>
              <a:t>Consumo maggiore di batteria</a:t>
            </a:r>
          </a:p>
        </p:txBody>
      </p:sp>
    </p:spTree>
    <p:extLst>
      <p:ext uri="{BB962C8B-B14F-4D97-AF65-F5344CB8AC3E}">
        <p14:creationId xmlns:p14="http://schemas.microsoft.com/office/powerpoint/2010/main" val="142183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F3032F-B78B-E2B0-5288-8B884273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99856-C98E-2716-8928-B44ABF3B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Non esiste una tecnologia migliore dell’altra ma la scelta andrà fatta in base alle necessità e ai vincoli del sistema che si vuole realizzare</a:t>
            </a:r>
          </a:p>
        </p:txBody>
      </p:sp>
    </p:spTree>
    <p:extLst>
      <p:ext uri="{BB962C8B-B14F-4D97-AF65-F5344CB8AC3E}">
        <p14:creationId xmlns:p14="http://schemas.microsoft.com/office/powerpoint/2010/main" val="168834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4A5EF-8174-16AC-9726-F9D9D78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0ED35-284D-C17F-9208-B296148C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di due tecnologie di comunicazione wireless: </a:t>
            </a:r>
            <a:r>
              <a:rPr lang="it-IT" dirty="0" err="1"/>
              <a:t>LoRa</a:t>
            </a:r>
            <a:r>
              <a:rPr lang="it-IT" dirty="0"/>
              <a:t> e Wi-Fi low power</a:t>
            </a:r>
          </a:p>
          <a:p>
            <a:pPr lvl="1"/>
            <a:r>
              <a:rPr lang="it-IT" dirty="0"/>
              <a:t>Throughput</a:t>
            </a:r>
          </a:p>
          <a:p>
            <a:pPr lvl="1"/>
            <a:r>
              <a:rPr lang="it-IT" dirty="0"/>
              <a:t>Latenza</a:t>
            </a:r>
          </a:p>
          <a:p>
            <a:pPr lvl="1"/>
            <a:r>
              <a:rPr lang="it-IT" dirty="0"/>
              <a:t>Affidabilità</a:t>
            </a:r>
          </a:p>
          <a:p>
            <a:pPr lvl="1"/>
            <a:r>
              <a:rPr lang="it-IT" dirty="0"/>
              <a:t>Distanza massima del segnale trasmesso</a:t>
            </a:r>
          </a:p>
          <a:p>
            <a:pPr lvl="1"/>
            <a:r>
              <a:rPr lang="it-IT" dirty="0"/>
              <a:t>Consumo di corrente</a:t>
            </a:r>
          </a:p>
        </p:txBody>
      </p:sp>
    </p:spTree>
    <p:extLst>
      <p:ext uri="{BB962C8B-B14F-4D97-AF65-F5344CB8AC3E}">
        <p14:creationId xmlns:p14="http://schemas.microsoft.com/office/powerpoint/2010/main" val="306210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0B7E4-CB89-FB5A-8C90-486C66B3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Materiale utilizzato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D7DB5C-9698-93CC-0FAB-48EE200BA606}"/>
              </a:ext>
            </a:extLst>
          </p:cNvPr>
          <p:cNvSpPr txBox="1"/>
          <p:nvPr/>
        </p:nvSpPr>
        <p:spPr>
          <a:xfrm>
            <a:off x="1370172" y="4548941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Feather</a:t>
            </a:r>
            <a:r>
              <a:rPr lang="it-IT" dirty="0"/>
              <a:t> M0 RFM95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4AC6016-599A-2BB4-ED50-9412CD66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525" y="2147630"/>
            <a:ext cx="2448903" cy="219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her M0 RFM95 LoRa Radio - board with SAMD21G18 and LoRa 868MHz  microcontroller - Kamami on-line store">
            <a:extLst>
              <a:ext uri="{FF2B5EF4-FFF2-40B4-BE49-F238E27FC236}">
                <a16:creationId xmlns:a16="http://schemas.microsoft.com/office/drawing/2014/main" id="{5DE63189-E82F-D901-6693-5E31C97B6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t="19606" r="16673" b="19738"/>
          <a:stretch/>
        </p:blipFill>
        <p:spPr bwMode="auto">
          <a:xfrm>
            <a:off x="1261572" y="2147629"/>
            <a:ext cx="2448903" cy="21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8C9A91-CFAC-BA1A-9CB4-A6656CE25B51}"/>
              </a:ext>
            </a:extLst>
          </p:cNvPr>
          <p:cNvSpPr txBox="1"/>
          <p:nvPr/>
        </p:nvSpPr>
        <p:spPr>
          <a:xfrm>
            <a:off x="8760043" y="4452955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ESP32 devkit-v1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B768C4-F77C-4105-9B5B-FD5C74AB9207}"/>
              </a:ext>
            </a:extLst>
          </p:cNvPr>
          <p:cNvSpPr txBox="1"/>
          <p:nvPr/>
        </p:nvSpPr>
        <p:spPr>
          <a:xfrm>
            <a:off x="1370172" y="5123975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LoRa</a:t>
            </a:r>
            <a:r>
              <a:rPr lang="it-IT" dirty="0"/>
              <a:t> – modulo RFM95C</a:t>
            </a:r>
          </a:p>
          <a:p>
            <a:r>
              <a:rPr lang="it-IT" dirty="0"/>
              <a:t>Interfaccia seriale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08A245-6BDF-2F77-026C-5E1D5FCF8C8A}"/>
              </a:ext>
            </a:extLst>
          </p:cNvPr>
          <p:cNvSpPr txBox="1"/>
          <p:nvPr/>
        </p:nvSpPr>
        <p:spPr>
          <a:xfrm>
            <a:off x="8760043" y="512397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Wi-Fi</a:t>
            </a:r>
          </a:p>
          <a:p>
            <a:r>
              <a:rPr lang="it-IT" dirty="0"/>
              <a:t>Interfaccia seriale</a:t>
            </a:r>
          </a:p>
        </p:txBody>
      </p:sp>
    </p:spTree>
    <p:extLst>
      <p:ext uri="{BB962C8B-B14F-4D97-AF65-F5344CB8AC3E}">
        <p14:creationId xmlns:p14="http://schemas.microsoft.com/office/powerpoint/2010/main" val="370663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2058">
            <a:extLst>
              <a:ext uri="{FF2B5EF4-FFF2-40B4-BE49-F238E27FC236}">
                <a16:creationId xmlns:a16="http://schemas.microsoft.com/office/drawing/2014/main" id="{6746EE5F-7B0D-4F1D-81B8-246D8D4D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61" name="Picture 2060">
            <a:extLst>
              <a:ext uri="{FF2B5EF4-FFF2-40B4-BE49-F238E27FC236}">
                <a16:creationId xmlns:a16="http://schemas.microsoft.com/office/drawing/2014/main" id="{47CB13AD-FE4C-4805-9D6D-5A0D35D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63" name="Oval 2062">
            <a:extLst>
              <a:ext uri="{FF2B5EF4-FFF2-40B4-BE49-F238E27FC236}">
                <a16:creationId xmlns:a16="http://schemas.microsoft.com/office/drawing/2014/main" id="{DA39934F-BA31-4EAB-8F07-B7BC0C11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5" name="Picture 2064">
            <a:extLst>
              <a:ext uri="{FF2B5EF4-FFF2-40B4-BE49-F238E27FC236}">
                <a16:creationId xmlns:a16="http://schemas.microsoft.com/office/drawing/2014/main" id="{7EADE83A-4644-48B1-8E5E-300E3A737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7" name="Picture 2066">
            <a:extLst>
              <a:ext uri="{FF2B5EF4-FFF2-40B4-BE49-F238E27FC236}">
                <a16:creationId xmlns:a16="http://schemas.microsoft.com/office/drawing/2014/main" id="{CB2EAC29-F6E1-40BF-88B2-7571EFBF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A1F53C16-110D-48FF-8758-DEFA5587E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AE5FB5-3E87-1CCD-D119-FCA3D97E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364856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Librerie  e programmi utilizzati</a:t>
            </a:r>
          </a:p>
        </p:txBody>
      </p:sp>
      <p:sp>
        <p:nvSpPr>
          <p:cNvPr id="2071" name="Freeform 25">
            <a:extLst>
              <a:ext uri="{FF2B5EF4-FFF2-40B4-BE49-F238E27FC236}">
                <a16:creationId xmlns:a16="http://schemas.microsoft.com/office/drawing/2014/main" id="{F84E86F7-3BE0-4A93-8799-DA557464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reeform 5">
            <a:extLst>
              <a:ext uri="{FF2B5EF4-FFF2-40B4-BE49-F238E27FC236}">
                <a16:creationId xmlns:a16="http://schemas.microsoft.com/office/drawing/2014/main" id="{196888DF-E172-4932-8335-F840AD2A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BC212378-5B54-4976-8034-056F918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76E21629-71CF-4AE4-9E03-DDC40700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esp-now-logo | Random Nerd Tutorials">
            <a:extLst>
              <a:ext uri="{FF2B5EF4-FFF2-40B4-BE49-F238E27FC236}">
                <a16:creationId xmlns:a16="http://schemas.microsoft.com/office/drawing/2014/main" id="{729307AC-1008-93DB-D4A8-E6D283C1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528" y="2213172"/>
            <a:ext cx="1948803" cy="4850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2F4C74D-0361-1BCB-9C65-4D60C9C02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7049" y="2178200"/>
            <a:ext cx="1943938" cy="491485"/>
          </a:xfrm>
          <a:prstGeom prst="rect">
            <a:avLst/>
          </a:prstGeom>
          <a:effectLst/>
        </p:spPr>
      </p:pic>
      <p:pic>
        <p:nvPicPr>
          <p:cNvPr id="2050" name="Picture 2" descr="Starting with Node-RED | Elektor Magazine">
            <a:extLst>
              <a:ext uri="{FF2B5EF4-FFF2-40B4-BE49-F238E27FC236}">
                <a16:creationId xmlns:a16="http://schemas.microsoft.com/office/drawing/2014/main" id="{04BC86AE-138E-CCC9-43DF-6F458288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223" y="4071127"/>
            <a:ext cx="1942962" cy="10929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squitto · GitHub Topics · GitHub">
            <a:extLst>
              <a:ext uri="{FF2B5EF4-FFF2-40B4-BE49-F238E27FC236}">
                <a16:creationId xmlns:a16="http://schemas.microsoft.com/office/drawing/2014/main" id="{456472D7-F8C9-F006-1520-302514282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7050" y="4188316"/>
            <a:ext cx="1943937" cy="9719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6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8E541E-F46D-4823-8DB2-872BC4A72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DFA58F-DE6F-4232-907E-6B5DB371D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8DB971D8-C6E3-4485-8895-8ABD7A9AB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526474A-480D-4539-BBC4-C39D5B71B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0824"/>
            <a:ext cx="12191695" cy="148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 5">
            <a:extLst>
              <a:ext uri="{FF2B5EF4-FFF2-40B4-BE49-F238E27FC236}">
                <a16:creationId xmlns:a16="http://schemas.microsoft.com/office/drawing/2014/main" id="{1BBBFF8E-A51B-4081-B134-B1E893A89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136999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B9AC21-DB5A-C25B-9DB4-30DA613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Funzionamento del 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A71E6F-D0A9-DE90-1404-98465AB48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8" y="1091964"/>
            <a:ext cx="9150807" cy="1921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81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2807F-12E2-B64D-E114-16B6A378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eseguiti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81E21B-F4B3-6893-2169-51762F0B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test con </a:t>
            </a:r>
            <a:r>
              <a:rPr lang="it-IT" dirty="0" err="1"/>
              <a:t>LoRa</a:t>
            </a:r>
            <a:r>
              <a:rPr lang="it-IT" dirty="0"/>
              <a:t> e il Wi-Fi sono stati eseguiti sia in ambiente outdoor che indoor</a:t>
            </a:r>
          </a:p>
          <a:p>
            <a:r>
              <a:rPr lang="it-IT" dirty="0"/>
              <a:t>Per </a:t>
            </a:r>
            <a:r>
              <a:rPr lang="it-IT" dirty="0" err="1"/>
              <a:t>LoRa</a:t>
            </a:r>
            <a:r>
              <a:rPr lang="it-IT" dirty="0"/>
              <a:t> sono stati provati tre setup del modem:</a:t>
            </a:r>
          </a:p>
          <a:p>
            <a:pPr lvl="1"/>
            <a:r>
              <a:rPr lang="it-IT" dirty="0"/>
              <a:t>Configurazione a lungo raggio e velocità di trasferimento dati ridotta</a:t>
            </a:r>
          </a:p>
          <a:p>
            <a:pPr lvl="1"/>
            <a:r>
              <a:rPr lang="it-IT" dirty="0"/>
              <a:t>Configurazione a medio raggio e velocità intermedia</a:t>
            </a:r>
          </a:p>
          <a:p>
            <a:pPr lvl="1"/>
            <a:r>
              <a:rPr lang="it-IT" dirty="0"/>
              <a:t>Configurazione a corto raggio e velocità elevata</a:t>
            </a:r>
          </a:p>
          <a:p>
            <a:r>
              <a:rPr lang="it-IT" dirty="0"/>
              <a:t>I pacchetti inviati avevano dimensione di 250 byte per entrambi i moduli </a:t>
            </a:r>
          </a:p>
          <a:p>
            <a:r>
              <a:rPr lang="it-IT" dirty="0"/>
              <a:t>Ciascun test è stato eseguito inviando 10 pacchetti</a:t>
            </a:r>
          </a:p>
        </p:txBody>
      </p:sp>
    </p:spTree>
    <p:extLst>
      <p:ext uri="{BB962C8B-B14F-4D97-AF65-F5344CB8AC3E}">
        <p14:creationId xmlns:p14="http://schemas.microsoft.com/office/powerpoint/2010/main" val="1964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7DD418-46FD-A7AB-52EA-329EB766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 dirty="0"/>
              <a:t>Risultati ottenuti - indoor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Satellite dish">
            <a:extLst>
              <a:ext uri="{FF2B5EF4-FFF2-40B4-BE49-F238E27FC236}">
                <a16:creationId xmlns:a16="http://schemas.microsoft.com/office/drawing/2014/main" id="{F0F78D27-C7C4-3D04-DC09-857568321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84" y="2672367"/>
            <a:ext cx="3413845" cy="3413845"/>
          </a:xfrm>
          <a:prstGeom prst="rect">
            <a:avLst/>
          </a:prstGeom>
          <a:effectLst/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866AC-F724-0892-9EDA-875D24BF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r>
              <a:rPr lang="it-IT" u="sng" dirty="0" err="1">
                <a:solidFill>
                  <a:schemeClr val="bg1"/>
                </a:solidFill>
              </a:rPr>
              <a:t>LoRa</a:t>
            </a:r>
            <a:endParaRPr lang="it-IT" u="sng" dirty="0">
              <a:solidFill>
                <a:schemeClr val="bg1"/>
              </a:solidFill>
            </a:endParaRPr>
          </a:p>
          <a:p>
            <a:pPr lvl="1"/>
            <a:r>
              <a:rPr lang="it-IT" dirty="0">
                <a:solidFill>
                  <a:schemeClr val="bg1"/>
                </a:solidFill>
              </a:rPr>
              <a:t>Pro: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Copertura totale di un’abitazione anche su più piani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Velocità di trasmissione costante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Consumo ridotto di batteria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Contro: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Velocità di trasmissione inferiore al Wi-Fi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Latenza superiore </a:t>
            </a:r>
          </a:p>
          <a:p>
            <a:pPr lvl="3"/>
            <a:endParaRPr lang="it-IT" dirty="0">
              <a:solidFill>
                <a:schemeClr val="bg1"/>
              </a:solidFill>
            </a:endParaRPr>
          </a:p>
          <a:p>
            <a:pPr lvl="4"/>
            <a:endParaRPr lang="it-IT" dirty="0">
              <a:solidFill>
                <a:schemeClr val="bg1"/>
              </a:solidFill>
            </a:endParaRPr>
          </a:p>
          <a:p>
            <a:pPr lvl="3"/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2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64BEE92-0505-17D2-E66B-1902979D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 dirty="0"/>
              <a:t>Risultati ottenuti - indoor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2FA56B-8242-54DB-391B-39E0476E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Wi-Fi:</a:t>
            </a:r>
          </a:p>
          <a:p>
            <a:pPr lvl="1"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Pro: </a:t>
            </a:r>
          </a:p>
          <a:p>
            <a:pPr lvl="2"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Velocità di trasmissione superiore</a:t>
            </a:r>
          </a:p>
          <a:p>
            <a:pPr lvl="2"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Latenza inferiore</a:t>
            </a:r>
          </a:p>
          <a:p>
            <a:pPr lvl="1"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Contro:</a:t>
            </a:r>
          </a:p>
          <a:p>
            <a:pPr lvl="2"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Energivoro e con consumo costante </a:t>
            </a:r>
          </a:p>
          <a:p>
            <a:pPr lvl="2"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L’abitazione è stata coperta integralmente ma solo su un unico piano. Nel caso di piani differenti solo se le stanze erano con un muro  in comune.</a:t>
            </a:r>
          </a:p>
          <a:p>
            <a:pPr lvl="2"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Velocità in diminuzione all’aumentare della distanza o degli ostacoli</a:t>
            </a:r>
          </a:p>
          <a:p>
            <a:pPr lvl="2">
              <a:lnSpc>
                <a:spcPct val="90000"/>
              </a:lnSpc>
            </a:pPr>
            <a:r>
              <a:rPr lang="it-IT" sz="1500">
                <a:solidFill>
                  <a:schemeClr val="bg1"/>
                </a:solidFill>
              </a:rPr>
              <a:t>Interferenze con gli altri apparati Wi-Fi presenti in casa</a:t>
            </a:r>
          </a:p>
          <a:p>
            <a:pPr lvl="2">
              <a:lnSpc>
                <a:spcPct val="90000"/>
              </a:lnSpc>
            </a:pPr>
            <a:endParaRPr lang="it-IT" sz="150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endParaRPr lang="it-IT" sz="150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endParaRPr lang="it-IT" sz="1500">
              <a:solidFill>
                <a:schemeClr val="bg1"/>
              </a:solidFill>
            </a:endParaRPr>
          </a:p>
        </p:txBody>
      </p:sp>
      <p:pic>
        <p:nvPicPr>
          <p:cNvPr id="18" name="Graphic 17" descr="Wi-Fi">
            <a:extLst>
              <a:ext uri="{FF2B5EF4-FFF2-40B4-BE49-F238E27FC236}">
                <a16:creationId xmlns:a16="http://schemas.microsoft.com/office/drawing/2014/main" id="{01284B35-CAF2-8441-845E-7E0CE3144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6223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119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928C46-5418-F731-297E-503EA368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Risultati ottenuti - outdoor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F94ED6-39E4-175E-97D6-393ED641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it-IT" dirty="0"/>
              <a:t>Lora:</a:t>
            </a:r>
          </a:p>
          <a:p>
            <a:pPr lvl="1"/>
            <a:r>
              <a:rPr lang="it-IT" dirty="0"/>
              <a:t>Pro</a:t>
            </a:r>
          </a:p>
          <a:p>
            <a:pPr lvl="2"/>
            <a:r>
              <a:rPr lang="it-IT" dirty="0"/>
              <a:t>Copertura molto ampia (circa 1.1 Km nella configurazione a lungo raggio)</a:t>
            </a:r>
          </a:p>
          <a:p>
            <a:pPr lvl="2"/>
            <a:r>
              <a:rPr lang="it-IT" dirty="0"/>
              <a:t>Velocità costante al variare della distanza e/o degli ostacoli</a:t>
            </a:r>
          </a:p>
          <a:p>
            <a:pPr lvl="2"/>
            <a:r>
              <a:rPr lang="it-IT" dirty="0"/>
              <a:t>Consumo di batteria minore</a:t>
            </a:r>
          </a:p>
          <a:p>
            <a:pPr lvl="1"/>
            <a:r>
              <a:rPr lang="it-IT" dirty="0"/>
              <a:t>Contro:</a:t>
            </a:r>
          </a:p>
          <a:p>
            <a:pPr lvl="2"/>
            <a:r>
              <a:rPr lang="it-IT" dirty="0"/>
              <a:t>Latenza elevata (soprattutto nella configurazione a lungo raggio)</a:t>
            </a:r>
          </a:p>
          <a:p>
            <a:pPr lvl="2"/>
            <a:r>
              <a:rPr lang="it-IT" dirty="0"/>
              <a:t>Velocità minore rispetto al Wi-Fi</a:t>
            </a:r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409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343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Ione</vt:lpstr>
      <vt:lpstr>Progetto IoT Systems</vt:lpstr>
      <vt:lpstr>Scopo del progetto</vt:lpstr>
      <vt:lpstr>Materiale utilizzato</vt:lpstr>
      <vt:lpstr>Librerie  e programmi utilizzati</vt:lpstr>
      <vt:lpstr>Funzionamento del progetto</vt:lpstr>
      <vt:lpstr>Test eseguiti</vt:lpstr>
      <vt:lpstr>Risultati ottenuti - indoor</vt:lpstr>
      <vt:lpstr>Risultati ottenuti - indoor</vt:lpstr>
      <vt:lpstr>Risultati ottenuti - outdoor</vt:lpstr>
      <vt:lpstr>Risultati ottenuti - outdoor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IoT Systems</dc:title>
  <dc:creator>Daniele Tognetti</dc:creator>
  <cp:lastModifiedBy>Daniele Tognetti</cp:lastModifiedBy>
  <cp:revision>2</cp:revision>
  <dcterms:created xsi:type="dcterms:W3CDTF">2023-03-09T09:56:53Z</dcterms:created>
  <dcterms:modified xsi:type="dcterms:W3CDTF">2023-03-11T08:40:30Z</dcterms:modified>
</cp:coreProperties>
</file>