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563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047"/>
    <p:restoredTop sz="94726"/>
  </p:normalViewPr>
  <p:slideViewPr>
    <p:cSldViewPr snapToGrid="0">
      <p:cViewPr varScale="1">
        <p:scale>
          <a:sx n="85" d="100"/>
          <a:sy n="85" d="100"/>
        </p:scale>
        <p:origin x="184"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A53311-7795-6A40-A70B-451EFEBDF18B}" type="datetimeFigureOut">
              <a:rPr lang="en-US" smtClean="0"/>
              <a:t>5/6/25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20400-25AB-5148-9FA5-DF32D397C513}" type="slidenum">
              <a:rPr lang="en-US" smtClean="0"/>
              <a:t>‹#›</a:t>
            </a:fld>
            <a:endParaRPr lang="en-US"/>
          </a:p>
        </p:txBody>
      </p:sp>
    </p:spTree>
    <p:extLst>
      <p:ext uri="{BB962C8B-B14F-4D97-AF65-F5344CB8AC3E}">
        <p14:creationId xmlns:p14="http://schemas.microsoft.com/office/powerpoint/2010/main" val="408428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35562627fa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 name="Google Shape;30;g35562627f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901DDF-8DCD-8522-D7DE-554A6E6EABBA}"/>
              </a:ext>
            </a:extLst>
          </p:cNvPr>
          <p:cNvSpPr>
            <a:spLocks noGrp="1"/>
          </p:cNvSpPr>
          <p:nvPr>
            <p:ph type="dt" sz="half" idx="10"/>
          </p:nvPr>
        </p:nvSpPr>
        <p:spPr>
          <a:xfrm>
            <a:off x="838200" y="6356350"/>
            <a:ext cx="2743200" cy="365125"/>
          </a:xfrm>
          <a:prstGeom prst="rect">
            <a:avLst/>
          </a:prstGeom>
        </p:spPr>
        <p:txBody>
          <a:bodyPr/>
          <a:lstStyle/>
          <a:p>
            <a:fld id="{AD1F2A41-A6BF-8F4B-BB53-E418144C777F}" type="datetimeFigureOut">
              <a:rPr lang="en-US" smtClean="0"/>
              <a:t>5/6/25</a:t>
            </a:fld>
            <a:endParaRPr lang="en-US"/>
          </a:p>
        </p:txBody>
      </p:sp>
      <p:sp>
        <p:nvSpPr>
          <p:cNvPr id="3" name="Footer Placeholder 2">
            <a:extLst>
              <a:ext uri="{FF2B5EF4-FFF2-40B4-BE49-F238E27FC236}">
                <a16:creationId xmlns:a16="http://schemas.microsoft.com/office/drawing/2014/main" id="{47659ED5-7D51-A87C-14CB-D90B45CE1EA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01909CA8-677D-0854-49E5-40DB461B6B7C}"/>
              </a:ext>
            </a:extLst>
          </p:cNvPr>
          <p:cNvSpPr>
            <a:spLocks noGrp="1"/>
          </p:cNvSpPr>
          <p:nvPr>
            <p:ph type="sldNum" sz="quarter" idx="12"/>
          </p:nvPr>
        </p:nvSpPr>
        <p:spPr>
          <a:xfrm>
            <a:off x="8610600" y="6356350"/>
            <a:ext cx="2743200" cy="365125"/>
          </a:xfrm>
          <a:prstGeom prst="rect">
            <a:avLst/>
          </a:prstGeom>
        </p:spPr>
        <p:txBody>
          <a:bodyPr/>
          <a:lstStyle/>
          <a:p>
            <a:fld id="{823CDDE3-25DF-1B44-9578-AF59A73916D4}" type="slidenum">
              <a:rPr lang="en-US" smtClean="0"/>
              <a:t>‹#›</a:t>
            </a:fld>
            <a:endParaRPr lang="en-US"/>
          </a:p>
        </p:txBody>
      </p:sp>
    </p:spTree>
    <p:extLst>
      <p:ext uri="{BB962C8B-B14F-4D97-AF65-F5344CB8AC3E}">
        <p14:creationId xmlns:p14="http://schemas.microsoft.com/office/powerpoint/2010/main" val="415524433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9A7557-F5E5-45FA-C9AF-01BD5F133E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9" name="TextBox 8">
            <a:extLst>
              <a:ext uri="{FF2B5EF4-FFF2-40B4-BE49-F238E27FC236}">
                <a16:creationId xmlns:a16="http://schemas.microsoft.com/office/drawing/2014/main" id="{8FF82B8B-481B-1105-3067-C8C7192995F3}"/>
              </a:ext>
            </a:extLst>
          </p:cNvPr>
          <p:cNvSpPr txBox="1"/>
          <p:nvPr userDrawn="1"/>
        </p:nvSpPr>
        <p:spPr>
          <a:xfrm>
            <a:off x="9311235" y="6311900"/>
            <a:ext cx="2372765" cy="369332"/>
          </a:xfrm>
          <a:prstGeom prst="rect">
            <a:avLst/>
          </a:prstGeom>
          <a:noFill/>
        </p:spPr>
        <p:txBody>
          <a:bodyPr wrap="none" rtlCol="0">
            <a:spAutoFit/>
          </a:bodyPr>
          <a:lstStyle/>
          <a:p>
            <a:pPr algn="r"/>
            <a:r>
              <a:rPr lang="en-US" b="1" i="0" dirty="0">
                <a:solidFill>
                  <a:srgbClr val="2563EB"/>
                </a:solidFill>
                <a:effectLst/>
                <a:latin typeface="Inter" panose="02000503000000020004" pitchFamily="2" charset="0"/>
                <a:ea typeface="Inter" panose="02000503000000020004" pitchFamily="2" charset="0"/>
              </a:rPr>
              <a:t>D. E. Williams + Co.</a:t>
            </a:r>
            <a:endParaRPr lang="en-US" dirty="0">
              <a:solidFill>
                <a:srgbClr val="2563EB"/>
              </a:solidFill>
              <a:latin typeface="Inter" panose="02000503000000020004" pitchFamily="2" charset="0"/>
              <a:ea typeface="Inter" panose="02000503000000020004" pitchFamily="2" charset="0"/>
            </a:endParaRPr>
          </a:p>
        </p:txBody>
      </p:sp>
      <p:sp>
        <p:nvSpPr>
          <p:cNvPr id="11" name="TextBox 10">
            <a:extLst>
              <a:ext uri="{FF2B5EF4-FFF2-40B4-BE49-F238E27FC236}">
                <a16:creationId xmlns:a16="http://schemas.microsoft.com/office/drawing/2014/main" id="{C56B3193-8D99-FDC6-6135-351ADE608B41}"/>
              </a:ext>
            </a:extLst>
          </p:cNvPr>
          <p:cNvSpPr txBox="1"/>
          <p:nvPr userDrawn="1"/>
        </p:nvSpPr>
        <p:spPr>
          <a:xfrm>
            <a:off x="508000" y="6369764"/>
            <a:ext cx="3418840" cy="246221"/>
          </a:xfrm>
          <a:prstGeom prst="rect">
            <a:avLst/>
          </a:prstGeom>
          <a:no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rgbClr val="999999"/>
                </a:solidFill>
                <a:effectLst/>
                <a:latin typeface="Inter" panose="02000503000000020004" pitchFamily="2" charset="0"/>
                <a:ea typeface="Inter" panose="02000503000000020004" pitchFamily="2" charset="0"/>
              </a:rPr>
              <a:t>Client Case Study - Proprietary and Confidential</a:t>
            </a:r>
            <a:endParaRPr lang="en-US" sz="1000" dirty="0">
              <a:effectLst/>
              <a:latin typeface="Inter" panose="02000503000000020004" pitchFamily="2" charset="0"/>
              <a:ea typeface="Inter" panose="02000503000000020004" pitchFamily="2" charset="0"/>
            </a:endParaRPr>
          </a:p>
        </p:txBody>
      </p:sp>
      <p:sp>
        <p:nvSpPr>
          <p:cNvPr id="15" name="Text Placeholder 2">
            <a:extLst>
              <a:ext uri="{FF2B5EF4-FFF2-40B4-BE49-F238E27FC236}">
                <a16:creationId xmlns:a16="http://schemas.microsoft.com/office/drawing/2014/main" id="{ABB9C806-B2B0-54F1-951B-3AF16134DDD0}"/>
              </a:ext>
            </a:extLst>
          </p:cNvPr>
          <p:cNvSpPr>
            <a:spLocks noGrp="1"/>
          </p:cNvSpPr>
          <p:nvPr>
            <p:ph type="body" idx="1"/>
          </p:nvPr>
        </p:nvSpPr>
        <p:spPr>
          <a:xfrm>
            <a:off x="838200" y="1825625"/>
            <a:ext cx="10515600" cy="43411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extBox 2">
            <a:extLst>
              <a:ext uri="{FF2B5EF4-FFF2-40B4-BE49-F238E27FC236}">
                <a16:creationId xmlns:a16="http://schemas.microsoft.com/office/drawing/2014/main" id="{7D54FB7F-C63A-A4BB-A698-031992BE1E5D}"/>
              </a:ext>
            </a:extLst>
          </p:cNvPr>
          <p:cNvSpPr txBox="1"/>
          <p:nvPr userDrawn="1"/>
        </p:nvSpPr>
        <p:spPr>
          <a:xfrm>
            <a:off x="4386580" y="6372543"/>
            <a:ext cx="3418840" cy="246221"/>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srgbClr val="2563EB"/>
                </a:solidFill>
                <a:effectLst/>
                <a:latin typeface="Inter" panose="02000503000000020004" pitchFamily="2" charset="0"/>
                <a:ea typeface="Inter" panose="02000503000000020004" pitchFamily="2" charset="0"/>
              </a:rPr>
              <a:t>https://www.dewilliams.co</a:t>
            </a:r>
          </a:p>
        </p:txBody>
      </p:sp>
    </p:spTree>
    <p:extLst>
      <p:ext uri="{BB962C8B-B14F-4D97-AF65-F5344CB8AC3E}">
        <p14:creationId xmlns:p14="http://schemas.microsoft.com/office/powerpoint/2010/main" val="3055382677"/>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Inter" panose="02000503000000020004" pitchFamily="2" charset="0"/>
          <a:ea typeface="Inter" panose="02000503000000020004" pitchFamily="2"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Inter" panose="02000503000000020004" pitchFamily="2" charset="0"/>
          <a:ea typeface="Inter" panose="02000503000000020004" pitchFamily="2"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Inter" panose="02000503000000020004" pitchFamily="2" charset="0"/>
          <a:ea typeface="Inter" panose="02000503000000020004" pitchFamily="2"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Inter" panose="02000503000000020004" pitchFamily="2" charset="0"/>
          <a:ea typeface="Inter" panose="02000503000000020004" pitchFamily="2"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00503000000020004" pitchFamily="2" charset="0"/>
          <a:ea typeface="Inter" panose="02000503000000020004" pitchFamily="2"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Inter" panose="02000503000000020004" pitchFamily="2" charset="0"/>
          <a:ea typeface="Inter" panose="02000503000000020004" pitchFamily="2"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jff.org/work/asa-center-for-career-navigation-at-jff/?utm_source=chatgpt.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g35562627fa6_0_0"/>
          <p:cNvSpPr txBox="1"/>
          <p:nvPr/>
        </p:nvSpPr>
        <p:spPr>
          <a:xfrm>
            <a:off x="609600" y="228600"/>
            <a:ext cx="10972800" cy="6400800"/>
          </a:xfrm>
          <a:prstGeom prst="rect">
            <a:avLst/>
          </a:prstGeom>
          <a:noFill/>
          <a:ln>
            <a:noFill/>
          </a:ln>
        </p:spPr>
        <p:txBody>
          <a:bodyPr spcFirstLastPara="1" wrap="square" lIns="91425" tIns="91425" rIns="91425" bIns="91425" anchor="ctr" anchorCtr="0">
            <a:noAutofit/>
          </a:bodyPr>
          <a:lstStyle/>
          <a:p>
            <a:pPr>
              <a:lnSpc>
                <a:spcPct val="115000"/>
              </a:lnSpc>
            </a:pPr>
            <a:r>
              <a:rPr lang="en-US" sz="1400" b="1" i="0" u="none" strike="noStrike" dirty="0">
                <a:solidFill>
                  <a:srgbClr val="000000"/>
                </a:solidFill>
                <a:effectLst/>
                <a:latin typeface="Inter" panose="02000503000000020004" pitchFamily="2" charset="0"/>
                <a:ea typeface="Inter" panose="02000503000000020004" pitchFamily="2" charset="0"/>
              </a:rPr>
              <a:t>ASA Center for Career Navigation Case Study: Empowering Young Learners with Clear Career Pathways</a:t>
            </a:r>
            <a:br>
              <a:rPr lang="en-US" sz="1400" b="1" i="0" u="none" strike="noStrike" dirty="0">
                <a:solidFill>
                  <a:srgbClr val="000000"/>
                </a:solidFill>
                <a:effectLst/>
                <a:latin typeface="Inter" panose="02000503000000020004" pitchFamily="2" charset="0"/>
                <a:ea typeface="Inter" panose="02000503000000020004" pitchFamily="2" charset="0"/>
              </a:rPr>
            </a:br>
            <a:br>
              <a:rPr lang="en-US" sz="1400" b="1" dirty="0">
                <a:latin typeface="Inter" panose="02000503000000020004" pitchFamily="2" charset="0"/>
                <a:ea typeface="Inter" panose="02000503000000020004" pitchFamily="2" charset="0"/>
              </a:rPr>
            </a:br>
            <a:r>
              <a:rPr lang="en-US" sz="1400" b="1" dirty="0">
                <a:latin typeface="Inter" panose="02000503000000020004" pitchFamily="2" charset="0"/>
                <a:ea typeface="Inter" panose="02000503000000020004" pitchFamily="2" charset="0"/>
              </a:rPr>
              <a:t>Challenge</a:t>
            </a:r>
            <a:r>
              <a:rPr lang="en-US" sz="1400" dirty="0">
                <a:latin typeface="Inter" panose="02000503000000020004" pitchFamily="2" charset="0"/>
                <a:ea typeface="Inter" panose="02000503000000020004" pitchFamily="2" charset="0"/>
              </a:rPr>
              <a:t>: Many young people leave high school without clarity on where they’re going next or how to get there. They face many degree and non-degree options, but little information on which paths lead to meaningful, quality jobs and careers.</a:t>
            </a:r>
            <a:r>
              <a:rPr lang="en-US" sz="1400" dirty="0">
                <a:uFill>
                  <a:noFill/>
                </a:uFill>
                <a:latin typeface="Inter" panose="02000503000000020004" pitchFamily="2" charset="0"/>
                <a:ea typeface="Inter" panose="02000503000000020004" pitchFamily="2" charset="0"/>
                <a:hlinkClick r:id="rId3"/>
              </a:rPr>
              <a:t> </a:t>
            </a:r>
            <a:r>
              <a:rPr lang="en-US" sz="1400" u="sng" dirty="0">
                <a:solidFill>
                  <a:schemeClr val="hlink"/>
                </a:solidFill>
                <a:latin typeface="Inter" panose="02000503000000020004" pitchFamily="2" charset="0"/>
                <a:ea typeface="Inter" panose="02000503000000020004" pitchFamily="2" charset="0"/>
                <a:hlinkClick r:id="rId3"/>
              </a:rPr>
              <a:t>ASA.org+2Jobs for the Future (JFF)+2Jobs for the Future (JFF</a:t>
            </a:r>
            <a:r>
              <a:rPr lang="en-US" sz="1400" u="sng">
                <a:solidFill>
                  <a:schemeClr val="hlink"/>
                </a:solidFill>
                <a:latin typeface="Inter" panose="02000503000000020004" pitchFamily="2" charset="0"/>
                <a:ea typeface="Inter" panose="02000503000000020004" pitchFamily="2" charset="0"/>
                <a:hlinkClick r:id="rId3"/>
              </a:rPr>
              <a:t>)+2</a:t>
            </a:r>
            <a:r>
              <a:rPr lang="en-US" sz="1400" u="sng">
                <a:solidFill>
                  <a:schemeClr val="hlink"/>
                </a:solidFill>
                <a:latin typeface="Inter" panose="02000503000000020004" pitchFamily="2" charset="0"/>
                <a:ea typeface="Inter" panose="02000503000000020004" pitchFamily="2" charset="0"/>
              </a:rPr>
              <a:t>.</a:t>
            </a:r>
            <a:br>
              <a:rPr lang="en-US" sz="1400" u="sng" dirty="0">
                <a:solidFill>
                  <a:schemeClr val="hlink"/>
                </a:solidFill>
                <a:latin typeface="Inter" panose="02000503000000020004" pitchFamily="2" charset="0"/>
                <a:ea typeface="Inter" panose="02000503000000020004" pitchFamily="2" charset="0"/>
              </a:rPr>
            </a:br>
            <a:endParaRPr sz="1400" u="sng" dirty="0">
              <a:solidFill>
                <a:schemeClr val="hlink"/>
              </a:solidFill>
              <a:latin typeface="Inter" panose="02000503000000020004" pitchFamily="2" charset="0"/>
              <a:ea typeface="Inter" panose="02000503000000020004" pitchFamily="2" charset="0"/>
            </a:endParaRPr>
          </a:p>
          <a:p>
            <a:pPr marL="0" lvl="0" indent="0" algn="l" rtl="0">
              <a:lnSpc>
                <a:spcPct val="115000"/>
              </a:lnSpc>
              <a:spcAft>
                <a:spcPts val="0"/>
              </a:spcAft>
              <a:buNone/>
            </a:pPr>
            <a:r>
              <a:rPr lang="en-US" sz="1400" b="1" dirty="0">
                <a:latin typeface="Inter" panose="02000503000000020004" pitchFamily="2" charset="0"/>
                <a:ea typeface="Inter" panose="02000503000000020004" pitchFamily="2" charset="0"/>
              </a:rPr>
              <a:t>Strategic Direction</a:t>
            </a:r>
            <a:r>
              <a:rPr lang="en-US" sz="1400" dirty="0">
                <a:latin typeface="Inter" panose="02000503000000020004" pitchFamily="2" charset="0"/>
                <a:ea typeface="Inter" panose="02000503000000020004" pitchFamily="2" charset="0"/>
              </a:rPr>
              <a:t>: To address this challenge, D. E. Williams + Co., in partnership with IncioX, led the Tech Marketplace and Product workstream for the ASA Center for Career Navigation (CCN), a collaborative initiative by American Student Assistance (ASA) and Jobs for the Future (JFF). The team utilized existing and new research to define the product vision, requirements, user stories, and technical specifications for a career navigation prototype.</a:t>
            </a:r>
            <a:br>
              <a:rPr lang="en-US" sz="1400" dirty="0">
                <a:latin typeface="Inter" panose="02000503000000020004" pitchFamily="2" charset="0"/>
                <a:ea typeface="Inter" panose="02000503000000020004" pitchFamily="2" charset="0"/>
              </a:rPr>
            </a:br>
            <a:endParaRPr sz="1400" dirty="0">
              <a:latin typeface="Inter" panose="02000503000000020004" pitchFamily="2" charset="0"/>
              <a:ea typeface="Inter" panose="02000503000000020004" pitchFamily="2" charset="0"/>
            </a:endParaRPr>
          </a:p>
          <a:p>
            <a:pPr marL="0" lvl="0" indent="0" algn="l" rtl="0">
              <a:lnSpc>
                <a:spcPct val="115000"/>
              </a:lnSpc>
              <a:spcAft>
                <a:spcPts val="0"/>
              </a:spcAft>
              <a:buNone/>
            </a:pPr>
            <a:r>
              <a:rPr lang="en-US" sz="1400" b="1" dirty="0">
                <a:latin typeface="Inter" panose="02000503000000020004" pitchFamily="2" charset="0"/>
                <a:ea typeface="Inter" panose="02000503000000020004" pitchFamily="2" charset="0"/>
              </a:rPr>
              <a:t>Acceleration</a:t>
            </a:r>
            <a:r>
              <a:rPr lang="en-US" sz="1400" dirty="0">
                <a:latin typeface="Inter" panose="02000503000000020004" pitchFamily="2" charset="0"/>
                <a:ea typeface="Inter" panose="02000503000000020004" pitchFamily="2" charset="0"/>
              </a:rPr>
              <a:t>: The team effectively accelerated the prototype delivery timeline from 12 months to 3 months through a revised roadmap presented to CCN leadership, the JFF executive team, and the ASA executive sponsor. This early delivery enabled user testing with Gen Z audiences, feedback collection, and the initiation of version 1 product development.</a:t>
            </a:r>
            <a:br>
              <a:rPr lang="en-US" sz="1400" dirty="0">
                <a:latin typeface="Inter" panose="02000503000000020004" pitchFamily="2" charset="0"/>
                <a:ea typeface="Inter" panose="02000503000000020004" pitchFamily="2" charset="0"/>
              </a:rPr>
            </a:br>
            <a:endParaRPr sz="1400" dirty="0">
              <a:latin typeface="Inter" panose="02000503000000020004" pitchFamily="2" charset="0"/>
              <a:ea typeface="Inter" panose="02000503000000020004" pitchFamily="2" charset="0"/>
            </a:endParaRPr>
          </a:p>
          <a:p>
            <a:pPr marL="0" lvl="0" indent="0" algn="l" rtl="0">
              <a:lnSpc>
                <a:spcPct val="115000"/>
              </a:lnSpc>
              <a:spcAft>
                <a:spcPts val="0"/>
              </a:spcAft>
              <a:buNone/>
            </a:pPr>
            <a:r>
              <a:rPr lang="en-US" sz="1400" b="1" dirty="0">
                <a:latin typeface="Inter" panose="02000503000000020004" pitchFamily="2" charset="0"/>
                <a:ea typeface="Inter" panose="02000503000000020004" pitchFamily="2" charset="0"/>
              </a:rPr>
              <a:t>Product Development</a:t>
            </a:r>
            <a:r>
              <a:rPr lang="en-US" sz="1400" dirty="0">
                <a:latin typeface="Inter" panose="02000503000000020004" pitchFamily="2" charset="0"/>
                <a:ea typeface="Inter" panose="02000503000000020004" pitchFamily="2" charset="0"/>
              </a:rPr>
              <a:t>: The D. E. Williams + Co. and IncioX team delivered the product vision, strategy, and documentation to the CCN steering committee, comprising ASA and JFF executives. The prototype was demonstrated to the ASA executive sponsor, facilitating early user testing and feedback collection.</a:t>
            </a:r>
            <a:br>
              <a:rPr lang="en-US" sz="1400" dirty="0">
                <a:latin typeface="Inter" panose="02000503000000020004" pitchFamily="2" charset="0"/>
                <a:ea typeface="Inter" panose="02000503000000020004" pitchFamily="2" charset="0"/>
              </a:rPr>
            </a:br>
            <a:endParaRPr sz="1400" dirty="0">
              <a:latin typeface="Inter" panose="02000503000000020004" pitchFamily="2" charset="0"/>
              <a:ea typeface="Inter" panose="02000503000000020004" pitchFamily="2" charset="0"/>
            </a:endParaRPr>
          </a:p>
          <a:p>
            <a:pPr marL="0" lvl="0" indent="0" algn="l" rtl="0">
              <a:lnSpc>
                <a:spcPct val="115000"/>
              </a:lnSpc>
              <a:spcAft>
                <a:spcPts val="0"/>
              </a:spcAft>
              <a:buNone/>
            </a:pPr>
            <a:r>
              <a:rPr lang="en-US" sz="1400" b="1" dirty="0">
                <a:latin typeface="Inter" panose="02000503000000020004" pitchFamily="2" charset="0"/>
                <a:ea typeface="Inter" panose="02000503000000020004" pitchFamily="2" charset="0"/>
              </a:rPr>
              <a:t>Impact</a:t>
            </a:r>
            <a:r>
              <a:rPr lang="en-US" sz="1400" dirty="0">
                <a:latin typeface="Inter" panose="02000503000000020004" pitchFamily="2" charset="0"/>
                <a:ea typeface="Inter" panose="02000503000000020004" pitchFamily="2" charset="0"/>
              </a:rPr>
              <a:t>: The ASA Center for Career Navigation aims to empower 16- to 24-year-old learners to find, evaluate, access, and pay for high-quality education and training programs. The center aims to help 20 million young learners by 2030, providing resources to assist young people in navigating the complex landscape of education and career pathways.</a:t>
            </a:r>
            <a:endParaRPr sz="1400" dirty="0">
              <a:latin typeface="Inter" panose="02000503000000020004" pitchFamily="2" charset="0"/>
              <a:ea typeface="Inter" panose="02000503000000020004"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6267</TotalTime>
  <Words>341</Words>
  <Application>Microsoft Macintosh PowerPoint</Application>
  <PresentationFormat>Widescreen</PresentationFormat>
  <Paragraphs>5</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Arial</vt:lpstr>
      <vt:lpstr>Inter</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Williams</dc:creator>
  <cp:lastModifiedBy>Daniel Williams</cp:lastModifiedBy>
  <cp:revision>29</cp:revision>
  <dcterms:created xsi:type="dcterms:W3CDTF">2025-04-28T12:52:41Z</dcterms:created>
  <dcterms:modified xsi:type="dcterms:W3CDTF">2025-05-07T01:28:57Z</dcterms:modified>
</cp:coreProperties>
</file>