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6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7"/>
    <p:restoredTop sz="94726"/>
  </p:normalViewPr>
  <p:slideViewPr>
    <p:cSldViewPr snapToGrid="0">
      <p:cViewPr varScale="1">
        <p:scale>
          <a:sx n="85" d="100"/>
          <a:sy n="85" d="100"/>
        </p:scale>
        <p:origin x="18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01DDF-8DCD-8522-D7DE-554A6E6EABBA}"/>
              </a:ext>
            </a:extLst>
          </p:cNvPr>
          <p:cNvSpPr>
            <a:spLocks noGrp="1"/>
          </p:cNvSpPr>
          <p:nvPr>
            <p:ph type="dt" sz="half" idx="10"/>
          </p:nvPr>
        </p:nvSpPr>
        <p:spPr>
          <a:xfrm>
            <a:off x="838200" y="6356350"/>
            <a:ext cx="2743200" cy="365125"/>
          </a:xfrm>
          <a:prstGeom prst="rect">
            <a:avLst/>
          </a:prstGeom>
        </p:spPr>
        <p:txBody>
          <a:bodyPr/>
          <a:lstStyle/>
          <a:p>
            <a:fld id="{AD1F2A41-A6BF-8F4B-BB53-E418144C777F}" type="datetimeFigureOut">
              <a:rPr lang="en-US" smtClean="0"/>
              <a:t>5/6/25</a:t>
            </a:fld>
            <a:endParaRPr lang="en-US"/>
          </a:p>
        </p:txBody>
      </p:sp>
      <p:sp>
        <p:nvSpPr>
          <p:cNvPr id="3" name="Footer Placeholder 2">
            <a:extLst>
              <a:ext uri="{FF2B5EF4-FFF2-40B4-BE49-F238E27FC236}">
                <a16:creationId xmlns:a16="http://schemas.microsoft.com/office/drawing/2014/main" id="{47659ED5-7D51-A87C-14CB-D90B45CE1EA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1909CA8-677D-0854-49E5-40DB461B6B7C}"/>
              </a:ext>
            </a:extLst>
          </p:cNvPr>
          <p:cNvSpPr>
            <a:spLocks noGrp="1"/>
          </p:cNvSpPr>
          <p:nvPr>
            <p:ph type="sldNum" sz="quarter" idx="12"/>
          </p:nvPr>
        </p:nvSpPr>
        <p:spPr>
          <a:xfrm>
            <a:off x="8610600" y="6356350"/>
            <a:ext cx="2743200" cy="365125"/>
          </a:xfrm>
          <a:prstGeom prst="rect">
            <a:avLst/>
          </a:prstGeom>
        </p:spPr>
        <p:txBody>
          <a:bodyPr/>
          <a:lstStyle/>
          <a:p>
            <a:fld id="{823CDDE3-25DF-1B44-9578-AF59A73916D4}" type="slidenum">
              <a:rPr lang="en-US" smtClean="0"/>
              <a:t>‹#›</a:t>
            </a:fld>
            <a:endParaRPr lang="en-US"/>
          </a:p>
        </p:txBody>
      </p:sp>
    </p:spTree>
    <p:extLst>
      <p:ext uri="{BB962C8B-B14F-4D97-AF65-F5344CB8AC3E}">
        <p14:creationId xmlns:p14="http://schemas.microsoft.com/office/powerpoint/2010/main" val="41552443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A7557-F5E5-45FA-C9AF-01BD5F133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9" name="TextBox 8">
            <a:extLst>
              <a:ext uri="{FF2B5EF4-FFF2-40B4-BE49-F238E27FC236}">
                <a16:creationId xmlns:a16="http://schemas.microsoft.com/office/drawing/2014/main" id="{8FF82B8B-481B-1105-3067-C8C7192995F3}"/>
              </a:ext>
            </a:extLst>
          </p:cNvPr>
          <p:cNvSpPr txBox="1"/>
          <p:nvPr userDrawn="1"/>
        </p:nvSpPr>
        <p:spPr>
          <a:xfrm>
            <a:off x="9311235" y="6311900"/>
            <a:ext cx="2372765" cy="369332"/>
          </a:xfrm>
          <a:prstGeom prst="rect">
            <a:avLst/>
          </a:prstGeom>
          <a:noFill/>
        </p:spPr>
        <p:txBody>
          <a:bodyPr wrap="none" rtlCol="0">
            <a:spAutoFit/>
          </a:bodyPr>
          <a:lstStyle/>
          <a:p>
            <a:pPr algn="r"/>
            <a:r>
              <a:rPr lang="en-US" b="1" i="0" dirty="0">
                <a:solidFill>
                  <a:srgbClr val="2563EB"/>
                </a:solidFill>
                <a:effectLst/>
                <a:latin typeface="Inter" panose="02000503000000020004" pitchFamily="2" charset="0"/>
                <a:ea typeface="Inter" panose="02000503000000020004" pitchFamily="2" charset="0"/>
              </a:rPr>
              <a:t>D. E. Williams + Co.</a:t>
            </a:r>
            <a:endParaRPr lang="en-US" dirty="0">
              <a:solidFill>
                <a:srgbClr val="2563EB"/>
              </a:solidFill>
              <a:latin typeface="Inter" panose="02000503000000020004" pitchFamily="2" charset="0"/>
              <a:ea typeface="Inter" panose="02000503000000020004" pitchFamily="2" charset="0"/>
            </a:endParaRPr>
          </a:p>
        </p:txBody>
      </p:sp>
      <p:sp>
        <p:nvSpPr>
          <p:cNvPr id="11" name="TextBox 10">
            <a:extLst>
              <a:ext uri="{FF2B5EF4-FFF2-40B4-BE49-F238E27FC236}">
                <a16:creationId xmlns:a16="http://schemas.microsoft.com/office/drawing/2014/main" id="{C56B3193-8D99-FDC6-6135-351ADE608B41}"/>
              </a:ext>
            </a:extLst>
          </p:cNvPr>
          <p:cNvSpPr txBox="1"/>
          <p:nvPr userDrawn="1"/>
        </p:nvSpPr>
        <p:spPr>
          <a:xfrm>
            <a:off x="508000" y="6369764"/>
            <a:ext cx="3418840" cy="24622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999999"/>
                </a:solidFill>
                <a:effectLst/>
                <a:latin typeface="Inter" panose="02000503000000020004" pitchFamily="2" charset="0"/>
                <a:ea typeface="Inter" panose="02000503000000020004" pitchFamily="2" charset="0"/>
              </a:rPr>
              <a:t>Client Case Study - Proprietary and Confidential</a:t>
            </a:r>
            <a:endParaRPr lang="en-US" sz="1000" dirty="0">
              <a:effectLst/>
              <a:latin typeface="Inter" panose="02000503000000020004" pitchFamily="2" charset="0"/>
              <a:ea typeface="Inter" panose="02000503000000020004" pitchFamily="2" charset="0"/>
            </a:endParaRPr>
          </a:p>
        </p:txBody>
      </p:sp>
      <p:sp>
        <p:nvSpPr>
          <p:cNvPr id="15" name="Text Placeholder 2">
            <a:extLst>
              <a:ext uri="{FF2B5EF4-FFF2-40B4-BE49-F238E27FC236}">
                <a16:creationId xmlns:a16="http://schemas.microsoft.com/office/drawing/2014/main" id="{ABB9C806-B2B0-54F1-951B-3AF16134DDD0}"/>
              </a:ext>
            </a:extLst>
          </p:cNvPr>
          <p:cNvSpPr>
            <a:spLocks noGrp="1"/>
          </p:cNvSpPr>
          <p:nvPr>
            <p:ph type="body" idx="1"/>
          </p:nvPr>
        </p:nvSpPr>
        <p:spPr>
          <a:xfrm>
            <a:off x="838200" y="1825625"/>
            <a:ext cx="10515600" cy="43411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7D54FB7F-C63A-A4BB-A698-031992BE1E5D}"/>
              </a:ext>
            </a:extLst>
          </p:cNvPr>
          <p:cNvSpPr txBox="1"/>
          <p:nvPr userDrawn="1"/>
        </p:nvSpPr>
        <p:spPr>
          <a:xfrm>
            <a:off x="4386580" y="6372543"/>
            <a:ext cx="3418840" cy="24622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2563EB"/>
                </a:solidFill>
                <a:effectLst/>
                <a:latin typeface="Inter" panose="02000503000000020004" pitchFamily="2" charset="0"/>
                <a:ea typeface="Inter" panose="02000503000000020004" pitchFamily="2" charset="0"/>
              </a:rPr>
              <a:t>https://www.dewilliams.co</a:t>
            </a:r>
          </a:p>
        </p:txBody>
      </p:sp>
    </p:spTree>
    <p:extLst>
      <p:ext uri="{BB962C8B-B14F-4D97-AF65-F5344CB8AC3E}">
        <p14:creationId xmlns:p14="http://schemas.microsoft.com/office/powerpoint/2010/main" val="3055382677"/>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Inter" panose="02000503000000020004" pitchFamily="2" charset="0"/>
          <a:ea typeface="Inter" panose="02000503000000020004"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00503000000020004" pitchFamily="2" charset="0"/>
          <a:ea typeface="Inter" panose="020005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00503000000020004" pitchFamily="2" charset="0"/>
          <a:ea typeface="Inter" panose="020005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00503000000020004" pitchFamily="2" charset="0"/>
          <a:ea typeface="Inter" panose="020005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40B35-BCC2-82F1-24A1-5DDADF8E3C79}"/>
              </a:ext>
            </a:extLst>
          </p:cNvPr>
          <p:cNvSpPr txBox="1"/>
          <p:nvPr/>
        </p:nvSpPr>
        <p:spPr>
          <a:xfrm>
            <a:off x="609600" y="151179"/>
            <a:ext cx="10972800" cy="6400800"/>
          </a:xfrm>
          <a:prstGeom prst="rect">
            <a:avLst/>
          </a:prstGeom>
          <a:noFill/>
        </p:spPr>
        <p:txBody>
          <a:bodyPr wrap="square">
            <a:spAutoFit/>
          </a:bodyPr>
          <a:lstStyle/>
          <a:p>
            <a:pPr algn="l"/>
            <a:r>
              <a:rPr lang="en-US" sz="1400" b="1" i="0" u="none" strike="noStrike" dirty="0">
                <a:solidFill>
                  <a:srgbClr val="000000"/>
                </a:solidFill>
                <a:effectLst/>
                <a:latin typeface="Inter" panose="02000503000000020004" pitchFamily="2" charset="0"/>
                <a:ea typeface="Inter" panose="02000503000000020004" pitchFamily="2" charset="0"/>
              </a:rPr>
              <a:t>EQOS Case Study: Building a Platform for Non-Degree Credential Quality Assessment</a:t>
            </a:r>
          </a:p>
          <a:p>
            <a:pPr algn="l"/>
            <a:br>
              <a:rPr lang="en-US" sz="1200" b="1"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Challenge: </a:t>
            </a:r>
            <a:r>
              <a:rPr lang="en-US" sz="1200" b="0" i="0" u="none" strike="noStrike" dirty="0">
                <a:solidFill>
                  <a:srgbClr val="000000"/>
                </a:solidFill>
                <a:effectLst/>
                <a:latin typeface="Inter" panose="02000503000000020004" pitchFamily="2" charset="0"/>
                <a:ea typeface="Inter" panose="02000503000000020004" pitchFamily="2" charset="0"/>
              </a:rPr>
              <a:t>Education Quality Outcomes Standards (EQOS), an independent nonprofit acquired by JFF, developed a framework to evaluate the quality of non-degree credentials (NDCs) based on workers’ outcomes, addressing the growing need for reliable credential assessment in the labor market. With a $2.9M grant from the GitLab Foundation, JFF aimed to create a platform and API to enable learners, workers, and employers to assess NDC quality within talent-matching tools. JFF partnered with the Burning Glass Institute (BGI) to develop the data model, while JFFLabs led the platform and API design. The complexity of this multi-stakeholder partnership, combined with the need to align JFF, BGI, and GitLab Foundation expectations, posed significant challenges, requiring robust oversight to ensure cohesive execution and adherence to project milestones.</a:t>
            </a:r>
          </a:p>
          <a:p>
            <a:pPr algn="l"/>
            <a:br>
              <a:rPr lang="en-US" sz="1200" b="1"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Strategic Direction: </a:t>
            </a:r>
            <a:r>
              <a:rPr lang="en-US" sz="1200" b="0" i="0" u="none" strike="noStrike" dirty="0">
                <a:solidFill>
                  <a:srgbClr val="000000"/>
                </a:solidFill>
                <a:effectLst/>
                <a:latin typeface="Inter" panose="02000503000000020004" pitchFamily="2" charset="0"/>
                <a:ea typeface="Inter" panose="02000503000000020004" pitchFamily="2" charset="0"/>
              </a:rPr>
              <a:t>To navigate these challenges, JFF and JFFLabs engaged D. E. Williams </a:t>
            </a:r>
            <a:r>
              <a:rPr lang="en-US" sz="1200" dirty="0">
                <a:solidFill>
                  <a:srgbClr val="000000"/>
                </a:solidFill>
                <a:latin typeface="Inter" panose="02000503000000020004" pitchFamily="2" charset="0"/>
                <a:ea typeface="Inter" panose="02000503000000020004" pitchFamily="2" charset="0"/>
              </a:rPr>
              <a:t>+ Co. </a:t>
            </a:r>
            <a:r>
              <a:rPr lang="en-US" sz="1200" b="0" i="0" u="none" strike="noStrike" dirty="0">
                <a:solidFill>
                  <a:srgbClr val="000000"/>
                </a:solidFill>
                <a:effectLst/>
                <a:latin typeface="Inter" panose="02000503000000020004" pitchFamily="2" charset="0"/>
                <a:ea typeface="Inter" panose="02000503000000020004" pitchFamily="2" charset="0"/>
              </a:rPr>
              <a:t>as a technical advisor and project overseer to guide the EQOS platform and API implementation. The collaboration leveraged the Impact Incubation Model to align the efforts of JFF, BGI, and the GitLab Foundation, ensuring a unified approach to project goals. The strategy focused on strengthening the JFF-BGI partnership, optimizing EQOS operations, and maintaining transparent communication with the EQOS steering committee and GitLab Foundation to meet funder expectations and deliver a high-quality product.</a:t>
            </a:r>
          </a:p>
          <a:p>
            <a:pPr algn="l"/>
            <a:br>
              <a:rPr lang="en-US" sz="1200" b="1"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Acceleration</a:t>
            </a:r>
            <a:r>
              <a:rPr lang="en-US" sz="1200" b="1" dirty="0">
                <a:solidFill>
                  <a:srgbClr val="000000"/>
                </a:solidFill>
                <a:latin typeface="Inter" panose="02000503000000020004" pitchFamily="2" charset="0"/>
                <a:ea typeface="Inter" panose="02000503000000020004" pitchFamily="2" charset="0"/>
              </a:rPr>
              <a:t>: </a:t>
            </a:r>
            <a:r>
              <a:rPr lang="en-US" sz="1200" b="0" i="0" u="none" strike="noStrike" dirty="0">
                <a:solidFill>
                  <a:srgbClr val="000000"/>
                </a:solidFill>
                <a:effectLst/>
                <a:latin typeface="Inter" panose="02000503000000020004" pitchFamily="2" charset="0"/>
                <a:ea typeface="Inter" panose="02000503000000020004" pitchFamily="2" charset="0"/>
              </a:rPr>
              <a:t>D. E. Williams </a:t>
            </a:r>
            <a:r>
              <a:rPr lang="en-US" sz="1200" dirty="0">
                <a:solidFill>
                  <a:srgbClr val="000000"/>
                </a:solidFill>
                <a:latin typeface="Inter" panose="02000503000000020004" pitchFamily="2" charset="0"/>
                <a:ea typeface="Inter" panose="02000503000000020004" pitchFamily="2" charset="0"/>
              </a:rPr>
              <a:t>+ Co. </a:t>
            </a:r>
            <a:r>
              <a:rPr lang="en-US" sz="1200" b="0" i="0" u="none" strike="noStrike" dirty="0">
                <a:solidFill>
                  <a:srgbClr val="000000"/>
                </a:solidFill>
                <a:effectLst/>
                <a:latin typeface="Inter" panose="02000503000000020004" pitchFamily="2" charset="0"/>
                <a:ea typeface="Inter" panose="02000503000000020004" pitchFamily="2" charset="0"/>
              </a:rPr>
              <a:t>conducted a comprehensive assessment of EQOS operations, identifying inefficiencies in the JFF-BGI collaboration process and recommending targeted improvements to enhance coordination and streamline workflows. They facilitated regular alignment sessions between JFF, BGI, and JFFLabs to ensure clarity on roles, responsibilities, and deliverables. Monthly executive updates were provided to the EQOS steering committee and Managing Director, detailing progress, challenges, and mitigation strategies. These updates fostered accountability and kept all stakeholders aligned with the project’s timeline and GitLab Foundation’s expectations, paving the way for successful milestone achievement.</a:t>
            </a:r>
          </a:p>
          <a:p>
            <a:pPr algn="l"/>
            <a:br>
              <a:rPr lang="en-US" sz="1200" b="1"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Product Development: </a:t>
            </a:r>
            <a:r>
              <a:rPr lang="en-US" sz="1200" b="0" i="0" u="none" strike="noStrike" dirty="0">
                <a:solidFill>
                  <a:srgbClr val="000000"/>
                </a:solidFill>
                <a:effectLst/>
                <a:latin typeface="Inter" panose="02000503000000020004" pitchFamily="2" charset="0"/>
                <a:ea typeface="Inter" panose="02000503000000020004" pitchFamily="2" charset="0"/>
              </a:rPr>
              <a:t>The collaborative efforts culminated in the successful delivery of the EQOS data model, tailored specifically for technology and healthcare credentials, which provided a robust foundation for assessing NDC quality. JFFLabs launched the EQOS web app and API, enabling seamless integration into talent-matching tools for learners, workers, and employers. The platform and API were designed to be user-friendly and scalable, ensuring broad accessibility and adaptability to future credential types. The project met all of GitLab Foundation’s year 1 milestones, demonstrating the effectiveness of the coordinated approach and the Impact Incubation Model in driving product development.</a:t>
            </a:r>
          </a:p>
          <a:p>
            <a:pPr algn="l"/>
            <a:br>
              <a:rPr lang="en-US" sz="1200" b="1" i="0" u="none" strike="noStrike" dirty="0">
                <a:solidFill>
                  <a:srgbClr val="000000"/>
                </a:solidFill>
                <a:effectLst/>
                <a:latin typeface="Inter" panose="02000503000000020004" pitchFamily="2" charset="0"/>
                <a:ea typeface="Inter" panose="02000503000000020004" pitchFamily="2" charset="0"/>
              </a:rPr>
            </a:br>
            <a:r>
              <a:rPr lang="en-US" sz="1200" b="1" i="0" u="none" strike="noStrike" dirty="0">
                <a:solidFill>
                  <a:srgbClr val="000000"/>
                </a:solidFill>
                <a:effectLst/>
                <a:latin typeface="Inter" panose="02000503000000020004" pitchFamily="2" charset="0"/>
                <a:ea typeface="Inter" panose="02000503000000020004" pitchFamily="2" charset="0"/>
              </a:rPr>
              <a:t>Impact</a:t>
            </a:r>
            <a:r>
              <a:rPr lang="en-US" sz="1200" b="1" dirty="0">
                <a:solidFill>
                  <a:srgbClr val="000000"/>
                </a:solidFill>
                <a:latin typeface="Inter" panose="02000503000000020004" pitchFamily="2" charset="0"/>
                <a:ea typeface="Inter" panose="02000503000000020004" pitchFamily="2" charset="0"/>
              </a:rPr>
              <a:t>: </a:t>
            </a:r>
            <a:r>
              <a:rPr lang="en-US" sz="1200" b="0" i="0" u="none" strike="noStrike" dirty="0">
                <a:solidFill>
                  <a:srgbClr val="000000"/>
                </a:solidFill>
                <a:effectLst/>
                <a:latin typeface="Inter" panose="02000503000000020004" pitchFamily="2" charset="0"/>
                <a:ea typeface="Inter" panose="02000503000000020004" pitchFamily="2" charset="0"/>
              </a:rPr>
              <a:t>The partnership between JFF, JFFLabs, BGI, and D. E. Williams </a:t>
            </a:r>
            <a:r>
              <a:rPr lang="en-US" sz="1200" dirty="0">
                <a:solidFill>
                  <a:srgbClr val="000000"/>
                </a:solidFill>
                <a:latin typeface="Inter" panose="02000503000000020004" pitchFamily="2" charset="0"/>
                <a:ea typeface="Inter" panose="02000503000000020004" pitchFamily="2" charset="0"/>
              </a:rPr>
              <a:t>+ Co. </a:t>
            </a:r>
            <a:r>
              <a:rPr lang="en-US" sz="1200" b="0" i="0" u="none" strike="noStrike" dirty="0">
                <a:solidFill>
                  <a:srgbClr val="000000"/>
                </a:solidFill>
                <a:effectLst/>
                <a:latin typeface="Inter" panose="02000503000000020004" pitchFamily="2" charset="0"/>
                <a:ea typeface="Inter" panose="02000503000000020004" pitchFamily="2" charset="0"/>
              </a:rPr>
              <a:t>delivered transformative outcomes for EQOS, establishing it as an emerging leader in the credentials market. The successful launch of the EQOS web app and API, underpinned by a robust data model, enhanced the ability of stakeholders to assess NDC quality, fostering greater trust and utility in non-degree credentials. The achievement of year 1 milestones secured an additional $2.1M in funding from the GitLab Foundation for year 2, enabling further expansion and refinement of the platform. By strengthening the JFF-BGI collaboration and aligning stakeholder expectations, the initiative positioned EQOS to drive significant value for learners, workers, and employers in the evolving labor market.</a:t>
            </a:r>
          </a:p>
        </p:txBody>
      </p:sp>
    </p:spTree>
    <p:extLst>
      <p:ext uri="{BB962C8B-B14F-4D97-AF65-F5344CB8AC3E}">
        <p14:creationId xmlns:p14="http://schemas.microsoft.com/office/powerpoint/2010/main" val="1073140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6182</TotalTime>
  <Words>614</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Inter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Williams</dc:creator>
  <cp:lastModifiedBy>Daniel Williams</cp:lastModifiedBy>
  <cp:revision>22</cp:revision>
  <dcterms:created xsi:type="dcterms:W3CDTF">2025-04-28T12:52:41Z</dcterms:created>
  <dcterms:modified xsi:type="dcterms:W3CDTF">2025-05-06T19:11:15Z</dcterms:modified>
</cp:coreProperties>
</file>