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63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47"/>
    <p:restoredTop sz="94726"/>
  </p:normalViewPr>
  <p:slideViewPr>
    <p:cSldViewPr snapToGrid="0">
      <p:cViewPr varScale="1">
        <p:scale>
          <a:sx n="85" d="100"/>
          <a:sy n="85" d="100"/>
        </p:scale>
        <p:origin x="184"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B60A9-0A9B-B942-8B37-81F0F8B3D7C3}" type="datetimeFigureOut">
              <a:rPr lang="en-US" smtClean="0"/>
              <a:t>5/6/25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92A4A-5CA9-2745-A489-B80A0ACFE625}" type="slidenum">
              <a:rPr lang="en-US" smtClean="0"/>
              <a:t>‹#›</a:t>
            </a:fld>
            <a:endParaRPr lang="en-US"/>
          </a:p>
        </p:txBody>
      </p:sp>
    </p:spTree>
    <p:extLst>
      <p:ext uri="{BB962C8B-B14F-4D97-AF65-F5344CB8AC3E}">
        <p14:creationId xmlns:p14="http://schemas.microsoft.com/office/powerpoint/2010/main" val="3902566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35561a0a7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35561a0a7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01DDF-8DCD-8522-D7DE-554A6E6EABBA}"/>
              </a:ext>
            </a:extLst>
          </p:cNvPr>
          <p:cNvSpPr>
            <a:spLocks noGrp="1"/>
          </p:cNvSpPr>
          <p:nvPr>
            <p:ph type="dt" sz="half" idx="10"/>
          </p:nvPr>
        </p:nvSpPr>
        <p:spPr>
          <a:xfrm>
            <a:off x="838200" y="6356350"/>
            <a:ext cx="2743200" cy="365125"/>
          </a:xfrm>
          <a:prstGeom prst="rect">
            <a:avLst/>
          </a:prstGeom>
        </p:spPr>
        <p:txBody>
          <a:bodyPr/>
          <a:lstStyle/>
          <a:p>
            <a:fld id="{AD1F2A41-A6BF-8F4B-BB53-E418144C777F}" type="datetimeFigureOut">
              <a:rPr lang="en-US" smtClean="0"/>
              <a:t>5/6/25</a:t>
            </a:fld>
            <a:endParaRPr lang="en-US"/>
          </a:p>
        </p:txBody>
      </p:sp>
      <p:sp>
        <p:nvSpPr>
          <p:cNvPr id="3" name="Footer Placeholder 2">
            <a:extLst>
              <a:ext uri="{FF2B5EF4-FFF2-40B4-BE49-F238E27FC236}">
                <a16:creationId xmlns:a16="http://schemas.microsoft.com/office/drawing/2014/main" id="{47659ED5-7D51-A87C-14CB-D90B45CE1EA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1909CA8-677D-0854-49E5-40DB461B6B7C}"/>
              </a:ext>
            </a:extLst>
          </p:cNvPr>
          <p:cNvSpPr>
            <a:spLocks noGrp="1"/>
          </p:cNvSpPr>
          <p:nvPr>
            <p:ph type="sldNum" sz="quarter" idx="12"/>
          </p:nvPr>
        </p:nvSpPr>
        <p:spPr>
          <a:xfrm>
            <a:off x="8610600" y="6356350"/>
            <a:ext cx="2743200" cy="365125"/>
          </a:xfrm>
          <a:prstGeom prst="rect">
            <a:avLst/>
          </a:prstGeom>
        </p:spPr>
        <p:txBody>
          <a:bodyPr/>
          <a:lstStyle/>
          <a:p>
            <a:fld id="{823CDDE3-25DF-1B44-9578-AF59A73916D4}" type="slidenum">
              <a:rPr lang="en-US" smtClean="0"/>
              <a:t>‹#›</a:t>
            </a:fld>
            <a:endParaRPr lang="en-US"/>
          </a:p>
        </p:txBody>
      </p:sp>
    </p:spTree>
    <p:extLst>
      <p:ext uri="{BB962C8B-B14F-4D97-AF65-F5344CB8AC3E}">
        <p14:creationId xmlns:p14="http://schemas.microsoft.com/office/powerpoint/2010/main" val="415524433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9A7557-F5E5-45FA-C9AF-01BD5F133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9" name="TextBox 8">
            <a:extLst>
              <a:ext uri="{FF2B5EF4-FFF2-40B4-BE49-F238E27FC236}">
                <a16:creationId xmlns:a16="http://schemas.microsoft.com/office/drawing/2014/main" id="{8FF82B8B-481B-1105-3067-C8C7192995F3}"/>
              </a:ext>
            </a:extLst>
          </p:cNvPr>
          <p:cNvSpPr txBox="1"/>
          <p:nvPr userDrawn="1"/>
        </p:nvSpPr>
        <p:spPr>
          <a:xfrm>
            <a:off x="9311235" y="6311900"/>
            <a:ext cx="2372765" cy="369332"/>
          </a:xfrm>
          <a:prstGeom prst="rect">
            <a:avLst/>
          </a:prstGeom>
          <a:noFill/>
        </p:spPr>
        <p:txBody>
          <a:bodyPr wrap="none" rtlCol="0">
            <a:spAutoFit/>
          </a:bodyPr>
          <a:lstStyle/>
          <a:p>
            <a:pPr algn="r"/>
            <a:r>
              <a:rPr lang="en-US" b="1" i="0" dirty="0">
                <a:solidFill>
                  <a:srgbClr val="2563EB"/>
                </a:solidFill>
                <a:effectLst/>
                <a:latin typeface="Inter" panose="02000503000000020004" pitchFamily="2" charset="0"/>
                <a:ea typeface="Inter" panose="02000503000000020004" pitchFamily="2" charset="0"/>
              </a:rPr>
              <a:t>D. E. Williams + Co.</a:t>
            </a:r>
            <a:endParaRPr lang="en-US" dirty="0">
              <a:solidFill>
                <a:srgbClr val="2563EB"/>
              </a:solidFill>
              <a:latin typeface="Inter" panose="02000503000000020004" pitchFamily="2" charset="0"/>
              <a:ea typeface="Inter" panose="02000503000000020004" pitchFamily="2" charset="0"/>
            </a:endParaRPr>
          </a:p>
        </p:txBody>
      </p:sp>
      <p:sp>
        <p:nvSpPr>
          <p:cNvPr id="11" name="TextBox 10">
            <a:extLst>
              <a:ext uri="{FF2B5EF4-FFF2-40B4-BE49-F238E27FC236}">
                <a16:creationId xmlns:a16="http://schemas.microsoft.com/office/drawing/2014/main" id="{C56B3193-8D99-FDC6-6135-351ADE608B41}"/>
              </a:ext>
            </a:extLst>
          </p:cNvPr>
          <p:cNvSpPr txBox="1"/>
          <p:nvPr userDrawn="1"/>
        </p:nvSpPr>
        <p:spPr>
          <a:xfrm>
            <a:off x="508000" y="6369764"/>
            <a:ext cx="3418840" cy="246221"/>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999999"/>
                </a:solidFill>
                <a:effectLst/>
                <a:latin typeface="Inter" panose="02000503000000020004" pitchFamily="2" charset="0"/>
                <a:ea typeface="Inter" panose="02000503000000020004" pitchFamily="2" charset="0"/>
              </a:rPr>
              <a:t>Client Case Study - Proprietary and Confidential</a:t>
            </a:r>
            <a:endParaRPr lang="en-US" sz="1000" dirty="0">
              <a:effectLst/>
              <a:latin typeface="Inter" panose="02000503000000020004" pitchFamily="2" charset="0"/>
              <a:ea typeface="Inter" panose="02000503000000020004" pitchFamily="2" charset="0"/>
            </a:endParaRPr>
          </a:p>
        </p:txBody>
      </p:sp>
      <p:sp>
        <p:nvSpPr>
          <p:cNvPr id="15" name="Text Placeholder 2">
            <a:extLst>
              <a:ext uri="{FF2B5EF4-FFF2-40B4-BE49-F238E27FC236}">
                <a16:creationId xmlns:a16="http://schemas.microsoft.com/office/drawing/2014/main" id="{ABB9C806-B2B0-54F1-951B-3AF16134DDD0}"/>
              </a:ext>
            </a:extLst>
          </p:cNvPr>
          <p:cNvSpPr>
            <a:spLocks noGrp="1"/>
          </p:cNvSpPr>
          <p:nvPr>
            <p:ph type="body" idx="1"/>
          </p:nvPr>
        </p:nvSpPr>
        <p:spPr>
          <a:xfrm>
            <a:off x="838200" y="1825625"/>
            <a:ext cx="10515600" cy="43411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a:extLst>
              <a:ext uri="{FF2B5EF4-FFF2-40B4-BE49-F238E27FC236}">
                <a16:creationId xmlns:a16="http://schemas.microsoft.com/office/drawing/2014/main" id="{7D54FB7F-C63A-A4BB-A698-031992BE1E5D}"/>
              </a:ext>
            </a:extLst>
          </p:cNvPr>
          <p:cNvSpPr txBox="1"/>
          <p:nvPr userDrawn="1"/>
        </p:nvSpPr>
        <p:spPr>
          <a:xfrm>
            <a:off x="4386580" y="6372543"/>
            <a:ext cx="3418840" cy="24622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2563EB"/>
                </a:solidFill>
                <a:effectLst/>
                <a:latin typeface="Inter" panose="02000503000000020004" pitchFamily="2" charset="0"/>
                <a:ea typeface="Inter" panose="02000503000000020004" pitchFamily="2" charset="0"/>
              </a:rPr>
              <a:t>https://www.dewilliams.co</a:t>
            </a:r>
          </a:p>
        </p:txBody>
      </p:sp>
    </p:spTree>
    <p:extLst>
      <p:ext uri="{BB962C8B-B14F-4D97-AF65-F5344CB8AC3E}">
        <p14:creationId xmlns:p14="http://schemas.microsoft.com/office/powerpoint/2010/main" val="3055382677"/>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Inter" panose="02000503000000020004" pitchFamily="2" charset="0"/>
          <a:ea typeface="Inter" panose="02000503000000020004"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nter" panose="02000503000000020004" pitchFamily="2" charset="0"/>
          <a:ea typeface="Inter" panose="02000503000000020004"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nter" panose="02000503000000020004" pitchFamily="2" charset="0"/>
          <a:ea typeface="Inter" panose="02000503000000020004"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nter" panose="02000503000000020004" pitchFamily="2" charset="0"/>
          <a:ea typeface="Inter" panose="02000503000000020004"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00503000000020004" pitchFamily="2" charset="0"/>
          <a:ea typeface="Inter" panose="02000503000000020004"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00503000000020004" pitchFamily="2"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g35561a0a7ed_0_0"/>
          <p:cNvSpPr txBox="1"/>
          <p:nvPr/>
        </p:nvSpPr>
        <p:spPr>
          <a:xfrm>
            <a:off x="609600" y="63710"/>
            <a:ext cx="10972800" cy="6400800"/>
          </a:xfrm>
          <a:prstGeom prst="rect">
            <a:avLst/>
          </a:prstGeom>
          <a:noFill/>
          <a:ln>
            <a:noFill/>
          </a:ln>
        </p:spPr>
        <p:txBody>
          <a:bodyPr spcFirstLastPara="1" wrap="square" lIns="91425" tIns="91425" rIns="91425" bIns="91425" anchor="ctr" anchorCtr="0">
            <a:noAutofit/>
          </a:bodyPr>
          <a:lstStyle/>
          <a:p>
            <a:pPr>
              <a:lnSpc>
                <a:spcPct val="115000"/>
              </a:lnSpc>
            </a:pPr>
            <a:r>
              <a:rPr lang="en-US" sz="1400" b="1" i="0" u="none" strike="noStrike" dirty="0">
                <a:solidFill>
                  <a:srgbClr val="000000"/>
                </a:solidFill>
                <a:effectLst/>
                <a:latin typeface="Inter" panose="02000503000000020004" pitchFamily="2" charset="0"/>
                <a:ea typeface="Inter" panose="02000503000000020004" pitchFamily="2" charset="0"/>
              </a:rPr>
              <a:t>Economic Mobility for Veteran and Military Families Case Study: Building a Hub for Opportunity</a:t>
            </a:r>
            <a:br>
              <a:rPr lang="en-US" sz="1400" b="1" i="0" u="none" strike="noStrike" dirty="0">
                <a:solidFill>
                  <a:srgbClr val="000000"/>
                </a:solidFill>
                <a:effectLst/>
                <a:latin typeface="Inter" panose="02000503000000020004" pitchFamily="2" charset="0"/>
                <a:ea typeface="Inter" panose="02000503000000020004" pitchFamily="2" charset="0"/>
              </a:rPr>
            </a:br>
            <a:br>
              <a:rPr lang="en-US" sz="1400" b="1" dirty="0">
                <a:latin typeface="Inter" panose="02000503000000020004" pitchFamily="2" charset="0"/>
                <a:ea typeface="Inter" panose="02000503000000020004" pitchFamily="2" charset="0"/>
              </a:rPr>
            </a:br>
            <a:r>
              <a:rPr lang="en-US" sz="1400" b="1" dirty="0">
                <a:latin typeface="Inter" panose="02000503000000020004" pitchFamily="2" charset="0"/>
                <a:ea typeface="Inter" panose="02000503000000020004" pitchFamily="2" charset="0"/>
              </a:rPr>
              <a:t>Challenge</a:t>
            </a:r>
            <a:r>
              <a:rPr lang="en-US" sz="1400" dirty="0">
                <a:latin typeface="Inter" panose="02000503000000020004" pitchFamily="2" charset="0"/>
                <a:ea typeface="Inter" panose="02000503000000020004" pitchFamily="2" charset="0"/>
              </a:rPr>
              <a:t>: Veterans, military personnel, and their families face significant barriers to economic mobility, including high unemployment, challenges in translating military-acquired skills to civilian roles, and limited access to support services. Statistics underscore the issue: a substantial percentage of veterans transition out of their civilian careers within a short period, and many military spouses encounter underemployment. These challenges highlight the need for streamlined access to services and innovative solutions to enhance economic mobility for this community.</a:t>
            </a:r>
            <a:br>
              <a:rPr lang="en-US" sz="1400" dirty="0">
                <a:latin typeface="Inter" panose="02000503000000020004" pitchFamily="2" charset="0"/>
                <a:ea typeface="Inter" panose="02000503000000020004" pitchFamily="2" charset="0"/>
              </a:rPr>
            </a:br>
            <a:endParaRPr sz="1400" dirty="0">
              <a:latin typeface="Inter" panose="02000503000000020004" pitchFamily="2" charset="0"/>
              <a:ea typeface="Inter" panose="02000503000000020004" pitchFamily="2" charset="0"/>
            </a:endParaRPr>
          </a:p>
          <a:p>
            <a:pPr marL="0" lvl="0" indent="0" algn="l" rtl="0">
              <a:lnSpc>
                <a:spcPct val="115000"/>
              </a:lnSpc>
              <a:spcAft>
                <a:spcPts val="0"/>
              </a:spcAft>
              <a:buNone/>
            </a:pPr>
            <a:r>
              <a:rPr lang="en-US" sz="1400" b="1" dirty="0">
                <a:latin typeface="Inter" panose="02000503000000020004" pitchFamily="2" charset="0"/>
                <a:ea typeface="Inter" panose="02000503000000020004" pitchFamily="2" charset="0"/>
              </a:rPr>
              <a:t>Strategic Direction</a:t>
            </a:r>
            <a:r>
              <a:rPr lang="en-US" sz="1400" dirty="0">
                <a:latin typeface="Inter" panose="02000503000000020004" pitchFamily="2" charset="0"/>
                <a:ea typeface="Inter" panose="02000503000000020004" pitchFamily="2" charset="0"/>
              </a:rPr>
              <a:t>: To address these challenges, JFFLabs partnered with D. E. Williams &amp; Company and IncioX to develop a comprehensive strategy and implementation plan for the Economic Mobility for Veteran and Military Families initiative. This collaboration aimed to position JFF as a central hub within the military and veteran ecosystem, facilitating connections to existing services and fostering innovative solutions to improve economic outcomes.</a:t>
            </a:r>
            <a:br>
              <a:rPr lang="en-US" sz="1400" dirty="0">
                <a:latin typeface="Inter" panose="02000503000000020004" pitchFamily="2" charset="0"/>
                <a:ea typeface="Inter" panose="02000503000000020004" pitchFamily="2" charset="0"/>
              </a:rPr>
            </a:br>
            <a:endParaRPr sz="1400" dirty="0">
              <a:latin typeface="Inter" panose="02000503000000020004" pitchFamily="2" charset="0"/>
              <a:ea typeface="Inter" panose="02000503000000020004" pitchFamily="2" charset="0"/>
            </a:endParaRPr>
          </a:p>
          <a:p>
            <a:pPr marL="0" lvl="0" indent="0" algn="l" rtl="0">
              <a:lnSpc>
                <a:spcPct val="115000"/>
              </a:lnSpc>
              <a:spcAft>
                <a:spcPts val="0"/>
              </a:spcAft>
              <a:buNone/>
            </a:pPr>
            <a:r>
              <a:rPr lang="en-US" sz="1400" b="1" dirty="0">
                <a:latin typeface="Inter" panose="02000503000000020004" pitchFamily="2" charset="0"/>
                <a:ea typeface="Inter" panose="02000503000000020004" pitchFamily="2" charset="0"/>
              </a:rPr>
              <a:t>Acceleration</a:t>
            </a:r>
            <a:r>
              <a:rPr lang="en-US" sz="1400" dirty="0">
                <a:latin typeface="Inter" panose="02000503000000020004" pitchFamily="2" charset="0"/>
                <a:ea typeface="Inter" panose="02000503000000020004" pitchFamily="2" charset="0"/>
              </a:rPr>
              <a:t>: The team refined the initiative's vision and strategy through consultations with veteran and military experts, military spouses, and relevant organizations. They collaborated with JFFLabs to define success metrics and identify potential partnerships, culminating in an executive brief and presentation to the JFFLabs Advisory Committee, which included the JFF CEO, board members, and independent advisors. The Advisory Committee approved the strategy and recommended immediate funding for execution.</a:t>
            </a:r>
            <a:br>
              <a:rPr lang="en-US" sz="1400" dirty="0">
                <a:latin typeface="Inter" panose="02000503000000020004" pitchFamily="2" charset="0"/>
                <a:ea typeface="Inter" panose="02000503000000020004" pitchFamily="2" charset="0"/>
              </a:rPr>
            </a:br>
            <a:endParaRPr sz="1400" dirty="0">
              <a:latin typeface="Inter" panose="02000503000000020004" pitchFamily="2" charset="0"/>
              <a:ea typeface="Inter" panose="02000503000000020004" pitchFamily="2" charset="0"/>
            </a:endParaRPr>
          </a:p>
          <a:p>
            <a:pPr marL="0" lvl="0" indent="0" algn="l" rtl="0">
              <a:lnSpc>
                <a:spcPct val="115000"/>
              </a:lnSpc>
              <a:spcAft>
                <a:spcPts val="0"/>
              </a:spcAft>
              <a:buNone/>
            </a:pPr>
            <a:r>
              <a:rPr lang="en-US" sz="1400" b="1" dirty="0">
                <a:latin typeface="Inter" panose="02000503000000020004" pitchFamily="2" charset="0"/>
                <a:ea typeface="Inter" panose="02000503000000020004" pitchFamily="2" charset="0"/>
              </a:rPr>
              <a:t>Product Development</a:t>
            </a:r>
            <a:r>
              <a:rPr lang="en-US" sz="1400" dirty="0">
                <a:latin typeface="Inter" panose="02000503000000020004" pitchFamily="2" charset="0"/>
                <a:ea typeface="Inter" panose="02000503000000020004" pitchFamily="2" charset="0"/>
              </a:rPr>
              <a:t>: The initiative was publicly announced through a virtual salon hosted by JFFLabs, featuring subject matter experts, veterans, military spouses, and employers connected to the military community. This event marked a significant step toward enhancing economic opportunities for veterans and military families.</a:t>
            </a:r>
            <a:br>
              <a:rPr lang="en-US" sz="1400" dirty="0">
                <a:latin typeface="Inter" panose="02000503000000020004" pitchFamily="2" charset="0"/>
                <a:ea typeface="Inter" panose="02000503000000020004" pitchFamily="2" charset="0"/>
              </a:rPr>
            </a:br>
            <a:endParaRPr sz="1400" dirty="0">
              <a:latin typeface="Inter" panose="02000503000000020004" pitchFamily="2" charset="0"/>
              <a:ea typeface="Inter" panose="02000503000000020004" pitchFamily="2" charset="0"/>
            </a:endParaRPr>
          </a:p>
          <a:p>
            <a:pPr marL="0" lvl="0" indent="0" algn="l" rtl="0">
              <a:lnSpc>
                <a:spcPct val="115000"/>
              </a:lnSpc>
              <a:spcAft>
                <a:spcPts val="0"/>
              </a:spcAft>
              <a:buNone/>
            </a:pPr>
            <a:r>
              <a:rPr lang="en-US" sz="1400" b="1" dirty="0">
                <a:latin typeface="Inter" panose="02000503000000020004" pitchFamily="2" charset="0"/>
                <a:ea typeface="Inter" panose="02000503000000020004" pitchFamily="2" charset="0"/>
              </a:rPr>
              <a:t>Impact</a:t>
            </a:r>
            <a:r>
              <a:rPr lang="en-US" sz="1400" dirty="0">
                <a:latin typeface="Inter" panose="02000503000000020004" pitchFamily="2" charset="0"/>
                <a:ea typeface="Inter" panose="02000503000000020004" pitchFamily="2" charset="0"/>
              </a:rPr>
              <a:t>: The collaborative efforts of JFFLabs, D. E. Williams &amp; Company, and IncioX have laid the groundwork for a transformative approach to supporting veterans and military families. By streamlining access to services and fostering innovation, the initiative aims to improve economic mobility and career outcomes for this community significantly.</a:t>
            </a:r>
            <a:endParaRPr sz="1400" dirty="0">
              <a:latin typeface="Inter" panose="02000503000000020004" pitchFamily="2" charset="0"/>
              <a:ea typeface="Inter" panose="02000503000000020004"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6248</TotalTime>
  <Words>361</Words>
  <Application>Microsoft Macintosh PowerPoint</Application>
  <PresentationFormat>Widescreen</PresentationFormat>
  <Paragraphs>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Inter</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Williams</dc:creator>
  <cp:lastModifiedBy>Daniel Williams</cp:lastModifiedBy>
  <cp:revision>25</cp:revision>
  <dcterms:created xsi:type="dcterms:W3CDTF">2025-04-28T12:52:41Z</dcterms:created>
  <dcterms:modified xsi:type="dcterms:W3CDTF">2025-05-06T19:17:04Z</dcterms:modified>
</cp:coreProperties>
</file>