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63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4"/>
    <p:restoredTop sz="94726"/>
  </p:normalViewPr>
  <p:slideViewPr>
    <p:cSldViewPr snapToGrid="0">
      <p:cViewPr varScale="1">
        <p:scale>
          <a:sx n="95" d="100"/>
          <a:sy n="95" d="100"/>
        </p:scale>
        <p:origin x="216"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B47FA-D9B4-384D-AA23-5ABFBBCBC39F}" type="datetimeFigureOut">
              <a:rPr lang="en-US" smtClean="0"/>
              <a:t>5/6/25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AEEC9-26EB-144E-9E26-9BD801F2492C}" type="slidenum">
              <a:rPr lang="en-US" smtClean="0"/>
              <a:t>‹#›</a:t>
            </a:fld>
            <a:endParaRPr lang="en-US"/>
          </a:p>
        </p:txBody>
      </p:sp>
    </p:spTree>
    <p:extLst>
      <p:ext uri="{BB962C8B-B14F-4D97-AF65-F5344CB8AC3E}">
        <p14:creationId xmlns:p14="http://schemas.microsoft.com/office/powerpoint/2010/main" val="2990643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355618a43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355618a43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01DDF-8DCD-8522-D7DE-554A6E6EABBA}"/>
              </a:ext>
            </a:extLst>
          </p:cNvPr>
          <p:cNvSpPr>
            <a:spLocks noGrp="1"/>
          </p:cNvSpPr>
          <p:nvPr>
            <p:ph type="dt" sz="half" idx="10"/>
          </p:nvPr>
        </p:nvSpPr>
        <p:spPr>
          <a:xfrm>
            <a:off x="838200" y="6356350"/>
            <a:ext cx="2743200" cy="365125"/>
          </a:xfrm>
          <a:prstGeom prst="rect">
            <a:avLst/>
          </a:prstGeom>
        </p:spPr>
        <p:txBody>
          <a:bodyPr/>
          <a:lstStyle/>
          <a:p>
            <a:fld id="{AD1F2A41-A6BF-8F4B-BB53-E418144C777F}" type="datetimeFigureOut">
              <a:rPr lang="en-US" smtClean="0"/>
              <a:t>5/6/25</a:t>
            </a:fld>
            <a:endParaRPr lang="en-US"/>
          </a:p>
        </p:txBody>
      </p:sp>
      <p:sp>
        <p:nvSpPr>
          <p:cNvPr id="3" name="Footer Placeholder 2">
            <a:extLst>
              <a:ext uri="{FF2B5EF4-FFF2-40B4-BE49-F238E27FC236}">
                <a16:creationId xmlns:a16="http://schemas.microsoft.com/office/drawing/2014/main" id="{47659ED5-7D51-A87C-14CB-D90B45CE1EA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1909CA8-677D-0854-49E5-40DB461B6B7C}"/>
              </a:ext>
            </a:extLst>
          </p:cNvPr>
          <p:cNvSpPr>
            <a:spLocks noGrp="1"/>
          </p:cNvSpPr>
          <p:nvPr>
            <p:ph type="sldNum" sz="quarter" idx="12"/>
          </p:nvPr>
        </p:nvSpPr>
        <p:spPr>
          <a:xfrm>
            <a:off x="8610600" y="6356350"/>
            <a:ext cx="2743200" cy="365125"/>
          </a:xfrm>
          <a:prstGeom prst="rect">
            <a:avLst/>
          </a:prstGeom>
        </p:spPr>
        <p:txBody>
          <a:bodyPr/>
          <a:lstStyle/>
          <a:p>
            <a:fld id="{823CDDE3-25DF-1B44-9578-AF59A73916D4}" type="slidenum">
              <a:rPr lang="en-US" smtClean="0"/>
              <a:t>‹#›</a:t>
            </a:fld>
            <a:endParaRPr lang="en-US"/>
          </a:p>
        </p:txBody>
      </p:sp>
    </p:spTree>
    <p:extLst>
      <p:ext uri="{BB962C8B-B14F-4D97-AF65-F5344CB8AC3E}">
        <p14:creationId xmlns:p14="http://schemas.microsoft.com/office/powerpoint/2010/main" val="415524433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9A7557-F5E5-45FA-C9AF-01BD5F133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9" name="TextBox 8">
            <a:extLst>
              <a:ext uri="{FF2B5EF4-FFF2-40B4-BE49-F238E27FC236}">
                <a16:creationId xmlns:a16="http://schemas.microsoft.com/office/drawing/2014/main" id="{8FF82B8B-481B-1105-3067-C8C7192995F3}"/>
              </a:ext>
            </a:extLst>
          </p:cNvPr>
          <p:cNvSpPr txBox="1"/>
          <p:nvPr userDrawn="1"/>
        </p:nvSpPr>
        <p:spPr>
          <a:xfrm>
            <a:off x="9311235" y="6311900"/>
            <a:ext cx="2372765" cy="369332"/>
          </a:xfrm>
          <a:prstGeom prst="rect">
            <a:avLst/>
          </a:prstGeom>
          <a:noFill/>
        </p:spPr>
        <p:txBody>
          <a:bodyPr wrap="none" rtlCol="0">
            <a:spAutoFit/>
          </a:bodyPr>
          <a:lstStyle/>
          <a:p>
            <a:pPr algn="r"/>
            <a:r>
              <a:rPr lang="en-US" b="1" i="0" dirty="0">
                <a:solidFill>
                  <a:srgbClr val="2563EB"/>
                </a:solidFill>
                <a:effectLst/>
                <a:latin typeface="Inter" panose="02000503000000020004" pitchFamily="2" charset="0"/>
                <a:ea typeface="Inter" panose="02000503000000020004" pitchFamily="2" charset="0"/>
              </a:rPr>
              <a:t>D. E. Williams + Co.</a:t>
            </a:r>
            <a:endParaRPr lang="en-US" dirty="0">
              <a:solidFill>
                <a:srgbClr val="2563EB"/>
              </a:solidFill>
              <a:latin typeface="Inter" panose="02000503000000020004" pitchFamily="2" charset="0"/>
              <a:ea typeface="Inter" panose="02000503000000020004" pitchFamily="2" charset="0"/>
            </a:endParaRPr>
          </a:p>
        </p:txBody>
      </p:sp>
      <p:sp>
        <p:nvSpPr>
          <p:cNvPr id="11" name="TextBox 10">
            <a:extLst>
              <a:ext uri="{FF2B5EF4-FFF2-40B4-BE49-F238E27FC236}">
                <a16:creationId xmlns:a16="http://schemas.microsoft.com/office/drawing/2014/main" id="{C56B3193-8D99-FDC6-6135-351ADE608B41}"/>
              </a:ext>
            </a:extLst>
          </p:cNvPr>
          <p:cNvSpPr txBox="1"/>
          <p:nvPr userDrawn="1"/>
        </p:nvSpPr>
        <p:spPr>
          <a:xfrm>
            <a:off x="508000" y="6369764"/>
            <a:ext cx="3418840" cy="246221"/>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999999"/>
                </a:solidFill>
                <a:effectLst/>
                <a:latin typeface="Inter" panose="02000503000000020004" pitchFamily="2" charset="0"/>
                <a:ea typeface="Inter" panose="02000503000000020004" pitchFamily="2" charset="0"/>
              </a:rPr>
              <a:t>Client Case Study - Proprietary and Confidential</a:t>
            </a:r>
            <a:endParaRPr lang="en-US" sz="1000" dirty="0">
              <a:effectLst/>
              <a:latin typeface="Inter" panose="02000503000000020004" pitchFamily="2" charset="0"/>
              <a:ea typeface="Inter" panose="02000503000000020004" pitchFamily="2" charset="0"/>
            </a:endParaRPr>
          </a:p>
        </p:txBody>
      </p:sp>
      <p:sp>
        <p:nvSpPr>
          <p:cNvPr id="15" name="Text Placeholder 2">
            <a:extLst>
              <a:ext uri="{FF2B5EF4-FFF2-40B4-BE49-F238E27FC236}">
                <a16:creationId xmlns:a16="http://schemas.microsoft.com/office/drawing/2014/main" id="{ABB9C806-B2B0-54F1-951B-3AF16134DDD0}"/>
              </a:ext>
            </a:extLst>
          </p:cNvPr>
          <p:cNvSpPr>
            <a:spLocks noGrp="1"/>
          </p:cNvSpPr>
          <p:nvPr>
            <p:ph type="body" idx="1"/>
          </p:nvPr>
        </p:nvSpPr>
        <p:spPr>
          <a:xfrm>
            <a:off x="838200" y="1825625"/>
            <a:ext cx="10515600" cy="43411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a:extLst>
              <a:ext uri="{FF2B5EF4-FFF2-40B4-BE49-F238E27FC236}">
                <a16:creationId xmlns:a16="http://schemas.microsoft.com/office/drawing/2014/main" id="{7D54FB7F-C63A-A4BB-A698-031992BE1E5D}"/>
              </a:ext>
            </a:extLst>
          </p:cNvPr>
          <p:cNvSpPr txBox="1"/>
          <p:nvPr userDrawn="1"/>
        </p:nvSpPr>
        <p:spPr>
          <a:xfrm>
            <a:off x="4386580" y="6372543"/>
            <a:ext cx="3418840" cy="246221"/>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2563EB"/>
                </a:solidFill>
                <a:effectLst/>
                <a:latin typeface="Inter" panose="02000503000000020004" pitchFamily="2" charset="0"/>
                <a:ea typeface="Inter" panose="02000503000000020004" pitchFamily="2" charset="0"/>
              </a:rPr>
              <a:t>https://www.dewilliams.co</a:t>
            </a:r>
          </a:p>
        </p:txBody>
      </p:sp>
    </p:spTree>
    <p:extLst>
      <p:ext uri="{BB962C8B-B14F-4D97-AF65-F5344CB8AC3E}">
        <p14:creationId xmlns:p14="http://schemas.microsoft.com/office/powerpoint/2010/main" val="3055382677"/>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Inter" panose="02000503000000020004" pitchFamily="2" charset="0"/>
          <a:ea typeface="Inter" panose="02000503000000020004"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nter" panose="02000503000000020004" pitchFamily="2" charset="0"/>
          <a:ea typeface="Inter" panose="02000503000000020004"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nter" panose="02000503000000020004" pitchFamily="2" charset="0"/>
          <a:ea typeface="Inter" panose="02000503000000020004"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nter" panose="02000503000000020004" pitchFamily="2" charset="0"/>
          <a:ea typeface="Inter" panose="02000503000000020004"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00503000000020004" pitchFamily="2" charset="0"/>
          <a:ea typeface="Inter" panose="02000503000000020004"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00503000000020004" pitchFamily="2"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g355618a437a_0_0"/>
          <p:cNvSpPr txBox="1"/>
          <p:nvPr/>
        </p:nvSpPr>
        <p:spPr>
          <a:xfrm>
            <a:off x="609600" y="228600"/>
            <a:ext cx="10972800" cy="6378639"/>
          </a:xfrm>
          <a:prstGeom prst="rect">
            <a:avLst/>
          </a:prstGeom>
          <a:noFill/>
          <a:ln>
            <a:noFill/>
          </a:ln>
        </p:spPr>
        <p:txBody>
          <a:bodyPr spcFirstLastPara="1" wrap="square" lIns="91425" tIns="91425" rIns="91425" bIns="91425" anchor="t" anchorCtr="0">
            <a:spAutoFit/>
          </a:bodyPr>
          <a:lstStyle/>
          <a:p>
            <a:pPr>
              <a:lnSpc>
                <a:spcPct val="115000"/>
              </a:lnSpc>
            </a:pPr>
            <a:r>
              <a:rPr lang="en-US" sz="1400" b="1" i="0" u="none" strike="noStrike" dirty="0">
                <a:solidFill>
                  <a:srgbClr val="000000"/>
                </a:solidFill>
                <a:effectLst/>
                <a:latin typeface="Inter" panose="02000503000000020004" pitchFamily="2" charset="0"/>
                <a:ea typeface="Inter" panose="02000503000000020004" pitchFamily="2" charset="0"/>
              </a:rPr>
              <a:t>JFFLabs Impact Incubation Model Case Study: Standardizing Innovation for Long-Term Impact</a:t>
            </a:r>
            <a:br>
              <a:rPr lang="en-US" sz="1400" b="1" i="0" u="none" strike="noStrike" dirty="0">
                <a:solidFill>
                  <a:srgbClr val="000000"/>
                </a:solidFill>
                <a:effectLst/>
                <a:latin typeface="Inter" panose="02000503000000020004" pitchFamily="2" charset="0"/>
                <a:ea typeface="Inter" panose="02000503000000020004" pitchFamily="2" charset="0"/>
              </a:rPr>
            </a:br>
            <a:br>
              <a:rPr lang="en-US" sz="1400" b="1" i="0" u="none" strike="noStrike" dirty="0">
                <a:solidFill>
                  <a:schemeClr val="dk1"/>
                </a:solidFill>
                <a:effectLst/>
                <a:latin typeface="Inter" panose="02000503000000020004" pitchFamily="2" charset="0"/>
                <a:ea typeface="Inter" panose="02000503000000020004" pitchFamily="2" charset="0"/>
              </a:rPr>
            </a:br>
            <a:r>
              <a:rPr lang="en-US" sz="1400" b="1" dirty="0">
                <a:solidFill>
                  <a:schemeClr val="dk1"/>
                </a:solidFill>
                <a:latin typeface="Inter" panose="02000503000000020004" pitchFamily="2" charset="0"/>
                <a:ea typeface="Inter" panose="02000503000000020004" pitchFamily="2" charset="0"/>
              </a:rPr>
              <a:t>Challenge</a:t>
            </a:r>
            <a:r>
              <a:rPr lang="en-US" sz="1400" dirty="0">
                <a:solidFill>
                  <a:schemeClr val="dk1"/>
                </a:solidFill>
                <a:latin typeface="Inter" panose="02000503000000020004" pitchFamily="2" charset="0"/>
                <a:ea typeface="Inter" panose="02000503000000020004" pitchFamily="2" charset="0"/>
              </a:rPr>
              <a:t>: JFFLabs, an innovation incubation lab focused on education and workforce development, aimed to identify opportunities with a 10+ year horizon. Recognizing the potential for greater impact, the executive team sought to enhance consistency in scouting, idea validation, and execution processes across the Lab. This initiative aimed to improve outcomes, bolster fundraising efforts, strengthen partnerships, and maximize return on investment (ROI).</a:t>
            </a:r>
            <a:endParaRPr sz="1400" dirty="0">
              <a:solidFill>
                <a:schemeClr val="dk1"/>
              </a:solidFill>
              <a:latin typeface="Inter" panose="02000503000000020004" pitchFamily="2" charset="0"/>
              <a:ea typeface="Inter" panose="02000503000000020004" pitchFamily="2" charset="0"/>
            </a:endParaRPr>
          </a:p>
          <a:p>
            <a:pPr marL="0" lvl="0" indent="0" algn="l" rtl="0">
              <a:lnSpc>
                <a:spcPct val="115000"/>
              </a:lnSpc>
              <a:spcAft>
                <a:spcPts val="0"/>
              </a:spcAft>
              <a:buNone/>
            </a:pPr>
            <a:br>
              <a:rPr lang="en-US" sz="1400" b="1" dirty="0">
                <a:solidFill>
                  <a:schemeClr val="dk1"/>
                </a:solidFill>
                <a:latin typeface="Inter" panose="02000503000000020004" pitchFamily="2" charset="0"/>
                <a:ea typeface="Inter" panose="02000503000000020004" pitchFamily="2" charset="0"/>
              </a:rPr>
            </a:br>
            <a:r>
              <a:rPr lang="en-US" sz="1400" b="1" dirty="0">
                <a:solidFill>
                  <a:schemeClr val="dk1"/>
                </a:solidFill>
                <a:latin typeface="Inter" panose="02000503000000020004" pitchFamily="2" charset="0"/>
                <a:ea typeface="Inter" panose="02000503000000020004" pitchFamily="2" charset="0"/>
              </a:rPr>
              <a:t>Strategic Direction</a:t>
            </a:r>
            <a:r>
              <a:rPr lang="en-US" sz="1400" dirty="0">
                <a:solidFill>
                  <a:schemeClr val="dk1"/>
                </a:solidFill>
                <a:latin typeface="Inter" panose="02000503000000020004" pitchFamily="2" charset="0"/>
                <a:ea typeface="Inter" panose="02000503000000020004" pitchFamily="2" charset="0"/>
              </a:rPr>
              <a:t>: To address these objectives, JFFLabs engaged D. E. Williams &amp; Company, in partnership with IncioX, to assess the current state and develop a strategic implementation plan. Through interviews with JFFLabs leadership, staff, JFF personnel, and funders, alongside analysis of internal documentation, the team identified key challenges, successes, and patterns. They then designed a model integrating proven incubation research, aligning with JFFLabs’ strategic objectives, and adopting a structured stage-gate approach to ensure consistency and quality.</a:t>
            </a:r>
            <a:endParaRPr sz="1400" dirty="0">
              <a:solidFill>
                <a:schemeClr val="dk1"/>
              </a:solidFill>
              <a:latin typeface="Inter" panose="02000503000000020004" pitchFamily="2" charset="0"/>
              <a:ea typeface="Inter" panose="02000503000000020004" pitchFamily="2" charset="0"/>
            </a:endParaRPr>
          </a:p>
          <a:p>
            <a:pPr marL="0" lvl="0" indent="0" algn="l" rtl="0">
              <a:lnSpc>
                <a:spcPct val="115000"/>
              </a:lnSpc>
              <a:spcAft>
                <a:spcPts val="0"/>
              </a:spcAft>
              <a:buNone/>
            </a:pPr>
            <a:br>
              <a:rPr lang="en-US" sz="1400" b="1" dirty="0">
                <a:solidFill>
                  <a:schemeClr val="dk1"/>
                </a:solidFill>
                <a:latin typeface="Inter" panose="02000503000000020004" pitchFamily="2" charset="0"/>
                <a:ea typeface="Inter" panose="02000503000000020004" pitchFamily="2" charset="0"/>
              </a:rPr>
            </a:br>
            <a:r>
              <a:rPr lang="en-US" sz="1400" b="1" dirty="0">
                <a:solidFill>
                  <a:schemeClr val="dk1"/>
                </a:solidFill>
                <a:latin typeface="Inter" panose="02000503000000020004" pitchFamily="2" charset="0"/>
                <a:ea typeface="Inter" panose="02000503000000020004" pitchFamily="2" charset="0"/>
              </a:rPr>
              <a:t>Acceleration</a:t>
            </a:r>
            <a:r>
              <a:rPr lang="en-US" sz="1400" dirty="0">
                <a:solidFill>
                  <a:schemeClr val="dk1"/>
                </a:solidFill>
                <a:latin typeface="Inter" panose="02000503000000020004" pitchFamily="2" charset="0"/>
                <a:ea typeface="Inter" panose="02000503000000020004" pitchFamily="2" charset="0"/>
              </a:rPr>
              <a:t>: The resulting Impact Incubation Model was launched and adopted across JFFLabs’ Insights, Incubation, and Product teams. This rapid implementation provided a robust framework designed to standardize incubation, scaling, and impact measurement for digital products, partnerships, programs, and business models.</a:t>
            </a:r>
            <a:endParaRPr sz="1400" dirty="0">
              <a:solidFill>
                <a:schemeClr val="dk1"/>
              </a:solidFill>
              <a:latin typeface="Inter" panose="02000503000000020004" pitchFamily="2" charset="0"/>
              <a:ea typeface="Inter" panose="02000503000000020004" pitchFamily="2" charset="0"/>
            </a:endParaRPr>
          </a:p>
          <a:p>
            <a:pPr marL="0" lvl="0" indent="0" algn="l" rtl="0">
              <a:lnSpc>
                <a:spcPct val="115000"/>
              </a:lnSpc>
              <a:spcAft>
                <a:spcPts val="0"/>
              </a:spcAft>
              <a:buNone/>
            </a:pPr>
            <a:br>
              <a:rPr lang="en-US" sz="1400" b="1" dirty="0">
                <a:solidFill>
                  <a:schemeClr val="dk1"/>
                </a:solidFill>
                <a:latin typeface="Inter" panose="02000503000000020004" pitchFamily="2" charset="0"/>
                <a:ea typeface="Inter" panose="02000503000000020004" pitchFamily="2" charset="0"/>
              </a:rPr>
            </a:br>
            <a:r>
              <a:rPr lang="en-US" sz="1400" b="1" dirty="0">
                <a:solidFill>
                  <a:schemeClr val="dk1"/>
                </a:solidFill>
                <a:latin typeface="Inter" panose="02000503000000020004" pitchFamily="2" charset="0"/>
                <a:ea typeface="Inter" panose="02000503000000020004" pitchFamily="2" charset="0"/>
              </a:rPr>
              <a:t>Product Development</a:t>
            </a:r>
            <a:r>
              <a:rPr lang="en-US" sz="1400" dirty="0">
                <a:solidFill>
                  <a:schemeClr val="dk1"/>
                </a:solidFill>
                <a:latin typeface="Inter" panose="02000503000000020004" pitchFamily="2" charset="0"/>
                <a:ea typeface="Inter" panose="02000503000000020004" pitchFamily="2" charset="0"/>
              </a:rPr>
              <a:t>: The model integrated proven incubation research, aligned with JFFLabs’ strategic objectives, and adopted a structured stage-gate approach to ensure consistency and quality. This comprehensive framework facilitated the development and scaling of innovative solutions within the education and workforce development sectors.</a:t>
            </a:r>
            <a:endParaRPr sz="1400" dirty="0">
              <a:solidFill>
                <a:schemeClr val="dk1"/>
              </a:solidFill>
              <a:latin typeface="Inter" panose="02000503000000020004" pitchFamily="2" charset="0"/>
              <a:ea typeface="Inter" panose="02000503000000020004" pitchFamily="2" charset="0"/>
            </a:endParaRPr>
          </a:p>
          <a:p>
            <a:pPr marL="0" lvl="0" indent="0" algn="l" rtl="0">
              <a:lnSpc>
                <a:spcPct val="115000"/>
              </a:lnSpc>
              <a:spcAft>
                <a:spcPts val="0"/>
              </a:spcAft>
              <a:buNone/>
            </a:pPr>
            <a:br>
              <a:rPr lang="en-US" sz="1400" b="1" dirty="0">
                <a:solidFill>
                  <a:schemeClr val="dk1"/>
                </a:solidFill>
                <a:latin typeface="Inter" panose="02000503000000020004" pitchFamily="2" charset="0"/>
                <a:ea typeface="Inter" panose="02000503000000020004" pitchFamily="2" charset="0"/>
              </a:rPr>
            </a:br>
            <a:r>
              <a:rPr lang="en-US" sz="1400" b="1" dirty="0">
                <a:solidFill>
                  <a:schemeClr val="dk1"/>
                </a:solidFill>
                <a:latin typeface="Inter" panose="02000503000000020004" pitchFamily="2" charset="0"/>
                <a:ea typeface="Inter" panose="02000503000000020004" pitchFamily="2" charset="0"/>
              </a:rPr>
              <a:t>Impact</a:t>
            </a:r>
            <a:r>
              <a:rPr lang="en-US" sz="1400" dirty="0">
                <a:solidFill>
                  <a:schemeClr val="dk1"/>
                </a:solidFill>
                <a:latin typeface="Inter" panose="02000503000000020004" pitchFamily="2" charset="0"/>
                <a:ea typeface="Inter" panose="02000503000000020004" pitchFamily="2" charset="0"/>
              </a:rPr>
              <a:t>: The Impact Incubation Model enhances JFFLabs’ appeal to funders by demonstrating a balance of innovation, ROI, and consistent performance, strengthening its position in the innovation ecosystem. By standardizing processes and aligning with strategic goals, the model supports the successful incubation and scaling of solutions aimed at equitable economic advancement.</a:t>
            </a:r>
            <a:endParaRPr sz="1400" dirty="0">
              <a:solidFill>
                <a:schemeClr val="dk1"/>
              </a:solidFill>
              <a:latin typeface="Inter" panose="02000503000000020004" pitchFamily="2" charset="0"/>
              <a:ea typeface="Inter" panose="02000503000000020004"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6138</TotalTime>
  <Words>345</Words>
  <Application>Microsoft Macintosh PowerPoint</Application>
  <PresentationFormat>Widescreen</PresentationFormat>
  <Paragraphs>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Inter</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Williams</dc:creator>
  <cp:lastModifiedBy>Daniel Williams</cp:lastModifiedBy>
  <cp:revision>17</cp:revision>
  <dcterms:created xsi:type="dcterms:W3CDTF">2025-04-28T12:52:41Z</dcterms:created>
  <dcterms:modified xsi:type="dcterms:W3CDTF">2025-05-06T19:13:59Z</dcterms:modified>
</cp:coreProperties>
</file>