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4"/>
  </p:notesMasterIdLst>
  <p:sldIdLst>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47"/>
    <p:restoredTop sz="94726"/>
  </p:normalViewPr>
  <p:slideViewPr>
    <p:cSldViewPr snapToGrid="0">
      <p:cViewPr varScale="1">
        <p:scale>
          <a:sx n="85" d="100"/>
          <a:sy n="85"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21ED1-9B0B-5446-8B22-82EF81181D5D}"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2AF06-9798-144A-AFA8-3CE15F200EB5}" type="slidenum">
              <a:rPr lang="en-US" smtClean="0"/>
              <a:t>‹#›</a:t>
            </a:fld>
            <a:endParaRPr lang="en-US"/>
          </a:p>
        </p:txBody>
      </p:sp>
    </p:spTree>
    <p:extLst>
      <p:ext uri="{BB962C8B-B14F-4D97-AF65-F5344CB8AC3E}">
        <p14:creationId xmlns:p14="http://schemas.microsoft.com/office/powerpoint/2010/main" val="278743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01DDF-8DCD-8522-D7DE-554A6E6EABBA}"/>
              </a:ext>
            </a:extLst>
          </p:cNvPr>
          <p:cNvSpPr>
            <a:spLocks noGrp="1"/>
          </p:cNvSpPr>
          <p:nvPr>
            <p:ph type="dt" sz="half" idx="10"/>
          </p:nvPr>
        </p:nvSpPr>
        <p:spPr>
          <a:xfrm>
            <a:off x="838200" y="6356350"/>
            <a:ext cx="2743200" cy="365125"/>
          </a:xfrm>
          <a:prstGeom prst="rect">
            <a:avLst/>
          </a:prstGeom>
        </p:spPr>
        <p:txBody>
          <a:bodyPr/>
          <a:lstStyle/>
          <a:p>
            <a:fld id="{AD1F2A41-A6BF-8F4B-BB53-E418144C777F}" type="datetimeFigureOut">
              <a:rPr lang="en-US" smtClean="0"/>
              <a:t>5/6/25</a:t>
            </a:fld>
            <a:endParaRPr lang="en-US"/>
          </a:p>
        </p:txBody>
      </p:sp>
      <p:sp>
        <p:nvSpPr>
          <p:cNvPr id="3" name="Footer Placeholder 2">
            <a:extLst>
              <a:ext uri="{FF2B5EF4-FFF2-40B4-BE49-F238E27FC236}">
                <a16:creationId xmlns:a16="http://schemas.microsoft.com/office/drawing/2014/main" id="{47659ED5-7D51-A87C-14CB-D90B45CE1E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1909CA8-677D-0854-49E5-40DB461B6B7C}"/>
              </a:ext>
            </a:extLst>
          </p:cNvPr>
          <p:cNvSpPr>
            <a:spLocks noGrp="1"/>
          </p:cNvSpPr>
          <p:nvPr>
            <p:ph type="sldNum" sz="quarter" idx="12"/>
          </p:nvPr>
        </p:nvSpPr>
        <p:spPr>
          <a:xfrm>
            <a:off x="8610600" y="6356350"/>
            <a:ext cx="2743200" cy="365125"/>
          </a:xfrm>
          <a:prstGeom prst="rect">
            <a:avLst/>
          </a:prstGeom>
        </p:spPr>
        <p:txBody>
          <a:bodyPr/>
          <a:lstStyle/>
          <a:p>
            <a:fld id="{823CDDE3-25DF-1B44-9578-AF59A73916D4}" type="slidenum">
              <a:rPr lang="en-US" smtClean="0"/>
              <a:t>‹#›</a:t>
            </a:fld>
            <a:endParaRPr lang="en-US"/>
          </a:p>
        </p:txBody>
      </p:sp>
    </p:spTree>
    <p:extLst>
      <p:ext uri="{BB962C8B-B14F-4D97-AF65-F5344CB8AC3E}">
        <p14:creationId xmlns:p14="http://schemas.microsoft.com/office/powerpoint/2010/main" val="415524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9176-FBBA-1B93-C7AD-C63EC8BA3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26DC58-1399-9052-1C81-0BEF0A28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3F5667-1511-A0CD-F832-C10D75DF4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EB513-9339-7414-BB56-7CB6DCAB6EE9}"/>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6" name="Footer Placeholder 5">
            <a:extLst>
              <a:ext uri="{FF2B5EF4-FFF2-40B4-BE49-F238E27FC236}">
                <a16:creationId xmlns:a16="http://schemas.microsoft.com/office/drawing/2014/main" id="{B60A8525-00AE-E79A-B185-8035A3A56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1DC39-AA12-2ECF-61BE-8B27DF0FD568}"/>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308468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5D7F-8DAC-FDAF-3198-8254697A1A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378A2-28C1-D189-79A1-AE298FE20B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BB9BC-D506-851C-CEBF-99B9AF321CBF}"/>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A42AEDDD-BBBD-3453-0C03-EEC2EB8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DCCBE-548B-D728-1C8D-01AC238F46EE}"/>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1544637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F7A774-3569-4A04-394E-C995877FF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C00A0-9CED-BD58-5CD1-D2C8D9B20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CFF24-237F-B9E7-687B-63402550426B}"/>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C3D3C4CE-2AB2-C6BB-976F-1E558C88E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F9A3B-8AFF-678B-86CC-DA8C1A651A4A}"/>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16352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1FFF-1CE5-FD44-1360-0497B3ED6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CCFD63-BFFC-DC72-7DC2-121E75969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8BF85-C7A0-D94F-C3BC-4B25251F9A26}"/>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C492BDDF-2674-A9B5-8DCB-D1B75CCFD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1819C-C22A-7E74-CBD3-DDBF54DBA986}"/>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130129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37E8-1B5E-D563-DC45-BC06BF6E9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9DCEF-AFEA-459A-C998-ECB528A29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810DF-888F-D7DA-17B4-2557BDC54B7A}"/>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FC28BF3A-6E1C-737D-AFBA-12BA03A10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092AC-82DB-0558-DC1D-391230F67363}"/>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325448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0D11-7A96-FFB9-6A99-D0EE5FAC4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EDE211-6CFB-C77B-B046-0B7480823A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DAE35-79E6-C751-5945-5543E5216CB1}"/>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F7DEE9BC-E6E9-F62D-1CBF-6A399B048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AD3CE-766F-D7F0-0D9E-DCA968704834}"/>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356957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91F9-C65D-3C4B-4850-D0E9C7E61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1E42D8-D991-F136-1A44-F3766316B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31027-7C54-6FB2-DB99-8EB897617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DE6F4-1F52-B56D-BE1C-AB660C6499F5}"/>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6" name="Footer Placeholder 5">
            <a:extLst>
              <a:ext uri="{FF2B5EF4-FFF2-40B4-BE49-F238E27FC236}">
                <a16:creationId xmlns:a16="http://schemas.microsoft.com/office/drawing/2014/main" id="{8BAC0618-BE25-B80D-7B3F-7720C5FD2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747BA-DAD4-8A19-C2CE-1C9DCAF83AB9}"/>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14016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622E-6FA1-D1D9-4859-E43AE84810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65E5F-2C90-AD3F-5D09-1696EFEDC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53368-7C64-2B3E-73B5-F430CF633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A88F18-188E-9130-B9FC-4C05D021E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D93093-C030-2D80-694C-3B1245D35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33390-0371-5327-1943-FBA424FFD837}"/>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8" name="Footer Placeholder 7">
            <a:extLst>
              <a:ext uri="{FF2B5EF4-FFF2-40B4-BE49-F238E27FC236}">
                <a16:creationId xmlns:a16="http://schemas.microsoft.com/office/drawing/2014/main" id="{26D5B2E9-51AE-AEB2-6BD7-7D52E0D30F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00313-D89E-D6C1-9FDC-2E65101E0DA9}"/>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406608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3D36-F015-0ECE-0E24-98CCACCBC8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4F83F-6AD7-74A7-B2B3-B1AC4F33A96D}"/>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4" name="Footer Placeholder 3">
            <a:extLst>
              <a:ext uri="{FF2B5EF4-FFF2-40B4-BE49-F238E27FC236}">
                <a16:creationId xmlns:a16="http://schemas.microsoft.com/office/drawing/2014/main" id="{FF548166-1094-6DAE-C155-939B1F3DD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833FD-1A66-8CAD-64D1-58032162573E}"/>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273413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7A018-4DD4-0AC7-B3BD-940D7B2FCABF}"/>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3" name="Footer Placeholder 2">
            <a:extLst>
              <a:ext uri="{FF2B5EF4-FFF2-40B4-BE49-F238E27FC236}">
                <a16:creationId xmlns:a16="http://schemas.microsoft.com/office/drawing/2014/main" id="{E2A6513E-1A1C-1DBD-A1B3-1A645250AD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A9D49-5797-7103-2557-56E54A8E02BE}"/>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93571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6866-67FB-22EA-6AB9-3479CC01C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5E2EB3-9C0D-D11B-E921-054F5C1CF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0EA13-162F-E286-1567-4DE5A887B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1A8F4-B64A-1363-9C9D-B254909966C0}"/>
              </a:ext>
            </a:extLst>
          </p:cNvPr>
          <p:cNvSpPr>
            <a:spLocks noGrp="1"/>
          </p:cNvSpPr>
          <p:nvPr>
            <p:ph type="dt" sz="half" idx="10"/>
          </p:nvPr>
        </p:nvSpPr>
        <p:spPr/>
        <p:txBody>
          <a:bodyPr/>
          <a:lstStyle/>
          <a:p>
            <a:fld id="{AE40FA92-6706-BA4F-8142-492A82E6BC36}" type="datetimeFigureOut">
              <a:rPr lang="en-US" smtClean="0"/>
              <a:t>5/6/25</a:t>
            </a:fld>
            <a:endParaRPr lang="en-US"/>
          </a:p>
        </p:txBody>
      </p:sp>
      <p:sp>
        <p:nvSpPr>
          <p:cNvPr id="6" name="Footer Placeholder 5">
            <a:extLst>
              <a:ext uri="{FF2B5EF4-FFF2-40B4-BE49-F238E27FC236}">
                <a16:creationId xmlns:a16="http://schemas.microsoft.com/office/drawing/2014/main" id="{720FCC67-62F8-5F65-DB5A-C2945ED6D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CFEE0-2DC5-CA9F-E20C-8898EE9BC84C}"/>
              </a:ext>
            </a:extLst>
          </p:cNvPr>
          <p:cNvSpPr>
            <a:spLocks noGrp="1"/>
          </p:cNvSpPr>
          <p:nvPr>
            <p:ph type="sldNum" sz="quarter" idx="12"/>
          </p:nvPr>
        </p:nvSpPr>
        <p:spPr/>
        <p:txBody>
          <a:bodyPr/>
          <a:lstStyle/>
          <a:p>
            <a:fld id="{9C02C567-23F5-684E-B393-58DB386DA7C9}" type="slidenum">
              <a:rPr lang="en-US" smtClean="0"/>
              <a:t>‹#›</a:t>
            </a:fld>
            <a:endParaRPr lang="en-US"/>
          </a:p>
        </p:txBody>
      </p:sp>
    </p:spTree>
    <p:extLst>
      <p:ext uri="{BB962C8B-B14F-4D97-AF65-F5344CB8AC3E}">
        <p14:creationId xmlns:p14="http://schemas.microsoft.com/office/powerpoint/2010/main" val="274168743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A7557-F5E5-45FA-C9AF-01BD5F133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9" name="TextBox 8">
            <a:extLst>
              <a:ext uri="{FF2B5EF4-FFF2-40B4-BE49-F238E27FC236}">
                <a16:creationId xmlns:a16="http://schemas.microsoft.com/office/drawing/2014/main" id="{8FF82B8B-481B-1105-3067-C8C7192995F3}"/>
              </a:ext>
            </a:extLst>
          </p:cNvPr>
          <p:cNvSpPr txBox="1"/>
          <p:nvPr userDrawn="1"/>
        </p:nvSpPr>
        <p:spPr>
          <a:xfrm>
            <a:off x="9311235" y="6311900"/>
            <a:ext cx="2372765" cy="369332"/>
          </a:xfrm>
          <a:prstGeom prst="rect">
            <a:avLst/>
          </a:prstGeom>
          <a:noFill/>
        </p:spPr>
        <p:txBody>
          <a:bodyPr wrap="none" rtlCol="0">
            <a:spAutoFit/>
          </a:bodyPr>
          <a:lstStyle/>
          <a:p>
            <a:pPr algn="r"/>
            <a:r>
              <a:rPr lang="en-US" b="1" i="0" dirty="0">
                <a:solidFill>
                  <a:srgbClr val="2563EB"/>
                </a:solidFill>
                <a:effectLst/>
                <a:latin typeface="Inter" panose="02000503000000020004" pitchFamily="2" charset="0"/>
                <a:ea typeface="Inter" panose="02000503000000020004" pitchFamily="2" charset="0"/>
              </a:rPr>
              <a:t>D. E. Williams + Co.</a:t>
            </a:r>
            <a:endParaRPr lang="en-US" dirty="0">
              <a:solidFill>
                <a:srgbClr val="2563EB"/>
              </a:solidFill>
              <a:latin typeface="Inter" panose="02000503000000020004" pitchFamily="2" charset="0"/>
              <a:ea typeface="Inter" panose="02000503000000020004" pitchFamily="2" charset="0"/>
            </a:endParaRPr>
          </a:p>
        </p:txBody>
      </p:sp>
      <p:sp>
        <p:nvSpPr>
          <p:cNvPr id="11" name="TextBox 10">
            <a:extLst>
              <a:ext uri="{FF2B5EF4-FFF2-40B4-BE49-F238E27FC236}">
                <a16:creationId xmlns:a16="http://schemas.microsoft.com/office/drawing/2014/main" id="{C56B3193-8D99-FDC6-6135-351ADE608B41}"/>
              </a:ext>
            </a:extLst>
          </p:cNvPr>
          <p:cNvSpPr txBox="1"/>
          <p:nvPr userDrawn="1"/>
        </p:nvSpPr>
        <p:spPr>
          <a:xfrm>
            <a:off x="508000" y="6369764"/>
            <a:ext cx="3418840" cy="24622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999999"/>
                </a:solidFill>
                <a:effectLst/>
                <a:latin typeface="Inter" panose="02000503000000020004" pitchFamily="2" charset="0"/>
                <a:ea typeface="Inter" panose="02000503000000020004" pitchFamily="2" charset="0"/>
              </a:rPr>
              <a:t>Client Case Study - Proprietary and Confidential</a:t>
            </a:r>
            <a:endParaRPr lang="en-US" sz="1000" dirty="0">
              <a:effectLst/>
              <a:latin typeface="Inter" panose="02000503000000020004" pitchFamily="2" charset="0"/>
              <a:ea typeface="Inter" panose="02000503000000020004" pitchFamily="2" charset="0"/>
            </a:endParaRPr>
          </a:p>
        </p:txBody>
      </p:sp>
      <p:sp>
        <p:nvSpPr>
          <p:cNvPr id="15" name="Text Placeholder 2">
            <a:extLst>
              <a:ext uri="{FF2B5EF4-FFF2-40B4-BE49-F238E27FC236}">
                <a16:creationId xmlns:a16="http://schemas.microsoft.com/office/drawing/2014/main" id="{ABB9C806-B2B0-54F1-951B-3AF16134DDD0}"/>
              </a:ext>
            </a:extLst>
          </p:cNvPr>
          <p:cNvSpPr>
            <a:spLocks noGrp="1"/>
          </p:cNvSpPr>
          <p:nvPr>
            <p:ph type="body" idx="1"/>
          </p:nvPr>
        </p:nvSpPr>
        <p:spPr>
          <a:xfrm>
            <a:off x="838200" y="1825625"/>
            <a:ext cx="10515600" cy="43411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D54FB7F-C63A-A4BB-A698-031992BE1E5D}"/>
              </a:ext>
            </a:extLst>
          </p:cNvPr>
          <p:cNvSpPr txBox="1"/>
          <p:nvPr userDrawn="1"/>
        </p:nvSpPr>
        <p:spPr>
          <a:xfrm>
            <a:off x="4386580" y="6372543"/>
            <a:ext cx="3418840" cy="24622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2563EB"/>
                </a:solidFill>
                <a:effectLst/>
                <a:latin typeface="Inter" panose="02000503000000020004" pitchFamily="2" charset="0"/>
                <a:ea typeface="Inter" panose="02000503000000020004" pitchFamily="2" charset="0"/>
              </a:rPr>
              <a:t>https://www.dewilliams.co</a:t>
            </a:r>
          </a:p>
        </p:txBody>
      </p:sp>
    </p:spTree>
    <p:extLst>
      <p:ext uri="{BB962C8B-B14F-4D97-AF65-F5344CB8AC3E}">
        <p14:creationId xmlns:p14="http://schemas.microsoft.com/office/powerpoint/2010/main" val="3055382677"/>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Inter" panose="02000503000000020004" pitchFamily="2" charset="0"/>
          <a:ea typeface="Inter" panose="02000503000000020004"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F33868-46BB-833C-6F8B-980DEEFCB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8D45C2-939F-2DB7-1B1B-FAE49F2B7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39828-66A8-E191-0199-E0B1DD2B1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40FA92-6706-BA4F-8142-492A82E6BC36}" type="datetimeFigureOut">
              <a:rPr lang="en-US" smtClean="0"/>
              <a:t>5/6/25</a:t>
            </a:fld>
            <a:endParaRPr lang="en-US"/>
          </a:p>
        </p:txBody>
      </p:sp>
      <p:sp>
        <p:nvSpPr>
          <p:cNvPr id="5" name="Footer Placeholder 4">
            <a:extLst>
              <a:ext uri="{FF2B5EF4-FFF2-40B4-BE49-F238E27FC236}">
                <a16:creationId xmlns:a16="http://schemas.microsoft.com/office/drawing/2014/main" id="{04EA6AC4-E425-28FE-FE5A-C51D783EA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B723D6-BBA8-32B5-353E-E96C3237F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02C567-23F5-684E-B393-58DB386DA7C9}" type="slidenum">
              <a:rPr lang="en-US" smtClean="0"/>
              <a:t>‹#›</a:t>
            </a:fld>
            <a:endParaRPr lang="en-US"/>
          </a:p>
        </p:txBody>
      </p:sp>
    </p:spTree>
    <p:extLst>
      <p:ext uri="{BB962C8B-B14F-4D97-AF65-F5344CB8AC3E}">
        <p14:creationId xmlns:p14="http://schemas.microsoft.com/office/powerpoint/2010/main" val="103081124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A1E492-50F5-1E6E-F885-02BA4F91F8D4}"/>
              </a:ext>
            </a:extLst>
          </p:cNvPr>
          <p:cNvSpPr txBox="1"/>
          <p:nvPr/>
        </p:nvSpPr>
        <p:spPr>
          <a:xfrm>
            <a:off x="467193" y="351234"/>
            <a:ext cx="11257613" cy="6155531"/>
          </a:xfrm>
          <a:prstGeom prst="rect">
            <a:avLst/>
          </a:prstGeom>
          <a:noFill/>
        </p:spPr>
        <p:txBody>
          <a:bodyPr wrap="square">
            <a:spAutoFit/>
          </a:bodyPr>
          <a:lstStyle/>
          <a:p>
            <a:pPr algn="l" rtl="0">
              <a:spcBef>
                <a:spcPts val="2400"/>
              </a:spcBef>
              <a:spcAft>
                <a:spcPts val="600"/>
              </a:spcAft>
            </a:pPr>
            <a:r>
              <a:rPr lang="en-US" sz="1400" b="1" i="0" u="none" strike="noStrike" dirty="0">
                <a:solidFill>
                  <a:srgbClr val="000000"/>
                </a:solidFill>
                <a:effectLst/>
                <a:latin typeface="Inter" panose="02000503000000020004" pitchFamily="2" charset="0"/>
                <a:ea typeface="Inter" panose="02000503000000020004" pitchFamily="2" charset="0"/>
              </a:rPr>
              <a:t>JFFLabs Case Study: Aligning Teams for Enhanced Incubation and Deal Flow</a:t>
            </a:r>
            <a:endParaRPr lang="en-US" sz="1400" b="0" i="0" u="none" strike="noStrike" dirty="0">
              <a:solidFill>
                <a:srgbClr val="000000"/>
              </a:solidFill>
              <a:effectLst/>
              <a:latin typeface="Inter" panose="02000503000000020004" pitchFamily="2" charset="0"/>
              <a:ea typeface="Inter" panose="02000503000000020004" pitchFamily="2" charset="0"/>
            </a:endParaRPr>
          </a:p>
          <a:p>
            <a:pPr algn="l" rtl="0">
              <a:spcBef>
                <a:spcPts val="1800"/>
              </a:spcBef>
              <a:spcAft>
                <a:spcPts val="400"/>
              </a:spcAft>
            </a:pPr>
            <a:r>
              <a:rPr lang="en-US" sz="1200" b="1" i="0" u="none" strike="noStrike" dirty="0">
                <a:solidFill>
                  <a:srgbClr val="000000"/>
                </a:solidFill>
                <a:effectLst/>
                <a:latin typeface="Inter" panose="02000503000000020004" pitchFamily="2" charset="0"/>
                <a:ea typeface="Inter" panose="02000503000000020004" pitchFamily="2" charset="0"/>
              </a:rPr>
              <a:t>Challenge</a:t>
            </a:r>
            <a:r>
              <a:rPr lang="en-US" sz="1200"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JFFLabs’ Insights, Incubation, and Product teams were structured to function cohesively, driving innovation and impactful outcomes. However, misaligned incentives and inconsistent processes created significant barriers to realizing their full potential. The executive team identified several critical issues: inconsistent financial management practices across teams, the absence of specialized incubation and trend-identification units to support emerging opportunities, and the lack of a dedicated deal flow team to efficiently manage partnerships and guide opportunities through to successful exits. These challenges hindered JFFLabs’ ability to operate as a unified organization and maximize its impact in the innovation ecosystem.</a:t>
            </a:r>
            <a:br>
              <a:rPr lang="en-US" sz="1200" b="0" i="0" u="none" strike="noStrike" dirty="0">
                <a:solidFill>
                  <a:srgbClr val="000000"/>
                </a:solidFill>
                <a:effectLst/>
                <a:latin typeface="Inter" panose="02000503000000020004" pitchFamily="2" charset="0"/>
                <a:ea typeface="Inter" panose="02000503000000020004" pitchFamily="2" charset="0"/>
              </a:rPr>
            </a:br>
            <a:br>
              <a:rPr lang="en-US" sz="1200" b="0"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Strategic Direction</a:t>
            </a:r>
            <a:r>
              <a:rPr lang="en-US" sz="1200"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To address these challenges, JFFLabs partnered with D. E. Williams + Co. and IncioX to realign its teams around a shared vision and streamline operational processes. The collaboration focused on fostering synergy among the Insights, Incubation, and Product teams by developing a cohesive strategy that addressed misaligned incentives and enhanced coordination. The goal was to create a structured framework that would improve financial management, establish specialized teams for incubation and trend identification, and implement a dedicated deal flow process to ensure seamless partnership development and opportunity realization.</a:t>
            </a:r>
            <a:br>
              <a:rPr lang="en-US" sz="1200" b="0" i="0" u="none" strike="noStrike" dirty="0">
                <a:solidFill>
                  <a:srgbClr val="000000"/>
                </a:solidFill>
                <a:effectLst/>
                <a:latin typeface="Inter" panose="02000503000000020004" pitchFamily="2" charset="0"/>
                <a:ea typeface="Inter" panose="02000503000000020004" pitchFamily="2" charset="0"/>
              </a:rPr>
            </a:br>
            <a:br>
              <a:rPr lang="en-US" sz="1200" b="0"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Acceleration</a:t>
            </a:r>
            <a:r>
              <a:rPr lang="en-US" sz="1200"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The partnership kicked off with a virtual workshop facilitated by D. E. Williams + Co. and IncioX, designed to align JFFLabs staff on a unified objective and develop a revised action agenda. The workshop leveraged active deals in the JFFLabs pipeline to simulate the incubation process, allowing participants to identify pain points and test potential solutions in a practical setting. Through collaborative exercises, the teams refined their approach to financial management, clarified roles for specialized incubation and trend-identification units, and outlined the structure of a dedicated deal flow team. The workshop culminated in a clear roadmap for operational improvements, with actionable steps to enhance team synergy and process consistency.</a:t>
            </a:r>
            <a:br>
              <a:rPr lang="en-US" sz="1200" b="0" i="0" u="none" strike="noStrike" dirty="0">
                <a:solidFill>
                  <a:srgbClr val="000000"/>
                </a:solidFill>
                <a:effectLst/>
                <a:latin typeface="Inter" panose="02000503000000020004" pitchFamily="2" charset="0"/>
                <a:ea typeface="Inter" panose="02000503000000020004" pitchFamily="2" charset="0"/>
              </a:rPr>
            </a:br>
            <a:br>
              <a:rPr lang="en-US" sz="1200" b="0"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Product Development</a:t>
            </a:r>
            <a:r>
              <a:rPr lang="en-US" sz="1200"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The collaborative efforts resulted in the creation of an Incubation Playbook, delivered by D. E. Williams + Co. and IncioX, built on the foundation of the Impact Incubation Model. This comprehensive guide provided JFFLabs with a standardized framework for daily operations, offering clear protocols for financial management, incubation processes, trend identification, and deal flow management. The Playbook was designed to ensure consistency across teams while allowing flexibility to adapt to evolving opportunities, empowering JFFLabs to execute its mission with greater efficiency and impact.</a:t>
            </a:r>
            <a:br>
              <a:rPr lang="en-US" sz="1200" b="0" i="0" u="none" strike="noStrike" dirty="0">
                <a:solidFill>
                  <a:srgbClr val="000000"/>
                </a:solidFill>
                <a:effectLst/>
                <a:latin typeface="Inter" panose="02000503000000020004" pitchFamily="2" charset="0"/>
                <a:ea typeface="Inter" panose="02000503000000020004" pitchFamily="2" charset="0"/>
              </a:rPr>
            </a:br>
            <a:br>
              <a:rPr lang="en-US" sz="1200" b="0"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Impact: </a:t>
            </a:r>
            <a:r>
              <a:rPr lang="en-US" sz="1200" b="0" i="0" u="none" strike="noStrike" dirty="0">
                <a:solidFill>
                  <a:srgbClr val="000000"/>
                </a:solidFill>
                <a:effectLst/>
                <a:latin typeface="Inter" panose="02000503000000020004" pitchFamily="2" charset="0"/>
                <a:ea typeface="Inter" panose="02000503000000020004" pitchFamily="2" charset="0"/>
              </a:rPr>
              <a:t>The partnership with D. E. Williams + Co. and IncioX transformed JFFLabs’ operational framework, enabling its Insights, Incubation, and Product teams to function as a cohesive unit. The Incubation Playbook provided a clear and actionable guide for daily operations, addressing the challenges of inconsistent financial management and misaligned processes. By establishing specialized teams for incubation and trend identification and streamlining deal flow, JFFLabs strengthened its ability to foster innovation and drive successful partnerships. This collaborative effort positioned JFFLabs to achieve greater impact in its mission to incubate and scale transformative solutions.</a:t>
            </a:r>
          </a:p>
        </p:txBody>
      </p:sp>
    </p:spTree>
    <p:extLst>
      <p:ext uri="{BB962C8B-B14F-4D97-AF65-F5344CB8AC3E}">
        <p14:creationId xmlns:p14="http://schemas.microsoft.com/office/powerpoint/2010/main" val="2037228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6290</TotalTime>
  <Words>559</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Aptos</vt:lpstr>
      <vt:lpstr>Aptos Display</vt:lpstr>
      <vt:lpstr>Arial</vt:lpstr>
      <vt:lpstr>Inter</vt:lpstr>
      <vt:lpstr>Office Theme</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Williams</dc:creator>
  <cp:lastModifiedBy>Daniel Williams</cp:lastModifiedBy>
  <cp:revision>31</cp:revision>
  <dcterms:created xsi:type="dcterms:W3CDTF">2025-04-28T12:52:41Z</dcterms:created>
  <dcterms:modified xsi:type="dcterms:W3CDTF">2025-05-06T19:04:19Z</dcterms:modified>
</cp:coreProperties>
</file>