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2" r:id="rId1"/>
  </p:sldMasterIdLst>
  <p:notesMasterIdLst>
    <p:notesMasterId r:id="rId34"/>
  </p:notesMasterIdLst>
  <p:sldIdLst>
    <p:sldId id="256" r:id="rId2"/>
    <p:sldId id="257" r:id="rId3"/>
    <p:sldId id="278" r:id="rId4"/>
    <p:sldId id="309" r:id="rId5"/>
    <p:sldId id="310" r:id="rId6"/>
    <p:sldId id="311" r:id="rId7"/>
    <p:sldId id="312" r:id="rId8"/>
    <p:sldId id="313" r:id="rId9"/>
    <p:sldId id="300" r:id="rId10"/>
    <p:sldId id="294" r:id="rId11"/>
    <p:sldId id="301" r:id="rId12"/>
    <p:sldId id="302" r:id="rId13"/>
    <p:sldId id="303" r:id="rId14"/>
    <p:sldId id="304" r:id="rId15"/>
    <p:sldId id="305" r:id="rId16"/>
    <p:sldId id="306" r:id="rId17"/>
    <p:sldId id="296" r:id="rId18"/>
    <p:sldId id="315" r:id="rId19"/>
    <p:sldId id="281" r:id="rId20"/>
    <p:sldId id="279" r:id="rId21"/>
    <p:sldId id="316" r:id="rId22"/>
    <p:sldId id="317" r:id="rId23"/>
    <p:sldId id="264" r:id="rId24"/>
    <p:sldId id="290" r:id="rId25"/>
    <p:sldId id="291" r:id="rId26"/>
    <p:sldId id="292" r:id="rId27"/>
    <p:sldId id="295" r:id="rId28"/>
    <p:sldId id="308" r:id="rId29"/>
    <p:sldId id="307" r:id="rId30"/>
    <p:sldId id="274" r:id="rId31"/>
    <p:sldId id="276" r:id="rId32"/>
    <p:sldId id="31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6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6A58C-5E18-893E-3746-6A7EE48A8646}" v="55" dt="2019-12-08T18:25:18.469"/>
    <p1510:client id="{51AAE407-B113-6A4A-6917-B94EE5D48A1F}" v="48" dt="2019-12-11T22:20:06.487"/>
    <p1510:client id="{55523CCE-10D8-1202-FE48-43AC32CC674D}" v="1" dt="2019-12-11T12:06:52.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1AAE407-B113-6A4A-6917-B94EE5D48A1F}"/>
    <pc:docChg chg="modSld">
      <pc:chgData name="" userId="" providerId="" clId="Web-{51AAE407-B113-6A4A-6917-B94EE5D48A1F}" dt="2019-12-11T21:37:51.791" v="1" actId="20577"/>
      <pc:docMkLst>
        <pc:docMk/>
      </pc:docMkLst>
      <pc:sldChg chg="modSp">
        <pc:chgData name="" userId="" providerId="" clId="Web-{51AAE407-B113-6A4A-6917-B94EE5D48A1F}" dt="2019-12-11T21:37:51.791" v="0" actId="20577"/>
        <pc:sldMkLst>
          <pc:docMk/>
          <pc:sldMk cId="4188138743" sldId="256"/>
        </pc:sldMkLst>
        <pc:spChg chg="mod">
          <ac:chgData name="" userId="" providerId="" clId="Web-{51AAE407-B113-6A4A-6917-B94EE5D48A1F}" dt="2019-12-11T21:37:51.791" v="0" actId="20577"/>
          <ac:spMkLst>
            <pc:docMk/>
            <pc:sldMk cId="4188138743" sldId="256"/>
            <ac:spMk id="2" creationId="{5B01BFFB-08F6-423A-B3B8-DA8EF946579A}"/>
          </ac:spMkLst>
        </pc:spChg>
      </pc:sldChg>
    </pc:docChg>
  </pc:docChgLst>
  <pc:docChgLst>
    <pc:chgData name="VEGGIATO DANIELE" userId="S::daniele.veggiato@aln.iseg.ulisboa.pt::f52e0cd9-d70e-427f-a307-9960e5bb9341" providerId="AD" clId="Web-{51AAE407-B113-6A4A-6917-B94EE5D48A1F}"/>
    <pc:docChg chg="modSld">
      <pc:chgData name="VEGGIATO DANIELE" userId="S::daniele.veggiato@aln.iseg.ulisboa.pt::f52e0cd9-d70e-427f-a307-9960e5bb9341" providerId="AD" clId="Web-{51AAE407-B113-6A4A-6917-B94EE5D48A1F}" dt="2019-12-11T22:20:06.487" v="43" actId="20577"/>
      <pc:docMkLst>
        <pc:docMk/>
      </pc:docMkLst>
      <pc:sldChg chg="modSp">
        <pc:chgData name="VEGGIATO DANIELE" userId="S::daniele.veggiato@aln.iseg.ulisboa.pt::f52e0cd9-d70e-427f-a307-9960e5bb9341" providerId="AD" clId="Web-{51AAE407-B113-6A4A-6917-B94EE5D48A1F}" dt="2019-12-11T22:20:06.487" v="42" actId="20577"/>
        <pc:sldMkLst>
          <pc:docMk/>
          <pc:sldMk cId="4188138743" sldId="256"/>
        </pc:sldMkLst>
        <pc:spChg chg="mod">
          <ac:chgData name="VEGGIATO DANIELE" userId="S::daniele.veggiato@aln.iseg.ulisboa.pt::f52e0cd9-d70e-427f-a307-9960e5bb9341" providerId="AD" clId="Web-{51AAE407-B113-6A4A-6917-B94EE5D48A1F}" dt="2019-12-11T21:38:00.742" v="0" actId="20577"/>
          <ac:spMkLst>
            <pc:docMk/>
            <pc:sldMk cId="4188138743" sldId="256"/>
            <ac:spMk id="2" creationId="{5B01BFFB-08F6-423A-B3B8-DA8EF946579A}"/>
          </ac:spMkLst>
        </pc:spChg>
        <pc:spChg chg="mod">
          <ac:chgData name="VEGGIATO DANIELE" userId="S::daniele.veggiato@aln.iseg.ulisboa.pt::f52e0cd9-d70e-427f-a307-9960e5bb9341" providerId="AD" clId="Web-{51AAE407-B113-6A4A-6917-B94EE5D48A1F}" dt="2019-12-11T22:20:06.487" v="42" actId="20577"/>
          <ac:spMkLst>
            <pc:docMk/>
            <pc:sldMk cId="4188138743" sldId="256"/>
            <ac:spMk id="3" creationId="{A6273844-FC0E-433E-85D7-D69D28BAA39D}"/>
          </ac:spMkLst>
        </pc:spChg>
      </pc:sldChg>
      <pc:sldChg chg="modSp">
        <pc:chgData name="VEGGIATO DANIELE" userId="S::daniele.veggiato@aln.iseg.ulisboa.pt::f52e0cd9-d70e-427f-a307-9960e5bb9341" providerId="AD" clId="Web-{51AAE407-B113-6A4A-6917-B94EE5D48A1F}" dt="2019-12-11T22:10:16.637" v="19" actId="20577"/>
        <pc:sldMkLst>
          <pc:docMk/>
          <pc:sldMk cId="2357737462" sldId="313"/>
        </pc:sldMkLst>
        <pc:spChg chg="mod">
          <ac:chgData name="VEGGIATO DANIELE" userId="S::daniele.veggiato@aln.iseg.ulisboa.pt::f52e0cd9-d70e-427f-a307-9960e5bb9341" providerId="AD" clId="Web-{51AAE407-B113-6A4A-6917-B94EE5D48A1F}" dt="2019-12-11T22:10:16.637" v="19" actId="20577"/>
          <ac:spMkLst>
            <pc:docMk/>
            <pc:sldMk cId="2357737462" sldId="313"/>
            <ac:spMk id="9" creationId="{7D4D8E1A-3C18-4C99-9BE6-DE80DC6F97D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984702-A87A-4B64-981D-6D0AB2F7CCB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x-none"/>
        </a:p>
      </dgm:t>
    </dgm:pt>
    <dgm:pt modelId="{74FF5B31-6F2E-4119-8BD8-31E53BCEE4AD}">
      <dgm:prSet phldrT="[Text]" custT="1"/>
      <dgm:spPr>
        <a:solidFill>
          <a:schemeClr val="bg1"/>
        </a:solidFill>
        <a:ln>
          <a:solidFill>
            <a:schemeClr val="bg2">
              <a:lumMod val="10000"/>
            </a:schemeClr>
          </a:solidFill>
        </a:ln>
        <a:effectLst>
          <a:glow rad="63500">
            <a:schemeClr val="accent1">
              <a:satMod val="175000"/>
              <a:alpha val="40000"/>
            </a:schemeClr>
          </a:glow>
        </a:effectLst>
      </dgm:spPr>
      <dgm:t>
        <a:bodyPr/>
        <a:lstStyle/>
        <a:p>
          <a:r>
            <a:rPr lang="en-GB" sz="2400" dirty="0">
              <a:solidFill>
                <a:schemeClr val="bg2">
                  <a:lumMod val="25000"/>
                </a:schemeClr>
              </a:solidFill>
              <a:latin typeface="Times New Roman" panose="02020603050405020304" pitchFamily="18" charset="0"/>
              <a:cs typeface="Times New Roman" panose="02020603050405020304" pitchFamily="18" charset="0"/>
            </a:rPr>
            <a:t>Data Modelling</a:t>
          </a:r>
          <a:endParaRPr lang="x-none" sz="2400" dirty="0">
            <a:solidFill>
              <a:schemeClr val="bg2">
                <a:lumMod val="25000"/>
              </a:schemeClr>
            </a:solidFill>
            <a:latin typeface="Times New Roman" panose="02020603050405020304" pitchFamily="18" charset="0"/>
            <a:cs typeface="Times New Roman" panose="02020603050405020304" pitchFamily="18" charset="0"/>
          </a:endParaRPr>
        </a:p>
      </dgm:t>
    </dgm:pt>
    <dgm:pt modelId="{898E42AC-ABED-4334-83EF-EFE4C74998C9}" type="parTrans" cxnId="{4072681A-E296-4F43-B785-BB52D9CD9FDB}">
      <dgm:prSet/>
      <dgm:spPr/>
      <dgm:t>
        <a:bodyPr/>
        <a:lstStyle/>
        <a:p>
          <a:endParaRPr lang="x-none" sz="1800">
            <a:latin typeface="Times New Roman" panose="02020603050405020304" pitchFamily="18" charset="0"/>
            <a:cs typeface="Times New Roman" panose="02020603050405020304" pitchFamily="18" charset="0"/>
          </a:endParaRPr>
        </a:p>
      </dgm:t>
    </dgm:pt>
    <dgm:pt modelId="{6D278392-9642-438D-AFCB-7A3BA0BC79C9}" type="sibTrans" cxnId="{4072681A-E296-4F43-B785-BB52D9CD9FDB}">
      <dgm:prSet/>
      <dgm:spPr/>
      <dgm:t>
        <a:bodyPr/>
        <a:lstStyle/>
        <a:p>
          <a:endParaRPr lang="x-none" sz="1800">
            <a:latin typeface="Times New Roman" panose="02020603050405020304" pitchFamily="18" charset="0"/>
            <a:cs typeface="Times New Roman" panose="02020603050405020304" pitchFamily="18" charset="0"/>
          </a:endParaRPr>
        </a:p>
      </dgm:t>
    </dgm:pt>
    <dgm:pt modelId="{A0DF6124-BF73-4256-B1E9-0A79F78097BE}">
      <dgm:prSet phldrT="[Text]" custT="1"/>
      <dgm:spPr>
        <a:solidFill>
          <a:schemeClr val="bg1"/>
        </a:solidFill>
        <a:ln>
          <a:solidFill>
            <a:schemeClr val="bg2">
              <a:lumMod val="10000"/>
            </a:schemeClr>
          </a:solidFill>
        </a:ln>
        <a:effectLst>
          <a:glow rad="63500">
            <a:schemeClr val="accent1">
              <a:satMod val="175000"/>
              <a:alpha val="40000"/>
            </a:schemeClr>
          </a:glow>
        </a:effectLst>
      </dgm:spPr>
      <dgm:t>
        <a:bodyPr/>
        <a:lstStyle/>
        <a:p>
          <a:r>
            <a:rPr lang="en-GB" sz="2400" dirty="0">
              <a:solidFill>
                <a:schemeClr val="bg2">
                  <a:lumMod val="25000"/>
                </a:schemeClr>
              </a:solidFill>
              <a:latin typeface="Times New Roman" panose="02020603050405020304" pitchFamily="18" charset="0"/>
              <a:cs typeface="Times New Roman" panose="02020603050405020304" pitchFamily="18" charset="0"/>
            </a:rPr>
            <a:t>Regression Analysis</a:t>
          </a:r>
          <a:endParaRPr lang="x-none" sz="2400" dirty="0">
            <a:solidFill>
              <a:schemeClr val="bg2">
                <a:lumMod val="25000"/>
              </a:schemeClr>
            </a:solidFill>
            <a:latin typeface="Times New Roman" panose="02020603050405020304" pitchFamily="18" charset="0"/>
            <a:cs typeface="Times New Roman" panose="02020603050405020304" pitchFamily="18" charset="0"/>
          </a:endParaRPr>
        </a:p>
      </dgm:t>
    </dgm:pt>
    <dgm:pt modelId="{939BC27A-B70A-4F7F-9BA9-5AB17DCBCBB6}" type="parTrans" cxnId="{995EFD80-7A25-4DB8-AA95-3A2C5FD1E50F}">
      <dgm:prSet/>
      <dgm:spPr/>
      <dgm:t>
        <a:bodyPr/>
        <a:lstStyle/>
        <a:p>
          <a:endParaRPr lang="x-none" sz="1800">
            <a:latin typeface="Times New Roman" panose="02020603050405020304" pitchFamily="18" charset="0"/>
            <a:cs typeface="Times New Roman" panose="02020603050405020304" pitchFamily="18" charset="0"/>
          </a:endParaRPr>
        </a:p>
      </dgm:t>
    </dgm:pt>
    <dgm:pt modelId="{48D6C16D-7B27-4D46-8D47-317C9AFD7F37}" type="sibTrans" cxnId="{995EFD80-7A25-4DB8-AA95-3A2C5FD1E50F}">
      <dgm:prSet/>
      <dgm:spPr/>
      <dgm:t>
        <a:bodyPr/>
        <a:lstStyle/>
        <a:p>
          <a:endParaRPr lang="x-none" sz="1800">
            <a:latin typeface="Times New Roman" panose="02020603050405020304" pitchFamily="18" charset="0"/>
            <a:cs typeface="Times New Roman" panose="02020603050405020304" pitchFamily="18" charset="0"/>
          </a:endParaRPr>
        </a:p>
      </dgm:t>
    </dgm:pt>
    <dgm:pt modelId="{139360F6-0796-4FAE-8200-3B7F7375F578}">
      <dgm:prSet phldrT="[Text]" custT="1"/>
      <dgm:spPr>
        <a:solidFill>
          <a:schemeClr val="bg1"/>
        </a:solidFill>
        <a:ln>
          <a:solidFill>
            <a:schemeClr val="bg2">
              <a:lumMod val="10000"/>
            </a:schemeClr>
          </a:solidFill>
        </a:ln>
        <a:effectLst>
          <a:glow rad="63500">
            <a:schemeClr val="accent1">
              <a:satMod val="175000"/>
              <a:alpha val="40000"/>
            </a:schemeClr>
          </a:glow>
        </a:effectLst>
      </dgm:spPr>
      <dgm:t>
        <a:bodyPr/>
        <a:lstStyle/>
        <a:p>
          <a:r>
            <a:rPr lang="en-GB" sz="2400" dirty="0">
              <a:solidFill>
                <a:schemeClr val="bg2">
                  <a:lumMod val="25000"/>
                </a:schemeClr>
              </a:solidFill>
              <a:latin typeface="Times New Roman" panose="02020603050405020304" pitchFamily="18" charset="0"/>
              <a:cs typeface="Times New Roman" panose="02020603050405020304" pitchFamily="18" charset="0"/>
            </a:rPr>
            <a:t>Cluster Analysis</a:t>
          </a:r>
          <a:endParaRPr lang="x-none" sz="2400" dirty="0">
            <a:solidFill>
              <a:schemeClr val="bg2">
                <a:lumMod val="25000"/>
              </a:schemeClr>
            </a:solidFill>
            <a:latin typeface="Times New Roman" panose="02020603050405020304" pitchFamily="18" charset="0"/>
            <a:cs typeface="Times New Roman" panose="02020603050405020304" pitchFamily="18" charset="0"/>
          </a:endParaRPr>
        </a:p>
      </dgm:t>
    </dgm:pt>
    <dgm:pt modelId="{07B4A622-E4AE-42B8-95E6-E8C49E6C9DBB}" type="parTrans" cxnId="{C27612A2-8371-4450-9F7B-5ED06B9FCAD1}">
      <dgm:prSet/>
      <dgm:spPr/>
      <dgm:t>
        <a:bodyPr/>
        <a:lstStyle/>
        <a:p>
          <a:endParaRPr lang="x-none" sz="1800">
            <a:latin typeface="Times New Roman" panose="02020603050405020304" pitchFamily="18" charset="0"/>
            <a:cs typeface="Times New Roman" panose="02020603050405020304" pitchFamily="18" charset="0"/>
          </a:endParaRPr>
        </a:p>
      </dgm:t>
    </dgm:pt>
    <dgm:pt modelId="{6CD070CB-C0B8-442E-89DB-B919531671B9}" type="sibTrans" cxnId="{C27612A2-8371-4450-9F7B-5ED06B9FCAD1}">
      <dgm:prSet/>
      <dgm:spPr/>
      <dgm:t>
        <a:bodyPr/>
        <a:lstStyle/>
        <a:p>
          <a:endParaRPr lang="x-none" sz="1800">
            <a:latin typeface="Times New Roman" panose="02020603050405020304" pitchFamily="18" charset="0"/>
            <a:cs typeface="Times New Roman" panose="02020603050405020304" pitchFamily="18" charset="0"/>
          </a:endParaRPr>
        </a:p>
      </dgm:t>
    </dgm:pt>
    <dgm:pt modelId="{E43DF83E-20A7-41C0-BA5A-FDEE7D11481B}">
      <dgm:prSet phldrT="[Text]" custT="1"/>
      <dgm:spPr>
        <a:solidFill>
          <a:schemeClr val="bg1"/>
        </a:solidFill>
        <a:ln>
          <a:solidFill>
            <a:schemeClr val="bg2">
              <a:lumMod val="10000"/>
            </a:schemeClr>
          </a:solidFill>
        </a:ln>
        <a:effectLst>
          <a:glow rad="63500">
            <a:schemeClr val="accent1">
              <a:satMod val="175000"/>
              <a:alpha val="40000"/>
            </a:schemeClr>
          </a:glow>
        </a:effectLst>
      </dgm:spPr>
      <dgm:t>
        <a:bodyPr/>
        <a:lstStyle/>
        <a:p>
          <a:r>
            <a:rPr lang="en-GB" sz="2400" dirty="0">
              <a:solidFill>
                <a:schemeClr val="bg2">
                  <a:lumMod val="25000"/>
                </a:schemeClr>
              </a:solidFill>
              <a:latin typeface="Times New Roman" panose="02020603050405020304" pitchFamily="18" charset="0"/>
              <a:cs typeface="Times New Roman" panose="02020603050405020304" pitchFamily="18" charset="0"/>
            </a:rPr>
            <a:t>Geographical Plots</a:t>
          </a:r>
          <a:endParaRPr lang="x-none" sz="2400" dirty="0">
            <a:solidFill>
              <a:schemeClr val="bg2">
                <a:lumMod val="25000"/>
              </a:schemeClr>
            </a:solidFill>
            <a:latin typeface="Times New Roman" panose="02020603050405020304" pitchFamily="18" charset="0"/>
            <a:cs typeface="Times New Roman" panose="02020603050405020304" pitchFamily="18" charset="0"/>
          </a:endParaRPr>
        </a:p>
      </dgm:t>
    </dgm:pt>
    <dgm:pt modelId="{79D0CE0E-D3B3-472C-A416-65B043D1EBE6}" type="sibTrans" cxnId="{9BD06CBB-60B5-4EBB-B3FA-B09D4DD51378}">
      <dgm:prSet/>
      <dgm:spPr/>
      <dgm:t>
        <a:bodyPr/>
        <a:lstStyle/>
        <a:p>
          <a:endParaRPr lang="x-none" sz="1800">
            <a:latin typeface="Times New Roman" panose="02020603050405020304" pitchFamily="18" charset="0"/>
            <a:cs typeface="Times New Roman" panose="02020603050405020304" pitchFamily="18" charset="0"/>
          </a:endParaRPr>
        </a:p>
      </dgm:t>
    </dgm:pt>
    <dgm:pt modelId="{F08AFE2F-CD17-407A-AE2A-EA6EB2523C2B}" type="parTrans" cxnId="{9BD06CBB-60B5-4EBB-B3FA-B09D4DD51378}">
      <dgm:prSet/>
      <dgm:spPr/>
      <dgm:t>
        <a:bodyPr/>
        <a:lstStyle/>
        <a:p>
          <a:endParaRPr lang="x-none" sz="1800">
            <a:latin typeface="Times New Roman" panose="02020603050405020304" pitchFamily="18" charset="0"/>
            <a:cs typeface="Times New Roman" panose="02020603050405020304" pitchFamily="18" charset="0"/>
          </a:endParaRPr>
        </a:p>
      </dgm:t>
    </dgm:pt>
    <dgm:pt modelId="{4D545195-AB98-4FF5-81C3-4DABA3B94CCD}" type="pres">
      <dgm:prSet presAssocID="{E1984702-A87A-4B64-981D-6D0AB2F7CCB6}" presName="cycle" presStyleCnt="0">
        <dgm:presLayoutVars>
          <dgm:chMax val="1"/>
          <dgm:dir/>
          <dgm:animLvl val="ctr"/>
          <dgm:resizeHandles val="exact"/>
        </dgm:presLayoutVars>
      </dgm:prSet>
      <dgm:spPr/>
    </dgm:pt>
    <dgm:pt modelId="{39ABA4B9-A26F-4AF7-890E-C69CC0B59BDA}" type="pres">
      <dgm:prSet presAssocID="{74FF5B31-6F2E-4119-8BD8-31E53BCEE4AD}" presName="centerShape" presStyleLbl="node0" presStyleIdx="0" presStyleCnt="1" custScaleX="136737" custScaleY="126828"/>
      <dgm:spPr/>
    </dgm:pt>
    <dgm:pt modelId="{0254860D-E5F1-4786-BBE6-E3D1719C0C4F}" type="pres">
      <dgm:prSet presAssocID="{939BC27A-B70A-4F7F-9BA9-5AB17DCBCBB6}" presName="parTrans" presStyleLbl="bgSibTrans2D1" presStyleIdx="0" presStyleCnt="3" custAng="10760785" custScaleX="28434" custLinFactNeighborX="34415" custLinFactNeighborY="88644"/>
      <dgm:spPr/>
    </dgm:pt>
    <dgm:pt modelId="{C0AD4911-4EAD-40D8-B869-26ACAB1349A0}" type="pres">
      <dgm:prSet presAssocID="{A0DF6124-BF73-4256-B1E9-0A79F78097BE}" presName="node" presStyleLbl="node1" presStyleIdx="0" presStyleCnt="3" custScaleX="191889" custScaleY="101898" custRadScaleRad="160418" custRadScaleInc="-23600">
        <dgm:presLayoutVars>
          <dgm:bulletEnabled val="1"/>
        </dgm:presLayoutVars>
      </dgm:prSet>
      <dgm:spPr/>
    </dgm:pt>
    <dgm:pt modelId="{823E8286-D99F-4F01-BDC4-648DA7172022}" type="pres">
      <dgm:prSet presAssocID="{07B4A622-E4AE-42B8-95E6-E8C49E6C9DBB}" presName="parTrans" presStyleLbl="bgSibTrans2D1" presStyleIdx="1" presStyleCnt="3" custAng="10800000" custScaleX="44740" custScaleY="58649" custLinFactNeighborX="-3132" custLinFactNeighborY="73567"/>
      <dgm:spPr/>
    </dgm:pt>
    <dgm:pt modelId="{B6A90B90-9DCF-4F8E-A7DC-64B83907F2B9}" type="pres">
      <dgm:prSet presAssocID="{139360F6-0796-4FAE-8200-3B7F7375F578}" presName="node" presStyleLbl="node1" presStyleIdx="1" presStyleCnt="3" custScaleX="195622">
        <dgm:presLayoutVars>
          <dgm:bulletEnabled val="1"/>
        </dgm:presLayoutVars>
      </dgm:prSet>
      <dgm:spPr/>
    </dgm:pt>
    <dgm:pt modelId="{87E7206C-02DC-4919-AA6F-007F09E70602}" type="pres">
      <dgm:prSet presAssocID="{F08AFE2F-CD17-407A-AE2A-EA6EB2523C2B}" presName="parTrans" presStyleLbl="bgSibTrans2D1" presStyleIdx="2" presStyleCnt="3" custAng="10600884" custScaleX="28690" custLinFactNeighborX="-38810" custLinFactNeighborY="60130"/>
      <dgm:spPr/>
    </dgm:pt>
    <dgm:pt modelId="{8FB9055D-EE80-47D1-B2AF-9B3835F3D4E6}" type="pres">
      <dgm:prSet presAssocID="{E43DF83E-20A7-41C0-BA5A-FDEE7D11481B}" presName="node" presStyleLbl="node1" presStyleIdx="2" presStyleCnt="3" custScaleX="184041" custRadScaleRad="199877" custRadScaleInc="30280">
        <dgm:presLayoutVars>
          <dgm:bulletEnabled val="1"/>
        </dgm:presLayoutVars>
      </dgm:prSet>
      <dgm:spPr/>
    </dgm:pt>
  </dgm:ptLst>
  <dgm:cxnLst>
    <dgm:cxn modelId="{4072681A-E296-4F43-B785-BB52D9CD9FDB}" srcId="{E1984702-A87A-4B64-981D-6D0AB2F7CCB6}" destId="{74FF5B31-6F2E-4119-8BD8-31E53BCEE4AD}" srcOrd="0" destOrd="0" parTransId="{898E42AC-ABED-4334-83EF-EFE4C74998C9}" sibTransId="{6D278392-9642-438D-AFCB-7A3BA0BC79C9}"/>
    <dgm:cxn modelId="{04A7D52A-B803-472F-8FA1-7AC4487C587A}" type="presOf" srcId="{07B4A622-E4AE-42B8-95E6-E8C49E6C9DBB}" destId="{823E8286-D99F-4F01-BDC4-648DA7172022}" srcOrd="0" destOrd="0" presId="urn:microsoft.com/office/officeart/2005/8/layout/radial4"/>
    <dgm:cxn modelId="{DEC1C773-F09B-4725-9E5F-5F8216E7B157}" type="presOf" srcId="{F08AFE2F-CD17-407A-AE2A-EA6EB2523C2B}" destId="{87E7206C-02DC-4919-AA6F-007F09E70602}" srcOrd="0" destOrd="0" presId="urn:microsoft.com/office/officeart/2005/8/layout/radial4"/>
    <dgm:cxn modelId="{0EA07858-9C6D-45B2-B002-0A80199DC7DE}" type="presOf" srcId="{939BC27A-B70A-4F7F-9BA9-5AB17DCBCBB6}" destId="{0254860D-E5F1-4786-BBE6-E3D1719C0C4F}" srcOrd="0" destOrd="0" presId="urn:microsoft.com/office/officeart/2005/8/layout/radial4"/>
    <dgm:cxn modelId="{995EFD80-7A25-4DB8-AA95-3A2C5FD1E50F}" srcId="{74FF5B31-6F2E-4119-8BD8-31E53BCEE4AD}" destId="{A0DF6124-BF73-4256-B1E9-0A79F78097BE}" srcOrd="0" destOrd="0" parTransId="{939BC27A-B70A-4F7F-9BA9-5AB17DCBCBB6}" sibTransId="{48D6C16D-7B27-4D46-8D47-317C9AFD7F37}"/>
    <dgm:cxn modelId="{E7C0B599-8365-402B-B9A3-7416AE522ECF}" type="presOf" srcId="{74FF5B31-6F2E-4119-8BD8-31E53BCEE4AD}" destId="{39ABA4B9-A26F-4AF7-890E-C69CC0B59BDA}" srcOrd="0" destOrd="0" presId="urn:microsoft.com/office/officeart/2005/8/layout/radial4"/>
    <dgm:cxn modelId="{C27612A2-8371-4450-9F7B-5ED06B9FCAD1}" srcId="{74FF5B31-6F2E-4119-8BD8-31E53BCEE4AD}" destId="{139360F6-0796-4FAE-8200-3B7F7375F578}" srcOrd="1" destOrd="0" parTransId="{07B4A622-E4AE-42B8-95E6-E8C49E6C9DBB}" sibTransId="{6CD070CB-C0B8-442E-89DB-B919531671B9}"/>
    <dgm:cxn modelId="{9BD06CBB-60B5-4EBB-B3FA-B09D4DD51378}" srcId="{74FF5B31-6F2E-4119-8BD8-31E53BCEE4AD}" destId="{E43DF83E-20A7-41C0-BA5A-FDEE7D11481B}" srcOrd="2" destOrd="0" parTransId="{F08AFE2F-CD17-407A-AE2A-EA6EB2523C2B}" sibTransId="{79D0CE0E-D3B3-472C-A416-65B043D1EBE6}"/>
    <dgm:cxn modelId="{6E0162C3-8B71-4D51-ADBD-3821C8456376}" type="presOf" srcId="{139360F6-0796-4FAE-8200-3B7F7375F578}" destId="{B6A90B90-9DCF-4F8E-A7DC-64B83907F2B9}" srcOrd="0" destOrd="0" presId="urn:microsoft.com/office/officeart/2005/8/layout/radial4"/>
    <dgm:cxn modelId="{D95FB3D9-1517-47DA-A85A-1E7DF43DDE6D}" type="presOf" srcId="{E43DF83E-20A7-41C0-BA5A-FDEE7D11481B}" destId="{8FB9055D-EE80-47D1-B2AF-9B3835F3D4E6}" srcOrd="0" destOrd="0" presId="urn:microsoft.com/office/officeart/2005/8/layout/radial4"/>
    <dgm:cxn modelId="{C0C407F1-D816-4B26-BC24-8A55B2A07BA5}" type="presOf" srcId="{E1984702-A87A-4B64-981D-6D0AB2F7CCB6}" destId="{4D545195-AB98-4FF5-81C3-4DABA3B94CCD}" srcOrd="0" destOrd="0" presId="urn:microsoft.com/office/officeart/2005/8/layout/radial4"/>
    <dgm:cxn modelId="{FFC2FAF8-9CC2-4462-82ED-F3CF08F80F9B}" type="presOf" srcId="{A0DF6124-BF73-4256-B1E9-0A79F78097BE}" destId="{C0AD4911-4EAD-40D8-B869-26ACAB1349A0}" srcOrd="0" destOrd="0" presId="urn:microsoft.com/office/officeart/2005/8/layout/radial4"/>
    <dgm:cxn modelId="{64CBB625-CCBB-49F1-926A-3187D75366C3}" type="presParOf" srcId="{4D545195-AB98-4FF5-81C3-4DABA3B94CCD}" destId="{39ABA4B9-A26F-4AF7-890E-C69CC0B59BDA}" srcOrd="0" destOrd="0" presId="urn:microsoft.com/office/officeart/2005/8/layout/radial4"/>
    <dgm:cxn modelId="{6BE6BEE5-5CF1-4E91-80AA-7FB0192F334B}" type="presParOf" srcId="{4D545195-AB98-4FF5-81C3-4DABA3B94CCD}" destId="{0254860D-E5F1-4786-BBE6-E3D1719C0C4F}" srcOrd="1" destOrd="0" presId="urn:microsoft.com/office/officeart/2005/8/layout/radial4"/>
    <dgm:cxn modelId="{32808A3E-0263-4A50-BDEB-96ED65ECF8F7}" type="presParOf" srcId="{4D545195-AB98-4FF5-81C3-4DABA3B94CCD}" destId="{C0AD4911-4EAD-40D8-B869-26ACAB1349A0}" srcOrd="2" destOrd="0" presId="urn:microsoft.com/office/officeart/2005/8/layout/radial4"/>
    <dgm:cxn modelId="{BAFE5DF1-ACA3-4308-A525-3304F4003F87}" type="presParOf" srcId="{4D545195-AB98-4FF5-81C3-4DABA3B94CCD}" destId="{823E8286-D99F-4F01-BDC4-648DA7172022}" srcOrd="3" destOrd="0" presId="urn:microsoft.com/office/officeart/2005/8/layout/radial4"/>
    <dgm:cxn modelId="{F5521A11-E2AA-4720-A99D-5D73B3AECBAA}" type="presParOf" srcId="{4D545195-AB98-4FF5-81C3-4DABA3B94CCD}" destId="{B6A90B90-9DCF-4F8E-A7DC-64B83907F2B9}" srcOrd="4" destOrd="0" presId="urn:microsoft.com/office/officeart/2005/8/layout/radial4"/>
    <dgm:cxn modelId="{9A16E10E-F7FC-43AB-A040-75AEB236E167}" type="presParOf" srcId="{4D545195-AB98-4FF5-81C3-4DABA3B94CCD}" destId="{87E7206C-02DC-4919-AA6F-007F09E70602}" srcOrd="5" destOrd="0" presId="urn:microsoft.com/office/officeart/2005/8/layout/radial4"/>
    <dgm:cxn modelId="{43939E36-481B-4B83-A6BD-D7A25380B519}" type="presParOf" srcId="{4D545195-AB98-4FF5-81C3-4DABA3B94CCD}" destId="{8FB9055D-EE80-47D1-B2AF-9B3835F3D4E6}" srcOrd="6" destOrd="0" presId="urn:microsoft.com/office/officeart/2005/8/layout/radial4"/>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BA4B9-A26F-4AF7-890E-C69CC0B59BDA}">
      <dsp:nvSpPr>
        <dsp:cNvPr id="0" name=""/>
        <dsp:cNvSpPr/>
      </dsp:nvSpPr>
      <dsp:spPr>
        <a:xfrm>
          <a:off x="4317425" y="2064976"/>
          <a:ext cx="2855569" cy="2648633"/>
        </a:xfrm>
        <a:prstGeom prst="ellipse">
          <a:avLst/>
        </a:prstGeom>
        <a:solidFill>
          <a:schemeClr val="bg1"/>
        </a:solidFill>
        <a:ln w="15875" cap="flat" cmpd="sng" algn="ctr">
          <a:solidFill>
            <a:schemeClr val="bg2">
              <a:lumMod val="10000"/>
            </a:schemeClr>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2">
                  <a:lumMod val="25000"/>
                </a:schemeClr>
              </a:solidFill>
              <a:latin typeface="Times New Roman" panose="02020603050405020304" pitchFamily="18" charset="0"/>
              <a:cs typeface="Times New Roman" panose="02020603050405020304" pitchFamily="18" charset="0"/>
            </a:rPr>
            <a:t>Data Modelling</a:t>
          </a:r>
          <a:endParaRPr lang="x-none" sz="2400" kern="1200" dirty="0">
            <a:solidFill>
              <a:schemeClr val="bg2">
                <a:lumMod val="25000"/>
              </a:schemeClr>
            </a:solidFill>
            <a:latin typeface="Times New Roman" panose="02020603050405020304" pitchFamily="18" charset="0"/>
            <a:cs typeface="Times New Roman" panose="02020603050405020304" pitchFamily="18" charset="0"/>
          </a:endParaRPr>
        </a:p>
      </dsp:txBody>
      <dsp:txXfrm>
        <a:off x="4735613" y="2452859"/>
        <a:ext cx="2019193" cy="1872867"/>
      </dsp:txXfrm>
    </dsp:sp>
    <dsp:sp modelId="{0254860D-E5F1-4786-BBE6-E3D1719C0C4F}">
      <dsp:nvSpPr>
        <dsp:cNvPr id="0" name=""/>
        <dsp:cNvSpPr/>
      </dsp:nvSpPr>
      <dsp:spPr>
        <a:xfrm rot="1287716">
          <a:off x="3622844" y="2544670"/>
          <a:ext cx="734946" cy="59518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AD4911-4EAD-40D8-B869-26ACAB1349A0}">
      <dsp:nvSpPr>
        <dsp:cNvPr id="0" name=""/>
        <dsp:cNvSpPr/>
      </dsp:nvSpPr>
      <dsp:spPr>
        <a:xfrm>
          <a:off x="0" y="1019479"/>
          <a:ext cx="3806978" cy="1617282"/>
        </a:xfrm>
        <a:prstGeom prst="roundRect">
          <a:avLst>
            <a:gd name="adj" fmla="val 10000"/>
          </a:avLst>
        </a:prstGeom>
        <a:solidFill>
          <a:schemeClr val="bg1"/>
        </a:solidFill>
        <a:ln w="15875" cap="flat" cmpd="sng" algn="ctr">
          <a:solidFill>
            <a:schemeClr val="bg2">
              <a:lumMod val="10000"/>
            </a:schemeClr>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2">
                  <a:lumMod val="25000"/>
                </a:schemeClr>
              </a:solidFill>
              <a:latin typeface="Times New Roman" panose="02020603050405020304" pitchFamily="18" charset="0"/>
              <a:cs typeface="Times New Roman" panose="02020603050405020304" pitchFamily="18" charset="0"/>
            </a:rPr>
            <a:t>Regression Analysis</a:t>
          </a:r>
          <a:endParaRPr lang="x-none" sz="2400" kern="1200" dirty="0">
            <a:solidFill>
              <a:schemeClr val="bg2">
                <a:lumMod val="25000"/>
              </a:schemeClr>
            </a:solidFill>
            <a:latin typeface="Times New Roman" panose="02020603050405020304" pitchFamily="18" charset="0"/>
            <a:cs typeface="Times New Roman" panose="02020603050405020304" pitchFamily="18" charset="0"/>
          </a:endParaRPr>
        </a:p>
      </dsp:txBody>
      <dsp:txXfrm>
        <a:off x="47369" y="1066848"/>
        <a:ext cx="3712240" cy="1522544"/>
      </dsp:txXfrm>
    </dsp:sp>
    <dsp:sp modelId="{823E8286-D99F-4F01-BDC4-648DA7172022}">
      <dsp:nvSpPr>
        <dsp:cNvPr id="0" name=""/>
        <dsp:cNvSpPr/>
      </dsp:nvSpPr>
      <dsp:spPr>
        <a:xfrm rot="5400000">
          <a:off x="5405116" y="1583887"/>
          <a:ext cx="596650" cy="3490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A90B90-9DCF-4F8E-A7DC-64B83907F2B9}">
      <dsp:nvSpPr>
        <dsp:cNvPr id="0" name=""/>
        <dsp:cNvSpPr/>
      </dsp:nvSpPr>
      <dsp:spPr>
        <a:xfrm>
          <a:off x="3804690" y="-139814"/>
          <a:ext cx="3881039" cy="1587158"/>
        </a:xfrm>
        <a:prstGeom prst="roundRect">
          <a:avLst>
            <a:gd name="adj" fmla="val 10000"/>
          </a:avLst>
        </a:prstGeom>
        <a:solidFill>
          <a:schemeClr val="bg1"/>
        </a:solidFill>
        <a:ln w="15875" cap="flat" cmpd="sng" algn="ctr">
          <a:solidFill>
            <a:schemeClr val="bg2">
              <a:lumMod val="10000"/>
            </a:schemeClr>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2">
                  <a:lumMod val="25000"/>
                </a:schemeClr>
              </a:solidFill>
              <a:latin typeface="Times New Roman" panose="02020603050405020304" pitchFamily="18" charset="0"/>
              <a:cs typeface="Times New Roman" panose="02020603050405020304" pitchFamily="18" charset="0"/>
            </a:rPr>
            <a:t>Cluster Analysis</a:t>
          </a:r>
          <a:endParaRPr lang="x-none" sz="2400" kern="1200" dirty="0">
            <a:solidFill>
              <a:schemeClr val="bg2">
                <a:lumMod val="25000"/>
              </a:schemeClr>
            </a:solidFill>
            <a:latin typeface="Times New Roman" panose="02020603050405020304" pitchFamily="18" charset="0"/>
            <a:cs typeface="Times New Roman" panose="02020603050405020304" pitchFamily="18" charset="0"/>
          </a:endParaRPr>
        </a:p>
      </dsp:txBody>
      <dsp:txXfrm>
        <a:off x="3851176" y="-93328"/>
        <a:ext cx="3788067" cy="1494186"/>
      </dsp:txXfrm>
    </dsp:sp>
    <dsp:sp modelId="{87E7206C-02DC-4919-AA6F-007F09E70602}">
      <dsp:nvSpPr>
        <dsp:cNvPr id="0" name=""/>
        <dsp:cNvSpPr/>
      </dsp:nvSpPr>
      <dsp:spPr>
        <a:xfrm rot="9257024">
          <a:off x="7009910" y="2360337"/>
          <a:ext cx="743936" cy="59518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B9055D-EE80-47D1-B2AF-9B3835F3D4E6}">
      <dsp:nvSpPr>
        <dsp:cNvPr id="0" name=""/>
        <dsp:cNvSpPr/>
      </dsp:nvSpPr>
      <dsp:spPr>
        <a:xfrm>
          <a:off x="7761291" y="1012454"/>
          <a:ext cx="3651278" cy="1587158"/>
        </a:xfrm>
        <a:prstGeom prst="roundRect">
          <a:avLst>
            <a:gd name="adj" fmla="val 10000"/>
          </a:avLst>
        </a:prstGeom>
        <a:solidFill>
          <a:schemeClr val="bg1"/>
        </a:solidFill>
        <a:ln w="15875" cap="flat" cmpd="sng" algn="ctr">
          <a:solidFill>
            <a:schemeClr val="bg2">
              <a:lumMod val="10000"/>
            </a:schemeClr>
          </a:solidFill>
          <a:prstDash val="solid"/>
        </a:ln>
        <a:effectLst>
          <a:glow rad="635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2">
                  <a:lumMod val="25000"/>
                </a:schemeClr>
              </a:solidFill>
              <a:latin typeface="Times New Roman" panose="02020603050405020304" pitchFamily="18" charset="0"/>
              <a:cs typeface="Times New Roman" panose="02020603050405020304" pitchFamily="18" charset="0"/>
            </a:rPr>
            <a:t>Geographical Plots</a:t>
          </a:r>
          <a:endParaRPr lang="x-none" sz="2400" kern="1200" dirty="0">
            <a:solidFill>
              <a:schemeClr val="bg2">
                <a:lumMod val="25000"/>
              </a:schemeClr>
            </a:solidFill>
            <a:latin typeface="Times New Roman" panose="02020603050405020304" pitchFamily="18" charset="0"/>
            <a:cs typeface="Times New Roman" panose="02020603050405020304" pitchFamily="18" charset="0"/>
          </a:endParaRPr>
        </a:p>
      </dsp:txBody>
      <dsp:txXfrm>
        <a:off x="7807777" y="1058940"/>
        <a:ext cx="3558306" cy="149418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5D119-F882-4296-83D4-54B8963DC13F}" type="datetimeFigureOut">
              <a:rPr lang="x-none" smtClean="0"/>
              <a:t>11/12/2019</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120B-5A55-4FFB-BFDD-4995A42400CD}" type="slidenum">
              <a:rPr lang="x-none" smtClean="0"/>
              <a:t>‹#›</a:t>
            </a:fld>
            <a:endParaRPr lang="x-none"/>
          </a:p>
        </p:txBody>
      </p:sp>
    </p:spTree>
    <p:extLst>
      <p:ext uri="{BB962C8B-B14F-4D97-AF65-F5344CB8AC3E}">
        <p14:creationId xmlns:p14="http://schemas.microsoft.com/office/powerpoint/2010/main" val="91500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6D120B-5A55-4FFB-BFDD-4995A42400CD}" type="slidenum">
              <a:rPr lang="x-none" smtClean="0"/>
              <a:t>23</a:t>
            </a:fld>
            <a:endParaRPr lang="x-none"/>
          </a:p>
        </p:txBody>
      </p:sp>
    </p:spTree>
    <p:extLst>
      <p:ext uri="{BB962C8B-B14F-4D97-AF65-F5344CB8AC3E}">
        <p14:creationId xmlns:p14="http://schemas.microsoft.com/office/powerpoint/2010/main" val="268754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F6D120B-5A55-4FFB-BFDD-4995A42400CD}" type="slidenum">
              <a:rPr lang="x-none" smtClean="0"/>
              <a:t>24</a:t>
            </a:fld>
            <a:endParaRPr lang="x-none"/>
          </a:p>
        </p:txBody>
      </p:sp>
    </p:spTree>
    <p:extLst>
      <p:ext uri="{BB962C8B-B14F-4D97-AF65-F5344CB8AC3E}">
        <p14:creationId xmlns:p14="http://schemas.microsoft.com/office/powerpoint/2010/main" val="208788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6D120B-5A55-4FFB-BFDD-4995A42400CD}" type="slidenum">
              <a:rPr lang="x-none" smtClean="0"/>
              <a:t>25</a:t>
            </a:fld>
            <a:endParaRPr lang="x-none"/>
          </a:p>
        </p:txBody>
      </p:sp>
    </p:spTree>
    <p:extLst>
      <p:ext uri="{BB962C8B-B14F-4D97-AF65-F5344CB8AC3E}">
        <p14:creationId xmlns:p14="http://schemas.microsoft.com/office/powerpoint/2010/main" val="399275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6D120B-5A55-4FFB-BFDD-4995A42400CD}" type="slidenum">
              <a:rPr lang="x-none" smtClean="0"/>
              <a:t>26</a:t>
            </a:fld>
            <a:endParaRPr lang="x-none"/>
          </a:p>
        </p:txBody>
      </p:sp>
    </p:spTree>
    <p:extLst>
      <p:ext uri="{BB962C8B-B14F-4D97-AF65-F5344CB8AC3E}">
        <p14:creationId xmlns:p14="http://schemas.microsoft.com/office/powerpoint/2010/main" val="97627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F6D120B-5A55-4FFB-BFDD-4995A42400CD}" type="slidenum">
              <a:rPr lang="x-none" smtClean="0"/>
              <a:t>27</a:t>
            </a:fld>
            <a:endParaRPr lang="x-none"/>
          </a:p>
        </p:txBody>
      </p:sp>
    </p:spTree>
    <p:extLst>
      <p:ext uri="{BB962C8B-B14F-4D97-AF65-F5344CB8AC3E}">
        <p14:creationId xmlns:p14="http://schemas.microsoft.com/office/powerpoint/2010/main" val="373214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4F6D120B-5A55-4FFB-BFDD-4995A42400CD}" type="slidenum">
              <a:rPr lang="x-none" smtClean="0"/>
              <a:t>28</a:t>
            </a:fld>
            <a:endParaRPr lang="x-none"/>
          </a:p>
        </p:txBody>
      </p:sp>
    </p:spTree>
    <p:extLst>
      <p:ext uri="{BB962C8B-B14F-4D97-AF65-F5344CB8AC3E}">
        <p14:creationId xmlns:p14="http://schemas.microsoft.com/office/powerpoint/2010/main" val="171753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08813C-EFA7-46B3-9277-58D62A1CF076}" type="datetime1">
              <a:rPr lang="en-US" smtClean="0"/>
              <a:t>12/11/2019</a:t>
            </a:fld>
            <a:endParaRPr lang="en-US" dirty="0"/>
          </a:p>
        </p:txBody>
      </p:sp>
      <p:sp>
        <p:nvSpPr>
          <p:cNvPr id="5" name="Footer Placeholder 4"/>
          <p:cNvSpPr>
            <a:spLocks noGrp="1"/>
          </p:cNvSpPr>
          <p:nvPr>
            <p:ph type="ftr" sz="quarter" idx="11"/>
          </p:nvPr>
        </p:nvSpPr>
        <p:spPr/>
        <p:txBody>
          <a:bodyPr/>
          <a:lstStyle/>
          <a:p>
            <a:r>
              <a:rPr lang="en-US"/>
              <a:t>International FInancial Markets</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8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2CC44-960B-438D-9A93-B8BEAE632405}" type="datetime1">
              <a:rPr lang="en-US" smtClean="0"/>
              <a:t>12/11/2019</a:t>
            </a:fld>
            <a:endParaRPr lang="en-US"/>
          </a:p>
        </p:txBody>
      </p:sp>
      <p:sp>
        <p:nvSpPr>
          <p:cNvPr id="5" name="Footer Placeholder 4"/>
          <p:cNvSpPr>
            <a:spLocks noGrp="1"/>
          </p:cNvSpPr>
          <p:nvPr>
            <p:ph type="ftr" sz="quarter" idx="11"/>
          </p:nvPr>
        </p:nvSpPr>
        <p:spPr/>
        <p:txBody>
          <a:bodyPr/>
          <a:lstStyle/>
          <a:p>
            <a:r>
              <a:rPr lang="en-US"/>
              <a:t>International FInancial Markets</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451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95905-1094-4B79-A280-6DEF78A000E2}" type="datetime1">
              <a:rPr lang="en-US" smtClean="0"/>
              <a:t>12/11/2019</a:t>
            </a:fld>
            <a:endParaRPr lang="en-US"/>
          </a:p>
        </p:txBody>
      </p:sp>
      <p:sp>
        <p:nvSpPr>
          <p:cNvPr id="5" name="Footer Placeholder 4"/>
          <p:cNvSpPr>
            <a:spLocks noGrp="1"/>
          </p:cNvSpPr>
          <p:nvPr>
            <p:ph type="ftr" sz="quarter" idx="11"/>
          </p:nvPr>
        </p:nvSpPr>
        <p:spPr/>
        <p:txBody>
          <a:bodyPr/>
          <a:lstStyle/>
          <a:p>
            <a:r>
              <a:rPr lang="en-US"/>
              <a:t>International FInancial Markets</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5753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6E4B3-3694-4925-B5D0-14E8F6729EC6}" type="datetime1">
              <a:rPr lang="en-US" smtClean="0"/>
              <a:t>12/11/2019</a:t>
            </a:fld>
            <a:endParaRPr lang="en-US"/>
          </a:p>
        </p:txBody>
      </p:sp>
      <p:sp>
        <p:nvSpPr>
          <p:cNvPr id="5" name="Footer Placeholder 4"/>
          <p:cNvSpPr>
            <a:spLocks noGrp="1"/>
          </p:cNvSpPr>
          <p:nvPr>
            <p:ph type="ftr" sz="quarter" idx="11"/>
          </p:nvPr>
        </p:nvSpPr>
        <p:spPr/>
        <p:txBody>
          <a:bodyPr/>
          <a:lstStyle/>
          <a:p>
            <a:r>
              <a:rPr lang="en-US"/>
              <a:t>International FInancial Markets</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948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FFCFD-9B77-466D-ACBE-D6CF834D26DD}" type="datetime1">
              <a:rPr lang="en-US" smtClean="0"/>
              <a:t>12/11/2019</a:t>
            </a:fld>
            <a:endParaRPr lang="en-US"/>
          </a:p>
        </p:txBody>
      </p:sp>
      <p:sp>
        <p:nvSpPr>
          <p:cNvPr id="5" name="Footer Placeholder 4"/>
          <p:cNvSpPr>
            <a:spLocks noGrp="1"/>
          </p:cNvSpPr>
          <p:nvPr>
            <p:ph type="ftr" sz="quarter" idx="11"/>
          </p:nvPr>
        </p:nvSpPr>
        <p:spPr/>
        <p:txBody>
          <a:bodyPr/>
          <a:lstStyle/>
          <a:p>
            <a:r>
              <a:rPr lang="en-US"/>
              <a:t>International FInancial Markets</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24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9EAB9-AAD8-4F3B-A261-E01690FD270C}" type="datetime1">
              <a:rPr lang="en-US" smtClean="0"/>
              <a:t>12/11/2019</a:t>
            </a:fld>
            <a:endParaRPr lang="en-US"/>
          </a:p>
        </p:txBody>
      </p:sp>
      <p:sp>
        <p:nvSpPr>
          <p:cNvPr id="6" name="Footer Placeholder 5"/>
          <p:cNvSpPr>
            <a:spLocks noGrp="1"/>
          </p:cNvSpPr>
          <p:nvPr>
            <p:ph type="ftr" sz="quarter" idx="11"/>
          </p:nvPr>
        </p:nvSpPr>
        <p:spPr/>
        <p:txBody>
          <a:bodyPr/>
          <a:lstStyle/>
          <a:p>
            <a:r>
              <a:rPr lang="en-US"/>
              <a:t>International FInancial Markets</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6888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8170D5-F80B-47A9-B48E-4C10892FBB27}" type="datetime1">
              <a:rPr lang="en-US" smtClean="0"/>
              <a:t>12/11/2019</a:t>
            </a:fld>
            <a:endParaRPr lang="en-US"/>
          </a:p>
        </p:txBody>
      </p:sp>
      <p:sp>
        <p:nvSpPr>
          <p:cNvPr id="8" name="Footer Placeholder 7"/>
          <p:cNvSpPr>
            <a:spLocks noGrp="1"/>
          </p:cNvSpPr>
          <p:nvPr>
            <p:ph type="ftr" sz="quarter" idx="11"/>
          </p:nvPr>
        </p:nvSpPr>
        <p:spPr/>
        <p:txBody>
          <a:bodyPr/>
          <a:lstStyle/>
          <a:p>
            <a:r>
              <a:rPr lang="en-US"/>
              <a:t>International FInancial Markets</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02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2AC3C-64C6-453A-83D0-A1718316C86F}" type="datetime1">
              <a:rPr lang="en-US" smtClean="0"/>
              <a:t>12/11/2019</a:t>
            </a:fld>
            <a:endParaRPr lang="en-US"/>
          </a:p>
        </p:txBody>
      </p:sp>
      <p:sp>
        <p:nvSpPr>
          <p:cNvPr id="4" name="Footer Placeholder 3"/>
          <p:cNvSpPr>
            <a:spLocks noGrp="1"/>
          </p:cNvSpPr>
          <p:nvPr>
            <p:ph type="ftr" sz="quarter" idx="11"/>
          </p:nvPr>
        </p:nvSpPr>
        <p:spPr/>
        <p:txBody>
          <a:bodyPr/>
          <a:lstStyle/>
          <a:p>
            <a:r>
              <a:rPr lang="en-US"/>
              <a:t>International FInancial Markets</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74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440467-9E35-46F0-8E66-F8B2D23ADAAB}" type="datetime1">
              <a:rPr lang="en-US" smtClean="0"/>
              <a:t>12/11/2019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International FInancial Markets</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734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8691E8-F1AA-4241-ACBD-D2F2C87EB0FF}" type="datetime1">
              <a:rPr lang="en-US" smtClean="0"/>
              <a:t>12/11/2019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International FInancial Markets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9634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67CF6-AC1B-4292-B19A-E650D1D5ECB3}" type="datetime1">
              <a:rPr lang="en-US" smtClean="0"/>
              <a:t>12/11/2019</a:t>
            </a:fld>
            <a:endParaRPr lang="en-US"/>
          </a:p>
        </p:txBody>
      </p:sp>
      <p:sp>
        <p:nvSpPr>
          <p:cNvPr id="6" name="Footer Placeholder 5"/>
          <p:cNvSpPr>
            <a:spLocks noGrp="1"/>
          </p:cNvSpPr>
          <p:nvPr>
            <p:ph type="ftr" sz="quarter" idx="11"/>
          </p:nvPr>
        </p:nvSpPr>
        <p:spPr/>
        <p:txBody>
          <a:bodyPr/>
          <a:lstStyle/>
          <a:p>
            <a:r>
              <a:rPr lang="en-US"/>
              <a:t>International FInancial Markets</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119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3E7730-8EA5-49C0-B574-CD91F0D87208}" type="datetime1">
              <a:rPr lang="en-US" smtClean="0"/>
              <a:t>12/11/2019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International FInancial Markets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2854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BFFB-08F6-423A-B3B8-DA8EF946579A}"/>
              </a:ext>
            </a:extLst>
          </p:cNvPr>
          <p:cNvSpPr>
            <a:spLocks noGrp="1"/>
          </p:cNvSpPr>
          <p:nvPr>
            <p:ph type="ctrTitle"/>
          </p:nvPr>
        </p:nvSpPr>
        <p:spPr>
          <a:xfrm>
            <a:off x="1196007" y="1131143"/>
            <a:ext cx="9678368" cy="3135379"/>
          </a:xfrm>
        </p:spPr>
        <p:txBody>
          <a:bodyPr>
            <a:normAutofit/>
          </a:bodyPr>
          <a:lstStyle/>
          <a:p>
            <a:pPr algn="ctr"/>
            <a:r>
              <a:rPr lang="en-GB" sz="4800" cap="small" dirty="0">
                <a:solidFill>
                  <a:schemeClr val="accent4">
                    <a:lumMod val="50000"/>
                  </a:schemeClr>
                </a:solidFill>
                <a:latin typeface="Times New Roman"/>
                <a:cs typeface="Times New Roman"/>
              </a:rPr>
              <a:t>Analysing the Effectiveness of Government Spending on Health across Countries</a:t>
            </a:r>
            <a:br>
              <a:rPr lang="en-GB" sz="4000" cap="small" dirty="0">
                <a:latin typeface="Selawik Semibold" panose="020B0604020202020204" pitchFamily="34" charset="0"/>
              </a:rPr>
            </a:br>
            <a:r>
              <a:rPr lang="en-GB" sz="2400" cap="small" dirty="0">
                <a:solidFill>
                  <a:schemeClr val="accent4">
                    <a:lumMod val="50000"/>
                  </a:schemeClr>
                </a:solidFill>
                <a:latin typeface="Times New Roman"/>
                <a:cs typeface="Times New Roman"/>
              </a:rPr>
              <a:t>A Project for the Course Programming Techniques</a:t>
            </a:r>
            <a:endParaRPr lang="x-none" sz="4800" cap="small" dirty="0">
              <a:solidFill>
                <a:schemeClr val="accent4">
                  <a:lumMod val="50000"/>
                </a:schemeClr>
              </a:solidFill>
              <a:latin typeface="Times New Roman"/>
              <a:cs typeface="Times New Roman"/>
            </a:endParaRPr>
          </a:p>
        </p:txBody>
      </p:sp>
      <p:sp>
        <p:nvSpPr>
          <p:cNvPr id="3" name="Subtitle 2">
            <a:extLst>
              <a:ext uri="{FF2B5EF4-FFF2-40B4-BE49-F238E27FC236}">
                <a16:creationId xmlns:a16="http://schemas.microsoft.com/office/drawing/2014/main" id="{A6273844-FC0E-433E-85D7-D69D28BAA39D}"/>
              </a:ext>
            </a:extLst>
          </p:cNvPr>
          <p:cNvSpPr>
            <a:spLocks noGrp="1"/>
          </p:cNvSpPr>
          <p:nvPr>
            <p:ph type="subTitle" idx="1"/>
          </p:nvPr>
        </p:nvSpPr>
        <p:spPr>
          <a:xfrm>
            <a:off x="1224583" y="4645801"/>
            <a:ext cx="9678367" cy="688024"/>
          </a:xfrm>
        </p:spPr>
        <p:txBody>
          <a:bodyPr vert="horz" lIns="91440" tIns="45720" rIns="91440" bIns="45720" rtlCol="0" anchor="t">
            <a:normAutofit/>
          </a:bodyPr>
          <a:lstStyle/>
          <a:p>
            <a:pPr algn="ctr"/>
            <a:r>
              <a:rPr lang="en-GB" sz="2000" cap="small" dirty="0">
                <a:solidFill>
                  <a:schemeClr val="accent4">
                    <a:lumMod val="50000"/>
                  </a:schemeClr>
                </a:solidFill>
                <a:latin typeface="Times New Roman"/>
                <a:cs typeface="Times New Roman"/>
              </a:rPr>
              <a:t>Presented by Daniele </a:t>
            </a:r>
            <a:r>
              <a:rPr lang="en-GB" sz="2000" cap="small" dirty="0" err="1">
                <a:solidFill>
                  <a:schemeClr val="accent4">
                    <a:lumMod val="50000"/>
                  </a:schemeClr>
                </a:solidFill>
                <a:latin typeface="Times New Roman"/>
                <a:cs typeface="Times New Roman"/>
              </a:rPr>
              <a:t>Veggiato</a:t>
            </a:r>
            <a:r>
              <a:rPr lang="en-GB" sz="2000" cap="small" dirty="0">
                <a:solidFill>
                  <a:schemeClr val="accent4">
                    <a:lumMod val="50000"/>
                  </a:schemeClr>
                </a:solidFill>
                <a:latin typeface="Times New Roman"/>
                <a:cs typeface="Times New Roman"/>
              </a:rPr>
              <a:t>, Ifeanyi </a:t>
            </a:r>
            <a:r>
              <a:rPr lang="en-GB" sz="2000" cap="small" dirty="0" err="1">
                <a:solidFill>
                  <a:schemeClr val="accent4">
                    <a:lumMod val="50000"/>
                  </a:schemeClr>
                </a:solidFill>
                <a:latin typeface="Times New Roman"/>
                <a:cs typeface="Times New Roman"/>
              </a:rPr>
              <a:t>Omokwe</a:t>
            </a:r>
            <a:r>
              <a:rPr lang="en-GB" sz="2000" cap="small" dirty="0">
                <a:solidFill>
                  <a:schemeClr val="accent4">
                    <a:lumMod val="50000"/>
                  </a:schemeClr>
                </a:solidFill>
                <a:latin typeface="Times New Roman"/>
                <a:cs typeface="Times New Roman"/>
              </a:rPr>
              <a:t>, Laura Salomon &amp; </a:t>
            </a:r>
            <a:r>
              <a:rPr lang="en-GB" sz="2000" cap="small" dirty="0" err="1">
                <a:solidFill>
                  <a:schemeClr val="accent4">
                    <a:lumMod val="50000"/>
                  </a:schemeClr>
                </a:solidFill>
                <a:latin typeface="Times New Roman"/>
                <a:cs typeface="Times New Roman"/>
              </a:rPr>
              <a:t>Sheharyar</a:t>
            </a:r>
            <a:r>
              <a:rPr lang="en-GB" sz="2000" cap="small" dirty="0">
                <a:solidFill>
                  <a:schemeClr val="accent4">
                    <a:lumMod val="50000"/>
                  </a:schemeClr>
                </a:solidFill>
                <a:latin typeface="Times New Roman"/>
                <a:cs typeface="Times New Roman"/>
              </a:rPr>
              <a:t> </a:t>
            </a:r>
            <a:r>
              <a:rPr lang="en-GB" sz="2000" cap="small" dirty="0" err="1">
                <a:solidFill>
                  <a:schemeClr val="accent4">
                    <a:lumMod val="50000"/>
                  </a:schemeClr>
                </a:solidFill>
                <a:latin typeface="Times New Roman"/>
                <a:cs typeface="Times New Roman"/>
              </a:rPr>
              <a:t>Sirhindi</a:t>
            </a:r>
            <a:r>
              <a:rPr lang="en-GB" sz="2000" cap="small" dirty="0">
                <a:solidFill>
                  <a:schemeClr val="accent4">
                    <a:lumMod val="50000"/>
                  </a:schemeClr>
                </a:solidFill>
                <a:latin typeface="Times New Roman"/>
                <a:cs typeface="Times New Roman"/>
              </a:rPr>
              <a:t> (group 6)</a:t>
            </a:r>
            <a:endParaRPr lang="x-none" sz="2000" cap="small"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38" name="Picture 37" descr="A close up of a sign&#10;&#10;Description automatically generated">
            <a:extLst>
              <a:ext uri="{FF2B5EF4-FFF2-40B4-BE49-F238E27FC236}">
                <a16:creationId xmlns:a16="http://schemas.microsoft.com/office/drawing/2014/main" id="{4DF820D3-D8B6-4BF7-BACA-C388DBA2AC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816" y="246845"/>
            <a:ext cx="2418240" cy="988411"/>
          </a:xfrm>
          <a:prstGeom prst="rect">
            <a:avLst/>
          </a:prstGeom>
        </p:spPr>
      </p:pic>
    </p:spTree>
    <p:extLst>
      <p:ext uri="{BB962C8B-B14F-4D97-AF65-F5344CB8AC3E}">
        <p14:creationId xmlns:p14="http://schemas.microsoft.com/office/powerpoint/2010/main" val="418813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10</a:t>
            </a:fld>
            <a:endParaRPr lang="en-US" sz="1100" b="1">
              <a:latin typeface="Abadi Extra Light" panose="020B0204020104020204" pitchFamily="34"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8" name="Picture 7">
            <a:extLst>
              <a:ext uri="{FF2B5EF4-FFF2-40B4-BE49-F238E27FC236}">
                <a16:creationId xmlns:a16="http://schemas.microsoft.com/office/drawing/2014/main" id="{B181A3E9-B492-4DB2-B9E6-FAC5BF4FA0F1}"/>
              </a:ext>
            </a:extLst>
          </p:cNvPr>
          <p:cNvPicPr/>
          <p:nvPr/>
        </p:nvPicPr>
        <p:blipFill>
          <a:blip r:embed="rId3"/>
          <a:stretch>
            <a:fillRect/>
          </a:stretch>
        </p:blipFill>
        <p:spPr>
          <a:xfrm>
            <a:off x="937775" y="2038202"/>
            <a:ext cx="10628670" cy="3905198"/>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9DAD860B-D4F7-4F65-B8BE-2F479A0FB681}"/>
              </a:ext>
            </a:extLst>
          </p:cNvPr>
          <p:cNvSpPr txBox="1"/>
          <p:nvPr/>
        </p:nvSpPr>
        <p:spPr>
          <a:xfrm>
            <a:off x="896191" y="1619995"/>
            <a:ext cx="7000568" cy="369332"/>
          </a:xfrm>
          <a:prstGeom prst="rect">
            <a:avLst/>
          </a:prstGeom>
          <a:noFill/>
        </p:spPr>
        <p:txBody>
          <a:bodyPr wrap="square" rtlCol="0">
            <a:spAutoFit/>
          </a:bodyPr>
          <a:lstStyle/>
          <a:p>
            <a:r>
              <a:rPr lang="en-GB" dirty="0">
                <a:solidFill>
                  <a:schemeClr val="bg2">
                    <a:lumMod val="10000"/>
                  </a:schemeClr>
                </a:solidFill>
                <a:latin typeface="Times New Roman" panose="02020603050405020304" pitchFamily="18" charset="0"/>
                <a:cs typeface="Times New Roman" panose="02020603050405020304" pitchFamily="18" charset="0"/>
              </a:rPr>
              <a:t>Replacing ‘..’ with </a:t>
            </a:r>
            <a:r>
              <a:rPr lang="en-GB" dirty="0" err="1">
                <a:solidFill>
                  <a:schemeClr val="bg2">
                    <a:lumMod val="10000"/>
                  </a:schemeClr>
                </a:solidFill>
                <a:latin typeface="Times New Roman" panose="02020603050405020304" pitchFamily="18" charset="0"/>
                <a:cs typeface="Times New Roman" panose="02020603050405020304" pitchFamily="18" charset="0"/>
              </a:rPr>
              <a:t>NaN</a:t>
            </a:r>
            <a:r>
              <a:rPr lang="en-GB" dirty="0">
                <a:solidFill>
                  <a:schemeClr val="bg2">
                    <a:lumMod val="10000"/>
                  </a:schemeClr>
                </a:solidFill>
                <a:latin typeface="Times New Roman" panose="02020603050405020304" pitchFamily="18" charset="0"/>
                <a:cs typeface="Times New Roman" panose="02020603050405020304" pitchFamily="18" charset="0"/>
              </a:rPr>
              <a:t>:</a:t>
            </a:r>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B760B5-EE2F-4D2B-AB03-5ED5BDBFDDE7}"/>
              </a:ext>
            </a:extLst>
          </p:cNvPr>
          <p:cNvSpPr txBox="1"/>
          <p:nvPr/>
        </p:nvSpPr>
        <p:spPr>
          <a:xfrm>
            <a:off x="896191" y="520378"/>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a16="http://schemas.microsoft.com/office/drawing/2014/main" id="{E0F2C21B-BF71-4E7D-9016-6BD000460EB6}"/>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6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11</a:t>
            </a:fld>
            <a:endParaRPr lang="en-US" sz="1100" b="1">
              <a:latin typeface="Abadi Extra Light" panose="020B0204020104020204" pitchFamily="34"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TextBox 2">
            <a:extLst>
              <a:ext uri="{FF2B5EF4-FFF2-40B4-BE49-F238E27FC236}">
                <a16:creationId xmlns:a16="http://schemas.microsoft.com/office/drawing/2014/main" id="{9DAD860B-D4F7-4F65-B8BE-2F479A0FB681}"/>
              </a:ext>
            </a:extLst>
          </p:cNvPr>
          <p:cNvSpPr txBox="1"/>
          <p:nvPr/>
        </p:nvSpPr>
        <p:spPr>
          <a:xfrm>
            <a:off x="896191" y="1565147"/>
            <a:ext cx="7000568" cy="369332"/>
          </a:xfrm>
          <a:prstGeom prst="rect">
            <a:avLst/>
          </a:prstGeom>
          <a:noFill/>
        </p:spPr>
        <p:txBody>
          <a:bodyPr wrap="square" rtlCol="0">
            <a:spAutoFit/>
          </a:bodyPr>
          <a:lstStyle/>
          <a:p>
            <a:r>
              <a:rPr lang="en-GB" dirty="0">
                <a:solidFill>
                  <a:schemeClr val="bg2">
                    <a:lumMod val="10000"/>
                  </a:schemeClr>
                </a:solidFill>
                <a:latin typeface="Times New Roman" panose="02020603050405020304" pitchFamily="18" charset="0"/>
                <a:cs typeface="Times New Roman" panose="02020603050405020304" pitchFamily="18" charset="0"/>
              </a:rPr>
              <a:t>Selecting only required data columns:</a:t>
            </a:r>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9AA1893-2E15-4307-9FDF-AD78639A1109}"/>
              </a:ext>
            </a:extLst>
          </p:cNvPr>
          <p:cNvPicPr/>
          <p:nvPr/>
        </p:nvPicPr>
        <p:blipFill>
          <a:blip r:embed="rId3"/>
          <a:stretch>
            <a:fillRect/>
          </a:stretch>
        </p:blipFill>
        <p:spPr>
          <a:xfrm>
            <a:off x="979517" y="1989328"/>
            <a:ext cx="9226367" cy="4111386"/>
          </a:xfrm>
          <a:prstGeom prst="rect">
            <a:avLst/>
          </a:prstGeom>
          <a:ln w="28575">
            <a:solidFill>
              <a:schemeClr val="bg2">
                <a:lumMod val="90000"/>
              </a:schemeClr>
            </a:solidFill>
          </a:ln>
        </p:spPr>
      </p:pic>
      <p:sp>
        <p:nvSpPr>
          <p:cNvPr id="12" name="TextBox 11">
            <a:extLst>
              <a:ext uri="{FF2B5EF4-FFF2-40B4-BE49-F238E27FC236}">
                <a16:creationId xmlns:a16="http://schemas.microsoft.com/office/drawing/2014/main" id="{68C04545-31C0-469C-BE10-12A22B50947E}"/>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CABC36A6-4E82-4281-A113-CC927D8871B8}"/>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97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12</a:t>
            </a:fld>
            <a:endParaRPr lang="en-US" sz="1100" b="1">
              <a:latin typeface="Abadi Extra Light" panose="020B0204020104020204" pitchFamily="34"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TextBox 2">
            <a:extLst>
              <a:ext uri="{FF2B5EF4-FFF2-40B4-BE49-F238E27FC236}">
                <a16:creationId xmlns:a16="http://schemas.microsoft.com/office/drawing/2014/main" id="{9DAD860B-D4F7-4F65-B8BE-2F479A0FB681}"/>
              </a:ext>
            </a:extLst>
          </p:cNvPr>
          <p:cNvSpPr txBox="1"/>
          <p:nvPr/>
        </p:nvSpPr>
        <p:spPr>
          <a:xfrm>
            <a:off x="896191" y="1619995"/>
            <a:ext cx="7000568" cy="400110"/>
          </a:xfrm>
          <a:prstGeom prst="rect">
            <a:avLst/>
          </a:prstGeom>
          <a:noFill/>
        </p:spPr>
        <p:txBody>
          <a:bodyPr wrap="square" rtlCol="0">
            <a:spAutoFit/>
          </a:bodyPr>
          <a:lstStyle/>
          <a:p>
            <a:r>
              <a:rPr lang="en-GB" sz="2000" dirty="0">
                <a:solidFill>
                  <a:schemeClr val="bg2">
                    <a:lumMod val="10000"/>
                  </a:schemeClr>
                </a:solidFill>
                <a:latin typeface="Times New Roman" panose="02020603050405020304" pitchFamily="18" charset="0"/>
                <a:cs typeface="Times New Roman" panose="02020603050405020304" pitchFamily="18" charset="0"/>
              </a:rPr>
              <a:t>Converting data to numeric:</a:t>
            </a:r>
            <a:endParaRPr lang="x-none" sz="20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3A46568-E40B-42F4-A13A-6CB4FDCDD3BB}"/>
              </a:ext>
            </a:extLst>
          </p:cNvPr>
          <p:cNvPicPr/>
          <p:nvPr/>
        </p:nvPicPr>
        <p:blipFill>
          <a:blip r:embed="rId3"/>
          <a:stretch>
            <a:fillRect/>
          </a:stretch>
        </p:blipFill>
        <p:spPr>
          <a:xfrm>
            <a:off x="1316452" y="2563625"/>
            <a:ext cx="2975027" cy="2730386"/>
          </a:xfrm>
          <a:prstGeom prst="rect">
            <a:avLst/>
          </a:prstGeom>
          <a:ln w="38100" cap="sq">
            <a:solidFill>
              <a:schemeClr val="bg2">
                <a:lumMod val="90000"/>
              </a:schemeClr>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71A4E09-7B9C-49AE-A620-8C6D14FAD8BE}"/>
              </a:ext>
            </a:extLst>
          </p:cNvPr>
          <p:cNvPicPr/>
          <p:nvPr/>
        </p:nvPicPr>
        <p:blipFill>
          <a:blip r:embed="rId4"/>
          <a:stretch>
            <a:fillRect/>
          </a:stretch>
        </p:blipFill>
        <p:spPr>
          <a:xfrm>
            <a:off x="7104108" y="2591628"/>
            <a:ext cx="2975027" cy="2674380"/>
          </a:xfrm>
          <a:prstGeom prst="rect">
            <a:avLst/>
          </a:prstGeom>
          <a:ln w="38100"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6" name="Arrow: Striped Right 5">
            <a:extLst>
              <a:ext uri="{FF2B5EF4-FFF2-40B4-BE49-F238E27FC236}">
                <a16:creationId xmlns:a16="http://schemas.microsoft.com/office/drawing/2014/main" id="{C668073D-AD51-49E1-AE2B-25889859F63F}"/>
              </a:ext>
            </a:extLst>
          </p:cNvPr>
          <p:cNvSpPr/>
          <p:nvPr/>
        </p:nvSpPr>
        <p:spPr>
          <a:xfrm>
            <a:off x="4611327" y="3429000"/>
            <a:ext cx="2290917" cy="1093839"/>
          </a:xfrm>
          <a:prstGeom prst="striped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TextBox 12">
            <a:extLst>
              <a:ext uri="{FF2B5EF4-FFF2-40B4-BE49-F238E27FC236}">
                <a16:creationId xmlns:a16="http://schemas.microsoft.com/office/drawing/2014/main" id="{A43EB867-752A-4540-994F-D602657A92AD}"/>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5" name="Footer Placeholder 3">
            <a:extLst>
              <a:ext uri="{FF2B5EF4-FFF2-40B4-BE49-F238E27FC236}">
                <a16:creationId xmlns:a16="http://schemas.microsoft.com/office/drawing/2014/main" id="{B67F2A55-70C9-4D32-B1BC-E489266F92CD}"/>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09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13</a:t>
            </a:fld>
            <a:endParaRPr lang="en-US" sz="1100" b="1">
              <a:latin typeface="Abadi Extra Light" panose="020B0204020104020204" pitchFamily="34"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TextBox 2">
            <a:extLst>
              <a:ext uri="{FF2B5EF4-FFF2-40B4-BE49-F238E27FC236}">
                <a16:creationId xmlns:a16="http://schemas.microsoft.com/office/drawing/2014/main" id="{9DAD860B-D4F7-4F65-B8BE-2F479A0FB681}"/>
              </a:ext>
            </a:extLst>
          </p:cNvPr>
          <p:cNvSpPr txBox="1"/>
          <p:nvPr/>
        </p:nvSpPr>
        <p:spPr>
          <a:xfrm>
            <a:off x="896191" y="1451032"/>
            <a:ext cx="10628669" cy="369332"/>
          </a:xfrm>
          <a:prstGeom prst="rect">
            <a:avLst/>
          </a:prstGeom>
          <a:noFill/>
        </p:spPr>
        <p:txBody>
          <a:bodyPr wrap="square" rtlCol="0">
            <a:spAutoFit/>
          </a:bodyPr>
          <a:lstStyle/>
          <a:p>
            <a:r>
              <a:rPr lang="en-GB" dirty="0">
                <a:solidFill>
                  <a:schemeClr val="bg2">
                    <a:lumMod val="10000"/>
                  </a:schemeClr>
                </a:solidFill>
                <a:latin typeface="Times New Roman" panose="02020603050405020304" pitchFamily="18" charset="0"/>
                <a:cs typeface="Times New Roman" panose="02020603050405020304" pitchFamily="18" charset="0"/>
              </a:rPr>
              <a:t>Taking mean of all years in a separate column to get cross-sectional data for one time-period (2010-2018):</a:t>
            </a:r>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912D757-56B8-455E-B30D-4CF20E20A5A7}"/>
              </a:ext>
            </a:extLst>
          </p:cNvPr>
          <p:cNvPicPr/>
          <p:nvPr/>
        </p:nvPicPr>
        <p:blipFill>
          <a:blip r:embed="rId3"/>
          <a:stretch>
            <a:fillRect/>
          </a:stretch>
        </p:blipFill>
        <p:spPr>
          <a:xfrm>
            <a:off x="896191" y="1881277"/>
            <a:ext cx="9958622" cy="4263886"/>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EF7BFD42-278A-46E4-B75F-D4C131768138}"/>
              </a:ext>
            </a:extLst>
          </p:cNvPr>
          <p:cNvSpPr/>
          <p:nvPr/>
        </p:nvSpPr>
        <p:spPr>
          <a:xfrm>
            <a:off x="10137058" y="1881277"/>
            <a:ext cx="717755" cy="4263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2" name="TextBox 11">
            <a:extLst>
              <a:ext uri="{FF2B5EF4-FFF2-40B4-BE49-F238E27FC236}">
                <a16:creationId xmlns:a16="http://schemas.microsoft.com/office/drawing/2014/main" id="{7A3FD6E6-22B3-419B-ADB2-B9F777AD3276}"/>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C06BCA-7C3F-4244-A14E-EBD8F470AC99}"/>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1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14</a:t>
            </a:fld>
            <a:endParaRPr lang="en-US" sz="1100" b="1">
              <a:latin typeface="Abadi Extra Light" panose="020B0204020104020204" pitchFamily="34"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TextBox 2">
            <a:extLst>
              <a:ext uri="{FF2B5EF4-FFF2-40B4-BE49-F238E27FC236}">
                <a16:creationId xmlns:a16="http://schemas.microsoft.com/office/drawing/2014/main" id="{9DAD860B-D4F7-4F65-B8BE-2F479A0FB681}"/>
              </a:ext>
            </a:extLst>
          </p:cNvPr>
          <p:cNvSpPr txBox="1"/>
          <p:nvPr/>
        </p:nvSpPr>
        <p:spPr>
          <a:xfrm>
            <a:off x="896191" y="1649032"/>
            <a:ext cx="10628669" cy="369332"/>
          </a:xfrm>
          <a:prstGeom prst="rect">
            <a:avLst/>
          </a:prstGeom>
          <a:noFill/>
        </p:spPr>
        <p:txBody>
          <a:bodyPr wrap="square" rtlCol="0">
            <a:spAutoFit/>
          </a:bodyPr>
          <a:lstStyle/>
          <a:p>
            <a:r>
              <a:rPr lang="en-GB" dirty="0">
                <a:solidFill>
                  <a:schemeClr val="bg2">
                    <a:lumMod val="10000"/>
                  </a:schemeClr>
                </a:solidFill>
                <a:latin typeface="Times New Roman" panose="02020603050405020304" pitchFamily="18" charset="0"/>
                <a:cs typeface="Times New Roman" panose="02020603050405020304" pitchFamily="18" charset="0"/>
              </a:rPr>
              <a:t>Creating a list of all </a:t>
            </a:r>
            <a:r>
              <a:rPr lang="en-GB" dirty="0" err="1">
                <a:solidFill>
                  <a:schemeClr val="bg2">
                    <a:lumMod val="10000"/>
                  </a:schemeClr>
                </a:solidFill>
                <a:latin typeface="Times New Roman" panose="02020603050405020304" pitchFamily="18" charset="0"/>
                <a:cs typeface="Times New Roman" panose="02020603050405020304" pitchFamily="18" charset="0"/>
              </a:rPr>
              <a:t>dataframes</a:t>
            </a:r>
            <a:r>
              <a:rPr lang="en-GB" dirty="0">
                <a:solidFill>
                  <a:schemeClr val="bg2">
                    <a:lumMod val="10000"/>
                  </a:schemeClr>
                </a:solidFill>
                <a:latin typeface="Times New Roman" panose="02020603050405020304" pitchFamily="18" charset="0"/>
                <a:cs typeface="Times New Roman" panose="02020603050405020304" pitchFamily="18" charset="0"/>
              </a:rPr>
              <a:t> with mean columns and merging all </a:t>
            </a:r>
            <a:r>
              <a:rPr lang="en-GB" dirty="0" err="1">
                <a:solidFill>
                  <a:schemeClr val="bg2">
                    <a:lumMod val="10000"/>
                  </a:schemeClr>
                </a:solidFill>
                <a:latin typeface="Times New Roman" panose="02020603050405020304" pitchFamily="18" charset="0"/>
                <a:cs typeface="Times New Roman" panose="02020603050405020304" pitchFamily="18" charset="0"/>
              </a:rPr>
              <a:t>dataframes</a:t>
            </a:r>
            <a:r>
              <a:rPr lang="en-GB" dirty="0">
                <a:solidFill>
                  <a:schemeClr val="bg2">
                    <a:lumMod val="10000"/>
                  </a:schemeClr>
                </a:solidFill>
                <a:latin typeface="Times New Roman" panose="02020603050405020304" pitchFamily="18" charset="0"/>
                <a:cs typeface="Times New Roman" panose="02020603050405020304" pitchFamily="18" charset="0"/>
              </a:rPr>
              <a:t>:</a:t>
            </a:r>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EF8272F-04FC-4AFB-91EE-B1355A7E68AB}"/>
              </a:ext>
            </a:extLst>
          </p:cNvPr>
          <p:cNvPicPr/>
          <p:nvPr/>
        </p:nvPicPr>
        <p:blipFill>
          <a:blip r:embed="rId3"/>
          <a:stretch>
            <a:fillRect/>
          </a:stretch>
        </p:blipFill>
        <p:spPr>
          <a:xfrm>
            <a:off x="896191" y="2152615"/>
            <a:ext cx="10316290" cy="3801966"/>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BB8EAEA9-4453-4470-92E8-8C3F6A39AE85}"/>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D43AB134-E365-459F-B70D-2EEA75C976D5}"/>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13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15</a:t>
            </a:fld>
            <a:endParaRPr lang="en-US" sz="1100" b="1">
              <a:latin typeface="Abadi Extra Light" panose="020B0204020104020204" pitchFamily="34"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TextBox 2">
            <a:extLst>
              <a:ext uri="{FF2B5EF4-FFF2-40B4-BE49-F238E27FC236}">
                <a16:creationId xmlns:a16="http://schemas.microsoft.com/office/drawing/2014/main" id="{9DAD860B-D4F7-4F65-B8BE-2F479A0FB681}"/>
              </a:ext>
            </a:extLst>
          </p:cNvPr>
          <p:cNvSpPr txBox="1"/>
          <p:nvPr/>
        </p:nvSpPr>
        <p:spPr>
          <a:xfrm>
            <a:off x="896191" y="1613461"/>
            <a:ext cx="7000568" cy="369332"/>
          </a:xfrm>
          <a:prstGeom prst="rect">
            <a:avLst/>
          </a:prstGeom>
          <a:noFill/>
        </p:spPr>
        <p:txBody>
          <a:bodyPr wrap="square" rtlCol="0">
            <a:spAutoFit/>
          </a:bodyPr>
          <a:lstStyle/>
          <a:p>
            <a:r>
              <a:rPr lang="en-GB" dirty="0">
                <a:solidFill>
                  <a:schemeClr val="bg2">
                    <a:lumMod val="10000"/>
                  </a:schemeClr>
                </a:solidFill>
                <a:latin typeface="Times New Roman" panose="02020603050405020304" pitchFamily="18" charset="0"/>
                <a:cs typeface="Times New Roman" panose="02020603050405020304" pitchFamily="18" charset="0"/>
              </a:rPr>
              <a:t>Dropping missing values (</a:t>
            </a:r>
            <a:r>
              <a:rPr lang="en-GB" dirty="0" err="1">
                <a:solidFill>
                  <a:schemeClr val="bg2">
                    <a:lumMod val="10000"/>
                  </a:schemeClr>
                </a:solidFill>
                <a:latin typeface="Times New Roman" panose="02020603050405020304" pitchFamily="18" charset="0"/>
                <a:cs typeface="Times New Roman" panose="02020603050405020304" pitchFamily="18" charset="0"/>
              </a:rPr>
              <a:t>NaN</a:t>
            </a:r>
            <a:r>
              <a:rPr lang="en-GB" dirty="0">
                <a:solidFill>
                  <a:schemeClr val="bg2">
                    <a:lumMod val="10000"/>
                  </a:schemeClr>
                </a:solidFill>
                <a:latin typeface="Times New Roman" panose="02020603050405020304" pitchFamily="18" charset="0"/>
                <a:cs typeface="Times New Roman" panose="02020603050405020304" pitchFamily="18" charset="0"/>
              </a:rPr>
              <a:t>), leaving us with a sample of 85 countries:</a:t>
            </a:r>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28257EF-FA10-426D-8542-C52A6457CEE3}"/>
              </a:ext>
            </a:extLst>
          </p:cNvPr>
          <p:cNvPicPr/>
          <p:nvPr/>
        </p:nvPicPr>
        <p:blipFill>
          <a:blip r:embed="rId3"/>
          <a:stretch>
            <a:fillRect/>
          </a:stretch>
        </p:blipFill>
        <p:spPr>
          <a:xfrm>
            <a:off x="958789" y="2063144"/>
            <a:ext cx="10058399" cy="3784968"/>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28615D00-7689-4A05-A02A-56F3AF5E4294}"/>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086535F9-EF72-48DF-B100-789312F62A9A}"/>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79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16</a:t>
            </a:fld>
            <a:endParaRPr lang="en-US" sz="1100" b="1">
              <a:latin typeface="Abadi Extra Light" panose="020B0204020104020204" pitchFamily="34"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TextBox 2">
            <a:extLst>
              <a:ext uri="{FF2B5EF4-FFF2-40B4-BE49-F238E27FC236}">
                <a16:creationId xmlns:a16="http://schemas.microsoft.com/office/drawing/2014/main" id="{9DAD860B-D4F7-4F65-B8BE-2F479A0FB681}"/>
              </a:ext>
            </a:extLst>
          </p:cNvPr>
          <p:cNvSpPr txBox="1"/>
          <p:nvPr/>
        </p:nvSpPr>
        <p:spPr>
          <a:xfrm>
            <a:off x="896191" y="1574133"/>
            <a:ext cx="7000568" cy="369332"/>
          </a:xfrm>
          <a:prstGeom prst="rect">
            <a:avLst/>
          </a:prstGeom>
          <a:noFill/>
        </p:spPr>
        <p:txBody>
          <a:bodyPr wrap="square" rtlCol="0">
            <a:spAutoFit/>
          </a:bodyPr>
          <a:lstStyle/>
          <a:p>
            <a:r>
              <a:rPr lang="en-GB" dirty="0">
                <a:solidFill>
                  <a:schemeClr val="bg2">
                    <a:lumMod val="10000"/>
                  </a:schemeClr>
                </a:solidFill>
                <a:latin typeface="Times New Roman" panose="02020603050405020304" pitchFamily="18" charset="0"/>
                <a:cs typeface="Times New Roman" panose="02020603050405020304" pitchFamily="18" charset="0"/>
              </a:rPr>
              <a:t>Rounding values to 3 decimal places to get final data:</a:t>
            </a:r>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634FB00-F109-4284-B680-AB82A8D5A167}"/>
              </a:ext>
            </a:extLst>
          </p:cNvPr>
          <p:cNvPicPr/>
          <p:nvPr/>
        </p:nvPicPr>
        <p:blipFill>
          <a:blip r:embed="rId3"/>
          <a:stretch>
            <a:fillRect/>
          </a:stretch>
        </p:blipFill>
        <p:spPr>
          <a:xfrm>
            <a:off x="896191" y="2035777"/>
            <a:ext cx="10430570" cy="3918803"/>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813CD595-169A-4F7C-924B-12D73A22E485}"/>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a16="http://schemas.microsoft.com/office/drawing/2014/main" id="{E5007918-3B2D-45B1-8AA3-DCF434A4A404}"/>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13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17</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graphicFrame>
        <p:nvGraphicFramePr>
          <p:cNvPr id="13" name="Diagram 12">
            <a:extLst>
              <a:ext uri="{FF2B5EF4-FFF2-40B4-BE49-F238E27FC236}">
                <a16:creationId xmlns:a16="http://schemas.microsoft.com/office/drawing/2014/main" id="{24CAFB28-818C-467B-BEE4-13F543C34473}"/>
              </a:ext>
            </a:extLst>
          </p:cNvPr>
          <p:cNvGraphicFramePr/>
          <p:nvPr>
            <p:extLst>
              <p:ext uri="{D42A27DB-BD31-4B8C-83A1-F6EECF244321}">
                <p14:modId xmlns:p14="http://schemas.microsoft.com/office/powerpoint/2010/main" val="1779088664"/>
              </p:ext>
            </p:extLst>
          </p:nvPr>
        </p:nvGraphicFramePr>
        <p:xfrm>
          <a:off x="392564" y="1600862"/>
          <a:ext cx="11412570" cy="457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3">
            <a:extLst>
              <a:ext uri="{FF2B5EF4-FFF2-40B4-BE49-F238E27FC236}">
                <a16:creationId xmlns:a16="http://schemas.microsoft.com/office/drawing/2014/main" id="{C6BFE347-D0EA-497C-BE48-5AF859310698}"/>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18</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Modelling</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9" name="TextBox 8">
            <a:extLst>
              <a:ext uri="{FF2B5EF4-FFF2-40B4-BE49-F238E27FC236}">
                <a16:creationId xmlns:a16="http://schemas.microsoft.com/office/drawing/2014/main" id="{E17D91F6-4272-4EDC-ACA5-8B19A19D8558}"/>
              </a:ext>
            </a:extLst>
          </p:cNvPr>
          <p:cNvSpPr txBox="1"/>
          <p:nvPr/>
        </p:nvSpPr>
        <p:spPr>
          <a:xfrm>
            <a:off x="896191" y="1411865"/>
            <a:ext cx="3946397" cy="4592091"/>
          </a:xfrm>
          <a:prstGeom prst="rect">
            <a:avLst/>
          </a:prstGeom>
          <a:noFill/>
        </p:spPr>
        <p:txBody>
          <a:bodyPr wrap="square" rtlCol="0" anchor="t">
            <a:spAutoFit/>
          </a:bodyPr>
          <a:lstStyle/>
          <a:p>
            <a:r>
              <a:rPr lang="en-GB" sz="2400" b="1" u="sng" dirty="0">
                <a:solidFill>
                  <a:schemeClr val="bg2">
                    <a:lumMod val="25000"/>
                  </a:schemeClr>
                </a:solidFill>
                <a:latin typeface="Times New Roman" panose="02020603050405020304" pitchFamily="18" charset="0"/>
                <a:ea typeface="+mn-lt"/>
                <a:cs typeface="Times New Roman" panose="02020603050405020304" pitchFamily="18" charset="0"/>
              </a:rPr>
              <a:t>Regression Analysis:</a:t>
            </a:r>
            <a:endParaRPr lang="en-US" sz="2400" b="1" u="sng" dirty="0" err="1">
              <a:solidFill>
                <a:schemeClr val="bg2">
                  <a:lumMod val="25000"/>
                </a:schemeClr>
              </a:solidFill>
              <a:latin typeface="Times New Roman" panose="02020603050405020304" pitchFamily="18" charset="0"/>
              <a:ea typeface="+mn-lt"/>
              <a:cs typeface="Times New Roman" panose="02020603050405020304" pitchFamily="18" charset="0"/>
            </a:endParaRPr>
          </a:p>
          <a:p>
            <a:endParaRPr lang="en-GB" sz="2400" dirty="0">
              <a:solidFill>
                <a:schemeClr val="bg2">
                  <a:lumMod val="25000"/>
                </a:schemeClr>
              </a:solidFill>
              <a:latin typeface="Times New Roman" panose="02020603050405020304" pitchFamily="18" charset="0"/>
              <a:cs typeface="Times New Roman" panose="02020603050405020304" pitchFamily="18" charset="0"/>
            </a:endParaRPr>
          </a:p>
          <a:p>
            <a:r>
              <a:rPr lang="en-GB" sz="2000" b="1" dirty="0">
                <a:solidFill>
                  <a:schemeClr val="bg2">
                    <a:lumMod val="25000"/>
                  </a:schemeClr>
                </a:solidFill>
                <a:latin typeface="Times New Roman" panose="02020603050405020304" pitchFamily="18" charset="0"/>
                <a:ea typeface="+mn-lt"/>
                <a:cs typeface="Times New Roman" panose="02020603050405020304" pitchFamily="18" charset="0"/>
              </a:rPr>
              <a:t>Dependent Variables:</a:t>
            </a:r>
            <a:endParaRPr lang="en-GB" sz="2000" b="1"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Life Expectancy </a:t>
            </a: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Infant Mortality</a:t>
            </a:r>
          </a:p>
          <a:p>
            <a:endParaRPr lang="en-GB" sz="2000" dirty="0">
              <a:solidFill>
                <a:schemeClr val="bg2">
                  <a:lumMod val="25000"/>
                </a:schemeClr>
              </a:solidFill>
              <a:latin typeface="Times New Roman" panose="02020603050405020304" pitchFamily="18" charset="0"/>
              <a:cs typeface="Times New Roman" panose="02020603050405020304" pitchFamily="18" charset="0"/>
            </a:endParaRPr>
          </a:p>
          <a:p>
            <a:r>
              <a:rPr lang="en-GB" sz="2000" b="1" dirty="0">
                <a:solidFill>
                  <a:schemeClr val="bg2">
                    <a:lumMod val="25000"/>
                  </a:schemeClr>
                </a:solidFill>
                <a:latin typeface="Times New Roman" panose="02020603050405020304" pitchFamily="18" charset="0"/>
                <a:ea typeface="+mn-lt"/>
                <a:cs typeface="Times New Roman" panose="02020603050405020304" pitchFamily="18" charset="0"/>
              </a:rPr>
              <a:t>Independent Variables:</a:t>
            </a:r>
            <a:endParaRPr lang="en-GB" sz="2000" b="1"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Total health expenditure</a:t>
            </a:r>
            <a:endParaRPr lang="en-GB"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GDP per Capita</a:t>
            </a:r>
            <a:endParaRPr lang="en-GB"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Education</a:t>
            </a:r>
            <a:endParaRPr lang="en-GB"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Physicians</a:t>
            </a:r>
            <a:endParaRPr lang="en-GB"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Smoking</a:t>
            </a:r>
            <a:endParaRPr lang="en-GB"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Poverty</a:t>
            </a:r>
            <a:endParaRPr lang="en-GB" sz="2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Alcohol</a:t>
            </a:r>
            <a:endParaRPr lang="en-GB" sz="20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a16="http://schemas.microsoft.com/office/drawing/2014/main" id="{69F1DA5B-A8E0-468A-9CE5-90EE299B1FED}"/>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5C47E70-C82B-47F9-B9CD-E52B8A9AAD94}"/>
              </a:ext>
            </a:extLst>
          </p:cNvPr>
          <p:cNvSpPr/>
          <p:nvPr/>
        </p:nvSpPr>
        <p:spPr>
          <a:xfrm>
            <a:off x="4842588" y="1813679"/>
            <a:ext cx="6905785" cy="1807161"/>
          </a:xfrm>
          <a:prstGeom prst="rect">
            <a:avLst/>
          </a:prstGeom>
        </p:spPr>
        <p:txBody>
          <a:bodyPr wrap="square">
            <a:spAutoFit/>
          </a:bodyPr>
          <a:lstStyle/>
          <a:p>
            <a:pPr>
              <a:lnSpc>
                <a:spcPct val="150000"/>
              </a:lnSpc>
              <a:spcAft>
                <a:spcPts val="800"/>
              </a:spcAft>
            </a:pPr>
            <a:r>
              <a:rPr lang="en-GB"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Model 1:</a:t>
            </a:r>
          </a:p>
          <a:p>
            <a:pPr>
              <a:lnSpc>
                <a:spcPct val="150000"/>
              </a:lnSpc>
              <a:spcAft>
                <a:spcPts val="800"/>
              </a:spcAft>
            </a:pP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Life Expectancy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0</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1</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Health Expenditure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2</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GDP per capita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3</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Education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4</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Number of Physicians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5</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Poverty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6</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Alcohol Consumption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7</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Smoking + μ</a:t>
            </a:r>
            <a:endParaRPr lang="en-DE"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77A6F09-9B81-40AA-B330-022F7B601C87}"/>
              </a:ext>
            </a:extLst>
          </p:cNvPr>
          <p:cNvSpPr/>
          <p:nvPr/>
        </p:nvSpPr>
        <p:spPr>
          <a:xfrm>
            <a:off x="4842588" y="4162617"/>
            <a:ext cx="6962546" cy="1807161"/>
          </a:xfrm>
          <a:prstGeom prst="rect">
            <a:avLst/>
          </a:prstGeom>
        </p:spPr>
        <p:txBody>
          <a:bodyPr wrap="square">
            <a:spAutoFit/>
          </a:bodyPr>
          <a:lstStyle/>
          <a:p>
            <a:pPr>
              <a:lnSpc>
                <a:spcPct val="150000"/>
              </a:lnSpc>
              <a:spcAft>
                <a:spcPts val="800"/>
              </a:spcAft>
            </a:pPr>
            <a:r>
              <a:rPr lang="en-GB" b="1" u="sng"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Model 2:</a:t>
            </a:r>
          </a:p>
          <a:p>
            <a:pPr>
              <a:lnSpc>
                <a:spcPct val="150000"/>
              </a:lnSpc>
              <a:spcAft>
                <a:spcPts val="800"/>
              </a:spcAft>
            </a:pP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Infant Mortality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0</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1</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Health Expenditure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2</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GDP per capita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3</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Education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4</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Number of Physicians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5</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Poverty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6</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Alcohol Consumption + β</a:t>
            </a:r>
            <a:r>
              <a:rPr lang="en-GB"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7</a:t>
            </a:r>
            <a:r>
              <a:rPr lang="en-GB"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Smoking + μ</a:t>
            </a:r>
            <a:endParaRPr lang="en-DE"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A874CBA8-DC7F-46C9-A286-A7A1A67D1475}"/>
              </a:ext>
            </a:extLst>
          </p:cNvPr>
          <p:cNvSpPr/>
          <p:nvPr/>
        </p:nvSpPr>
        <p:spPr>
          <a:xfrm>
            <a:off x="4655973" y="1813679"/>
            <a:ext cx="6905785" cy="2058525"/>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Rounded Corners 11">
            <a:extLst>
              <a:ext uri="{FF2B5EF4-FFF2-40B4-BE49-F238E27FC236}">
                <a16:creationId xmlns:a16="http://schemas.microsoft.com/office/drawing/2014/main" id="{3413EB70-094C-4ABA-AD19-921DEBD05ACB}"/>
              </a:ext>
            </a:extLst>
          </p:cNvPr>
          <p:cNvSpPr/>
          <p:nvPr/>
        </p:nvSpPr>
        <p:spPr>
          <a:xfrm>
            <a:off x="4655973" y="4055706"/>
            <a:ext cx="6905785" cy="2058525"/>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71636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19</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nchor="t">
            <a:spAutoFit/>
          </a:bodyPr>
          <a:lstStyle/>
          <a:p>
            <a:r>
              <a:rPr lang="en-GB" sz="4000" dirty="0">
                <a:solidFill>
                  <a:schemeClr val="bg2">
                    <a:lumMod val="25000"/>
                  </a:schemeClr>
                </a:solidFill>
                <a:latin typeface="Garamond"/>
                <a:cs typeface="Times New Roman"/>
              </a:rPr>
              <a:t>Data Modelling: Regression Analysis</a:t>
            </a:r>
            <a:endParaRPr lang="x-none" sz="4000" cap="small" dirty="0">
              <a:solidFill>
                <a:schemeClr val="bg2">
                  <a:lumMod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3" name="Picture 5" descr="A screenshot of a cell phone&#10;&#10;Description generated with very high confidence">
            <a:extLst>
              <a:ext uri="{FF2B5EF4-FFF2-40B4-BE49-F238E27FC236}">
                <a16:creationId xmlns:a16="http://schemas.microsoft.com/office/drawing/2014/main" id="{A445ED46-E96F-4CDF-9153-B4950EC4F96B}"/>
              </a:ext>
            </a:extLst>
          </p:cNvPr>
          <p:cNvPicPr>
            <a:picLocks noChangeAspect="1"/>
          </p:cNvPicPr>
          <p:nvPr/>
        </p:nvPicPr>
        <p:blipFill rotWithShape="1">
          <a:blip r:embed="rId3"/>
          <a:srcRect l="16368" r="4249"/>
          <a:stretch/>
        </p:blipFill>
        <p:spPr>
          <a:xfrm>
            <a:off x="6791325" y="1403518"/>
            <a:ext cx="4572000" cy="4830546"/>
          </a:xfrm>
          <a:prstGeom prst="rect">
            <a:avLst/>
          </a:prstGeom>
          <a:ln w="28575">
            <a:solidFill>
              <a:schemeClr val="bg2">
                <a:lumMod val="90000"/>
              </a:schemeClr>
            </a:solidFill>
          </a:ln>
        </p:spPr>
      </p:pic>
      <p:sp>
        <p:nvSpPr>
          <p:cNvPr id="6" name="TextBox 5">
            <a:extLst>
              <a:ext uri="{FF2B5EF4-FFF2-40B4-BE49-F238E27FC236}">
                <a16:creationId xmlns:a16="http://schemas.microsoft.com/office/drawing/2014/main" id="{AE2C5971-CEF9-4DAE-B574-D80246A2D2CD}"/>
              </a:ext>
            </a:extLst>
          </p:cNvPr>
          <p:cNvSpPr txBox="1"/>
          <p:nvPr/>
        </p:nvSpPr>
        <p:spPr>
          <a:xfrm>
            <a:off x="896191" y="1441640"/>
            <a:ext cx="6152308" cy="707886"/>
          </a:xfrm>
          <a:prstGeom prst="rect">
            <a:avLst/>
          </a:prstGeom>
          <a:noFill/>
        </p:spPr>
        <p:txBody>
          <a:bodyPr wrap="square" rtlCol="0">
            <a:spAutoFit/>
          </a:bodyPr>
          <a:lstStyle/>
          <a:p>
            <a:r>
              <a:rPr lang="en-GB" sz="2000" u="sng" dirty="0">
                <a:solidFill>
                  <a:schemeClr val="bg2">
                    <a:lumMod val="25000"/>
                  </a:schemeClr>
                </a:solidFill>
                <a:latin typeface="Times New Roman" panose="02020603050405020304" pitchFamily="18" charset="0"/>
                <a:cs typeface="Times New Roman" panose="02020603050405020304" pitchFamily="18" charset="0"/>
              </a:rPr>
              <a:t>Regression of Life Expectancy against all independent variables</a:t>
            </a:r>
            <a:endParaRPr lang="x-none" sz="2000" u="sng"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C71207-C2C3-4D3E-B0FE-9F16C0FF45B1}"/>
              </a:ext>
            </a:extLst>
          </p:cNvPr>
          <p:cNvSpPr txBox="1"/>
          <p:nvPr/>
        </p:nvSpPr>
        <p:spPr>
          <a:xfrm>
            <a:off x="896191" y="2289405"/>
            <a:ext cx="5759744" cy="3228063"/>
          </a:xfrm>
          <a:prstGeom prst="rect">
            <a:avLst/>
          </a:prstGeom>
          <a:noFill/>
        </p:spPr>
        <p:txBody>
          <a:bodyPr wrap="square" rtlCol="0">
            <a:spAutoFit/>
          </a:bodyPr>
          <a:lstStyle/>
          <a:p>
            <a:r>
              <a:rPr lang="en-GB" dirty="0">
                <a:solidFill>
                  <a:schemeClr val="bg2">
                    <a:lumMod val="25000"/>
                  </a:schemeClr>
                </a:solidFill>
                <a:latin typeface="Times New Roman" panose="02020603050405020304" pitchFamily="18" charset="0"/>
                <a:cs typeface="Times New Roman" panose="02020603050405020304" pitchFamily="18" charset="0"/>
              </a:rPr>
              <a:t>Some important results:</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R</a:t>
            </a:r>
            <a:r>
              <a:rPr lang="en-GB" baseline="30000" dirty="0">
                <a:solidFill>
                  <a:schemeClr val="bg2">
                    <a:lumMod val="25000"/>
                  </a:schemeClr>
                </a:solidFill>
                <a:latin typeface="Times New Roman" panose="02020603050405020304" pitchFamily="18" charset="0"/>
                <a:cs typeface="Times New Roman" panose="02020603050405020304" pitchFamily="18" charset="0"/>
              </a:rPr>
              <a:t>2</a:t>
            </a:r>
            <a:r>
              <a:rPr lang="en-GB" dirty="0">
                <a:solidFill>
                  <a:schemeClr val="bg2">
                    <a:lumMod val="25000"/>
                  </a:schemeClr>
                </a:solidFill>
                <a:latin typeface="Times New Roman" panose="02020603050405020304" pitchFamily="18" charset="0"/>
                <a:cs typeface="Times New Roman" panose="02020603050405020304" pitchFamily="18" charset="0"/>
              </a:rPr>
              <a:t> = 83.1%</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Health Exp. </a:t>
            </a:r>
            <a:r>
              <a:rPr lang="en-GB" dirty="0">
                <a:solidFill>
                  <a:schemeClr val="bg2">
                    <a:lumMod val="25000"/>
                  </a:schemeClr>
                </a:solidFill>
                <a:latin typeface="Times New Roman" panose="02020603050405020304" pitchFamily="18" charset="0"/>
                <a:cs typeface="Times New Roman" panose="02020603050405020304" pitchFamily="18" charset="0"/>
                <a:sym typeface="Wingdings" panose="05000000000000000000" pitchFamily="2" charset="2"/>
              </a:rPr>
              <a:t> Statistically significant at around 10% of significance</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sym typeface="Wingdings" panose="05000000000000000000" pitchFamily="2" charset="2"/>
              </a:rPr>
              <a:t>Health Exp. Increases  Life Expectancy increases</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sym typeface="Wingdings" panose="05000000000000000000" pitchFamily="2" charset="2"/>
              </a:rPr>
              <a:t>Other significant results: Number of physicians has a positive relationship while poverty has a negative relationship </a:t>
            </a:r>
            <a:endParaRPr lang="x-none"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2" name="Footer Placeholder 3">
            <a:extLst>
              <a:ext uri="{FF2B5EF4-FFF2-40B4-BE49-F238E27FC236}">
                <a16:creationId xmlns:a16="http://schemas.microsoft.com/office/drawing/2014/main" id="{78C26D62-5279-4E11-AC16-51D7F6411D92}"/>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2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DBA56F-2AD5-4E4A-ACAB-F9925AE58734}"/>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370581"/>
            <a:ext cx="6045694" cy="769441"/>
          </a:xfrm>
          <a:prstGeom prst="rect">
            <a:avLst/>
          </a:prstGeom>
          <a:noFill/>
        </p:spPr>
        <p:txBody>
          <a:bodyPr wrap="square" rtlCol="0">
            <a:spAutoFit/>
          </a:bodyPr>
          <a:lstStyle/>
          <a:p>
            <a:r>
              <a:rPr lang="en-GB" sz="4400" cap="small" dirty="0">
                <a:solidFill>
                  <a:schemeClr val="accent4">
                    <a:lumMod val="50000"/>
                  </a:schemeClr>
                </a:solidFill>
                <a:latin typeface="Times New Roman" panose="02020603050405020304" pitchFamily="18" charset="0"/>
                <a:cs typeface="Times New Roman" panose="02020603050405020304" pitchFamily="18" charset="0"/>
              </a:rPr>
              <a:t>Outline</a:t>
            </a:r>
            <a:endParaRPr lang="x-none" sz="44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184856"/>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sp>
        <p:nvSpPr>
          <p:cNvPr id="16" name="TextBox 15">
            <a:extLst>
              <a:ext uri="{FF2B5EF4-FFF2-40B4-BE49-F238E27FC236}">
                <a16:creationId xmlns:a16="http://schemas.microsoft.com/office/drawing/2014/main" id="{20E41342-3655-48EB-B542-6ECA7745267C}"/>
              </a:ext>
            </a:extLst>
          </p:cNvPr>
          <p:cNvSpPr txBox="1"/>
          <p:nvPr/>
        </p:nvSpPr>
        <p:spPr>
          <a:xfrm>
            <a:off x="985425" y="1184857"/>
            <a:ext cx="8373180" cy="5454250"/>
          </a:xfrm>
          <a:prstGeom prst="rect">
            <a:avLst/>
          </a:prstGeom>
          <a:noFill/>
        </p:spPr>
        <p:txBody>
          <a:bodyPr wrap="square" rtlCol="0">
            <a:spAutoFit/>
          </a:bodyPr>
          <a:lstStyle/>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1.	Introduction</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2.	Literature Review</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3.	Empirical Work</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	3.1.	   Data Context</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	3.2.     Data Collection</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	3.3.	   Data Preparation</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	3.4.	   Data Modelling</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		3.4.1   Regression Analysis</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		3.4.2   Cluster Analysis</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		3.4.3   Geographical Plots</a:t>
            </a:r>
          </a:p>
          <a:p>
            <a:pPr>
              <a:lnSpc>
                <a:spcPct val="125000"/>
              </a:lnSpc>
            </a:pPr>
            <a:r>
              <a:rPr lang="en-GB" sz="2000" dirty="0">
                <a:solidFill>
                  <a:schemeClr val="bg2">
                    <a:lumMod val="25000"/>
                  </a:schemeClr>
                </a:solidFill>
                <a:latin typeface="Garamond" panose="02020404030301010803" pitchFamily="18" charset="0"/>
                <a:cs typeface="Times New Roman" panose="02020603050405020304" pitchFamily="18" charset="0"/>
              </a:rPr>
              <a:t>4.	Conclusion</a:t>
            </a:r>
          </a:p>
          <a:p>
            <a:pPr marL="457200" indent="-457200">
              <a:lnSpc>
                <a:spcPct val="125000"/>
              </a:lnSpc>
              <a:buAutoNum type="arabicPeriod" startAt="5"/>
            </a:pPr>
            <a:r>
              <a:rPr lang="en-GB" sz="2000" dirty="0">
                <a:solidFill>
                  <a:schemeClr val="bg2">
                    <a:lumMod val="25000"/>
                  </a:schemeClr>
                </a:solidFill>
                <a:latin typeface="Garamond" panose="02020404030301010803" pitchFamily="18" charset="0"/>
                <a:cs typeface="Times New Roman" panose="02020603050405020304" pitchFamily="18" charset="0"/>
              </a:rPr>
              <a:t>References</a:t>
            </a:r>
          </a:p>
          <a:p>
            <a:pPr marL="457200" indent="-457200">
              <a:lnSpc>
                <a:spcPct val="125000"/>
              </a:lnSpc>
              <a:buAutoNum type="arabicPeriod" startAt="5"/>
            </a:pPr>
            <a:r>
              <a:rPr lang="en-GB" sz="2000" dirty="0">
                <a:solidFill>
                  <a:schemeClr val="bg2">
                    <a:lumMod val="25000"/>
                  </a:schemeClr>
                </a:solidFill>
                <a:latin typeface="Garamond" panose="02020404030301010803" pitchFamily="18" charset="0"/>
                <a:cs typeface="Times New Roman" panose="02020603050405020304" pitchFamily="18" charset="0"/>
              </a:rPr>
              <a:t>Questions </a:t>
            </a:r>
          </a:p>
          <a:p>
            <a:pPr marL="457200" indent="-457200">
              <a:lnSpc>
                <a:spcPct val="125000"/>
              </a:lnSpc>
              <a:buAutoNum type="arabicPeriod" startAt="6"/>
            </a:pPr>
            <a:endParaRPr lang="x-none" sz="2000" dirty="0">
              <a:solidFill>
                <a:schemeClr val="bg2">
                  <a:lumMod val="25000"/>
                </a:schemeClr>
              </a:solidFill>
              <a:latin typeface="Garamond" panose="02020404030301010803" pitchFamily="18" charset="0"/>
              <a:cs typeface="Times New Roman" panose="02020603050405020304" pitchFamily="18" charset="0"/>
            </a:endParaRPr>
          </a:p>
        </p:txBody>
      </p: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Tree>
    <p:extLst>
      <p:ext uri="{BB962C8B-B14F-4D97-AF65-F5344CB8AC3E}">
        <p14:creationId xmlns:p14="http://schemas.microsoft.com/office/powerpoint/2010/main" val="334585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DBA56F-2AD5-4E4A-ACAB-F9925AE58734}"/>
              </a:ext>
            </a:extLst>
          </p:cNvPr>
          <p:cNvSpPr>
            <a:spLocks noGrp="1"/>
          </p:cNvSpPr>
          <p:nvPr>
            <p:ph type="ftr" sz="quarter" idx="11"/>
          </p:nvPr>
        </p:nvSpPr>
        <p:spPr>
          <a:xfrm>
            <a:off x="392564" y="6459785"/>
            <a:ext cx="4822804" cy="365125"/>
          </a:xfrm>
        </p:spPr>
        <p:txBody>
          <a:bodyPr/>
          <a:lstStyle/>
          <a:p>
            <a:pPr algn="l"/>
            <a:r>
              <a:rPr lang="en-US" sz="1100" dirty="0">
                <a:latin typeface="Times New Roman" panose="02020603050405020304" pitchFamily="18" charset="0"/>
                <a:cs typeface="Times New Roman" panose="02020603050405020304" pitchFamily="18" charset="0"/>
              </a:rPr>
              <a:t>Aging and International Capital Flows</a:t>
            </a:r>
          </a:p>
        </p:txBody>
      </p:sp>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20</a:t>
            </a:fld>
            <a:endParaRPr lang="en-US" sz="1100" b="1">
              <a:latin typeface="Abadi Extra Light" panose="020B0204020104020204" pitchFamily="34" charset="0"/>
            </a:endParaRPr>
          </a:p>
        </p:txBody>
      </p:sp>
      <p:sp>
        <p:nvSpPr>
          <p:cNvPr id="2" name="Title 1">
            <a:extLst>
              <a:ext uri="{FF2B5EF4-FFF2-40B4-BE49-F238E27FC236}">
                <a16:creationId xmlns:a16="http://schemas.microsoft.com/office/drawing/2014/main" id="{0F9BB379-BF23-49D5-9B12-C3AC29833A1D}"/>
              </a:ext>
            </a:extLst>
          </p:cNvPr>
          <p:cNvSpPr>
            <a:spLocks noGrp="1"/>
          </p:cNvSpPr>
          <p:nvPr>
            <p:ph type="title" idx="4294967295"/>
          </p:nvPr>
        </p:nvSpPr>
        <p:spPr>
          <a:xfrm>
            <a:off x="2133600" y="287338"/>
            <a:ext cx="10058400" cy="1449387"/>
          </a:xfrm>
        </p:spPr>
        <p:txBody>
          <a:bodyPr/>
          <a:lstStyle/>
          <a:p>
            <a:br>
              <a:rPr lang="en-GB" dirty="0"/>
            </a:br>
            <a:endParaRPr lang="x-none" dirty="0"/>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flipV="1">
            <a:off x="958790" y="983870"/>
            <a:ext cx="432758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sp>
        <p:nvSpPr>
          <p:cNvPr id="9" name="TextBox 8">
            <a:extLst>
              <a:ext uri="{FF2B5EF4-FFF2-40B4-BE49-F238E27FC236}">
                <a16:creationId xmlns:a16="http://schemas.microsoft.com/office/drawing/2014/main" id="{1ACA1A99-564E-4505-B823-6DDF95E3A762}"/>
              </a:ext>
            </a:extLst>
          </p:cNvPr>
          <p:cNvSpPr txBox="1"/>
          <p:nvPr/>
        </p:nvSpPr>
        <p:spPr>
          <a:xfrm>
            <a:off x="896191" y="510546"/>
            <a:ext cx="7428659" cy="461665"/>
          </a:xfrm>
          <a:prstGeom prst="rect">
            <a:avLst/>
          </a:prstGeom>
          <a:noFill/>
        </p:spPr>
        <p:txBody>
          <a:bodyPr wrap="square" rtlCol="0" anchor="t">
            <a:spAutoFit/>
          </a:bodyPr>
          <a:lstStyle/>
          <a:p>
            <a:r>
              <a:rPr lang="en-GB" sz="2400" dirty="0">
                <a:solidFill>
                  <a:schemeClr val="bg2">
                    <a:lumMod val="25000"/>
                  </a:schemeClr>
                </a:solidFill>
                <a:latin typeface="Garamond"/>
                <a:cs typeface="Times New Roman"/>
              </a:rPr>
              <a:t>Data Modelling: Regression Analysis</a:t>
            </a:r>
            <a:endParaRPr lang="x-none" sz="2400" cap="small"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EEF5FE-51C8-429D-9472-A4C5923F4B9A}"/>
              </a:ext>
            </a:extLst>
          </p:cNvPr>
          <p:cNvSpPr txBox="1"/>
          <p:nvPr/>
        </p:nvSpPr>
        <p:spPr>
          <a:xfrm>
            <a:off x="896191" y="1245810"/>
            <a:ext cx="2762250" cy="369332"/>
          </a:xfrm>
          <a:prstGeom prst="rect">
            <a:avLst/>
          </a:prstGeom>
          <a:noFill/>
        </p:spPr>
        <p:txBody>
          <a:bodyPr wrap="square" rtlCol="0">
            <a:spAutoFit/>
          </a:bodyPr>
          <a:lstStyle/>
          <a:p>
            <a:r>
              <a:rPr lang="en-GB" dirty="0">
                <a:solidFill>
                  <a:schemeClr val="bg2">
                    <a:lumMod val="25000"/>
                  </a:schemeClr>
                </a:solidFill>
                <a:latin typeface="Times New Roman" panose="02020603050405020304" pitchFamily="18" charset="0"/>
                <a:cs typeface="Times New Roman" panose="02020603050405020304" pitchFamily="18" charset="0"/>
              </a:rPr>
              <a:t>Correlation Analysis:</a:t>
            </a:r>
            <a:endParaRPr lang="x-none"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570D95-5CA9-488D-9CEA-78C3ACB70479}"/>
              </a:ext>
            </a:extLst>
          </p:cNvPr>
          <p:cNvSpPr txBox="1"/>
          <p:nvPr/>
        </p:nvSpPr>
        <p:spPr>
          <a:xfrm>
            <a:off x="896191" y="1812419"/>
            <a:ext cx="2762250" cy="369332"/>
          </a:xfrm>
          <a:prstGeom prst="rect">
            <a:avLst/>
          </a:prstGeom>
          <a:noFill/>
        </p:spPr>
        <p:txBody>
          <a:bodyPr wrap="square" rtlCol="0">
            <a:spAutoFit/>
          </a:bodyPr>
          <a:lstStyle/>
          <a:p>
            <a:endParaRPr lang="x-none" dirty="0"/>
          </a:p>
        </p:txBody>
      </p:sp>
      <p:pic>
        <p:nvPicPr>
          <p:cNvPr id="13" name="Picture 12" descr="A picture containing drawing, keyboard&#10;&#10;Description automatically generated">
            <a:extLst>
              <a:ext uri="{FF2B5EF4-FFF2-40B4-BE49-F238E27FC236}">
                <a16:creationId xmlns:a16="http://schemas.microsoft.com/office/drawing/2014/main" id="{52A79494-4772-44A0-91AF-BAE356747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167" y="0"/>
            <a:ext cx="6525308" cy="6858000"/>
          </a:xfrm>
          <a:prstGeom prst="rect">
            <a:avLst/>
          </a:prstGeom>
        </p:spPr>
      </p:pic>
      <p:sp>
        <p:nvSpPr>
          <p:cNvPr id="16" name="TextBox 15">
            <a:extLst>
              <a:ext uri="{FF2B5EF4-FFF2-40B4-BE49-F238E27FC236}">
                <a16:creationId xmlns:a16="http://schemas.microsoft.com/office/drawing/2014/main" id="{87608C48-D5C8-40F5-BE64-60BA95B9249C}"/>
              </a:ext>
            </a:extLst>
          </p:cNvPr>
          <p:cNvSpPr txBox="1"/>
          <p:nvPr/>
        </p:nvSpPr>
        <p:spPr>
          <a:xfrm>
            <a:off x="926386" y="1654731"/>
            <a:ext cx="4521913" cy="4801314"/>
          </a:xfrm>
          <a:prstGeom prst="rect">
            <a:avLst/>
          </a:prstGeom>
          <a:noFill/>
        </p:spPr>
        <p:txBody>
          <a:bodyPr wrap="square" rtlCol="0">
            <a:spAutoFit/>
          </a:bodyPr>
          <a:lstStyle/>
          <a:p>
            <a:r>
              <a:rPr lang="en-GB" dirty="0">
                <a:solidFill>
                  <a:schemeClr val="bg2">
                    <a:lumMod val="25000"/>
                  </a:schemeClr>
                </a:solidFill>
                <a:latin typeface="Times New Roman" panose="02020603050405020304" pitchFamily="18" charset="0"/>
                <a:cs typeface="Times New Roman" panose="02020603050405020304" pitchFamily="18" charset="0"/>
              </a:rPr>
              <a:t>Some important results:</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Health Exp. is positively correlated with Life Expectancy</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Number of Physicians is positively correlated with Life Expectancy</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Poverty is negatively correlated with Life Expectancy</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Among independent variables correlation not that high; only education and GDP per capita are slightly correlated (but it does not affect the results)</a:t>
            </a:r>
          </a:p>
          <a:p>
            <a:endParaRPr lang="x-none"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21</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nchor="t">
            <a:spAutoFit/>
          </a:bodyPr>
          <a:lstStyle/>
          <a:p>
            <a:r>
              <a:rPr lang="en-GB" sz="4000" dirty="0">
                <a:solidFill>
                  <a:schemeClr val="bg2">
                    <a:lumMod val="25000"/>
                  </a:schemeClr>
                </a:solidFill>
                <a:latin typeface="Garamond"/>
                <a:cs typeface="Times New Roman"/>
              </a:rPr>
              <a:t>Data Modelling: Regression Analysis</a:t>
            </a:r>
            <a:endParaRPr lang="x-none" sz="4000" cap="small" dirty="0">
              <a:solidFill>
                <a:schemeClr val="bg2">
                  <a:lumMod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6" name="TextBox 5">
            <a:extLst>
              <a:ext uri="{FF2B5EF4-FFF2-40B4-BE49-F238E27FC236}">
                <a16:creationId xmlns:a16="http://schemas.microsoft.com/office/drawing/2014/main" id="{AE2C5971-CEF9-4DAE-B574-D80246A2D2CD}"/>
              </a:ext>
            </a:extLst>
          </p:cNvPr>
          <p:cNvSpPr txBox="1"/>
          <p:nvPr/>
        </p:nvSpPr>
        <p:spPr>
          <a:xfrm>
            <a:off x="896191" y="1441640"/>
            <a:ext cx="6152308" cy="707886"/>
          </a:xfrm>
          <a:prstGeom prst="rect">
            <a:avLst/>
          </a:prstGeom>
          <a:noFill/>
        </p:spPr>
        <p:txBody>
          <a:bodyPr wrap="square" rtlCol="0">
            <a:spAutoFit/>
          </a:bodyPr>
          <a:lstStyle/>
          <a:p>
            <a:r>
              <a:rPr lang="en-GB" sz="2000" u="sng" dirty="0">
                <a:solidFill>
                  <a:schemeClr val="bg2">
                    <a:lumMod val="25000"/>
                  </a:schemeClr>
                </a:solidFill>
                <a:latin typeface="Times New Roman" panose="02020603050405020304" pitchFamily="18" charset="0"/>
                <a:cs typeface="Times New Roman" panose="02020603050405020304" pitchFamily="18" charset="0"/>
              </a:rPr>
              <a:t>Regression of Infant Mortality against all independent variables</a:t>
            </a:r>
            <a:endParaRPr lang="x-none" sz="2000" u="sng"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C71207-C2C3-4D3E-B0FE-9F16C0FF45B1}"/>
              </a:ext>
            </a:extLst>
          </p:cNvPr>
          <p:cNvSpPr txBox="1"/>
          <p:nvPr/>
        </p:nvSpPr>
        <p:spPr>
          <a:xfrm>
            <a:off x="896191" y="2312358"/>
            <a:ext cx="5759744" cy="2812565"/>
          </a:xfrm>
          <a:prstGeom prst="rect">
            <a:avLst/>
          </a:prstGeom>
          <a:noFill/>
        </p:spPr>
        <p:txBody>
          <a:bodyPr wrap="square" rtlCol="0">
            <a:spAutoFit/>
          </a:bodyPr>
          <a:lstStyle/>
          <a:p>
            <a:r>
              <a:rPr lang="en-GB" dirty="0">
                <a:solidFill>
                  <a:schemeClr val="bg2">
                    <a:lumMod val="25000"/>
                  </a:schemeClr>
                </a:solidFill>
                <a:latin typeface="Times New Roman" panose="02020603050405020304" pitchFamily="18" charset="0"/>
                <a:cs typeface="Times New Roman" panose="02020603050405020304" pitchFamily="18" charset="0"/>
              </a:rPr>
              <a:t>Some important results:</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R</a:t>
            </a:r>
            <a:r>
              <a:rPr lang="en-GB" baseline="30000" dirty="0">
                <a:solidFill>
                  <a:schemeClr val="bg2">
                    <a:lumMod val="25000"/>
                  </a:schemeClr>
                </a:solidFill>
                <a:latin typeface="Times New Roman" panose="02020603050405020304" pitchFamily="18" charset="0"/>
                <a:cs typeface="Times New Roman" panose="02020603050405020304" pitchFamily="18" charset="0"/>
              </a:rPr>
              <a:t>2</a:t>
            </a:r>
            <a:r>
              <a:rPr lang="en-GB" dirty="0">
                <a:solidFill>
                  <a:schemeClr val="bg2">
                    <a:lumMod val="25000"/>
                  </a:schemeClr>
                </a:solidFill>
                <a:latin typeface="Times New Roman" panose="02020603050405020304" pitchFamily="18" charset="0"/>
                <a:cs typeface="Times New Roman" panose="02020603050405020304" pitchFamily="18" charset="0"/>
              </a:rPr>
              <a:t> = 85.0%</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Health Exp. </a:t>
            </a:r>
            <a:r>
              <a:rPr lang="en-GB" dirty="0">
                <a:solidFill>
                  <a:schemeClr val="bg2">
                    <a:lumMod val="25000"/>
                  </a:schemeClr>
                </a:solidFill>
                <a:latin typeface="Times New Roman" panose="02020603050405020304" pitchFamily="18" charset="0"/>
                <a:cs typeface="Times New Roman" panose="02020603050405020304" pitchFamily="18" charset="0"/>
                <a:sym typeface="Wingdings" panose="05000000000000000000" pitchFamily="2" charset="2"/>
              </a:rPr>
              <a:t> Statistically significant</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sym typeface="Wingdings" panose="05000000000000000000" pitchFamily="2" charset="2"/>
              </a:rPr>
              <a:t>Health Exp. Increases  Infant Mortality decreases</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sym typeface="Wingdings" panose="05000000000000000000" pitchFamily="2" charset="2"/>
              </a:rPr>
              <a:t>Other significant results: Number of physicians has a negative relationship while poverty has a positive relationship </a:t>
            </a:r>
            <a:endParaRPr lang="x-none"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12" name="Picture 6" descr="A screenshot of a cell phone&#10;&#10;Description generated with very high confidence">
            <a:extLst>
              <a:ext uri="{FF2B5EF4-FFF2-40B4-BE49-F238E27FC236}">
                <a16:creationId xmlns:a16="http://schemas.microsoft.com/office/drawing/2014/main" id="{7006E730-708D-4930-9E68-22D2F8207EDF}"/>
              </a:ext>
            </a:extLst>
          </p:cNvPr>
          <p:cNvPicPr>
            <a:picLocks noChangeAspect="1"/>
          </p:cNvPicPr>
          <p:nvPr/>
        </p:nvPicPr>
        <p:blipFill rotWithShape="1">
          <a:blip r:embed="rId3"/>
          <a:srcRect l="14365" r="5471"/>
          <a:stretch/>
        </p:blipFill>
        <p:spPr>
          <a:xfrm>
            <a:off x="6784918" y="1406230"/>
            <a:ext cx="4259315" cy="4830546"/>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3" name="Footer Placeholder 3">
            <a:extLst>
              <a:ext uri="{FF2B5EF4-FFF2-40B4-BE49-F238E27FC236}">
                <a16:creationId xmlns:a16="http://schemas.microsoft.com/office/drawing/2014/main" id="{84DFEACF-2929-45A7-A9B8-A780C0198A3F}"/>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6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DBA56F-2AD5-4E4A-ACAB-F9925AE58734}"/>
              </a:ext>
            </a:extLst>
          </p:cNvPr>
          <p:cNvSpPr>
            <a:spLocks noGrp="1"/>
          </p:cNvSpPr>
          <p:nvPr>
            <p:ph type="ftr" sz="quarter" idx="11"/>
          </p:nvPr>
        </p:nvSpPr>
        <p:spPr>
          <a:xfrm>
            <a:off x="392564" y="6459785"/>
            <a:ext cx="4822804" cy="365125"/>
          </a:xfrm>
        </p:spPr>
        <p:txBody>
          <a:bodyPr/>
          <a:lstStyle/>
          <a:p>
            <a:pPr algn="l"/>
            <a:r>
              <a:rPr lang="en-US" sz="1100" dirty="0">
                <a:latin typeface="Times New Roman" panose="02020603050405020304" pitchFamily="18" charset="0"/>
                <a:cs typeface="Times New Roman" panose="02020603050405020304" pitchFamily="18" charset="0"/>
              </a:rPr>
              <a:t>Aging and International Capital Flows</a:t>
            </a:r>
          </a:p>
        </p:txBody>
      </p:sp>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22</a:t>
            </a:fld>
            <a:endParaRPr lang="en-US" sz="1100" b="1">
              <a:latin typeface="Abadi Extra Light" panose="020B0204020104020204" pitchFamily="34" charset="0"/>
            </a:endParaRPr>
          </a:p>
        </p:txBody>
      </p:sp>
      <p:sp>
        <p:nvSpPr>
          <p:cNvPr id="2" name="Title 1">
            <a:extLst>
              <a:ext uri="{FF2B5EF4-FFF2-40B4-BE49-F238E27FC236}">
                <a16:creationId xmlns:a16="http://schemas.microsoft.com/office/drawing/2014/main" id="{0F9BB379-BF23-49D5-9B12-C3AC29833A1D}"/>
              </a:ext>
            </a:extLst>
          </p:cNvPr>
          <p:cNvSpPr>
            <a:spLocks noGrp="1"/>
          </p:cNvSpPr>
          <p:nvPr>
            <p:ph type="title" idx="4294967295"/>
          </p:nvPr>
        </p:nvSpPr>
        <p:spPr>
          <a:xfrm>
            <a:off x="2133600" y="287338"/>
            <a:ext cx="10058400" cy="1449387"/>
          </a:xfrm>
        </p:spPr>
        <p:txBody>
          <a:bodyPr/>
          <a:lstStyle/>
          <a:p>
            <a:br>
              <a:rPr lang="en-GB" dirty="0"/>
            </a:br>
            <a:endParaRPr lang="x-none" dirty="0"/>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flipV="1">
            <a:off x="958790" y="983870"/>
            <a:ext cx="432758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sp>
        <p:nvSpPr>
          <p:cNvPr id="9" name="TextBox 8">
            <a:extLst>
              <a:ext uri="{FF2B5EF4-FFF2-40B4-BE49-F238E27FC236}">
                <a16:creationId xmlns:a16="http://schemas.microsoft.com/office/drawing/2014/main" id="{1ACA1A99-564E-4505-B823-6DDF95E3A762}"/>
              </a:ext>
            </a:extLst>
          </p:cNvPr>
          <p:cNvSpPr txBox="1"/>
          <p:nvPr/>
        </p:nvSpPr>
        <p:spPr>
          <a:xfrm>
            <a:off x="896191" y="510546"/>
            <a:ext cx="5018834" cy="461665"/>
          </a:xfrm>
          <a:prstGeom prst="rect">
            <a:avLst/>
          </a:prstGeom>
          <a:noFill/>
        </p:spPr>
        <p:txBody>
          <a:bodyPr wrap="square" rtlCol="0" anchor="t">
            <a:spAutoFit/>
          </a:bodyPr>
          <a:lstStyle/>
          <a:p>
            <a:r>
              <a:rPr lang="en-GB" sz="2400" dirty="0">
                <a:solidFill>
                  <a:schemeClr val="bg2">
                    <a:lumMod val="25000"/>
                  </a:schemeClr>
                </a:solidFill>
                <a:latin typeface="Garamond"/>
                <a:cs typeface="Times New Roman"/>
              </a:rPr>
              <a:t>Data Modelling: Regression Analysis</a:t>
            </a:r>
            <a:endParaRPr lang="x-none" sz="2400" cap="small"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570D95-5CA9-488D-9CEA-78C3ACB70479}"/>
              </a:ext>
            </a:extLst>
          </p:cNvPr>
          <p:cNvSpPr txBox="1"/>
          <p:nvPr/>
        </p:nvSpPr>
        <p:spPr>
          <a:xfrm>
            <a:off x="896191" y="1812419"/>
            <a:ext cx="2762250" cy="369332"/>
          </a:xfrm>
          <a:prstGeom prst="rect">
            <a:avLst/>
          </a:prstGeom>
          <a:noFill/>
        </p:spPr>
        <p:txBody>
          <a:bodyPr wrap="square" rtlCol="0">
            <a:spAutoFit/>
          </a:bodyPr>
          <a:lstStyle/>
          <a:p>
            <a:endParaRPr lang="x-none" dirty="0"/>
          </a:p>
        </p:txBody>
      </p:sp>
      <p:pic>
        <p:nvPicPr>
          <p:cNvPr id="7" name="Picture 6">
            <a:extLst>
              <a:ext uri="{FF2B5EF4-FFF2-40B4-BE49-F238E27FC236}">
                <a16:creationId xmlns:a16="http://schemas.microsoft.com/office/drawing/2014/main" id="{3CA7F7BA-E50E-4558-A013-3C35DD054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427" y="14040"/>
            <a:ext cx="6524573" cy="6858000"/>
          </a:xfrm>
          <a:prstGeom prst="rect">
            <a:avLst/>
          </a:prstGeom>
        </p:spPr>
      </p:pic>
      <p:sp>
        <p:nvSpPr>
          <p:cNvPr id="15" name="TextBox 14">
            <a:extLst>
              <a:ext uri="{FF2B5EF4-FFF2-40B4-BE49-F238E27FC236}">
                <a16:creationId xmlns:a16="http://schemas.microsoft.com/office/drawing/2014/main" id="{59925623-F21F-4397-B8EF-B26C9482316A}"/>
              </a:ext>
            </a:extLst>
          </p:cNvPr>
          <p:cNvSpPr txBox="1"/>
          <p:nvPr/>
        </p:nvSpPr>
        <p:spPr>
          <a:xfrm>
            <a:off x="896191" y="1245810"/>
            <a:ext cx="2762250" cy="369332"/>
          </a:xfrm>
          <a:prstGeom prst="rect">
            <a:avLst/>
          </a:prstGeom>
          <a:noFill/>
        </p:spPr>
        <p:txBody>
          <a:bodyPr wrap="square" rtlCol="0">
            <a:spAutoFit/>
          </a:bodyPr>
          <a:lstStyle/>
          <a:p>
            <a:r>
              <a:rPr lang="en-GB" dirty="0">
                <a:solidFill>
                  <a:schemeClr val="bg2">
                    <a:lumMod val="25000"/>
                  </a:schemeClr>
                </a:solidFill>
                <a:latin typeface="Times New Roman" panose="02020603050405020304" pitchFamily="18" charset="0"/>
                <a:cs typeface="Times New Roman" panose="02020603050405020304" pitchFamily="18" charset="0"/>
              </a:rPr>
              <a:t>Correlation Analysis:</a:t>
            </a:r>
            <a:endParaRPr lang="x-none"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EA1C354-D908-40C7-BB91-33A4169F5B52}"/>
              </a:ext>
            </a:extLst>
          </p:cNvPr>
          <p:cNvSpPr txBox="1"/>
          <p:nvPr/>
        </p:nvSpPr>
        <p:spPr>
          <a:xfrm>
            <a:off x="926386" y="1654731"/>
            <a:ext cx="4521913" cy="4801314"/>
          </a:xfrm>
          <a:prstGeom prst="rect">
            <a:avLst/>
          </a:prstGeom>
          <a:noFill/>
        </p:spPr>
        <p:txBody>
          <a:bodyPr wrap="square" rtlCol="0">
            <a:spAutoFit/>
          </a:bodyPr>
          <a:lstStyle/>
          <a:p>
            <a:r>
              <a:rPr lang="en-GB" dirty="0">
                <a:solidFill>
                  <a:schemeClr val="bg2">
                    <a:lumMod val="25000"/>
                  </a:schemeClr>
                </a:solidFill>
                <a:latin typeface="Times New Roman" panose="02020603050405020304" pitchFamily="18" charset="0"/>
                <a:cs typeface="Times New Roman" panose="02020603050405020304" pitchFamily="18" charset="0"/>
              </a:rPr>
              <a:t>Some important results:</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Health Exp. is negatively correlated with Infant Mortality</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Number of Physicians is negatively correlated with Infant Mortality</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Poverty is positively correlated with Infant Mortality </a:t>
            </a:r>
          </a:p>
          <a:p>
            <a:pPr marL="285750" indent="-285750">
              <a:lnSpc>
                <a:spcPct val="150000"/>
              </a:lnSpc>
              <a:buFont typeface="Arial" panose="020B0604020202020204" pitchFamily="34" charset="0"/>
              <a:buChar char="•"/>
            </a:pPr>
            <a:r>
              <a:rPr lang="en-GB" dirty="0">
                <a:solidFill>
                  <a:schemeClr val="bg2">
                    <a:lumMod val="25000"/>
                  </a:schemeClr>
                </a:solidFill>
                <a:latin typeface="Times New Roman" panose="02020603050405020304" pitchFamily="18" charset="0"/>
                <a:cs typeface="Times New Roman" panose="02020603050405020304" pitchFamily="18" charset="0"/>
              </a:rPr>
              <a:t>Among independent variables correlation not that high; only education and GDP per capita are slightly correlated (but it does not affect the results)</a:t>
            </a:r>
          </a:p>
          <a:p>
            <a:endParaRPr lang="x-none"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96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23</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45105"/>
            <a:ext cx="8266470" cy="584775"/>
          </a:xfrm>
          <a:prstGeom prst="rect">
            <a:avLst/>
          </a:prstGeom>
          <a:noFill/>
        </p:spPr>
        <p:txBody>
          <a:bodyPr wrap="square" rtlCol="0">
            <a:spAutoFit/>
          </a:bodyPr>
          <a:lstStyle/>
          <a:p>
            <a:r>
              <a:rPr lang="en-GB" sz="3200" dirty="0">
                <a:solidFill>
                  <a:schemeClr val="bg2">
                    <a:lumMod val="25000"/>
                  </a:schemeClr>
                </a:solidFill>
                <a:latin typeface="Garamond" panose="02020404030301010803" pitchFamily="18" charset="0"/>
                <a:cs typeface="Times New Roman" panose="02020603050405020304" pitchFamily="18" charset="0"/>
              </a:rPr>
              <a:t>Cluster Analysis: Divisive Clustering with K-Means</a:t>
            </a:r>
            <a:endParaRPr lang="x-none" sz="32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175527"/>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7" name="Picture 6">
            <a:extLst>
              <a:ext uri="{FF2B5EF4-FFF2-40B4-BE49-F238E27FC236}">
                <a16:creationId xmlns:a16="http://schemas.microsoft.com/office/drawing/2014/main" id="{FDE1299D-D9DB-439F-885F-1BE4A341C59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 b="-2128"/>
          <a:stretch/>
        </p:blipFill>
        <p:spPr>
          <a:xfrm>
            <a:off x="717285" y="2360235"/>
            <a:ext cx="4565029" cy="3322235"/>
          </a:xfrm>
          <a:prstGeom prst="rect">
            <a:avLst/>
          </a:prstGeom>
          <a:ln w="28575">
            <a:solidFill>
              <a:schemeClr val="bg2">
                <a:lumMod val="90000"/>
              </a:schemeClr>
            </a:solidFill>
          </a:ln>
        </p:spPr>
      </p:pic>
      <p:sp>
        <p:nvSpPr>
          <p:cNvPr id="15" name="Arrow: Curved Down 14">
            <a:extLst>
              <a:ext uri="{FF2B5EF4-FFF2-40B4-BE49-F238E27FC236}">
                <a16:creationId xmlns:a16="http://schemas.microsoft.com/office/drawing/2014/main" id="{4E13BB63-BD85-4F0A-B234-9A9A679F6A5E}"/>
              </a:ext>
            </a:extLst>
          </p:cNvPr>
          <p:cNvSpPr/>
          <p:nvPr/>
        </p:nvSpPr>
        <p:spPr>
          <a:xfrm>
            <a:off x="5215367" y="1476379"/>
            <a:ext cx="2090245" cy="788824"/>
          </a:xfrm>
          <a:prstGeom prst="curvedDownArrow">
            <a:avLst>
              <a:gd name="adj1" fmla="val 20757"/>
              <a:gd name="adj2" fmla="val 50000"/>
              <a:gd name="adj3" fmla="val 25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a:extLst>
              <a:ext uri="{FF2B5EF4-FFF2-40B4-BE49-F238E27FC236}">
                <a16:creationId xmlns:a16="http://schemas.microsoft.com/office/drawing/2014/main" id="{42718739-9B5A-4A70-89E7-9CA98F7CF3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2331878"/>
            <a:ext cx="5486411" cy="3657607"/>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3E0F6DF-B845-485C-879E-B87998AB1626}"/>
              </a:ext>
            </a:extLst>
          </p:cNvPr>
          <p:cNvSpPr txBox="1"/>
          <p:nvPr/>
        </p:nvSpPr>
        <p:spPr>
          <a:xfrm>
            <a:off x="2695576" y="5562058"/>
            <a:ext cx="2789360" cy="215444"/>
          </a:xfrm>
          <a:prstGeom prst="rect">
            <a:avLst/>
          </a:prstGeom>
          <a:noFill/>
        </p:spPr>
        <p:txBody>
          <a:bodyPr wrap="square" rtlCol="0">
            <a:spAutoFit/>
          </a:bodyPr>
          <a:lstStyle/>
          <a:p>
            <a:r>
              <a:rPr lang="en-US" sz="800" b="1" dirty="0"/>
              <a:t>Source</a:t>
            </a:r>
            <a:r>
              <a:rPr lang="en-US" sz="800" dirty="0"/>
              <a:t>: https://www.youtube.com/watch?v=1XqG0kaJVHY</a:t>
            </a:r>
          </a:p>
        </p:txBody>
      </p:sp>
      <p:sp>
        <p:nvSpPr>
          <p:cNvPr id="12" name="Footer Placeholder 3">
            <a:extLst>
              <a:ext uri="{FF2B5EF4-FFF2-40B4-BE49-F238E27FC236}">
                <a16:creationId xmlns:a16="http://schemas.microsoft.com/office/drawing/2014/main" id="{40509807-3DB6-48A0-89DD-22E31C59D41B}"/>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83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24</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68905"/>
            <a:ext cx="8266470" cy="1077218"/>
          </a:xfrm>
          <a:prstGeom prst="rect">
            <a:avLst/>
          </a:prstGeom>
          <a:noFill/>
        </p:spPr>
        <p:txBody>
          <a:bodyPr wrap="square" rtlCol="0">
            <a:spAutoFit/>
          </a:bodyPr>
          <a:lstStyle/>
          <a:p>
            <a:r>
              <a:rPr lang="en-GB" sz="3200" dirty="0">
                <a:solidFill>
                  <a:schemeClr val="bg2">
                    <a:lumMod val="25000"/>
                  </a:schemeClr>
                </a:solidFill>
                <a:latin typeface="Garamond" panose="02020404030301010803" pitchFamily="18" charset="0"/>
                <a:cs typeface="Times New Roman" panose="02020603050405020304" pitchFamily="18" charset="0"/>
              </a:rPr>
              <a:t>Cluster Analysis: Divisive Clustering with K-Means – Model 1</a:t>
            </a:r>
            <a:endParaRPr lang="x-none" sz="32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556527"/>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15" name="Arrow: Curved Down 14">
            <a:extLst>
              <a:ext uri="{FF2B5EF4-FFF2-40B4-BE49-F238E27FC236}">
                <a16:creationId xmlns:a16="http://schemas.microsoft.com/office/drawing/2014/main" id="{4E13BB63-BD85-4F0A-B234-9A9A679F6A5E}"/>
              </a:ext>
            </a:extLst>
          </p:cNvPr>
          <p:cNvSpPr/>
          <p:nvPr/>
        </p:nvSpPr>
        <p:spPr>
          <a:xfrm>
            <a:off x="5101185" y="1747129"/>
            <a:ext cx="2299316" cy="621386"/>
          </a:xfrm>
          <a:prstGeom prst="curvedDownArrow">
            <a:avLst>
              <a:gd name="adj1" fmla="val 35186"/>
              <a:gd name="adj2" fmla="val 95315"/>
              <a:gd name="adj3" fmla="val 25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D59BAEC5-B8BE-4FBE-8050-73C857392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191" y="2444715"/>
            <a:ext cx="5044968" cy="3363311"/>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5F477C2-AAA2-4C19-9FED-E737173E9E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8968" y="2484918"/>
            <a:ext cx="5124945" cy="3416630"/>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2" name="Footer Placeholder 3">
            <a:extLst>
              <a:ext uri="{FF2B5EF4-FFF2-40B4-BE49-F238E27FC236}">
                <a16:creationId xmlns:a16="http://schemas.microsoft.com/office/drawing/2014/main" id="{1A98D0BC-F7E9-4FC6-98A3-32F77671B6E3}"/>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1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25</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68905"/>
            <a:ext cx="8266470" cy="1077218"/>
          </a:xfrm>
          <a:prstGeom prst="rect">
            <a:avLst/>
          </a:prstGeom>
          <a:noFill/>
        </p:spPr>
        <p:txBody>
          <a:bodyPr wrap="square" rtlCol="0">
            <a:spAutoFit/>
          </a:bodyPr>
          <a:lstStyle/>
          <a:p>
            <a:r>
              <a:rPr lang="en-GB" sz="3200" dirty="0">
                <a:solidFill>
                  <a:schemeClr val="bg2">
                    <a:lumMod val="25000"/>
                  </a:schemeClr>
                </a:solidFill>
                <a:latin typeface="Garamond" panose="02020404030301010803" pitchFamily="18" charset="0"/>
                <a:cs typeface="Times New Roman" panose="02020603050405020304" pitchFamily="18" charset="0"/>
              </a:rPr>
              <a:t>Cluster Analysis: Divisive Clustering with K-Means - Model 2</a:t>
            </a:r>
            <a:endParaRPr lang="x-none" sz="32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518427"/>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7" name="Picture 6">
            <a:extLst>
              <a:ext uri="{FF2B5EF4-FFF2-40B4-BE49-F238E27FC236}">
                <a16:creationId xmlns:a16="http://schemas.microsoft.com/office/drawing/2014/main" id="{76D8C3F7-A48C-4533-A88D-30AD9DCC5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351" y="1601318"/>
            <a:ext cx="2076541" cy="1384361"/>
          </a:xfrm>
          <a:prstGeom prst="rect">
            <a:avLst/>
          </a:prstGeom>
          <a:ln w="19050" cap="sq">
            <a:solidFill>
              <a:schemeClr val="bg2">
                <a:lumMod val="90000"/>
              </a:schemeClr>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48503181-3C3B-4A92-838B-CD2DF201AF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8723" y="2583776"/>
            <a:ext cx="5486411" cy="3657607"/>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9CED9676-7544-495E-967B-888B01E0F18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242" t="3473" r="3425"/>
          <a:stretch/>
        </p:blipFill>
        <p:spPr>
          <a:xfrm>
            <a:off x="2036095" y="3002873"/>
            <a:ext cx="4352926" cy="2969467"/>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2" name="Arrow: Curved Down 11">
            <a:extLst>
              <a:ext uri="{FF2B5EF4-FFF2-40B4-BE49-F238E27FC236}">
                <a16:creationId xmlns:a16="http://schemas.microsoft.com/office/drawing/2014/main" id="{87461364-7365-47A3-8258-16278DB2FA44}"/>
              </a:ext>
            </a:extLst>
          </p:cNvPr>
          <p:cNvSpPr/>
          <p:nvPr/>
        </p:nvSpPr>
        <p:spPr>
          <a:xfrm>
            <a:off x="4651066" y="2133655"/>
            <a:ext cx="3026083" cy="652490"/>
          </a:xfrm>
          <a:prstGeom prst="curvedDownArrow">
            <a:avLst>
              <a:gd name="adj1" fmla="val 40859"/>
              <a:gd name="adj2" fmla="val 113093"/>
              <a:gd name="adj3" fmla="val 33759"/>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ooter Placeholder 3">
            <a:extLst>
              <a:ext uri="{FF2B5EF4-FFF2-40B4-BE49-F238E27FC236}">
                <a16:creationId xmlns:a16="http://schemas.microsoft.com/office/drawing/2014/main" id="{CD741726-23BA-4664-AACE-8910F61954AC}"/>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26</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68905"/>
            <a:ext cx="8266470" cy="1077218"/>
          </a:xfrm>
          <a:prstGeom prst="rect">
            <a:avLst/>
          </a:prstGeom>
          <a:noFill/>
        </p:spPr>
        <p:txBody>
          <a:bodyPr wrap="square" rtlCol="0">
            <a:spAutoFit/>
          </a:bodyPr>
          <a:lstStyle/>
          <a:p>
            <a:r>
              <a:rPr lang="en-GB" sz="3200" dirty="0">
                <a:solidFill>
                  <a:schemeClr val="bg2">
                    <a:lumMod val="25000"/>
                  </a:schemeClr>
                </a:solidFill>
                <a:latin typeface="Garamond" panose="02020404030301010803" pitchFamily="18" charset="0"/>
                <a:cs typeface="Times New Roman" panose="02020603050405020304" pitchFamily="18" charset="0"/>
              </a:rPr>
              <a:t>Cluster Analysis: Hierarchical Clustering with Dendrograms</a:t>
            </a:r>
            <a:endParaRPr lang="x-none" sz="32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566052"/>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6" name="Picture 5">
            <a:extLst>
              <a:ext uri="{FF2B5EF4-FFF2-40B4-BE49-F238E27FC236}">
                <a16:creationId xmlns:a16="http://schemas.microsoft.com/office/drawing/2014/main" id="{406E16A2-0735-4DED-94C1-B3B7C79A60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253" y="2501016"/>
            <a:ext cx="4785190" cy="2710521"/>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020AD712-3938-4130-A68F-A7BE04F1AB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9462" y="2462157"/>
            <a:ext cx="5486411" cy="3657607"/>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cxnSp>
        <p:nvCxnSpPr>
          <p:cNvPr id="16" name="Straight Connector 15">
            <a:extLst>
              <a:ext uri="{FF2B5EF4-FFF2-40B4-BE49-F238E27FC236}">
                <a16:creationId xmlns:a16="http://schemas.microsoft.com/office/drawing/2014/main" id="{6256C2C2-3729-48C3-BDEE-A4230256E79A}"/>
              </a:ext>
            </a:extLst>
          </p:cNvPr>
          <p:cNvCxnSpPr/>
          <p:nvPr/>
        </p:nvCxnSpPr>
        <p:spPr>
          <a:xfrm>
            <a:off x="6570571" y="4270160"/>
            <a:ext cx="4570891"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C0FFDDC7-3B0C-4756-A499-B1B7542AC446}"/>
              </a:ext>
            </a:extLst>
          </p:cNvPr>
          <p:cNvCxnSpPr/>
          <p:nvPr/>
        </p:nvCxnSpPr>
        <p:spPr>
          <a:xfrm>
            <a:off x="6570571" y="3099786"/>
            <a:ext cx="4570891"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25FDFA97-91E6-442F-85AD-28CADD922140}"/>
              </a:ext>
            </a:extLst>
          </p:cNvPr>
          <p:cNvSpPr txBox="1"/>
          <p:nvPr/>
        </p:nvSpPr>
        <p:spPr>
          <a:xfrm>
            <a:off x="620877" y="5043456"/>
            <a:ext cx="3495040" cy="215444"/>
          </a:xfrm>
          <a:prstGeom prst="rect">
            <a:avLst/>
          </a:prstGeom>
          <a:noFill/>
        </p:spPr>
        <p:txBody>
          <a:bodyPr wrap="square" rtlCol="0">
            <a:spAutoFit/>
          </a:bodyPr>
          <a:lstStyle/>
          <a:p>
            <a:r>
              <a:rPr lang="en-US" sz="800" b="1" dirty="0"/>
              <a:t>Source</a:t>
            </a:r>
            <a:r>
              <a:rPr lang="en-US" sz="800" dirty="0"/>
              <a:t>: https://www.youtube.com/watch?v=1XqG0kaJVHY</a:t>
            </a:r>
          </a:p>
        </p:txBody>
      </p:sp>
      <p:sp>
        <p:nvSpPr>
          <p:cNvPr id="17" name="Arrow: Curved Down 16">
            <a:extLst>
              <a:ext uri="{FF2B5EF4-FFF2-40B4-BE49-F238E27FC236}">
                <a16:creationId xmlns:a16="http://schemas.microsoft.com/office/drawing/2014/main" id="{35AD72C0-414F-4BCB-9B94-F22C24684A45}"/>
              </a:ext>
            </a:extLst>
          </p:cNvPr>
          <p:cNvSpPr/>
          <p:nvPr/>
        </p:nvSpPr>
        <p:spPr>
          <a:xfrm>
            <a:off x="4682429" y="1765315"/>
            <a:ext cx="2614065" cy="621386"/>
          </a:xfrm>
          <a:prstGeom prst="curvedDownArrow">
            <a:avLst>
              <a:gd name="adj1" fmla="val 35186"/>
              <a:gd name="adj2" fmla="val 95315"/>
              <a:gd name="adj3" fmla="val 25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ooter Placeholder 3">
            <a:extLst>
              <a:ext uri="{FF2B5EF4-FFF2-40B4-BE49-F238E27FC236}">
                <a16:creationId xmlns:a16="http://schemas.microsoft.com/office/drawing/2014/main" id="{FDF2E2BF-3329-4359-8745-27EE0DC8C7B2}"/>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57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27</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6138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Data Modelling: Geographical Plots</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162695"/>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Rectangle 2">
            <a:extLst>
              <a:ext uri="{FF2B5EF4-FFF2-40B4-BE49-F238E27FC236}">
                <a16:creationId xmlns:a16="http://schemas.microsoft.com/office/drawing/2014/main" id="{796C6088-4D12-4EC9-BAAC-B27F226207E3}"/>
              </a:ext>
            </a:extLst>
          </p:cNvPr>
          <p:cNvSpPr/>
          <p:nvPr/>
        </p:nvSpPr>
        <p:spPr>
          <a:xfrm>
            <a:off x="896190" y="1240006"/>
            <a:ext cx="9250699" cy="375552"/>
          </a:xfrm>
          <a:prstGeom prst="rect">
            <a:avLst/>
          </a:prstGeom>
        </p:spPr>
        <p:txBody>
          <a:bodyPr wrap="square">
            <a:spAutoFit/>
          </a:bodyPr>
          <a:lstStyle/>
          <a:p>
            <a:pPr>
              <a:lnSpc>
                <a:spcPct val="107000"/>
              </a:lnSpc>
              <a:spcAft>
                <a:spcPts val="800"/>
              </a:spcAft>
            </a:pPr>
            <a:r>
              <a:rPr lang="en-GB"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Geographical Plotting with library </a:t>
            </a:r>
            <a:r>
              <a:rPr lang="en-GB"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Plotly</a:t>
            </a:r>
            <a:r>
              <a:rPr lang="en-GB"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 World Choropleth Map:</a:t>
            </a:r>
            <a:endParaRPr lang="x-none"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40C378E-A3F5-4F5E-AB95-F3F2BC838A17}"/>
              </a:ext>
            </a:extLst>
          </p:cNvPr>
          <p:cNvPicPr>
            <a:picLocks noChangeAspect="1"/>
          </p:cNvPicPr>
          <p:nvPr/>
        </p:nvPicPr>
        <p:blipFill>
          <a:blip r:embed="rId4"/>
          <a:stretch>
            <a:fillRect/>
          </a:stretch>
        </p:blipFill>
        <p:spPr>
          <a:xfrm>
            <a:off x="886898" y="1724791"/>
            <a:ext cx="10182225" cy="4371975"/>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0" name="Footer Placeholder 3">
            <a:extLst>
              <a:ext uri="{FF2B5EF4-FFF2-40B4-BE49-F238E27FC236}">
                <a16:creationId xmlns:a16="http://schemas.microsoft.com/office/drawing/2014/main" id="{83CE7A8E-2E18-4AF8-9035-6C1AE2B95A5E}"/>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89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28</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6138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Geographical Plots</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162695"/>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6" name="Picture 5">
            <a:extLst>
              <a:ext uri="{FF2B5EF4-FFF2-40B4-BE49-F238E27FC236}">
                <a16:creationId xmlns:a16="http://schemas.microsoft.com/office/drawing/2014/main" id="{81C83408-339A-4479-B47D-E8D2ACFB0057}"/>
              </a:ext>
            </a:extLst>
          </p:cNvPr>
          <p:cNvPicPr>
            <a:picLocks noChangeAspect="1"/>
          </p:cNvPicPr>
          <p:nvPr/>
        </p:nvPicPr>
        <p:blipFill>
          <a:blip r:embed="rId4"/>
          <a:stretch>
            <a:fillRect/>
          </a:stretch>
        </p:blipFill>
        <p:spPr>
          <a:xfrm>
            <a:off x="810392" y="1465925"/>
            <a:ext cx="10315575" cy="4476750"/>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9" name="Footer Placeholder 3">
            <a:extLst>
              <a:ext uri="{FF2B5EF4-FFF2-40B4-BE49-F238E27FC236}">
                <a16:creationId xmlns:a16="http://schemas.microsoft.com/office/drawing/2014/main" id="{CE87565E-BD77-4D8E-9DA6-ABC6EA2AF2D4}"/>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29</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6138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Geographical Plots</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162695"/>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13" name="Picture 12">
            <a:extLst>
              <a:ext uri="{FF2B5EF4-FFF2-40B4-BE49-F238E27FC236}">
                <a16:creationId xmlns:a16="http://schemas.microsoft.com/office/drawing/2014/main" id="{0ED8FB0E-5202-4C48-AE50-9DCBEB10C00E}"/>
              </a:ext>
            </a:extLst>
          </p:cNvPr>
          <p:cNvPicPr>
            <a:picLocks noChangeAspect="1"/>
          </p:cNvPicPr>
          <p:nvPr/>
        </p:nvPicPr>
        <p:blipFill>
          <a:blip r:embed="rId3"/>
          <a:stretch>
            <a:fillRect/>
          </a:stretch>
        </p:blipFill>
        <p:spPr>
          <a:xfrm>
            <a:off x="762770" y="1403707"/>
            <a:ext cx="10410825" cy="4581525"/>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9" name="Footer Placeholder 3">
            <a:extLst>
              <a:ext uri="{FF2B5EF4-FFF2-40B4-BE49-F238E27FC236}">
                <a16:creationId xmlns:a16="http://schemas.microsoft.com/office/drawing/2014/main" id="{4C8AAC71-A6AC-44B8-96DF-FBD2959A3E45}"/>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90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3</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76729"/>
            <a:ext cx="8399814" cy="707886"/>
          </a:xfrm>
          <a:prstGeom prst="rect">
            <a:avLst/>
          </a:prstGeom>
          <a:noFill/>
        </p:spPr>
        <p:txBody>
          <a:bodyPr wrap="square" rtlCol="0" anchor="t">
            <a:spAutoFit/>
          </a:bodyPr>
          <a:lstStyle/>
          <a:p>
            <a:r>
              <a:rPr lang="it-IT" sz="4000" dirty="0">
                <a:solidFill>
                  <a:schemeClr val="bg2">
                    <a:lumMod val="25000"/>
                  </a:schemeClr>
                </a:solidFill>
                <a:latin typeface="Garamond" panose="02020404030301010803" pitchFamily="18" charset="0"/>
                <a:ea typeface="+mn-lt"/>
                <a:cs typeface="+mn-lt"/>
              </a:rPr>
              <a:t>Introduction</a:t>
            </a:r>
            <a:endParaRPr lang="en-US" sz="4000" dirty="0" err="1">
              <a:solidFill>
                <a:schemeClr val="bg2">
                  <a:lumMod val="25000"/>
                </a:schemeClr>
              </a:solidFill>
              <a:latin typeface="Garamond" panose="02020404030301010803" pitchFamily="18" charset="0"/>
              <a:ea typeface="+mn-lt"/>
              <a:cs typeface="+mn-lt"/>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41634" y="1202633"/>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6" name="Rectangle: Rounded Corners 5">
            <a:extLst>
              <a:ext uri="{FF2B5EF4-FFF2-40B4-BE49-F238E27FC236}">
                <a16:creationId xmlns:a16="http://schemas.microsoft.com/office/drawing/2014/main" id="{C016523E-2E58-4634-8CAA-D585EF980A12}"/>
              </a:ext>
            </a:extLst>
          </p:cNvPr>
          <p:cNvSpPr/>
          <p:nvPr/>
        </p:nvSpPr>
        <p:spPr>
          <a:xfrm>
            <a:off x="521111" y="1533845"/>
            <a:ext cx="10589342" cy="4581819"/>
          </a:xfrm>
          <a:prstGeom prst="roundRect">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Rectangle 2">
            <a:extLst>
              <a:ext uri="{FF2B5EF4-FFF2-40B4-BE49-F238E27FC236}">
                <a16:creationId xmlns:a16="http://schemas.microsoft.com/office/drawing/2014/main" id="{8473BA5B-88C8-459C-B61B-9C9089E8C822}"/>
              </a:ext>
            </a:extLst>
          </p:cNvPr>
          <p:cNvSpPr/>
          <p:nvPr/>
        </p:nvSpPr>
        <p:spPr>
          <a:xfrm>
            <a:off x="941633" y="1612501"/>
            <a:ext cx="9539553" cy="4401205"/>
          </a:xfrm>
          <a:prstGeom prst="rect">
            <a:avLst/>
          </a:prstGeom>
        </p:spPr>
        <p:txBody>
          <a:bodyPr wrap="square">
            <a:spAutoFit/>
          </a:bodyPr>
          <a:lstStyle/>
          <a:p>
            <a:pPr algn="just">
              <a:lnSpc>
                <a:spcPct val="200000"/>
              </a:lnSpc>
            </a:pPr>
            <a:r>
              <a:rPr lang="en-GB" sz="2000" dirty="0">
                <a:solidFill>
                  <a:srgbClr val="2B3642"/>
                </a:solidFill>
                <a:latin typeface="Times New Roman" panose="02020603050405020304" pitchFamily="18" charset="0"/>
                <a:ea typeface="+mn-lt"/>
                <a:cs typeface="Times New Roman" panose="02020603050405020304" pitchFamily="18" charset="0"/>
              </a:rPr>
              <a:t>“Public expenditure ratios have steadily increased in the euro area since the 1960s before peaking and, in some cases, declining in more recent years. </a:t>
            </a:r>
            <a:r>
              <a:rPr lang="en-GB" sz="2000" b="1" dirty="0">
                <a:solidFill>
                  <a:srgbClr val="2B3642"/>
                </a:solidFill>
                <a:latin typeface="Times New Roman" panose="02020603050405020304" pitchFamily="18" charset="0"/>
                <a:ea typeface="+mn-lt"/>
                <a:cs typeface="Times New Roman" panose="02020603050405020304" pitchFamily="18" charset="0"/>
              </a:rPr>
              <a:t>Public expenditure is nevertheless much higher than in most other industrialised countries. According to many observers, </a:t>
            </a:r>
            <a:r>
              <a:rPr lang="en-GB" sz="2000" b="1" u="sng" dirty="0">
                <a:solidFill>
                  <a:srgbClr val="2B3642"/>
                </a:solidFill>
                <a:latin typeface="Times New Roman" panose="02020603050405020304" pitchFamily="18" charset="0"/>
                <a:ea typeface="+mn-lt"/>
                <a:cs typeface="Times New Roman" panose="02020603050405020304" pitchFamily="18" charset="0"/>
              </a:rPr>
              <a:t>it exceeds the levels required for the efficient provision of essential public services</a:t>
            </a:r>
            <a:r>
              <a:rPr lang="en-GB" sz="2000" b="1" dirty="0">
                <a:solidFill>
                  <a:srgbClr val="2B3642"/>
                </a:solidFill>
                <a:latin typeface="Times New Roman" panose="02020603050405020304" pitchFamily="18" charset="0"/>
                <a:ea typeface="+mn-lt"/>
                <a:cs typeface="Times New Roman" panose="02020603050405020304" pitchFamily="18" charset="0"/>
              </a:rPr>
              <a:t>.</a:t>
            </a:r>
            <a:r>
              <a:rPr lang="en-GB" sz="2000" dirty="0">
                <a:solidFill>
                  <a:srgbClr val="2B3642"/>
                </a:solidFill>
                <a:latin typeface="Times New Roman" panose="02020603050405020304" pitchFamily="18" charset="0"/>
                <a:ea typeface="+mn-lt"/>
                <a:cs typeface="Times New Roman" panose="02020603050405020304" pitchFamily="18" charset="0"/>
              </a:rPr>
              <a:t>”</a:t>
            </a:r>
          </a:p>
          <a:p>
            <a:pPr algn="just">
              <a:lnSpc>
                <a:spcPct val="200000"/>
              </a:lnSpc>
            </a:pPr>
            <a:endParaRPr lang="en-GB" sz="2000" dirty="0">
              <a:solidFill>
                <a:srgbClr val="2B3642"/>
              </a:solidFill>
              <a:latin typeface="Times New Roman" panose="02020603050405020304" pitchFamily="18" charset="0"/>
              <a:ea typeface="+mn-lt"/>
              <a:cs typeface="Times New Roman" panose="02020603050405020304" pitchFamily="18" charset="0"/>
            </a:endParaRPr>
          </a:p>
          <a:p>
            <a:pPr algn="just">
              <a:lnSpc>
                <a:spcPct val="200000"/>
              </a:lnSpc>
            </a:pPr>
            <a:r>
              <a:rPr lang="en-GB" sz="2000" i="1" dirty="0">
                <a:solidFill>
                  <a:srgbClr val="2B3642"/>
                </a:solidFill>
                <a:latin typeface="Times New Roman" panose="02020603050405020304" pitchFamily="18" charset="0"/>
                <a:cs typeface="Times New Roman" panose="02020603050405020304" pitchFamily="18" charset="0"/>
              </a:rPr>
              <a:t>(ECB, Monthly Bulletin, April 2006, p.73).</a:t>
            </a:r>
          </a:p>
        </p:txBody>
      </p:sp>
      <p:sp>
        <p:nvSpPr>
          <p:cNvPr id="9" name="Footer Placeholder 3">
            <a:extLst>
              <a:ext uri="{FF2B5EF4-FFF2-40B4-BE49-F238E27FC236}">
                <a16:creationId xmlns:a16="http://schemas.microsoft.com/office/drawing/2014/main" id="{88B436BC-E846-4B81-824E-16A42FE4B4F1}"/>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22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30</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07905"/>
            <a:ext cx="8399814" cy="809324"/>
          </a:xfrm>
          <a:prstGeom prst="rect">
            <a:avLst/>
          </a:prstGeom>
          <a:noFill/>
        </p:spPr>
        <p:txBody>
          <a:bodyPr wrap="square" rtlCol="0">
            <a:spAutoFit/>
          </a:bodyPr>
          <a:lstStyle/>
          <a:p>
            <a:pPr>
              <a:lnSpc>
                <a:spcPct val="110000"/>
              </a:lnSpc>
            </a:pPr>
            <a:r>
              <a:rPr lang="en-GB" sz="4400" dirty="0">
                <a:solidFill>
                  <a:schemeClr val="bg2">
                    <a:lumMod val="25000"/>
                  </a:schemeClr>
                </a:solidFill>
                <a:latin typeface="Garamond" panose="02020404030301010803" pitchFamily="18" charset="0"/>
                <a:cs typeface="Times New Roman" panose="02020603050405020304" pitchFamily="18" charset="0"/>
              </a:rPr>
              <a:t>Conclusion</a:t>
            </a: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41634" y="1202633"/>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8" name="Footer Placeholder 3">
            <a:extLst>
              <a:ext uri="{FF2B5EF4-FFF2-40B4-BE49-F238E27FC236}">
                <a16:creationId xmlns:a16="http://schemas.microsoft.com/office/drawing/2014/main" id="{B76BE537-6828-4ECD-97C7-8CB1745AFF49}"/>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3ED805-26BB-4250-8455-66901BA6C1C5}"/>
              </a:ext>
            </a:extLst>
          </p:cNvPr>
          <p:cNvSpPr txBox="1"/>
          <p:nvPr/>
        </p:nvSpPr>
        <p:spPr>
          <a:xfrm>
            <a:off x="896191" y="1276905"/>
            <a:ext cx="9339491" cy="52937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Government expenditure on health is effective in improving the health outcomes across countries</a:t>
            </a:r>
          </a:p>
          <a:p>
            <a:pPr marL="285750" indent="-285750">
              <a:lnSpc>
                <a:spcPct val="200000"/>
              </a:lnSpc>
              <a:buFont typeface="Arial" panose="020B0604020202020204" pitchFamily="34" charset="0"/>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This is shown by the results of the two regressions whereby, health expenditure is shown to be positively correlated with life expectancy and negatively correlated to infant mortality for our sample of countries</a:t>
            </a:r>
          </a:p>
          <a:p>
            <a:pPr marL="285750" indent="-285750">
              <a:lnSpc>
                <a:spcPct val="200000"/>
              </a:lnSpc>
              <a:buFont typeface="Arial" panose="020B0604020202020204" pitchFamily="34" charset="0"/>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The scatter plots also provide evidence to the above relationships</a:t>
            </a:r>
          </a:p>
          <a:p>
            <a:pPr marL="285750" indent="-285750">
              <a:lnSpc>
                <a:spcPct val="200000"/>
              </a:lnSpc>
              <a:buFont typeface="Arial" panose="020B0604020202020204" pitchFamily="34" charset="0"/>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A comparison of the geographic plots also shows that areas spending more on health have better life expectancy and lower infant mortality rates</a:t>
            </a:r>
          </a:p>
          <a:p>
            <a:endParaRPr lang="en-DE" sz="2000" dirty="0">
              <a:solidFill>
                <a:schemeClr val="bg2">
                  <a:lumMod val="25000"/>
                </a:schemeClr>
              </a:solidFill>
            </a:endParaRPr>
          </a:p>
        </p:txBody>
      </p:sp>
    </p:spTree>
    <p:extLst>
      <p:ext uri="{BB962C8B-B14F-4D97-AF65-F5344CB8AC3E}">
        <p14:creationId xmlns:p14="http://schemas.microsoft.com/office/powerpoint/2010/main" val="86318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31</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07905"/>
            <a:ext cx="8399814" cy="809324"/>
          </a:xfrm>
          <a:prstGeom prst="rect">
            <a:avLst/>
          </a:prstGeom>
          <a:noFill/>
        </p:spPr>
        <p:txBody>
          <a:bodyPr wrap="square" rtlCol="0">
            <a:spAutoFit/>
          </a:bodyPr>
          <a:lstStyle/>
          <a:p>
            <a:pPr>
              <a:lnSpc>
                <a:spcPct val="110000"/>
              </a:lnSpc>
            </a:pPr>
            <a:r>
              <a:rPr lang="en-GB" sz="4400" dirty="0">
                <a:solidFill>
                  <a:schemeClr val="bg2">
                    <a:lumMod val="25000"/>
                  </a:schemeClr>
                </a:solidFill>
                <a:latin typeface="Garamond" panose="02020404030301010803" pitchFamily="18" charset="0"/>
                <a:cs typeface="Times New Roman" panose="02020603050405020304" pitchFamily="18" charset="0"/>
              </a:rPr>
              <a:t>References</a:t>
            </a: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41634" y="1202633"/>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7" name="TextBox 6">
            <a:extLst>
              <a:ext uri="{FF2B5EF4-FFF2-40B4-BE49-F238E27FC236}">
                <a16:creationId xmlns:a16="http://schemas.microsoft.com/office/drawing/2014/main" id="{47A8642E-6D68-4A30-A182-02774C4EE20A}"/>
              </a:ext>
            </a:extLst>
          </p:cNvPr>
          <p:cNvSpPr txBox="1"/>
          <p:nvPr/>
        </p:nvSpPr>
        <p:spPr>
          <a:xfrm>
            <a:off x="896191" y="1271902"/>
            <a:ext cx="10684092" cy="523220"/>
          </a:xfrm>
          <a:prstGeom prst="rect">
            <a:avLst/>
          </a:prstGeom>
          <a:noFill/>
        </p:spPr>
        <p:txBody>
          <a:bodyPr wrap="square" rtlCol="0" anchor="t">
            <a:spAutoFit/>
          </a:bodyPr>
          <a:lstStyle/>
          <a:p>
            <a:endParaRPr lang="en-GB" sz="2800" b="1" u="sng"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1BEC054-A41A-4B06-9BCD-678417BDB5E4}"/>
              </a:ext>
            </a:extLst>
          </p:cNvPr>
          <p:cNvSpPr txBox="1"/>
          <p:nvPr/>
        </p:nvSpPr>
        <p:spPr>
          <a:xfrm>
            <a:off x="896191" y="1511473"/>
            <a:ext cx="9716001" cy="4093428"/>
          </a:xfrm>
          <a:prstGeom prst="rect">
            <a:avLst/>
          </a:prstGeom>
          <a:noFill/>
        </p:spPr>
        <p:txBody>
          <a:bodyPr wrap="square" rtlCol="0" anchor="t">
            <a:spAutoFit/>
          </a:bodyPr>
          <a:lstStyle/>
          <a:p>
            <a:pPr marL="457200" indent="-457200" algn="just">
              <a:buFont typeface="Arial"/>
              <a:buChar char="•"/>
            </a:pPr>
            <a:r>
              <a:rPr lang="en-GB" sz="2600" dirty="0">
                <a:solidFill>
                  <a:srgbClr val="2B3642"/>
                </a:solidFill>
                <a:latin typeface="Times New Roman"/>
                <a:ea typeface="+mn-lt"/>
                <a:cs typeface="+mn-lt"/>
              </a:rPr>
              <a:t>Afonso, A., &amp; St. Aubyn, M. (2011). Assessing health efficiency across countries with a two-step and bootstrap analysis. </a:t>
            </a:r>
            <a:r>
              <a:rPr lang="en-GB" sz="2600" i="1" dirty="0">
                <a:solidFill>
                  <a:srgbClr val="2B3642"/>
                </a:solidFill>
                <a:latin typeface="Times New Roman"/>
                <a:ea typeface="+mn-lt"/>
                <a:cs typeface="+mn-lt"/>
              </a:rPr>
              <a:t>Applied Economics Letters</a:t>
            </a:r>
            <a:r>
              <a:rPr lang="en-GB" sz="2600" dirty="0">
                <a:solidFill>
                  <a:srgbClr val="2B3642"/>
                </a:solidFill>
                <a:latin typeface="Times New Roman"/>
                <a:ea typeface="+mn-lt"/>
                <a:cs typeface="+mn-lt"/>
              </a:rPr>
              <a:t>, </a:t>
            </a:r>
            <a:r>
              <a:rPr lang="en-GB" sz="2600" i="1" dirty="0">
                <a:solidFill>
                  <a:srgbClr val="2B3642"/>
                </a:solidFill>
                <a:latin typeface="Times New Roman"/>
                <a:ea typeface="+mn-lt"/>
                <a:cs typeface="+mn-lt"/>
              </a:rPr>
              <a:t>18</a:t>
            </a:r>
            <a:r>
              <a:rPr lang="en-GB" sz="2600" dirty="0">
                <a:solidFill>
                  <a:srgbClr val="2B3642"/>
                </a:solidFill>
                <a:latin typeface="Times New Roman"/>
                <a:ea typeface="+mn-lt"/>
                <a:cs typeface="+mn-lt"/>
              </a:rPr>
              <a:t>(15), 1427-1430.</a:t>
            </a:r>
            <a:endParaRPr lang="en-US" sz="2600" dirty="0">
              <a:solidFill>
                <a:srgbClr val="2B3642"/>
              </a:solidFill>
              <a:latin typeface="Times New Roman"/>
              <a:ea typeface="+mn-lt"/>
              <a:cs typeface="+mn-lt"/>
            </a:endParaRPr>
          </a:p>
          <a:p>
            <a:pPr marL="457200" indent="-457200" algn="just">
              <a:buFont typeface="Arial"/>
              <a:buChar char="•"/>
            </a:pPr>
            <a:r>
              <a:rPr lang="en-GB" sz="2600" dirty="0" err="1">
                <a:solidFill>
                  <a:srgbClr val="2B3642"/>
                </a:solidFill>
                <a:latin typeface="Times New Roman"/>
                <a:ea typeface="+mn-lt"/>
                <a:cs typeface="+mn-lt"/>
              </a:rPr>
              <a:t>Crémieux</a:t>
            </a:r>
            <a:r>
              <a:rPr lang="en-GB" sz="2600" dirty="0">
                <a:solidFill>
                  <a:srgbClr val="2B3642"/>
                </a:solidFill>
                <a:latin typeface="Times New Roman"/>
                <a:ea typeface="+mn-lt"/>
                <a:cs typeface="+mn-lt"/>
              </a:rPr>
              <a:t>, P. Y., Ouellette, P., &amp; Pilon, C. (1999). Health care spending as determinants of health outcomes. </a:t>
            </a:r>
            <a:r>
              <a:rPr lang="en-GB" sz="2600" i="1" dirty="0">
                <a:solidFill>
                  <a:srgbClr val="2B3642"/>
                </a:solidFill>
                <a:latin typeface="Times New Roman"/>
                <a:ea typeface="+mn-lt"/>
                <a:cs typeface="+mn-lt"/>
              </a:rPr>
              <a:t>Health economics</a:t>
            </a:r>
            <a:r>
              <a:rPr lang="en-GB" sz="2600" dirty="0">
                <a:solidFill>
                  <a:srgbClr val="2B3642"/>
                </a:solidFill>
                <a:latin typeface="Times New Roman"/>
                <a:ea typeface="+mn-lt"/>
                <a:cs typeface="+mn-lt"/>
              </a:rPr>
              <a:t>, </a:t>
            </a:r>
            <a:r>
              <a:rPr lang="en-GB" sz="2600" i="1" dirty="0">
                <a:solidFill>
                  <a:srgbClr val="2B3642"/>
                </a:solidFill>
                <a:latin typeface="Times New Roman"/>
                <a:ea typeface="+mn-lt"/>
                <a:cs typeface="+mn-lt"/>
              </a:rPr>
              <a:t>8</a:t>
            </a:r>
            <a:r>
              <a:rPr lang="en-GB" sz="2600" dirty="0">
                <a:solidFill>
                  <a:srgbClr val="2B3642"/>
                </a:solidFill>
                <a:latin typeface="Times New Roman"/>
                <a:ea typeface="+mn-lt"/>
                <a:cs typeface="+mn-lt"/>
              </a:rPr>
              <a:t>(7), 627-639.</a:t>
            </a:r>
            <a:endParaRPr lang="en-US" sz="2600" dirty="0">
              <a:solidFill>
                <a:srgbClr val="2B3642"/>
              </a:solidFill>
              <a:latin typeface="Times New Roman"/>
              <a:ea typeface="+mn-lt"/>
              <a:cs typeface="+mn-lt"/>
            </a:endParaRPr>
          </a:p>
          <a:p>
            <a:pPr marL="457200" indent="-457200" algn="just">
              <a:buFont typeface="Arial"/>
              <a:buChar char="•"/>
            </a:pPr>
            <a:r>
              <a:rPr lang="en-GB" sz="2600" dirty="0">
                <a:solidFill>
                  <a:srgbClr val="2B3642"/>
                </a:solidFill>
                <a:latin typeface="Times New Roman"/>
                <a:ea typeface="+mn-lt"/>
                <a:cs typeface="+mn-lt"/>
              </a:rPr>
              <a:t>Evans, D. B., Tandon, A., Murray, C. J., &amp; Lauer, J. A. (2000). The comparative efficiency of national health systems in producing health: an analysis of 191 countries. </a:t>
            </a:r>
            <a:r>
              <a:rPr lang="en-GB" sz="2600" i="1" dirty="0">
                <a:solidFill>
                  <a:srgbClr val="2B3642"/>
                </a:solidFill>
                <a:latin typeface="Times New Roman"/>
                <a:ea typeface="+mn-lt"/>
                <a:cs typeface="+mn-lt"/>
              </a:rPr>
              <a:t>World Health Organization</a:t>
            </a:r>
            <a:r>
              <a:rPr lang="en-GB" sz="2600" dirty="0">
                <a:solidFill>
                  <a:srgbClr val="2B3642"/>
                </a:solidFill>
                <a:latin typeface="Times New Roman"/>
                <a:ea typeface="+mn-lt"/>
                <a:cs typeface="+mn-lt"/>
              </a:rPr>
              <a:t>, </a:t>
            </a:r>
            <a:r>
              <a:rPr lang="en-GB" sz="2600" i="1" dirty="0">
                <a:solidFill>
                  <a:srgbClr val="2B3642"/>
                </a:solidFill>
                <a:latin typeface="Times New Roman"/>
                <a:ea typeface="+mn-lt"/>
                <a:cs typeface="+mn-lt"/>
              </a:rPr>
              <a:t>29</a:t>
            </a:r>
            <a:r>
              <a:rPr lang="en-GB" sz="2600" dirty="0">
                <a:solidFill>
                  <a:srgbClr val="2B3642"/>
                </a:solidFill>
                <a:latin typeface="Times New Roman"/>
                <a:ea typeface="+mn-lt"/>
                <a:cs typeface="+mn-lt"/>
              </a:rPr>
              <a:t>(29), 1-36.</a:t>
            </a:r>
            <a:endParaRPr lang="en-US" sz="2600" dirty="0">
              <a:solidFill>
                <a:srgbClr val="2B3642"/>
              </a:solidFill>
              <a:latin typeface="Times New Roman"/>
              <a:cs typeface="Calibri" panose="020F0502020204030204"/>
            </a:endParaRPr>
          </a:p>
        </p:txBody>
      </p:sp>
      <p:sp>
        <p:nvSpPr>
          <p:cNvPr id="10" name="Footer Placeholder 3">
            <a:extLst>
              <a:ext uri="{FF2B5EF4-FFF2-40B4-BE49-F238E27FC236}">
                <a16:creationId xmlns:a16="http://schemas.microsoft.com/office/drawing/2014/main" id="{8F6D6650-050A-4A83-B978-67623D6F996D}"/>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12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a:xfrm>
            <a:off x="9900458" y="6459785"/>
            <a:ext cx="1312025" cy="365125"/>
          </a:xfrm>
        </p:spPr>
        <p:txBody>
          <a:bodyPr/>
          <a:lstStyle/>
          <a:p>
            <a:fld id="{34B7E4EF-A1BD-40F4-AB7B-04F084DD991D}" type="slidenum">
              <a:rPr lang="en-US" sz="1100" b="1" smtClean="0">
                <a:latin typeface="Abadi Extra Light" panose="020B0204020104020204" pitchFamily="34" charset="0"/>
              </a:rPr>
              <a:t>32</a:t>
            </a:fld>
            <a:endParaRPr lang="en-US" sz="1100" b="1">
              <a:latin typeface="Abadi Extra Light" panose="020B0204020104020204" pitchFamily="34" charset="0"/>
            </a:endParaRPr>
          </a:p>
        </p:txBody>
      </p:sp>
      <p:sp>
        <p:nvSpPr>
          <p:cNvPr id="2" name="Title 1">
            <a:extLst>
              <a:ext uri="{FF2B5EF4-FFF2-40B4-BE49-F238E27FC236}">
                <a16:creationId xmlns:a16="http://schemas.microsoft.com/office/drawing/2014/main" id="{0F9BB379-BF23-49D5-9B12-C3AC29833A1D}"/>
              </a:ext>
            </a:extLst>
          </p:cNvPr>
          <p:cNvSpPr>
            <a:spLocks noGrp="1"/>
          </p:cNvSpPr>
          <p:nvPr>
            <p:ph type="title" idx="4294967295"/>
          </p:nvPr>
        </p:nvSpPr>
        <p:spPr>
          <a:xfrm>
            <a:off x="2133600" y="287338"/>
            <a:ext cx="10058400" cy="1449387"/>
          </a:xfrm>
        </p:spPr>
        <p:txBody>
          <a:bodyPr/>
          <a:lstStyle/>
          <a:p>
            <a:br>
              <a:rPr lang="en-GB"/>
            </a:br>
            <a:endParaRPr lang="x-none" dirty="0"/>
          </a:p>
        </p:txBody>
      </p: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pic>
        <p:nvPicPr>
          <p:cNvPr id="2050" name="Picture 2" descr="Image result for merry christmas">
            <a:extLst>
              <a:ext uri="{FF2B5EF4-FFF2-40B4-BE49-F238E27FC236}">
                <a16:creationId xmlns:a16="http://schemas.microsoft.com/office/drawing/2014/main" id="{ED9586EC-2BF8-4FAC-9314-10C3DB2BAD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688"/>
          <a:stretch/>
        </p:blipFill>
        <p:spPr bwMode="auto">
          <a:xfrm>
            <a:off x="6264200" y="176981"/>
            <a:ext cx="5838887" cy="60075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thank you">
            <a:extLst>
              <a:ext uri="{FF2B5EF4-FFF2-40B4-BE49-F238E27FC236}">
                <a16:creationId xmlns:a16="http://schemas.microsoft.com/office/drawing/2014/main" id="{40C4525D-623C-4C7E-A699-AED7F899F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322" y="33090"/>
            <a:ext cx="4458280" cy="62858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amp; symbol red">
            <a:extLst>
              <a:ext uri="{FF2B5EF4-FFF2-40B4-BE49-F238E27FC236}">
                <a16:creationId xmlns:a16="http://schemas.microsoft.com/office/drawing/2014/main" id="{4A79C5BD-019C-468E-AD91-F3E6760426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0710" y="2805317"/>
            <a:ext cx="1155290" cy="115529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id="{2562C540-B0AD-415B-842B-DCAE1D04B364}"/>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71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4</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76729"/>
            <a:ext cx="8399814" cy="707886"/>
          </a:xfrm>
          <a:prstGeom prst="rect">
            <a:avLst/>
          </a:prstGeom>
          <a:noFill/>
        </p:spPr>
        <p:txBody>
          <a:bodyPr wrap="square" rtlCol="0" anchor="t">
            <a:spAutoFit/>
          </a:bodyPr>
          <a:lstStyle/>
          <a:p>
            <a:r>
              <a:rPr lang="it-IT" sz="4000" dirty="0">
                <a:solidFill>
                  <a:schemeClr val="bg2">
                    <a:lumMod val="25000"/>
                  </a:schemeClr>
                </a:solidFill>
                <a:latin typeface="Garamond" panose="02020404030301010803" pitchFamily="18" charset="0"/>
                <a:ea typeface="+mn-lt"/>
                <a:cs typeface="+mn-lt"/>
              </a:rPr>
              <a:t>Introduction</a:t>
            </a:r>
            <a:endParaRPr lang="en-US" sz="4000" dirty="0" err="1">
              <a:solidFill>
                <a:schemeClr val="bg2">
                  <a:lumMod val="25000"/>
                </a:schemeClr>
              </a:solidFill>
              <a:latin typeface="Garamond" panose="02020404030301010803" pitchFamily="18" charset="0"/>
              <a:ea typeface="+mn-lt"/>
              <a:cs typeface="+mn-lt"/>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41634" y="1202633"/>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6" name="Rectangle: Rounded Corners 5">
            <a:extLst>
              <a:ext uri="{FF2B5EF4-FFF2-40B4-BE49-F238E27FC236}">
                <a16:creationId xmlns:a16="http://schemas.microsoft.com/office/drawing/2014/main" id="{C016523E-2E58-4634-8CAA-D585EF980A12}"/>
              </a:ext>
            </a:extLst>
          </p:cNvPr>
          <p:cNvSpPr/>
          <p:nvPr/>
        </p:nvSpPr>
        <p:spPr>
          <a:xfrm>
            <a:off x="521111" y="1533845"/>
            <a:ext cx="10589342" cy="4581819"/>
          </a:xfrm>
          <a:prstGeom prst="roundRect">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Rectangle 2">
            <a:extLst>
              <a:ext uri="{FF2B5EF4-FFF2-40B4-BE49-F238E27FC236}">
                <a16:creationId xmlns:a16="http://schemas.microsoft.com/office/drawing/2014/main" id="{8473BA5B-88C8-459C-B61B-9C9089E8C822}"/>
              </a:ext>
            </a:extLst>
          </p:cNvPr>
          <p:cNvSpPr/>
          <p:nvPr/>
        </p:nvSpPr>
        <p:spPr>
          <a:xfrm>
            <a:off x="1010457" y="1592837"/>
            <a:ext cx="9539553" cy="4307398"/>
          </a:xfrm>
          <a:prstGeom prst="rect">
            <a:avLst/>
          </a:prstGeom>
        </p:spPr>
        <p:txBody>
          <a:bodyPr wrap="square">
            <a:spAutoFit/>
          </a:bodyPr>
          <a:lstStyle/>
          <a:p>
            <a:pPr algn="just">
              <a:lnSpc>
                <a:spcPct val="200000"/>
              </a:lnSpc>
            </a:pP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a:t>
            </a:r>
            <a:r>
              <a:rPr lang="en-GB" sz="2000" b="1" u="sng" dirty="0">
                <a:solidFill>
                  <a:schemeClr val="bg2">
                    <a:lumMod val="25000"/>
                  </a:schemeClr>
                </a:solidFill>
                <a:latin typeface="Times New Roman" panose="02020603050405020304" pitchFamily="18" charset="0"/>
                <a:ea typeface="+mn-lt"/>
                <a:cs typeface="Times New Roman" panose="02020603050405020304" pitchFamily="18" charset="0"/>
              </a:rPr>
              <a:t>The question we ask today is not whether our government is too big or too  small, but whether it works</a:t>
            </a: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 (…). Where the answer is yes, we intend to move  forward. Where the answer is no, programs will end. And those of us who  manage the public's dollars will be held to account – </a:t>
            </a:r>
            <a:r>
              <a:rPr lang="en-GB" sz="2000" b="1" dirty="0">
                <a:solidFill>
                  <a:schemeClr val="bg2">
                    <a:lumMod val="25000"/>
                  </a:schemeClr>
                </a:solidFill>
                <a:latin typeface="Times New Roman" panose="02020603050405020304" pitchFamily="18" charset="0"/>
                <a:ea typeface="+mn-lt"/>
                <a:cs typeface="Times New Roman" panose="02020603050405020304" pitchFamily="18" charset="0"/>
              </a:rPr>
              <a:t>to spend wisely, reform  bad habits, and do our business in the light of day</a:t>
            </a:r>
            <a:r>
              <a:rPr lang="en-GB" sz="2000" dirty="0">
                <a:solidFill>
                  <a:schemeClr val="bg2">
                    <a:lumMod val="25000"/>
                  </a:schemeClr>
                </a:solidFill>
                <a:latin typeface="Times New Roman" panose="02020603050405020304" pitchFamily="18" charset="0"/>
                <a:ea typeface="+mn-lt"/>
                <a:cs typeface="Times New Roman" panose="02020603050405020304" pitchFamily="18" charset="0"/>
              </a:rPr>
              <a:t> – because only then can  we restore the vital trust between a people and their government.”</a:t>
            </a:r>
          </a:p>
          <a:p>
            <a:pPr algn="just">
              <a:lnSpc>
                <a:spcPct val="200000"/>
              </a:lnSpc>
            </a:pPr>
            <a:r>
              <a:rPr lang="en-GB" sz="2000" i="1" dirty="0">
                <a:solidFill>
                  <a:schemeClr val="bg2">
                    <a:lumMod val="25000"/>
                  </a:schemeClr>
                </a:solidFill>
                <a:latin typeface="Times New Roman" panose="02020603050405020304" pitchFamily="18" charset="0"/>
                <a:ea typeface="+mn-lt"/>
                <a:cs typeface="Times New Roman" panose="02020603050405020304" pitchFamily="18" charset="0"/>
              </a:rPr>
              <a:t>(Barack Obama inaugural speech, 20 January 2009).</a:t>
            </a:r>
          </a:p>
        </p:txBody>
      </p:sp>
      <p:sp>
        <p:nvSpPr>
          <p:cNvPr id="9" name="Footer Placeholder 3">
            <a:extLst>
              <a:ext uri="{FF2B5EF4-FFF2-40B4-BE49-F238E27FC236}">
                <a16:creationId xmlns:a16="http://schemas.microsoft.com/office/drawing/2014/main" id="{2985FF2C-B2A1-4709-8136-7D02E924E0E8}"/>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6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5</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476729"/>
            <a:ext cx="8399814" cy="707886"/>
          </a:xfrm>
          <a:prstGeom prst="rect">
            <a:avLst/>
          </a:prstGeom>
          <a:noFill/>
        </p:spPr>
        <p:txBody>
          <a:bodyPr wrap="square" rtlCol="0" anchor="t">
            <a:spAutoFit/>
          </a:bodyPr>
          <a:lstStyle/>
          <a:p>
            <a:r>
              <a:rPr lang="it-IT" sz="4000" dirty="0">
                <a:solidFill>
                  <a:schemeClr val="bg2">
                    <a:lumMod val="25000"/>
                  </a:schemeClr>
                </a:solidFill>
                <a:latin typeface="Garamond" panose="02020404030301010803" pitchFamily="18" charset="0"/>
                <a:ea typeface="+mn-lt"/>
                <a:cs typeface="+mn-lt"/>
              </a:rPr>
              <a:t>Introduction</a:t>
            </a:r>
            <a:endParaRPr lang="en-US" sz="4000" dirty="0" err="1">
              <a:solidFill>
                <a:schemeClr val="bg2">
                  <a:lumMod val="25000"/>
                </a:schemeClr>
              </a:solidFill>
              <a:latin typeface="Garamond" panose="02020404030301010803" pitchFamily="18" charset="0"/>
              <a:ea typeface="+mn-lt"/>
              <a:cs typeface="+mn-lt"/>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41634" y="1202633"/>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9" name="TextBox 8">
            <a:extLst>
              <a:ext uri="{FF2B5EF4-FFF2-40B4-BE49-F238E27FC236}">
                <a16:creationId xmlns:a16="http://schemas.microsoft.com/office/drawing/2014/main" id="{6A4DC159-DFC6-4B2E-8027-40F731C260FA}"/>
              </a:ext>
            </a:extLst>
          </p:cNvPr>
          <p:cNvSpPr txBox="1"/>
          <p:nvPr/>
        </p:nvSpPr>
        <p:spPr>
          <a:xfrm>
            <a:off x="896191" y="1250148"/>
            <a:ext cx="8399814" cy="1477328"/>
          </a:xfrm>
          <a:prstGeom prst="rect">
            <a:avLst/>
          </a:prstGeom>
          <a:noFill/>
        </p:spPr>
        <p:txBody>
          <a:bodyPr wrap="square" rtlCol="0" anchor="t">
            <a:spAutoFit/>
          </a:bodyPr>
          <a:lstStyle/>
          <a:p>
            <a:pPr>
              <a:lnSpc>
                <a:spcPct val="150000"/>
              </a:lnSpc>
            </a:pPr>
            <a:r>
              <a:rPr lang="it-IT" sz="2000" b="1" dirty="0">
                <a:solidFill>
                  <a:srgbClr val="2B3642"/>
                </a:solidFill>
                <a:latin typeface="Times New Roman" panose="02020603050405020304" pitchFamily="18" charset="0"/>
                <a:ea typeface="+mn-lt"/>
                <a:cs typeface="Times New Roman" panose="02020603050405020304" pitchFamily="18" charset="0"/>
              </a:rPr>
              <a:t>Research Question:</a:t>
            </a:r>
            <a:endParaRPr lang="en-US" sz="2000" b="1" dirty="0" err="1">
              <a:solidFill>
                <a:srgbClr val="2B3642"/>
              </a:solidFill>
              <a:latin typeface="Times New Roman" panose="02020603050405020304" pitchFamily="18" charset="0"/>
              <a:ea typeface="+mn-lt"/>
              <a:cs typeface="Times New Roman" panose="02020603050405020304" pitchFamily="18" charset="0"/>
            </a:endParaRPr>
          </a:p>
          <a:p>
            <a:pPr algn="just">
              <a:lnSpc>
                <a:spcPct val="150000"/>
              </a:lnSpc>
            </a:pPr>
            <a:r>
              <a:rPr lang="en-GB" sz="2000" dirty="0">
                <a:solidFill>
                  <a:srgbClr val="2B3642"/>
                </a:solidFill>
                <a:latin typeface="Times New Roman" panose="02020603050405020304" pitchFamily="18" charset="0"/>
                <a:ea typeface="+mn-lt"/>
                <a:cs typeface="Times New Roman" panose="02020603050405020304" pitchFamily="18" charset="0"/>
              </a:rPr>
              <a:t>Investigate </a:t>
            </a:r>
            <a:r>
              <a:rPr lang="en-GB" sz="2000" b="1" dirty="0">
                <a:solidFill>
                  <a:srgbClr val="2B3642"/>
                </a:solidFill>
                <a:latin typeface="Times New Roman" panose="02020603050405020304" pitchFamily="18" charset="0"/>
                <a:ea typeface="+mn-lt"/>
                <a:cs typeface="Times New Roman" panose="02020603050405020304" pitchFamily="18" charset="0"/>
              </a:rPr>
              <a:t>government expenditure on health</a:t>
            </a:r>
            <a:r>
              <a:rPr lang="en-GB" sz="2000" dirty="0">
                <a:solidFill>
                  <a:srgbClr val="2B3642"/>
                </a:solidFill>
                <a:latin typeface="Times New Roman" panose="02020603050405020304" pitchFamily="18" charset="0"/>
                <a:ea typeface="+mn-lt"/>
                <a:cs typeface="Times New Roman" panose="02020603050405020304" pitchFamily="18" charset="0"/>
              </a:rPr>
              <a:t> to understand how resources are indeed </a:t>
            </a:r>
            <a:r>
              <a:rPr lang="en-GB" sz="2000" b="1" u="sng" dirty="0">
                <a:solidFill>
                  <a:srgbClr val="2B3642"/>
                </a:solidFill>
                <a:latin typeface="Times New Roman" panose="02020603050405020304" pitchFamily="18" charset="0"/>
                <a:ea typeface="+mn-lt"/>
                <a:cs typeface="Times New Roman" panose="02020603050405020304" pitchFamily="18" charset="0"/>
              </a:rPr>
              <a:t>efficiently</a:t>
            </a:r>
            <a:r>
              <a:rPr lang="en-GB" sz="2000" dirty="0">
                <a:solidFill>
                  <a:srgbClr val="2B3642"/>
                </a:solidFill>
                <a:latin typeface="Times New Roman" panose="02020603050405020304" pitchFamily="18" charset="0"/>
                <a:ea typeface="+mn-lt"/>
                <a:cs typeface="Times New Roman" panose="02020603050405020304" pitchFamily="18" charset="0"/>
              </a:rPr>
              <a:t> and </a:t>
            </a:r>
            <a:r>
              <a:rPr lang="en-GB" sz="2000" b="1" u="sng" dirty="0">
                <a:solidFill>
                  <a:srgbClr val="2B3642"/>
                </a:solidFill>
                <a:latin typeface="Times New Roman" panose="02020603050405020304" pitchFamily="18" charset="0"/>
                <a:ea typeface="+mn-lt"/>
                <a:cs typeface="Times New Roman" panose="02020603050405020304" pitchFamily="18" charset="0"/>
              </a:rPr>
              <a:t>effectively</a:t>
            </a:r>
            <a:r>
              <a:rPr lang="en-GB" sz="2000" dirty="0">
                <a:solidFill>
                  <a:srgbClr val="2B3642"/>
                </a:solidFill>
                <a:latin typeface="Times New Roman" panose="02020603050405020304" pitchFamily="18" charset="0"/>
                <a:ea typeface="+mn-lt"/>
                <a:cs typeface="Times New Roman" panose="02020603050405020304" pitchFamily="18" charset="0"/>
              </a:rPr>
              <a:t> utilized.</a:t>
            </a:r>
            <a:endParaRPr lang="en-GB" dirty="0">
              <a:solidFill>
                <a:srgbClr val="2B3642"/>
              </a:solidFill>
              <a:latin typeface="Times New Roman" panose="02020603050405020304" pitchFamily="18" charset="0"/>
              <a:cs typeface="Times New Roman" panose="02020603050405020304" pitchFamily="18" charset="0"/>
            </a:endParaRPr>
          </a:p>
        </p:txBody>
      </p:sp>
      <p:pic>
        <p:nvPicPr>
          <p:cNvPr id="10" name="Immagine 2">
            <a:extLst>
              <a:ext uri="{FF2B5EF4-FFF2-40B4-BE49-F238E27FC236}">
                <a16:creationId xmlns:a16="http://schemas.microsoft.com/office/drawing/2014/main" id="{24C95D53-A263-448F-981F-2A38D7E96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679" y="2888788"/>
            <a:ext cx="6632186" cy="3025592"/>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12" name="Footer Placeholder 3">
            <a:extLst>
              <a:ext uri="{FF2B5EF4-FFF2-40B4-BE49-F238E27FC236}">
                <a16:creationId xmlns:a16="http://schemas.microsoft.com/office/drawing/2014/main" id="{C09DF4E8-44C3-44C1-ABFF-8048AD927C91}"/>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24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6</a:t>
            </a:fld>
            <a:endParaRPr lang="en-US" sz="1100" b="1">
              <a:latin typeface="Abadi Extra Light" panose="020B0204020104020204" pitchFamily="34" charset="0"/>
            </a:endParaRPr>
          </a:p>
        </p:txBody>
      </p:sp>
      <p:sp>
        <p:nvSpPr>
          <p:cNvPr id="2" name="Title 1">
            <a:extLst>
              <a:ext uri="{FF2B5EF4-FFF2-40B4-BE49-F238E27FC236}">
                <a16:creationId xmlns:a16="http://schemas.microsoft.com/office/drawing/2014/main" id="{0F9BB379-BF23-49D5-9B12-C3AC29833A1D}"/>
              </a:ext>
            </a:extLst>
          </p:cNvPr>
          <p:cNvSpPr>
            <a:spLocks noGrp="1"/>
          </p:cNvSpPr>
          <p:nvPr>
            <p:ph type="title" idx="4294967295"/>
          </p:nvPr>
        </p:nvSpPr>
        <p:spPr>
          <a:xfrm>
            <a:off x="2133600" y="287338"/>
            <a:ext cx="10058400" cy="1449387"/>
          </a:xfrm>
        </p:spPr>
        <p:txBody>
          <a:bodyPr/>
          <a:lstStyle/>
          <a:p>
            <a:br>
              <a:rPr lang="en-GB" dirty="0"/>
            </a:br>
            <a:endParaRPr lang="x-none" dirty="0"/>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Literature Review</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6" name="Rectangle 5">
            <a:extLst>
              <a:ext uri="{FF2B5EF4-FFF2-40B4-BE49-F238E27FC236}">
                <a16:creationId xmlns:a16="http://schemas.microsoft.com/office/drawing/2014/main" id="{F8539177-9119-44BE-857D-08A85B411703}"/>
              </a:ext>
            </a:extLst>
          </p:cNvPr>
          <p:cNvSpPr/>
          <p:nvPr/>
        </p:nvSpPr>
        <p:spPr>
          <a:xfrm>
            <a:off x="958790" y="1515303"/>
            <a:ext cx="9699378" cy="193899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GB" sz="2000" b="1" dirty="0">
                <a:solidFill>
                  <a:srgbClr val="2B3642"/>
                </a:solidFill>
                <a:latin typeface="Times New Roman" panose="02020603050405020304" pitchFamily="18" charset="0"/>
                <a:ea typeface="+mn-lt"/>
                <a:cs typeface="Times New Roman" panose="02020603050405020304" pitchFamily="18" charset="0"/>
              </a:rPr>
              <a:t>Evans </a:t>
            </a:r>
            <a:r>
              <a:rPr lang="en-GB" sz="2000" b="1" i="1" dirty="0">
                <a:solidFill>
                  <a:srgbClr val="2B3642"/>
                </a:solidFill>
                <a:latin typeface="Times New Roman" panose="02020603050405020304" pitchFamily="18" charset="0"/>
                <a:ea typeface="+mn-lt"/>
                <a:cs typeface="Times New Roman" panose="02020603050405020304" pitchFamily="18" charset="0"/>
              </a:rPr>
              <a:t>et al. </a:t>
            </a:r>
            <a:r>
              <a:rPr lang="en-GB" sz="2000" b="1" dirty="0">
                <a:solidFill>
                  <a:srgbClr val="2B3642"/>
                </a:solidFill>
                <a:latin typeface="Times New Roman" panose="02020603050405020304" pitchFamily="18" charset="0"/>
                <a:ea typeface="+mn-lt"/>
                <a:cs typeface="Times New Roman" panose="02020603050405020304" pitchFamily="18" charset="0"/>
              </a:rPr>
              <a:t>(2000): </a:t>
            </a:r>
            <a:r>
              <a:rPr lang="en-GB" sz="2000" dirty="0">
                <a:solidFill>
                  <a:srgbClr val="2B3642"/>
                </a:solidFill>
                <a:latin typeface="Times New Roman" panose="02020603050405020304" pitchFamily="18" charset="0"/>
                <a:ea typeface="+mn-lt"/>
                <a:cs typeface="Times New Roman" panose="02020603050405020304" pitchFamily="18" charset="0"/>
              </a:rPr>
              <a:t>frontier analysis to rank WHO countries.</a:t>
            </a:r>
          </a:p>
          <a:p>
            <a:pPr marL="457200" indent="-457200" algn="just">
              <a:lnSpc>
                <a:spcPct val="150000"/>
              </a:lnSpc>
              <a:buFont typeface="Arial" panose="020B0604020202020204" pitchFamily="34" charset="0"/>
              <a:buChar char="•"/>
            </a:pPr>
            <a:r>
              <a:rPr lang="en-US" sz="2000" b="1" dirty="0">
                <a:solidFill>
                  <a:srgbClr val="2B3642"/>
                </a:solidFill>
                <a:latin typeface="Times New Roman" panose="02020603050405020304" pitchFamily="18" charset="0"/>
                <a:cs typeface="Times New Roman" panose="02020603050405020304" pitchFamily="18" charset="0"/>
              </a:rPr>
              <a:t>Afonso and St. Aubyn (2011): </a:t>
            </a:r>
            <a:r>
              <a:rPr lang="en-US" sz="2000" dirty="0">
                <a:solidFill>
                  <a:srgbClr val="2B3642"/>
                </a:solidFill>
                <a:latin typeface="Times New Roman" panose="02020603050405020304" pitchFamily="18" charset="0"/>
                <a:cs typeface="Times New Roman" panose="02020603050405020304" pitchFamily="18" charset="0"/>
              </a:rPr>
              <a:t>two-steps procedure (DEA/Tobit and bootstrap). Results: </a:t>
            </a:r>
          </a:p>
          <a:p>
            <a:pPr marL="914400" lvl="1" indent="-457200" algn="just">
              <a:lnSpc>
                <a:spcPct val="150000"/>
              </a:lnSpc>
              <a:buFont typeface="Courier New" panose="02070309020205020404" pitchFamily="49" charset="0"/>
              <a:buChar char="o"/>
            </a:pPr>
            <a:r>
              <a:rPr lang="en-US" sz="2000" dirty="0">
                <a:solidFill>
                  <a:srgbClr val="2B3642"/>
                </a:solidFill>
                <a:latin typeface="Times New Roman" panose="02020603050405020304" pitchFamily="18" charset="0"/>
                <a:cs typeface="Times New Roman" panose="02020603050405020304" pitchFamily="18" charset="0"/>
              </a:rPr>
              <a:t>on average, in the OECD 40% inefficiency of public health spending;</a:t>
            </a:r>
          </a:p>
          <a:p>
            <a:pPr marL="914400" lvl="1" indent="-457200" algn="just">
              <a:lnSpc>
                <a:spcPct val="150000"/>
              </a:lnSpc>
              <a:buFont typeface="Courier New" panose="02070309020205020404" pitchFamily="49" charset="0"/>
              <a:buChar char="o"/>
            </a:pPr>
            <a:r>
              <a:rPr lang="en-US" sz="2000" dirty="0">
                <a:solidFill>
                  <a:srgbClr val="2B3642"/>
                </a:solidFill>
                <a:latin typeface="Times New Roman" panose="02020603050405020304" pitchFamily="18" charset="0"/>
                <a:cs typeface="Times New Roman" panose="02020603050405020304" pitchFamily="18" charset="0"/>
              </a:rPr>
              <a:t>other relevant factors: income, education, obesity and smoking.</a:t>
            </a:r>
            <a:endParaRPr lang="en-GB" sz="2000" dirty="0">
              <a:solidFill>
                <a:srgbClr val="2B3642"/>
              </a:solidFill>
              <a:latin typeface="Times New Roman" panose="02020603050405020304" pitchFamily="18" charset="0"/>
              <a:cs typeface="Times New Roman" panose="02020603050405020304" pitchFamily="18" charset="0"/>
            </a:endParaRPr>
          </a:p>
        </p:txBody>
      </p:sp>
      <p:sp>
        <p:nvSpPr>
          <p:cNvPr id="10" name="TextBox 10">
            <a:extLst>
              <a:ext uri="{FF2B5EF4-FFF2-40B4-BE49-F238E27FC236}">
                <a16:creationId xmlns:a16="http://schemas.microsoft.com/office/drawing/2014/main" id="{7BC8EF27-D3EE-4301-BF67-D209F98F8E01}"/>
              </a:ext>
            </a:extLst>
          </p:cNvPr>
          <p:cNvSpPr txBox="1"/>
          <p:nvPr/>
        </p:nvSpPr>
        <p:spPr>
          <a:xfrm>
            <a:off x="958790" y="3714131"/>
            <a:ext cx="9699378" cy="2032092"/>
          </a:xfrm>
          <a:prstGeom prst="rect">
            <a:avLst/>
          </a:prstGeom>
          <a:noFill/>
          <a:ln w="31750">
            <a:solidFill>
              <a:srgbClr val="BF2F38"/>
            </a:solidFill>
          </a:ln>
        </p:spPr>
        <p:txBody>
          <a:bodyPr wrap="square" lIns="90000" rIns="90000" rtlCol="0" anchor="ctr" anchorCtr="0">
            <a:noAutofit/>
          </a:bodyPr>
          <a:lstStyle/>
          <a:p>
            <a:pPr marL="342900" indent="-342900" algn="just">
              <a:lnSpc>
                <a:spcPct val="150000"/>
              </a:lnSpc>
              <a:buFont typeface="Arial" panose="020B0604020202020204" pitchFamily="34" charset="0"/>
              <a:buChar char="•"/>
            </a:pPr>
            <a:r>
              <a:rPr lang="en-GB" sz="2000" b="1" dirty="0" err="1">
                <a:solidFill>
                  <a:srgbClr val="2B3642"/>
                </a:solidFill>
                <a:latin typeface="Times New Roman" panose="02020603050405020304" pitchFamily="18" charset="0"/>
                <a:cs typeface="Times New Roman" panose="02020603050405020304" pitchFamily="18" charset="0"/>
              </a:rPr>
              <a:t>Crémieux</a:t>
            </a:r>
            <a:r>
              <a:rPr lang="en-GB" sz="2000" b="1" dirty="0">
                <a:solidFill>
                  <a:srgbClr val="2B3642"/>
                </a:solidFill>
                <a:latin typeface="Times New Roman" panose="02020603050405020304" pitchFamily="18" charset="0"/>
                <a:cs typeface="Times New Roman" panose="02020603050405020304" pitchFamily="18" charset="0"/>
              </a:rPr>
              <a:t>, Ouellette and Pilon (1999). </a:t>
            </a:r>
            <a:r>
              <a:rPr lang="en-GB" sz="2000" dirty="0">
                <a:solidFill>
                  <a:srgbClr val="2B3642"/>
                </a:solidFill>
                <a:latin typeface="Times New Roman" panose="02020603050405020304" pitchFamily="18" charset="0"/>
                <a:cs typeface="Times New Roman" panose="02020603050405020304" pitchFamily="18" charset="0"/>
              </a:rPr>
              <a:t>GLS regression with fixed effects on Canadian provinces. Health care spending significantly:</a:t>
            </a:r>
          </a:p>
          <a:p>
            <a:pPr marL="914400" lvl="1" indent="-457200" algn="just">
              <a:lnSpc>
                <a:spcPct val="150000"/>
              </a:lnSpc>
              <a:buFont typeface="Courier New" panose="02070309020205020404" pitchFamily="49" charset="0"/>
              <a:buChar char="o"/>
            </a:pPr>
            <a:r>
              <a:rPr lang="en-GB" sz="2000" dirty="0">
                <a:solidFill>
                  <a:srgbClr val="2B3642"/>
                </a:solidFill>
                <a:latin typeface="Times New Roman" panose="02020603050405020304" pitchFamily="18" charset="0"/>
                <a:cs typeface="Times New Roman" panose="02020603050405020304" pitchFamily="18" charset="0"/>
              </a:rPr>
              <a:t>increases </a:t>
            </a:r>
            <a:r>
              <a:rPr lang="en-GB" sz="2000" u="sng" dirty="0">
                <a:solidFill>
                  <a:srgbClr val="2B3642"/>
                </a:solidFill>
                <a:latin typeface="Times New Roman" panose="02020603050405020304" pitchFamily="18" charset="0"/>
                <a:cs typeface="Times New Roman" panose="02020603050405020304" pitchFamily="18" charset="0"/>
              </a:rPr>
              <a:t>life expectancy</a:t>
            </a:r>
            <a:r>
              <a:rPr lang="en-GB" sz="2000" dirty="0">
                <a:solidFill>
                  <a:srgbClr val="2B3642"/>
                </a:solidFill>
                <a:latin typeface="Times New Roman" panose="02020603050405020304" pitchFamily="18" charset="0"/>
                <a:cs typeface="Times New Roman" panose="02020603050405020304" pitchFamily="18" charset="0"/>
              </a:rPr>
              <a:t>;</a:t>
            </a:r>
          </a:p>
          <a:p>
            <a:pPr marL="914400" lvl="1" indent="-457200" algn="just">
              <a:lnSpc>
                <a:spcPct val="150000"/>
              </a:lnSpc>
              <a:buFont typeface="Courier New" panose="02070309020205020404" pitchFamily="49" charset="0"/>
              <a:buChar char="o"/>
            </a:pPr>
            <a:r>
              <a:rPr lang="en-GB" sz="2000" dirty="0">
                <a:solidFill>
                  <a:srgbClr val="2B3642"/>
                </a:solidFill>
                <a:latin typeface="Times New Roman" panose="02020603050405020304" pitchFamily="18" charset="0"/>
                <a:cs typeface="Times New Roman" panose="02020603050405020304" pitchFamily="18" charset="0"/>
              </a:rPr>
              <a:t>decreases </a:t>
            </a:r>
            <a:r>
              <a:rPr lang="en-GB" sz="2000" u="sng" dirty="0">
                <a:solidFill>
                  <a:srgbClr val="2B3642"/>
                </a:solidFill>
                <a:latin typeface="Times New Roman" panose="02020603050405020304" pitchFamily="18" charset="0"/>
                <a:cs typeface="Times New Roman" panose="02020603050405020304" pitchFamily="18" charset="0"/>
              </a:rPr>
              <a:t>infant mortality</a:t>
            </a:r>
            <a:r>
              <a:rPr lang="en-GB" sz="2000" dirty="0">
                <a:solidFill>
                  <a:srgbClr val="2B3642"/>
                </a:solidFill>
                <a:latin typeface="Times New Roman" panose="02020603050405020304" pitchFamily="18" charset="0"/>
                <a:cs typeface="Times New Roman" panose="02020603050405020304" pitchFamily="18" charset="0"/>
              </a:rPr>
              <a:t>.</a:t>
            </a:r>
          </a:p>
        </p:txBody>
      </p:sp>
      <p:sp>
        <p:nvSpPr>
          <p:cNvPr id="12" name="Footer Placeholder 3">
            <a:extLst>
              <a:ext uri="{FF2B5EF4-FFF2-40B4-BE49-F238E27FC236}">
                <a16:creationId xmlns:a16="http://schemas.microsoft.com/office/drawing/2014/main" id="{6E9CB38A-3CEE-48C5-91EC-EF6B209148DE}"/>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13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7</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12" name="TextBox 11">
            <a:extLst>
              <a:ext uri="{FF2B5EF4-FFF2-40B4-BE49-F238E27FC236}">
                <a16:creationId xmlns:a16="http://schemas.microsoft.com/office/drawing/2014/main" id="{3221F271-2C66-4A52-B25A-700D44B63A46}"/>
              </a:ext>
            </a:extLst>
          </p:cNvPr>
          <p:cNvSpPr txBox="1"/>
          <p:nvPr/>
        </p:nvSpPr>
        <p:spPr>
          <a:xfrm>
            <a:off x="896191" y="1258523"/>
            <a:ext cx="10538725" cy="5658280"/>
          </a:xfrm>
          <a:prstGeom prst="rect">
            <a:avLst/>
          </a:prstGeom>
          <a:noFill/>
        </p:spPr>
        <p:txBody>
          <a:bodyPr wrap="square" rtlCol="0" anchor="t">
            <a:spAutoFit/>
          </a:bodyPr>
          <a:lstStyle/>
          <a:p>
            <a:pPr>
              <a:lnSpc>
                <a:spcPct val="150000"/>
              </a:lnSpc>
            </a:pPr>
            <a:r>
              <a:rPr lang="it-IT" sz="2800" b="1" u="sng" dirty="0">
                <a:solidFill>
                  <a:schemeClr val="bg2">
                    <a:lumMod val="25000"/>
                  </a:schemeClr>
                </a:solidFill>
                <a:latin typeface="Times New Roman" panose="02020603050405020304" pitchFamily="18" charset="0"/>
                <a:ea typeface="+mn-lt"/>
                <a:cs typeface="Times New Roman" panose="02020603050405020304" pitchFamily="18" charset="0"/>
              </a:rPr>
              <a:t>Data Context:</a:t>
            </a:r>
            <a:endParaRPr lang="en-US" sz="2800" b="1" u="sng" dirty="0" err="1">
              <a:solidFill>
                <a:schemeClr val="bg2">
                  <a:lumMod val="25000"/>
                </a:schemeClr>
              </a:solidFill>
              <a:latin typeface="Times New Roman" panose="02020603050405020304" pitchFamily="18" charset="0"/>
              <a:ea typeface="+mn-lt"/>
              <a:cs typeface="Times New Roman" panose="02020603050405020304" pitchFamily="18" charset="0"/>
            </a:endParaRPr>
          </a:p>
          <a:p>
            <a:pPr>
              <a:lnSpc>
                <a:spcPct val="150000"/>
              </a:lnSpc>
            </a:pPr>
            <a:r>
              <a:rPr lang="it-IT" sz="2400" b="1" dirty="0">
                <a:solidFill>
                  <a:schemeClr val="bg2">
                    <a:lumMod val="25000"/>
                  </a:schemeClr>
                </a:solidFill>
                <a:latin typeface="Times New Roman" panose="02020603050405020304" pitchFamily="18" charset="0"/>
                <a:ea typeface="+mn-lt"/>
                <a:cs typeface="Times New Roman" panose="02020603050405020304" pitchFamily="18" charset="0"/>
              </a:rPr>
              <a:t>Basis: </a:t>
            </a:r>
            <a:r>
              <a:rPr lang="it-IT" sz="2400" dirty="0">
                <a:solidFill>
                  <a:schemeClr val="bg2">
                    <a:lumMod val="25000"/>
                  </a:schemeClr>
                </a:solidFill>
                <a:latin typeface="Times New Roman" panose="02020603050405020304" pitchFamily="18" charset="0"/>
                <a:ea typeface="+mn-lt"/>
                <a:cs typeface="Times New Roman" panose="02020603050405020304" pitchFamily="18" charset="0"/>
              </a:rPr>
              <a:t>Research Paper by </a:t>
            </a:r>
            <a:r>
              <a:rPr lang="en-GB" sz="2400" dirty="0" err="1">
                <a:solidFill>
                  <a:schemeClr val="bg2">
                    <a:lumMod val="25000"/>
                  </a:schemeClr>
                </a:solidFill>
                <a:latin typeface="Times New Roman" panose="02020603050405020304" pitchFamily="18" charset="0"/>
                <a:cs typeface="Times New Roman" panose="02020603050405020304" pitchFamily="18" charset="0"/>
              </a:rPr>
              <a:t>Crémieux</a:t>
            </a:r>
            <a:r>
              <a:rPr lang="en-GB" sz="2400" dirty="0">
                <a:solidFill>
                  <a:schemeClr val="bg2">
                    <a:lumMod val="25000"/>
                  </a:schemeClr>
                </a:solidFill>
                <a:latin typeface="Times New Roman" panose="02020603050405020304" pitchFamily="18" charset="0"/>
                <a:cs typeface="Times New Roman" panose="02020603050405020304" pitchFamily="18" charset="0"/>
              </a:rPr>
              <a:t>, Ouellette and Pilon (1999)</a:t>
            </a:r>
            <a:endParaRPr lang="it-IT" sz="2400" dirty="0">
              <a:solidFill>
                <a:schemeClr val="bg2">
                  <a:lumMod val="25000"/>
                </a:schemeClr>
              </a:solidFill>
              <a:latin typeface="Times New Roman" panose="02020603050405020304" pitchFamily="18" charset="0"/>
              <a:ea typeface="+mn-lt"/>
              <a:cs typeface="Times New Roman" panose="02020603050405020304" pitchFamily="18" charset="0"/>
            </a:endParaRPr>
          </a:p>
          <a:p>
            <a:pPr>
              <a:lnSpc>
                <a:spcPct val="150000"/>
              </a:lnSpc>
            </a:pPr>
            <a:r>
              <a:rPr lang="it-IT" sz="2400" b="1" dirty="0">
                <a:solidFill>
                  <a:schemeClr val="bg2">
                    <a:lumMod val="25000"/>
                  </a:schemeClr>
                </a:solidFill>
                <a:latin typeface="Times New Roman" panose="02020603050405020304" pitchFamily="18" charset="0"/>
                <a:ea typeface="+mn-lt"/>
                <a:cs typeface="Times New Roman" panose="02020603050405020304" pitchFamily="18" charset="0"/>
              </a:rPr>
              <a:t>Focus of Search: </a:t>
            </a:r>
          </a:p>
          <a:p>
            <a:pPr marL="285750" indent="-285750">
              <a:lnSpc>
                <a:spcPct val="150000"/>
              </a:lnSpc>
              <a:buFont typeface="Arial" panose="020B0604020202020204" pitchFamily="34" charset="0"/>
              <a:buChar char="•"/>
            </a:pPr>
            <a:r>
              <a:rPr lang="it-IT" sz="2400" dirty="0">
                <a:solidFill>
                  <a:schemeClr val="bg2">
                    <a:lumMod val="25000"/>
                  </a:schemeClr>
                </a:solidFill>
                <a:latin typeface="Times New Roman" panose="02020603050405020304" pitchFamily="18" charset="0"/>
                <a:ea typeface="+mn-lt"/>
                <a:cs typeface="Times New Roman" panose="02020603050405020304" pitchFamily="18" charset="0"/>
              </a:rPr>
              <a:t>Data regarding Life Expectancy and Infant Mortality to serve as proxies for health outcomes</a:t>
            </a:r>
          </a:p>
          <a:p>
            <a:pPr marL="285750" indent="-285750">
              <a:lnSpc>
                <a:spcPct val="150000"/>
              </a:lnSpc>
              <a:buFont typeface="Arial" panose="020B0604020202020204" pitchFamily="34" charset="0"/>
              <a:buChar char="•"/>
            </a:pPr>
            <a:r>
              <a:rPr lang="it-IT" sz="2400" dirty="0">
                <a:solidFill>
                  <a:schemeClr val="bg2">
                    <a:lumMod val="25000"/>
                  </a:schemeClr>
                </a:solidFill>
                <a:latin typeface="Times New Roman" panose="02020603050405020304" pitchFamily="18" charset="0"/>
                <a:ea typeface="+mn-lt"/>
                <a:cs typeface="Times New Roman" panose="02020603050405020304" pitchFamily="18" charset="0"/>
              </a:rPr>
              <a:t>D</a:t>
            </a:r>
            <a:r>
              <a:rPr lang="en-GB" sz="2400" dirty="0" err="1">
                <a:solidFill>
                  <a:schemeClr val="bg2">
                    <a:lumMod val="25000"/>
                  </a:schemeClr>
                </a:solidFill>
                <a:latin typeface="Times New Roman" panose="02020603050405020304" pitchFamily="18" charset="0"/>
                <a:cs typeface="Times New Roman" panose="02020603050405020304" pitchFamily="18" charset="0"/>
              </a:rPr>
              <a:t>ata</a:t>
            </a:r>
            <a:r>
              <a:rPr lang="en-GB" sz="2400" dirty="0">
                <a:solidFill>
                  <a:schemeClr val="bg2">
                    <a:lumMod val="25000"/>
                  </a:schemeClr>
                </a:solidFill>
                <a:latin typeface="Times New Roman" panose="02020603050405020304" pitchFamily="18" charset="0"/>
                <a:cs typeface="Times New Roman" panose="02020603050405020304" pitchFamily="18" charset="0"/>
              </a:rPr>
              <a:t> regarding Healthcare Expenditure</a:t>
            </a:r>
          </a:p>
          <a:p>
            <a:pPr marL="285750" indent="-285750">
              <a:lnSpc>
                <a:spcPct val="150000"/>
              </a:lnSpc>
              <a:buFont typeface="Arial" panose="020B0604020202020204" pitchFamily="34" charset="0"/>
              <a:buChar char="•"/>
            </a:pPr>
            <a:r>
              <a:rPr lang="en-GB" sz="2400" dirty="0">
                <a:solidFill>
                  <a:schemeClr val="bg2">
                    <a:lumMod val="25000"/>
                  </a:schemeClr>
                </a:solidFill>
                <a:latin typeface="Times New Roman" panose="02020603050405020304" pitchFamily="18" charset="0"/>
                <a:cs typeface="Times New Roman" panose="02020603050405020304" pitchFamily="18" charset="0"/>
              </a:rPr>
              <a:t>Data regarding Economic, Socio-Demographic, Nutritional and Lifestyle factors that influence health. </a:t>
            </a:r>
            <a:endParaRPr lang="it-IT" sz="2400" dirty="0">
              <a:solidFill>
                <a:schemeClr val="bg2">
                  <a:lumMod val="25000"/>
                </a:schemeClr>
              </a:solidFill>
              <a:latin typeface="Times New Roman" panose="02020603050405020304" pitchFamily="18" charset="0"/>
              <a:ea typeface="+mn-lt"/>
              <a:cs typeface="Times New Roman" panose="02020603050405020304" pitchFamily="18" charset="0"/>
            </a:endParaRPr>
          </a:p>
          <a:p>
            <a:pPr>
              <a:lnSpc>
                <a:spcPct val="150000"/>
              </a:lnSpc>
            </a:pPr>
            <a:endParaRPr lang="en-GB" sz="2400" dirty="0">
              <a:solidFill>
                <a:schemeClr val="bg2">
                  <a:lumMod val="25000"/>
                </a:schemeClr>
              </a:solidFill>
              <a:latin typeface="Times New Roman" panose="02020603050405020304" pitchFamily="18" charset="0"/>
              <a:cs typeface="Times New Roman" panose="02020603050405020304" pitchFamily="18" charset="0"/>
            </a:endParaRPr>
          </a:p>
          <a:p>
            <a:pPr>
              <a:lnSpc>
                <a:spcPct val="150000"/>
              </a:lnSpc>
            </a:pPr>
            <a:endParaRPr lang="en-GB" sz="24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56749842-4681-43DE-A73B-7AB2293B63C6}"/>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4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8</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9" name="TextBox 8">
            <a:extLst>
              <a:ext uri="{FF2B5EF4-FFF2-40B4-BE49-F238E27FC236}">
                <a16:creationId xmlns:a16="http://schemas.microsoft.com/office/drawing/2014/main" id="{7D4D8E1A-3C18-4C99-9BE6-DE80DC6F97D0}"/>
              </a:ext>
            </a:extLst>
          </p:cNvPr>
          <p:cNvSpPr txBox="1"/>
          <p:nvPr/>
        </p:nvSpPr>
        <p:spPr>
          <a:xfrm>
            <a:off x="874964" y="1377654"/>
            <a:ext cx="9409578" cy="4180953"/>
          </a:xfrm>
          <a:prstGeom prst="rect">
            <a:avLst/>
          </a:prstGeom>
          <a:noFill/>
        </p:spPr>
        <p:txBody>
          <a:bodyPr wrap="square" rtlCol="0" anchor="t">
            <a:spAutoFit/>
          </a:bodyPr>
          <a:lstStyle/>
          <a:p>
            <a:pPr>
              <a:lnSpc>
                <a:spcPct val="150000"/>
              </a:lnSpc>
            </a:pPr>
            <a:r>
              <a:rPr lang="it-IT" sz="2800" b="1" u="sng" dirty="0">
                <a:solidFill>
                  <a:schemeClr val="bg2">
                    <a:lumMod val="25000"/>
                  </a:schemeClr>
                </a:solidFill>
                <a:latin typeface="Times New Roman" panose="02020603050405020304" pitchFamily="18" charset="0"/>
                <a:ea typeface="+mn-lt"/>
                <a:cs typeface="Times New Roman" panose="02020603050405020304" pitchFamily="18" charset="0"/>
              </a:rPr>
              <a:t>Data Collection:</a:t>
            </a:r>
            <a:endParaRPr lang="en-US" sz="2800" b="1" u="sng" dirty="0" err="1">
              <a:solidFill>
                <a:schemeClr val="bg2">
                  <a:lumMod val="25000"/>
                </a:schemeClr>
              </a:solidFill>
              <a:latin typeface="Times New Roman" panose="02020603050405020304" pitchFamily="18" charset="0"/>
              <a:ea typeface="+mn-lt"/>
              <a:cs typeface="Times New Roman" panose="02020603050405020304" pitchFamily="18" charset="0"/>
            </a:endParaRPr>
          </a:p>
          <a:p>
            <a:pPr>
              <a:lnSpc>
                <a:spcPct val="200000"/>
              </a:lnSpc>
            </a:pPr>
            <a:r>
              <a:rPr lang="it-IT" sz="2400" b="1" dirty="0">
                <a:solidFill>
                  <a:schemeClr val="bg2">
                    <a:lumMod val="25000"/>
                  </a:schemeClr>
                </a:solidFill>
                <a:latin typeface="Times New Roman" panose="02020603050405020304" pitchFamily="18" charset="0"/>
                <a:ea typeface="+mn-lt"/>
                <a:cs typeface="Times New Roman" panose="02020603050405020304" pitchFamily="18" charset="0"/>
              </a:rPr>
              <a:t>Source: </a:t>
            </a:r>
            <a:r>
              <a:rPr lang="it-IT" sz="2400" dirty="0">
                <a:solidFill>
                  <a:schemeClr val="bg2">
                    <a:lumMod val="25000"/>
                  </a:schemeClr>
                </a:solidFill>
                <a:latin typeface="Times New Roman" panose="02020603050405020304" pitchFamily="18" charset="0"/>
                <a:ea typeface="+mn-lt"/>
                <a:cs typeface="Times New Roman" panose="02020603050405020304" pitchFamily="18" charset="0"/>
              </a:rPr>
              <a:t>World Bank</a:t>
            </a:r>
          </a:p>
          <a:p>
            <a:pPr>
              <a:lnSpc>
                <a:spcPct val="200000"/>
              </a:lnSpc>
            </a:pPr>
            <a:r>
              <a:rPr lang="it-IT" sz="2400" b="1" dirty="0">
                <a:solidFill>
                  <a:schemeClr val="bg2">
                    <a:lumMod val="25000"/>
                  </a:schemeClr>
                </a:solidFill>
                <a:latin typeface="Times New Roman" panose="02020603050405020304" pitchFamily="18" charset="0"/>
                <a:ea typeface="+mn-lt"/>
                <a:cs typeface="Times New Roman" panose="02020603050405020304" pitchFamily="18" charset="0"/>
              </a:rPr>
              <a:t>Sample: </a:t>
            </a:r>
            <a:r>
              <a:rPr lang="it-IT" sz="2400" dirty="0">
                <a:solidFill>
                  <a:schemeClr val="bg2">
                    <a:lumMod val="25000"/>
                  </a:schemeClr>
                </a:solidFill>
                <a:latin typeface="Times New Roman" panose="02020603050405020304" pitchFamily="18" charset="0"/>
                <a:ea typeface="+mn-lt"/>
                <a:cs typeface="Times New Roman" panose="02020603050405020304" pitchFamily="18" charset="0"/>
              </a:rPr>
              <a:t>217 countries</a:t>
            </a:r>
          </a:p>
          <a:p>
            <a:pPr>
              <a:lnSpc>
                <a:spcPct val="200000"/>
              </a:lnSpc>
            </a:pPr>
            <a:r>
              <a:rPr lang="en-GB" sz="2400" b="1" dirty="0">
                <a:solidFill>
                  <a:schemeClr val="bg2">
                    <a:lumMod val="25000"/>
                  </a:schemeClr>
                </a:solidFill>
                <a:latin typeface="Times New Roman"/>
                <a:cs typeface="Times New Roman"/>
              </a:rPr>
              <a:t>Type of Data</a:t>
            </a:r>
            <a:r>
              <a:rPr lang="en-GB" sz="2400" dirty="0">
                <a:solidFill>
                  <a:schemeClr val="bg2">
                    <a:lumMod val="25000"/>
                  </a:schemeClr>
                </a:solidFill>
                <a:latin typeface="Times New Roman"/>
                <a:cs typeface="Times New Roman"/>
              </a:rPr>
              <a:t>: Initially data collected in the form of panel data for the period between 2010 - 2018</a:t>
            </a:r>
          </a:p>
          <a:p>
            <a:pPr>
              <a:lnSpc>
                <a:spcPct val="150000"/>
              </a:lnSpc>
            </a:pPr>
            <a:endParaRPr lang="en-GB" sz="24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a16="http://schemas.microsoft.com/office/drawing/2014/main" id="{E46A1EEF-5321-49A9-BBD3-AA36C2920146}"/>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7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E9ACC-6AB3-44A0-984D-40AE5A1BD643}"/>
              </a:ext>
            </a:extLst>
          </p:cNvPr>
          <p:cNvSpPr>
            <a:spLocks noGrp="1"/>
          </p:cNvSpPr>
          <p:nvPr>
            <p:ph type="sldNum" sz="quarter" idx="12"/>
          </p:nvPr>
        </p:nvSpPr>
        <p:spPr/>
        <p:txBody>
          <a:bodyPr/>
          <a:lstStyle/>
          <a:p>
            <a:fld id="{34B7E4EF-A1BD-40F4-AB7B-04F084DD991D}" type="slidenum">
              <a:rPr lang="en-US" sz="1100" b="1" smtClean="0">
                <a:latin typeface="Abadi Extra Light" panose="020B0204020104020204" pitchFamily="34" charset="0"/>
              </a:rPr>
              <a:t>9</a:t>
            </a:fld>
            <a:endParaRPr lang="en-US" sz="1100" b="1">
              <a:latin typeface="Abadi Extra Light" panose="020B0204020104020204" pitchFamily="34" charset="0"/>
            </a:endParaRPr>
          </a:p>
        </p:txBody>
      </p:sp>
      <p:sp>
        <p:nvSpPr>
          <p:cNvPr id="11" name="TextBox 10">
            <a:extLst>
              <a:ext uri="{FF2B5EF4-FFF2-40B4-BE49-F238E27FC236}">
                <a16:creationId xmlns:a16="http://schemas.microsoft.com/office/drawing/2014/main" id="{FCBCFE03-7618-4C44-97DF-FDD39BB26AC8}"/>
              </a:ext>
            </a:extLst>
          </p:cNvPr>
          <p:cNvSpPr txBox="1"/>
          <p:nvPr/>
        </p:nvSpPr>
        <p:spPr>
          <a:xfrm>
            <a:off x="896191" y="510546"/>
            <a:ext cx="8266470" cy="707886"/>
          </a:xfrm>
          <a:prstGeom prst="rect">
            <a:avLst/>
          </a:prstGeom>
          <a:noFill/>
        </p:spPr>
        <p:txBody>
          <a:bodyPr wrap="square" rtlCol="0">
            <a:spAutoFit/>
          </a:bodyPr>
          <a:lstStyle/>
          <a:p>
            <a:r>
              <a:rPr lang="en-GB" sz="4000" dirty="0">
                <a:solidFill>
                  <a:schemeClr val="bg2">
                    <a:lumMod val="25000"/>
                  </a:schemeClr>
                </a:solidFill>
                <a:latin typeface="Garamond" panose="02020404030301010803" pitchFamily="18" charset="0"/>
                <a:cs typeface="Times New Roman" panose="02020603050405020304" pitchFamily="18" charset="0"/>
              </a:rPr>
              <a:t>Empirical Work: Data Preparation</a:t>
            </a:r>
            <a:endParaRPr lang="x-none" sz="4000" cap="small"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CB68FC3-E35D-4237-91C9-0BDC53A31D90}"/>
              </a:ext>
            </a:extLst>
          </p:cNvPr>
          <p:cNvCxnSpPr>
            <a:cxnSpLocks/>
          </p:cNvCxnSpPr>
          <p:nvPr/>
        </p:nvCxnSpPr>
        <p:spPr>
          <a:xfrm>
            <a:off x="958790" y="1231520"/>
            <a:ext cx="8399815" cy="1"/>
          </a:xfrm>
          <a:prstGeom prst="line">
            <a:avLst/>
          </a:prstGeom>
          <a:ln>
            <a:solidFill>
              <a:schemeClr val="bg2">
                <a:lumMod val="25000"/>
              </a:schemeClr>
            </a:solidFill>
          </a:ln>
        </p:spPr>
        <p:style>
          <a:lnRef idx="2">
            <a:schemeClr val="accent4"/>
          </a:lnRef>
          <a:fillRef idx="0">
            <a:schemeClr val="accent4"/>
          </a:fillRef>
          <a:effectRef idx="1">
            <a:schemeClr val="accent4"/>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7EF72C82-6D66-4E1B-997E-D23308635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894" y="389243"/>
            <a:ext cx="2418240" cy="988411"/>
          </a:xfrm>
          <a:prstGeom prst="rect">
            <a:avLst/>
          </a:prstGeom>
        </p:spPr>
      </p:pic>
      <p:sp>
        <p:nvSpPr>
          <p:cNvPr id="3" name="TextBox 2">
            <a:extLst>
              <a:ext uri="{FF2B5EF4-FFF2-40B4-BE49-F238E27FC236}">
                <a16:creationId xmlns:a16="http://schemas.microsoft.com/office/drawing/2014/main" id="{253A2573-B0C8-4827-B75C-556F8AC4BCA9}"/>
              </a:ext>
            </a:extLst>
          </p:cNvPr>
          <p:cNvSpPr txBox="1"/>
          <p:nvPr/>
        </p:nvSpPr>
        <p:spPr>
          <a:xfrm>
            <a:off x="166137" y="1633291"/>
            <a:ext cx="3737269" cy="4330416"/>
          </a:xfrm>
          <a:prstGeom prst="rect">
            <a:avLst/>
          </a:prstGeom>
          <a:noFill/>
        </p:spPr>
        <p:txBody>
          <a:bodyPr wrap="square" rtlCol="0">
            <a:spAutoFit/>
          </a:bodyPr>
          <a:lstStyle/>
          <a:p>
            <a:pPr>
              <a:lnSpc>
                <a:spcPct val="110000"/>
              </a:lnSpc>
            </a:pPr>
            <a:r>
              <a:rPr lang="en-GB" dirty="0">
                <a:solidFill>
                  <a:srgbClr val="2B3642"/>
                </a:solidFill>
                <a:latin typeface="Times New Roman" panose="02020603050405020304" pitchFamily="18" charset="0"/>
                <a:cs typeface="Times New Roman" panose="02020603050405020304" pitchFamily="18" charset="0"/>
              </a:rPr>
              <a:t>Raw data of for the following 9 variables available initially:</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Life Expectancy (at birth in years)</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Infant Mortality (per 1000 live births)</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GDP per Capita (current US$)</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Health Exp (% total govt. exp)</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Alcohol (Cons/capita age 15+)</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Education (post-secondary % total pop. age 25+)</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Physicians (per 1000 people)</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Smoking (% total pop. age 15+)</a:t>
            </a:r>
            <a:endParaRPr lang="x-none" dirty="0">
              <a:solidFill>
                <a:srgbClr val="2B3642"/>
              </a:solidFill>
              <a:latin typeface="Times New Roman" panose="02020603050405020304" pitchFamily="18" charset="0"/>
              <a:cs typeface="Times New Roman" panose="02020603050405020304" pitchFamily="18" charset="0"/>
            </a:endParaRPr>
          </a:p>
          <a:p>
            <a:pPr marL="285750" lvl="0" indent="-285750">
              <a:lnSpc>
                <a:spcPct val="110000"/>
              </a:lnSpc>
              <a:buFont typeface="Arial" panose="020B0604020202020204" pitchFamily="34" charset="0"/>
              <a:buChar char="•"/>
            </a:pPr>
            <a:r>
              <a:rPr lang="en-GB" dirty="0">
                <a:solidFill>
                  <a:srgbClr val="2B3642"/>
                </a:solidFill>
                <a:latin typeface="Times New Roman" panose="02020603050405020304" pitchFamily="18" charset="0"/>
                <a:cs typeface="Times New Roman" panose="02020603050405020304" pitchFamily="18" charset="0"/>
              </a:rPr>
              <a:t>Poverty (gap $3.2 per day in %)</a:t>
            </a:r>
            <a:endParaRPr lang="x-none" dirty="0">
              <a:solidFill>
                <a:srgbClr val="2B3642"/>
              </a:solidFill>
              <a:latin typeface="Times New Roman" panose="02020603050405020304" pitchFamily="18" charset="0"/>
              <a:cs typeface="Times New Roman" panose="02020603050405020304" pitchFamily="18" charset="0"/>
            </a:endParaRPr>
          </a:p>
          <a:p>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95B12DB-1D92-4089-B8D2-A1102ADAA693}"/>
              </a:ext>
            </a:extLst>
          </p:cNvPr>
          <p:cNvPicPr/>
          <p:nvPr/>
        </p:nvPicPr>
        <p:blipFill>
          <a:blip r:embed="rId3"/>
          <a:stretch>
            <a:fillRect/>
          </a:stretch>
        </p:blipFill>
        <p:spPr>
          <a:xfrm>
            <a:off x="3903405" y="2297430"/>
            <a:ext cx="8122457" cy="3050542"/>
          </a:xfrm>
          <a:prstGeom prst="rect">
            <a:avLst/>
          </a:prstGeom>
          <a:ln w="28575" cap="sq">
            <a:solidFill>
              <a:schemeClr val="bg2">
                <a:lumMod val="90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931F3CD-0ADF-4BA0-A22F-48E90F43738E}"/>
              </a:ext>
            </a:extLst>
          </p:cNvPr>
          <p:cNvSpPr txBox="1"/>
          <p:nvPr/>
        </p:nvSpPr>
        <p:spPr>
          <a:xfrm>
            <a:off x="3785418" y="1863471"/>
            <a:ext cx="8122457" cy="369332"/>
          </a:xfrm>
          <a:prstGeom prst="rect">
            <a:avLst/>
          </a:prstGeom>
          <a:noFill/>
        </p:spPr>
        <p:txBody>
          <a:bodyPr wrap="square" rtlCol="0">
            <a:spAutoFit/>
          </a:bodyPr>
          <a:lstStyle/>
          <a:p>
            <a:r>
              <a:rPr lang="en-GB" dirty="0">
                <a:solidFill>
                  <a:schemeClr val="bg2">
                    <a:lumMod val="10000"/>
                  </a:schemeClr>
                </a:solidFill>
                <a:latin typeface="Times New Roman" panose="02020603050405020304" pitchFamily="18" charset="0"/>
                <a:cs typeface="Times New Roman" panose="02020603050405020304" pitchFamily="18" charset="0"/>
              </a:rPr>
              <a:t>Initial outlook of data for each variable:</a:t>
            </a:r>
            <a:endParaRPr lang="x-none"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2" name="Footer Placeholder 3">
            <a:extLst>
              <a:ext uri="{FF2B5EF4-FFF2-40B4-BE49-F238E27FC236}">
                <a16:creationId xmlns:a16="http://schemas.microsoft.com/office/drawing/2014/main" id="{48D5CD92-8B1E-48AD-ABC7-0A054CA631F1}"/>
              </a:ext>
            </a:extLst>
          </p:cNvPr>
          <p:cNvSpPr>
            <a:spLocks noGrp="1"/>
          </p:cNvSpPr>
          <p:nvPr>
            <p:ph type="ftr" sz="quarter" idx="11"/>
          </p:nvPr>
        </p:nvSpPr>
        <p:spPr>
          <a:xfrm>
            <a:off x="392563" y="6459785"/>
            <a:ext cx="5602991" cy="365125"/>
          </a:xfrm>
        </p:spPr>
        <p:txBody>
          <a:bodyPr/>
          <a:lstStyle/>
          <a:p>
            <a:pPr algn="l"/>
            <a:r>
              <a:rPr lang="en-GB" sz="1100" cap="small" dirty="0">
                <a:solidFill>
                  <a:schemeClr val="bg1"/>
                </a:solidFill>
                <a:latin typeface="Times New Roman" panose="02020603050405020304" pitchFamily="18" charset="0"/>
                <a:cs typeface="Times New Roman" panose="02020603050405020304" pitchFamily="18" charset="0"/>
              </a:rPr>
              <a:t>Analysing the Effectiveness of Government Spending on Health across Countries</a:t>
            </a: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604</TotalTime>
  <Words>1556</Words>
  <Application>Microsoft Office PowerPoint</Application>
  <PresentationFormat>Widescreen</PresentationFormat>
  <Paragraphs>215</Paragraphs>
  <Slides>32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Abadi Extra Light</vt:lpstr>
      <vt:lpstr>Arial</vt:lpstr>
      <vt:lpstr>Calibri</vt:lpstr>
      <vt:lpstr>Calibri Light</vt:lpstr>
      <vt:lpstr>Courier New</vt:lpstr>
      <vt:lpstr>Garamond</vt:lpstr>
      <vt:lpstr>Selawik Semibold</vt:lpstr>
      <vt:lpstr>Times New Roman</vt:lpstr>
      <vt:lpstr>Retrospect</vt:lpstr>
      <vt:lpstr>Analysing the Effectiveness of Government Spending on Health across Countries A Project for the Course Programming Techniques</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Sheharyar Sirhindi</dc:creator>
  <cp:lastModifiedBy>Sheharyar Sirhindi</cp:lastModifiedBy>
  <cp:revision>91</cp:revision>
  <dcterms:created xsi:type="dcterms:W3CDTF">2019-12-02T14:12:28Z</dcterms:created>
  <dcterms:modified xsi:type="dcterms:W3CDTF">2019-12-11T22:58:00Z</dcterms:modified>
</cp:coreProperties>
</file>