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65" r:id="rId4"/>
    <p:sldId id="267" r:id="rId5"/>
    <p:sldId id="261" r:id="rId6"/>
    <p:sldId id="268" r:id="rId7"/>
    <p:sldId id="262" r:id="rId8"/>
    <p:sldId id="269" r:id="rId9"/>
    <p:sldId id="263" r:id="rId10"/>
    <p:sldId id="270" r:id="rId11"/>
    <p:sldId id="271" r:id="rId12"/>
    <p:sldId id="272" r:id="rId13"/>
    <p:sldId id="273" r:id="rId14"/>
    <p:sldId id="278" r:id="rId15"/>
    <p:sldId id="274" r:id="rId16"/>
    <p:sldId id="279" r:id="rId17"/>
    <p:sldId id="275" r:id="rId18"/>
    <p:sldId id="280" r:id="rId19"/>
    <p:sldId id="276" r:id="rId20"/>
    <p:sldId id="281" r:id="rId21"/>
    <p:sldId id="277" r:id="rId22"/>
    <p:sldId id="282" r:id="rId23"/>
    <p:sldId id="283" r:id="rId24"/>
    <p:sldId id="284" r:id="rId2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8A9C"/>
    <a:srgbClr val="348596"/>
    <a:srgbClr val="73F4EA"/>
    <a:srgbClr val="26536A"/>
    <a:srgbClr val="F8ECDB"/>
    <a:srgbClr val="254E67"/>
    <a:srgbClr val="F6E8DB"/>
    <a:srgbClr val="071726"/>
    <a:srgbClr val="F6E5DA"/>
    <a:srgbClr val="2D5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1614" y="9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6F126-4985-4951-9D68-60D91BA47BE6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D1B1A-0313-49EE-B50A-851393809E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412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7EDB-80ED-4894-99B7-336164D9AD84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59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8C5C-D127-4A20-ACE0-08ED3046A0AF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91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9395-7BAE-4016-9E73-724458E4D7DB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06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3A55-EF5B-4519-9822-FCD96E78D656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46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8181-663E-4D80-AF4E-22F03B7A2307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22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818F-843B-4318-B241-857C9488C733}" type="datetime1">
              <a:rPr lang="pt-BR" smtClean="0"/>
              <a:t>17/11/2023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86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EA97-9573-43F0-A127-E7B437017D55}" type="datetime1">
              <a:rPr lang="pt-BR" smtClean="0"/>
              <a:t>17/11/2023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67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6754-458E-4D88-896B-2DA019F52AC8}" type="datetime1">
              <a:rPr lang="pt-BR" smtClean="0"/>
              <a:t>17/11/2023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98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B8C7-C919-44A8-8FEF-64EDCCDCF504}" type="datetime1">
              <a:rPr lang="pt-BR" smtClean="0"/>
              <a:t>17/11/2023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20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7AC2-DFE5-4DDE-B99F-02C38C010037}" type="datetime1">
              <a:rPr lang="pt-BR" smtClean="0"/>
              <a:t>17/11/2023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34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7804-5C14-4C4B-8DD5-AE56AA786737}" type="datetime1">
              <a:rPr lang="pt-BR" smtClean="0"/>
              <a:t>17/11/2023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83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7F2CD-7866-46EE-97D1-8F1121090ED7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MANIPULAÇÃO DE TEXTO COM TAILWINDCSS - DANIEL FÉLIX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3B8FA-DB5C-4BF9-B420-1E8CBEB626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13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nielfelix45/prompts-for-creating-an-eboo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2521298-E056-C06A-246B-4942F226634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8EC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Uma imagem contendo pessoa, homem, frente, janela&#10;&#10;Descrição gerada automaticamente">
            <a:extLst>
              <a:ext uri="{FF2B5EF4-FFF2-40B4-BE49-F238E27FC236}">
                <a16:creationId xmlns:a16="http://schemas.microsoft.com/office/drawing/2014/main" id="{C524283D-9096-2FB6-55FC-EBA1E4E65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9601200"/>
          </a:xfrm>
          <a:prstGeom prst="rect">
            <a:avLst/>
          </a:prstGeom>
          <a:solidFill>
            <a:srgbClr val="F6E5DA"/>
          </a:solidFill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5C72FB4-EE22-8F6F-8DE2-86EF6292593E}"/>
              </a:ext>
            </a:extLst>
          </p:cNvPr>
          <p:cNvSpPr txBox="1"/>
          <p:nvPr/>
        </p:nvSpPr>
        <p:spPr>
          <a:xfrm>
            <a:off x="1316701" y="9995057"/>
            <a:ext cx="8699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26536A"/>
                </a:solidFill>
                <a:effectLst>
                  <a:glow rad="749300">
                    <a:srgbClr val="348596">
                      <a:alpha val="40000"/>
                    </a:srgbClr>
                  </a:glow>
                </a:effectLst>
              </a:rPr>
              <a:t>DESVENDANDO O TAILWIND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622392-0D25-9986-E047-8E4AF68FAA94}"/>
              </a:ext>
            </a:extLst>
          </p:cNvPr>
          <p:cNvSpPr txBox="1"/>
          <p:nvPr/>
        </p:nvSpPr>
        <p:spPr>
          <a:xfrm>
            <a:off x="722870" y="10982829"/>
            <a:ext cx="8155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i="1" dirty="0">
                <a:solidFill>
                  <a:srgbClr val="388A9C"/>
                </a:solidFill>
              </a:rPr>
              <a:t>Seu Guia Informal De Estilo CSS</a:t>
            </a:r>
          </a:p>
        </p:txBody>
      </p:sp>
    </p:spTree>
    <p:extLst>
      <p:ext uri="{BB962C8B-B14F-4D97-AF65-F5344CB8AC3E}">
        <p14:creationId xmlns:p14="http://schemas.microsoft.com/office/powerpoint/2010/main" val="211476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_componente">
            <a:extLst>
              <a:ext uri="{FF2B5EF4-FFF2-40B4-BE49-F238E27FC236}">
                <a16:creationId xmlns:a16="http://schemas.microsoft.com/office/drawing/2014/main" id="{5B94D8BD-5809-EB5E-2627-3983F6F81DFF}"/>
              </a:ext>
            </a:extLst>
          </p:cNvPr>
          <p:cNvSpPr txBox="1"/>
          <p:nvPr/>
        </p:nvSpPr>
        <p:spPr>
          <a:xfrm>
            <a:off x="1810265" y="3182090"/>
            <a:ext cx="6203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Ajuste o alinhamento do texto com classes como </a:t>
            </a:r>
            <a:r>
              <a:rPr lang="pt-BR" sz="2400" b="1" dirty="0"/>
              <a:t>`</a:t>
            </a:r>
            <a:r>
              <a:rPr lang="pt-BR" sz="2400" b="1" dirty="0" err="1"/>
              <a:t>text-left</a:t>
            </a:r>
            <a:r>
              <a:rPr lang="pt-BR" sz="2400" b="1" dirty="0"/>
              <a:t>`</a:t>
            </a:r>
            <a:r>
              <a:rPr lang="pt-BR" sz="2400" dirty="0"/>
              <a:t>, </a:t>
            </a:r>
            <a:r>
              <a:rPr lang="pt-BR" sz="2400" b="1" dirty="0"/>
              <a:t>`</a:t>
            </a:r>
            <a:r>
              <a:rPr lang="pt-BR" sz="2400" b="1" dirty="0" err="1"/>
              <a:t>text</a:t>
            </a:r>
            <a:r>
              <a:rPr lang="pt-BR" sz="2400" b="1" dirty="0"/>
              <a:t>-center` </a:t>
            </a:r>
            <a:r>
              <a:rPr lang="pt-BR" sz="2400" dirty="0"/>
              <a:t>e </a:t>
            </a:r>
            <a:r>
              <a:rPr lang="pt-BR" sz="2400" b="1" dirty="0"/>
              <a:t>`</a:t>
            </a:r>
            <a:r>
              <a:rPr lang="pt-BR" sz="2400" b="1" dirty="0" err="1"/>
              <a:t>text-right</a:t>
            </a:r>
            <a:r>
              <a:rPr lang="pt-BR" sz="2400" b="1" dirty="0"/>
              <a:t>`</a:t>
            </a:r>
            <a:r>
              <a:rPr lang="pt-BR" sz="2400" dirty="0"/>
              <a:t>. Isso é útil para garantir que seu conteúdo esteja posicionado corretamente na interface.</a:t>
            </a:r>
            <a:endParaRPr lang="pt-BR" dirty="0"/>
          </a:p>
        </p:txBody>
      </p:sp>
      <p:sp>
        <p:nvSpPr>
          <p:cNvPr id="7" name="Título_componente">
            <a:extLst>
              <a:ext uri="{FF2B5EF4-FFF2-40B4-BE49-F238E27FC236}">
                <a16:creationId xmlns:a16="http://schemas.microsoft.com/office/drawing/2014/main" id="{B82881C7-8B34-430C-138B-3DED6C842BDD}"/>
              </a:ext>
            </a:extLst>
          </p:cNvPr>
          <p:cNvSpPr txBox="1"/>
          <p:nvPr/>
        </p:nvSpPr>
        <p:spPr>
          <a:xfrm>
            <a:off x="1810265" y="1378963"/>
            <a:ext cx="5980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 Alinhamento de Texto (</a:t>
            </a:r>
            <a:r>
              <a:rPr lang="pt-BR" sz="4000" dirty="0" err="1">
                <a:latin typeface="Impact" panose="020B0806030902050204" pitchFamily="34" charset="0"/>
              </a:rPr>
              <a:t>Alignment</a:t>
            </a:r>
            <a:r>
              <a:rPr lang="pt-BR" sz="4000" dirty="0">
                <a:latin typeface="Impact" panose="020B0806030902050204" pitchFamily="34" charset="0"/>
              </a:rPr>
              <a:t>)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69E1985-81BF-F90A-3FD6-F2E51C9FCE7D}"/>
              </a:ext>
            </a:extLst>
          </p:cNvPr>
          <p:cNvSpPr/>
          <p:nvPr/>
        </p:nvSpPr>
        <p:spPr>
          <a:xfrm>
            <a:off x="1396313" y="-256194"/>
            <a:ext cx="197709" cy="1728000"/>
          </a:xfrm>
          <a:prstGeom prst="roundRect">
            <a:avLst/>
          </a:prstGeom>
          <a:solidFill>
            <a:srgbClr val="348596"/>
          </a:solidFill>
          <a:ln>
            <a:solidFill>
              <a:srgbClr val="3485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700C6A3-C835-55A8-DDA9-0A61CD5BC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4069"/>
            <a:ext cx="9601200" cy="2560320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AD0F4BEC-7FFE-CA24-AC2F-69DD8FE8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EB0DD021-BF57-1E16-FBD3-796165A3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10</a:t>
            </a:fld>
            <a:endParaRPr lang="pt-BR"/>
          </a:p>
        </p:txBody>
      </p:sp>
      <p:pic>
        <p:nvPicPr>
          <p:cNvPr id="14" name="Imagem 13" descr="Forma, Logotipo, nome da empresa&#10;&#10;Descrição gerada automaticamente">
            <a:extLst>
              <a:ext uri="{FF2B5EF4-FFF2-40B4-BE49-F238E27FC236}">
                <a16:creationId xmlns:a16="http://schemas.microsoft.com/office/drawing/2014/main" id="{01E95843-FED4-C84A-3980-612944F65D4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04" y="9679368"/>
            <a:ext cx="2493991" cy="149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0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7A5DFC1-B27C-22EE-F2CF-5812DE4BB20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88A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348596"/>
                </a:solidFill>
              </a:ln>
              <a:noFill/>
            </a:endParaRPr>
          </a:p>
        </p:txBody>
      </p:sp>
      <p:sp>
        <p:nvSpPr>
          <p:cNvPr id="5" name="Título_componente">
            <a:extLst>
              <a:ext uri="{FF2B5EF4-FFF2-40B4-BE49-F238E27FC236}">
                <a16:creationId xmlns:a16="http://schemas.microsoft.com/office/drawing/2014/main" id="{24424B61-7FF8-35F5-FC13-6F9DD47D24AA}"/>
              </a:ext>
            </a:extLst>
          </p:cNvPr>
          <p:cNvSpPr txBox="1"/>
          <p:nvPr/>
        </p:nvSpPr>
        <p:spPr>
          <a:xfrm>
            <a:off x="1167714" y="2630537"/>
            <a:ext cx="72657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1E3620B6-A2A6-4740-996C-F5EA474234A8}"/>
              </a:ext>
            </a:extLst>
          </p:cNvPr>
          <p:cNvSpPr txBox="1"/>
          <p:nvPr/>
        </p:nvSpPr>
        <p:spPr>
          <a:xfrm>
            <a:off x="562233" y="6907679"/>
            <a:ext cx="84767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Espaçamento entre Linhas (</a:t>
            </a:r>
            <a:r>
              <a:rPr lang="pt-BR" sz="6600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Line</a:t>
            </a:r>
            <a:r>
              <a:rPr lang="pt-BR" sz="66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 </a:t>
            </a:r>
            <a:r>
              <a:rPr lang="pt-BR" sz="6600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Height</a:t>
            </a:r>
            <a:r>
              <a:rPr lang="pt-BR" sz="66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)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D08B118-A100-5A14-77EE-18C67640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95AD890-55C4-14BC-AE1C-0A9463CE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11</a:t>
            </a:fld>
            <a:endParaRPr lang="pt-BR"/>
          </a:p>
        </p:txBody>
      </p:sp>
      <p:pic>
        <p:nvPicPr>
          <p:cNvPr id="7" name="Imagem 6" descr="Imagem em preto e branco&#10;&#10;Descrição gerada automaticamente">
            <a:extLst>
              <a:ext uri="{FF2B5EF4-FFF2-40B4-BE49-F238E27FC236}">
                <a16:creationId xmlns:a16="http://schemas.microsoft.com/office/drawing/2014/main" id="{7F2B3CD3-1B58-5ECD-EC6E-C05C65EEC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17" y="8405712"/>
            <a:ext cx="6211566" cy="41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4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_componente">
            <a:extLst>
              <a:ext uri="{FF2B5EF4-FFF2-40B4-BE49-F238E27FC236}">
                <a16:creationId xmlns:a16="http://schemas.microsoft.com/office/drawing/2014/main" id="{5B94D8BD-5809-EB5E-2627-3983F6F81DFF}"/>
              </a:ext>
            </a:extLst>
          </p:cNvPr>
          <p:cNvSpPr txBox="1"/>
          <p:nvPr/>
        </p:nvSpPr>
        <p:spPr>
          <a:xfrm>
            <a:off x="1753622" y="3235933"/>
            <a:ext cx="620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Controle o espaçamento entre linhas com classes como </a:t>
            </a:r>
            <a:r>
              <a:rPr lang="pt-BR" sz="2400" b="1" dirty="0"/>
              <a:t>`leading-6`</a:t>
            </a:r>
            <a:r>
              <a:rPr lang="pt-BR" sz="2400" dirty="0"/>
              <a:t>. Isso é essencial para melhorar a legibilidade e a estética do seu texto.</a:t>
            </a:r>
            <a:endParaRPr lang="pt-BR" dirty="0"/>
          </a:p>
        </p:txBody>
      </p:sp>
      <p:sp>
        <p:nvSpPr>
          <p:cNvPr id="7" name="Título_componente">
            <a:extLst>
              <a:ext uri="{FF2B5EF4-FFF2-40B4-BE49-F238E27FC236}">
                <a16:creationId xmlns:a16="http://schemas.microsoft.com/office/drawing/2014/main" id="{B82881C7-8B34-430C-138B-3DED6C842BDD}"/>
              </a:ext>
            </a:extLst>
          </p:cNvPr>
          <p:cNvSpPr txBox="1"/>
          <p:nvPr/>
        </p:nvSpPr>
        <p:spPr>
          <a:xfrm>
            <a:off x="1810265" y="1378963"/>
            <a:ext cx="5980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Espaçamento entre Linhas (</a:t>
            </a:r>
            <a:r>
              <a:rPr lang="pt-BR" sz="4000" dirty="0" err="1">
                <a:latin typeface="Impact" panose="020B0806030902050204" pitchFamily="34" charset="0"/>
              </a:rPr>
              <a:t>Line</a:t>
            </a:r>
            <a:r>
              <a:rPr lang="pt-BR" sz="4000" dirty="0">
                <a:latin typeface="Impact" panose="020B0806030902050204" pitchFamily="34" charset="0"/>
              </a:rPr>
              <a:t> </a:t>
            </a:r>
            <a:r>
              <a:rPr lang="pt-BR" sz="4000" dirty="0" err="1">
                <a:latin typeface="Impact" panose="020B0806030902050204" pitchFamily="34" charset="0"/>
              </a:rPr>
              <a:t>Height</a:t>
            </a:r>
            <a:r>
              <a:rPr lang="pt-BR" sz="4000" dirty="0">
                <a:latin typeface="Impact" panose="020B0806030902050204" pitchFamily="34" charset="0"/>
              </a:rPr>
              <a:t>)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69E1985-81BF-F90A-3FD6-F2E51C9FCE7D}"/>
              </a:ext>
            </a:extLst>
          </p:cNvPr>
          <p:cNvSpPr/>
          <p:nvPr/>
        </p:nvSpPr>
        <p:spPr>
          <a:xfrm>
            <a:off x="1396313" y="-256194"/>
            <a:ext cx="197709" cy="1728000"/>
          </a:xfrm>
          <a:prstGeom prst="roundRect">
            <a:avLst/>
          </a:prstGeom>
          <a:solidFill>
            <a:srgbClr val="348596"/>
          </a:solidFill>
          <a:ln>
            <a:solidFill>
              <a:srgbClr val="3485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4226D3-94CE-8D57-22C7-F7CF5FAE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5352"/>
            <a:ext cx="9601200" cy="2560320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620737BD-C0E9-EF9D-D8CE-6A01C8C0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868D9849-168D-97E8-364E-D7818FBB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12</a:t>
            </a:fld>
            <a:endParaRPr lang="pt-BR"/>
          </a:p>
        </p:txBody>
      </p:sp>
      <p:pic>
        <p:nvPicPr>
          <p:cNvPr id="12" name="Imagem 11" descr="Forma, Logotipo, nome da empresa&#10;&#10;Descrição gerada automaticamente">
            <a:extLst>
              <a:ext uri="{FF2B5EF4-FFF2-40B4-BE49-F238E27FC236}">
                <a16:creationId xmlns:a16="http://schemas.microsoft.com/office/drawing/2014/main" id="{C00006F0-1836-CF96-E707-F39AFB21A0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04" y="9679368"/>
            <a:ext cx="2493991" cy="149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5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7A5DFC1-B27C-22EE-F2CF-5812DE4BB20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88A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348596"/>
                </a:solidFill>
              </a:ln>
              <a:noFill/>
            </a:endParaRPr>
          </a:p>
        </p:txBody>
      </p:sp>
      <p:sp>
        <p:nvSpPr>
          <p:cNvPr id="5" name="Título_componente">
            <a:extLst>
              <a:ext uri="{FF2B5EF4-FFF2-40B4-BE49-F238E27FC236}">
                <a16:creationId xmlns:a16="http://schemas.microsoft.com/office/drawing/2014/main" id="{24424B61-7FF8-35F5-FC13-6F9DD47D24AA}"/>
              </a:ext>
            </a:extLst>
          </p:cNvPr>
          <p:cNvSpPr txBox="1"/>
          <p:nvPr/>
        </p:nvSpPr>
        <p:spPr>
          <a:xfrm>
            <a:off x="1167714" y="2630537"/>
            <a:ext cx="72657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1E3620B6-A2A6-4740-996C-F5EA474234A8}"/>
              </a:ext>
            </a:extLst>
          </p:cNvPr>
          <p:cNvSpPr txBox="1"/>
          <p:nvPr/>
        </p:nvSpPr>
        <p:spPr>
          <a:xfrm>
            <a:off x="562233" y="6720956"/>
            <a:ext cx="84767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 Transformação de Texto (</a:t>
            </a:r>
            <a:r>
              <a:rPr lang="pt-BR" sz="6600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Text</a:t>
            </a:r>
            <a:r>
              <a:rPr lang="pt-BR" sz="66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 </a:t>
            </a:r>
            <a:r>
              <a:rPr lang="pt-BR" sz="6600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Transformation</a:t>
            </a:r>
            <a:r>
              <a:rPr lang="pt-BR" sz="66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)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5AC8D8E-7C40-D346-926F-74664643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6000046-BF31-FCF3-C680-53C8B474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 descr="Imagem em preto e branco&#10;&#10;Descrição gerada automaticamente">
            <a:extLst>
              <a:ext uri="{FF2B5EF4-FFF2-40B4-BE49-F238E27FC236}">
                <a16:creationId xmlns:a16="http://schemas.microsoft.com/office/drawing/2014/main" id="{F8CB321F-0835-93C3-E253-DDF025375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17" y="8405712"/>
            <a:ext cx="6211566" cy="41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5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_componente">
            <a:extLst>
              <a:ext uri="{FF2B5EF4-FFF2-40B4-BE49-F238E27FC236}">
                <a16:creationId xmlns:a16="http://schemas.microsoft.com/office/drawing/2014/main" id="{5B94D8BD-5809-EB5E-2627-3983F6F81DFF}"/>
              </a:ext>
            </a:extLst>
          </p:cNvPr>
          <p:cNvSpPr txBox="1"/>
          <p:nvPr/>
        </p:nvSpPr>
        <p:spPr>
          <a:xfrm>
            <a:off x="1699054" y="3391828"/>
            <a:ext cx="6203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Modifique o estilo do texto com classes como </a:t>
            </a:r>
            <a:r>
              <a:rPr lang="pt-BR" sz="2400" b="1" dirty="0"/>
              <a:t>`</a:t>
            </a:r>
            <a:r>
              <a:rPr lang="pt-BR" sz="2400" b="1" dirty="0" err="1"/>
              <a:t>uppercase</a:t>
            </a:r>
            <a:r>
              <a:rPr lang="pt-BR" sz="2400" b="1" dirty="0"/>
              <a:t>`</a:t>
            </a:r>
            <a:r>
              <a:rPr lang="pt-BR" sz="2400" dirty="0"/>
              <a:t>, </a:t>
            </a:r>
            <a:r>
              <a:rPr lang="pt-BR" sz="2400" b="1" dirty="0"/>
              <a:t>`</a:t>
            </a:r>
            <a:r>
              <a:rPr lang="pt-BR" sz="2400" b="1" dirty="0" err="1"/>
              <a:t>lowercase</a:t>
            </a:r>
            <a:r>
              <a:rPr lang="pt-BR" sz="2400" b="1" dirty="0"/>
              <a:t>` </a:t>
            </a:r>
            <a:r>
              <a:rPr lang="pt-BR" sz="2400" dirty="0"/>
              <a:t>e </a:t>
            </a:r>
            <a:r>
              <a:rPr lang="pt-BR" sz="2400" b="1" dirty="0"/>
              <a:t>`capitalize`</a:t>
            </a:r>
            <a:r>
              <a:rPr lang="pt-BR" sz="2400" dirty="0"/>
              <a:t>. Essas classes são úteis para garantir consistência na apresentação do texto, independentemente do conteúdo inserido.</a:t>
            </a:r>
            <a:endParaRPr lang="pt-BR" dirty="0"/>
          </a:p>
        </p:txBody>
      </p:sp>
      <p:sp>
        <p:nvSpPr>
          <p:cNvPr id="7" name="Título_componente">
            <a:extLst>
              <a:ext uri="{FF2B5EF4-FFF2-40B4-BE49-F238E27FC236}">
                <a16:creationId xmlns:a16="http://schemas.microsoft.com/office/drawing/2014/main" id="{B82881C7-8B34-430C-138B-3DED6C842BDD}"/>
              </a:ext>
            </a:extLst>
          </p:cNvPr>
          <p:cNvSpPr txBox="1"/>
          <p:nvPr/>
        </p:nvSpPr>
        <p:spPr>
          <a:xfrm>
            <a:off x="1810265" y="1378963"/>
            <a:ext cx="5980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Transformação de Texto (</a:t>
            </a:r>
            <a:r>
              <a:rPr lang="pt-BR" sz="4000" dirty="0" err="1">
                <a:latin typeface="Impact" panose="020B0806030902050204" pitchFamily="34" charset="0"/>
              </a:rPr>
              <a:t>Text</a:t>
            </a:r>
            <a:r>
              <a:rPr lang="pt-BR" sz="4000" dirty="0">
                <a:latin typeface="Impact" panose="020B0806030902050204" pitchFamily="34" charset="0"/>
              </a:rPr>
              <a:t> </a:t>
            </a:r>
            <a:r>
              <a:rPr lang="pt-BR" sz="4000" dirty="0" err="1">
                <a:latin typeface="Impact" panose="020B0806030902050204" pitchFamily="34" charset="0"/>
              </a:rPr>
              <a:t>Transformation</a:t>
            </a:r>
            <a:r>
              <a:rPr lang="pt-BR" sz="4000" dirty="0">
                <a:latin typeface="Impact" panose="020B0806030902050204" pitchFamily="34" charset="0"/>
              </a:rPr>
              <a:t>)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69E1985-81BF-F90A-3FD6-F2E51C9FCE7D}"/>
              </a:ext>
            </a:extLst>
          </p:cNvPr>
          <p:cNvSpPr/>
          <p:nvPr/>
        </p:nvSpPr>
        <p:spPr>
          <a:xfrm>
            <a:off x="1396313" y="-256194"/>
            <a:ext cx="197709" cy="1728000"/>
          </a:xfrm>
          <a:prstGeom prst="roundRect">
            <a:avLst/>
          </a:prstGeom>
          <a:solidFill>
            <a:srgbClr val="348596"/>
          </a:solidFill>
          <a:ln>
            <a:solidFill>
              <a:srgbClr val="3485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47AC073-0019-FC42-0954-D3CD03DCD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4423"/>
            <a:ext cx="9601200" cy="2560320"/>
          </a:xfrm>
          <a:prstGeom prst="rect">
            <a:avLst/>
          </a:prstGeom>
        </p:spPr>
      </p:pic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860A6054-E6C2-FE30-077B-2FB43D1C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B744E4AA-D4A5-C902-CA7D-6AE9FE7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14</a:t>
            </a:fld>
            <a:endParaRPr lang="pt-BR"/>
          </a:p>
        </p:txBody>
      </p:sp>
      <p:pic>
        <p:nvPicPr>
          <p:cNvPr id="16" name="Imagem 15" descr="Forma, Logotipo, nome da empresa&#10;&#10;Descrição gerada automaticamente">
            <a:extLst>
              <a:ext uri="{FF2B5EF4-FFF2-40B4-BE49-F238E27FC236}">
                <a16:creationId xmlns:a16="http://schemas.microsoft.com/office/drawing/2014/main" id="{AB1766EB-6056-C094-12EF-56BD5773D8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04" y="9679368"/>
            <a:ext cx="2493991" cy="149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7A5DFC1-B27C-22EE-F2CF-5812DE4BB20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88A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348596"/>
                </a:solidFill>
              </a:ln>
              <a:noFill/>
            </a:endParaRPr>
          </a:p>
        </p:txBody>
      </p:sp>
      <p:sp>
        <p:nvSpPr>
          <p:cNvPr id="5" name="Título_componente">
            <a:extLst>
              <a:ext uri="{FF2B5EF4-FFF2-40B4-BE49-F238E27FC236}">
                <a16:creationId xmlns:a16="http://schemas.microsoft.com/office/drawing/2014/main" id="{24424B61-7FF8-35F5-FC13-6F9DD47D24AA}"/>
              </a:ext>
            </a:extLst>
          </p:cNvPr>
          <p:cNvSpPr txBox="1"/>
          <p:nvPr/>
        </p:nvSpPr>
        <p:spPr>
          <a:xfrm>
            <a:off x="1167714" y="2630537"/>
            <a:ext cx="72657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1E3620B6-A2A6-4740-996C-F5EA474234A8}"/>
              </a:ext>
            </a:extLst>
          </p:cNvPr>
          <p:cNvSpPr txBox="1"/>
          <p:nvPr/>
        </p:nvSpPr>
        <p:spPr>
          <a:xfrm>
            <a:off x="562233" y="6907679"/>
            <a:ext cx="84767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 Decoração de Texto (</a:t>
            </a:r>
            <a:r>
              <a:rPr lang="pt-BR" sz="6600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Text</a:t>
            </a:r>
            <a:r>
              <a:rPr lang="pt-BR" sz="66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 </a:t>
            </a:r>
            <a:r>
              <a:rPr lang="pt-BR" sz="6600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Decoration</a:t>
            </a:r>
            <a:r>
              <a:rPr lang="pt-BR" sz="66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)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3FF3ED8-0E9A-0B79-AE9E-B37A1B0C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0C05C0A-BA82-5ADA-2ED1-C1536584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15</a:t>
            </a:fld>
            <a:endParaRPr lang="pt-BR"/>
          </a:p>
        </p:txBody>
      </p:sp>
      <p:pic>
        <p:nvPicPr>
          <p:cNvPr id="7" name="Imagem 6" descr="Imagem em preto e branco&#10;&#10;Descrição gerada automaticamente">
            <a:extLst>
              <a:ext uri="{FF2B5EF4-FFF2-40B4-BE49-F238E27FC236}">
                <a16:creationId xmlns:a16="http://schemas.microsoft.com/office/drawing/2014/main" id="{3FCB9BCA-5031-3F50-20D1-4AB061941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17" y="8405712"/>
            <a:ext cx="6211566" cy="41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23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_componente">
            <a:extLst>
              <a:ext uri="{FF2B5EF4-FFF2-40B4-BE49-F238E27FC236}">
                <a16:creationId xmlns:a16="http://schemas.microsoft.com/office/drawing/2014/main" id="{5B94D8BD-5809-EB5E-2627-3983F6F81DFF}"/>
              </a:ext>
            </a:extLst>
          </p:cNvPr>
          <p:cNvSpPr txBox="1"/>
          <p:nvPr/>
        </p:nvSpPr>
        <p:spPr>
          <a:xfrm>
            <a:off x="1699054" y="3131188"/>
            <a:ext cx="6203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Adicione ou remova decorações de texto com classes como </a:t>
            </a:r>
            <a:r>
              <a:rPr lang="pt-BR" sz="2400" b="1" dirty="0"/>
              <a:t>`no-</a:t>
            </a:r>
            <a:r>
              <a:rPr lang="pt-BR" sz="2400" b="1" dirty="0" err="1"/>
              <a:t>underline</a:t>
            </a:r>
            <a:r>
              <a:rPr lang="pt-BR" sz="2400" b="1" dirty="0"/>
              <a:t>` </a:t>
            </a:r>
            <a:r>
              <a:rPr lang="pt-BR" sz="2400" dirty="0"/>
              <a:t>e </a:t>
            </a:r>
            <a:r>
              <a:rPr lang="pt-BR" sz="2400" b="1" dirty="0"/>
              <a:t>`</a:t>
            </a:r>
            <a:r>
              <a:rPr lang="pt-BR" sz="2400" b="1" dirty="0" err="1"/>
              <a:t>line-through</a:t>
            </a:r>
            <a:r>
              <a:rPr lang="pt-BR" sz="2400" b="1" dirty="0"/>
              <a:t>`</a:t>
            </a:r>
            <a:r>
              <a:rPr lang="pt-BR" sz="2400" dirty="0"/>
              <a:t>. Essas classes são valiosas para personalizar a apresentação de links ou destacar informações importantes.</a:t>
            </a:r>
            <a:endParaRPr lang="pt-BR" dirty="0"/>
          </a:p>
        </p:txBody>
      </p:sp>
      <p:sp>
        <p:nvSpPr>
          <p:cNvPr id="7" name="Título_componente">
            <a:extLst>
              <a:ext uri="{FF2B5EF4-FFF2-40B4-BE49-F238E27FC236}">
                <a16:creationId xmlns:a16="http://schemas.microsoft.com/office/drawing/2014/main" id="{B82881C7-8B34-430C-138B-3DED6C842BDD}"/>
              </a:ext>
            </a:extLst>
          </p:cNvPr>
          <p:cNvSpPr txBox="1"/>
          <p:nvPr/>
        </p:nvSpPr>
        <p:spPr>
          <a:xfrm>
            <a:off x="1810265" y="1378963"/>
            <a:ext cx="5980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Decoração de Texto (</a:t>
            </a:r>
            <a:r>
              <a:rPr lang="pt-BR" sz="4000" dirty="0" err="1">
                <a:latin typeface="Impact" panose="020B0806030902050204" pitchFamily="34" charset="0"/>
              </a:rPr>
              <a:t>Text</a:t>
            </a:r>
            <a:r>
              <a:rPr lang="pt-BR" sz="4000" dirty="0">
                <a:latin typeface="Impact" panose="020B0806030902050204" pitchFamily="34" charset="0"/>
              </a:rPr>
              <a:t> </a:t>
            </a:r>
            <a:r>
              <a:rPr lang="pt-BR" sz="4000" dirty="0" err="1">
                <a:latin typeface="Impact" panose="020B0806030902050204" pitchFamily="34" charset="0"/>
              </a:rPr>
              <a:t>Decoration</a:t>
            </a:r>
            <a:r>
              <a:rPr lang="pt-BR" sz="4000" dirty="0">
                <a:latin typeface="Impact" panose="020B0806030902050204" pitchFamily="34" charset="0"/>
              </a:rPr>
              <a:t>)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69E1985-81BF-F90A-3FD6-F2E51C9FCE7D}"/>
              </a:ext>
            </a:extLst>
          </p:cNvPr>
          <p:cNvSpPr/>
          <p:nvPr/>
        </p:nvSpPr>
        <p:spPr>
          <a:xfrm>
            <a:off x="1396313" y="-256194"/>
            <a:ext cx="197709" cy="1728000"/>
          </a:xfrm>
          <a:prstGeom prst="roundRect">
            <a:avLst/>
          </a:prstGeom>
          <a:solidFill>
            <a:srgbClr val="348596"/>
          </a:solidFill>
          <a:ln>
            <a:solidFill>
              <a:srgbClr val="3485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99E0B3-B6C5-FE27-7688-BAC5DB686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35412"/>
            <a:ext cx="9601200" cy="2560320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3027EA-438C-2578-8890-0492D95D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16827E-9B55-4A2A-E1F4-57D60ADE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16</a:t>
            </a:fld>
            <a:endParaRPr lang="pt-BR"/>
          </a:p>
        </p:txBody>
      </p:sp>
      <p:pic>
        <p:nvPicPr>
          <p:cNvPr id="10" name="Imagem 9" descr="Forma, Logotipo, nome da empresa&#10;&#10;Descrição gerada automaticamente">
            <a:extLst>
              <a:ext uri="{FF2B5EF4-FFF2-40B4-BE49-F238E27FC236}">
                <a16:creationId xmlns:a16="http://schemas.microsoft.com/office/drawing/2014/main" id="{F846C4BC-00BC-499C-730B-42F0A3DF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04" y="9679368"/>
            <a:ext cx="2493991" cy="149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65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7A5DFC1-B27C-22EE-F2CF-5812DE4BB20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88A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348596"/>
                </a:solidFill>
              </a:ln>
              <a:noFill/>
            </a:endParaRPr>
          </a:p>
        </p:txBody>
      </p:sp>
      <p:sp>
        <p:nvSpPr>
          <p:cNvPr id="5" name="Título_componente">
            <a:extLst>
              <a:ext uri="{FF2B5EF4-FFF2-40B4-BE49-F238E27FC236}">
                <a16:creationId xmlns:a16="http://schemas.microsoft.com/office/drawing/2014/main" id="{24424B61-7FF8-35F5-FC13-6F9DD47D24AA}"/>
              </a:ext>
            </a:extLst>
          </p:cNvPr>
          <p:cNvSpPr txBox="1"/>
          <p:nvPr/>
        </p:nvSpPr>
        <p:spPr>
          <a:xfrm>
            <a:off x="1167714" y="2630537"/>
            <a:ext cx="72657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08</a:t>
            </a: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1E3620B6-A2A6-4740-996C-F5EA474234A8}"/>
              </a:ext>
            </a:extLst>
          </p:cNvPr>
          <p:cNvSpPr txBox="1"/>
          <p:nvPr/>
        </p:nvSpPr>
        <p:spPr>
          <a:xfrm>
            <a:off x="562233" y="7009336"/>
            <a:ext cx="84767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 Sombra de Texto (</a:t>
            </a:r>
            <a:r>
              <a:rPr lang="pt-BR" sz="6600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Text</a:t>
            </a:r>
            <a:r>
              <a:rPr lang="pt-BR" sz="66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 Shadow)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425A13E-06DE-9DE3-0306-3ECAB72D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C389FC1-B062-FFDD-86B8-375E827A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17</a:t>
            </a:fld>
            <a:endParaRPr lang="pt-BR"/>
          </a:p>
        </p:txBody>
      </p:sp>
      <p:pic>
        <p:nvPicPr>
          <p:cNvPr id="7" name="Imagem 6" descr="Imagem em preto e branco&#10;&#10;Descrição gerada automaticamente">
            <a:extLst>
              <a:ext uri="{FF2B5EF4-FFF2-40B4-BE49-F238E27FC236}">
                <a16:creationId xmlns:a16="http://schemas.microsoft.com/office/drawing/2014/main" id="{0AE5712D-9D1A-32E6-75C3-80C7F690C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17" y="7986120"/>
            <a:ext cx="6211566" cy="41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96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_componente">
            <a:extLst>
              <a:ext uri="{FF2B5EF4-FFF2-40B4-BE49-F238E27FC236}">
                <a16:creationId xmlns:a16="http://schemas.microsoft.com/office/drawing/2014/main" id="{5B94D8BD-5809-EB5E-2627-3983F6F81DFF}"/>
              </a:ext>
            </a:extLst>
          </p:cNvPr>
          <p:cNvSpPr txBox="1"/>
          <p:nvPr/>
        </p:nvSpPr>
        <p:spPr>
          <a:xfrm>
            <a:off x="1699053" y="3198344"/>
            <a:ext cx="6203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Dê profundidade ao seu texto usando classes como </a:t>
            </a:r>
            <a:r>
              <a:rPr lang="pt-BR" sz="2400" b="1" dirty="0"/>
              <a:t>`</a:t>
            </a:r>
            <a:r>
              <a:rPr lang="pt-BR" sz="2400" b="1" dirty="0" err="1"/>
              <a:t>text-shadow-sm</a:t>
            </a:r>
            <a:r>
              <a:rPr lang="pt-BR" sz="2400" b="1" dirty="0"/>
              <a:t>` </a:t>
            </a:r>
            <a:r>
              <a:rPr lang="pt-BR" sz="2400" dirty="0"/>
              <a:t>ou </a:t>
            </a:r>
            <a:r>
              <a:rPr lang="pt-BR" sz="2400" b="1" dirty="0"/>
              <a:t>`</a:t>
            </a:r>
            <a:r>
              <a:rPr lang="pt-BR" sz="2400" b="1" dirty="0" err="1"/>
              <a:t>text-shadow-lg</a:t>
            </a:r>
            <a:r>
              <a:rPr lang="pt-BR" sz="2400" b="1" dirty="0"/>
              <a:t>`</a:t>
            </a:r>
            <a:r>
              <a:rPr lang="pt-BR" sz="2400" dirty="0"/>
              <a:t>. Essa manipulação sutil de sombra cria um efeito visual atraente e pode ser adaptada para se adequar ao design geral.</a:t>
            </a:r>
            <a:endParaRPr lang="pt-BR" dirty="0"/>
          </a:p>
        </p:txBody>
      </p:sp>
      <p:sp>
        <p:nvSpPr>
          <p:cNvPr id="7" name="Título_componente">
            <a:extLst>
              <a:ext uri="{FF2B5EF4-FFF2-40B4-BE49-F238E27FC236}">
                <a16:creationId xmlns:a16="http://schemas.microsoft.com/office/drawing/2014/main" id="{B82881C7-8B34-430C-138B-3DED6C842BDD}"/>
              </a:ext>
            </a:extLst>
          </p:cNvPr>
          <p:cNvSpPr txBox="1"/>
          <p:nvPr/>
        </p:nvSpPr>
        <p:spPr>
          <a:xfrm>
            <a:off x="1810265" y="1378963"/>
            <a:ext cx="5980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Sombra de Texto (</a:t>
            </a:r>
            <a:r>
              <a:rPr lang="pt-BR" sz="4000" dirty="0" err="1">
                <a:latin typeface="Impact" panose="020B0806030902050204" pitchFamily="34" charset="0"/>
              </a:rPr>
              <a:t>Text</a:t>
            </a:r>
            <a:r>
              <a:rPr lang="pt-BR" sz="4000" dirty="0">
                <a:latin typeface="Impact" panose="020B0806030902050204" pitchFamily="34" charset="0"/>
              </a:rPr>
              <a:t> Shadow)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69E1985-81BF-F90A-3FD6-F2E51C9FCE7D}"/>
              </a:ext>
            </a:extLst>
          </p:cNvPr>
          <p:cNvSpPr/>
          <p:nvPr/>
        </p:nvSpPr>
        <p:spPr>
          <a:xfrm>
            <a:off x="1396313" y="-256194"/>
            <a:ext cx="197709" cy="1728000"/>
          </a:xfrm>
          <a:prstGeom prst="roundRect">
            <a:avLst/>
          </a:prstGeom>
          <a:solidFill>
            <a:srgbClr val="348596"/>
          </a:solidFill>
          <a:ln>
            <a:solidFill>
              <a:srgbClr val="3485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665797-B7E2-614F-3FAE-608891800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6762"/>
            <a:ext cx="9601200" cy="2560320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688C8644-D887-BBDA-4451-27AB061F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34B942-1122-1032-9CA4-16B9D6DE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18</a:t>
            </a:fld>
            <a:endParaRPr lang="pt-BR"/>
          </a:p>
        </p:txBody>
      </p:sp>
      <p:pic>
        <p:nvPicPr>
          <p:cNvPr id="12" name="Imagem 11" descr="Forma, Logotipo, nome da empresa&#10;&#10;Descrição gerada automaticamente">
            <a:extLst>
              <a:ext uri="{FF2B5EF4-FFF2-40B4-BE49-F238E27FC236}">
                <a16:creationId xmlns:a16="http://schemas.microsoft.com/office/drawing/2014/main" id="{02569300-F9CD-9530-873F-C71DA3D2FE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04" y="9679368"/>
            <a:ext cx="2493991" cy="149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81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7A5DFC1-B27C-22EE-F2CF-5812DE4BB20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88A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348596"/>
                </a:solidFill>
              </a:ln>
              <a:noFill/>
            </a:endParaRPr>
          </a:p>
        </p:txBody>
      </p:sp>
      <p:sp>
        <p:nvSpPr>
          <p:cNvPr id="5" name="Título_componente">
            <a:extLst>
              <a:ext uri="{FF2B5EF4-FFF2-40B4-BE49-F238E27FC236}">
                <a16:creationId xmlns:a16="http://schemas.microsoft.com/office/drawing/2014/main" id="{24424B61-7FF8-35F5-FC13-6F9DD47D24AA}"/>
              </a:ext>
            </a:extLst>
          </p:cNvPr>
          <p:cNvSpPr txBox="1"/>
          <p:nvPr/>
        </p:nvSpPr>
        <p:spPr>
          <a:xfrm>
            <a:off x="1167714" y="2630537"/>
            <a:ext cx="72657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09</a:t>
            </a: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1E3620B6-A2A6-4740-996C-F5EA474234A8}"/>
              </a:ext>
            </a:extLst>
          </p:cNvPr>
          <p:cNvSpPr txBox="1"/>
          <p:nvPr/>
        </p:nvSpPr>
        <p:spPr>
          <a:xfrm>
            <a:off x="523201" y="6824324"/>
            <a:ext cx="85547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  Espaçamento entre Palavras (Word </a:t>
            </a:r>
            <a:r>
              <a:rPr lang="pt-BR" sz="6600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Spacing</a:t>
            </a:r>
            <a:r>
              <a:rPr lang="pt-BR" sz="66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)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03CB4FF-FBE2-944A-536F-783EADF0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71C7096-BF72-6517-FEC8-9DCCD530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19</a:t>
            </a:fld>
            <a:endParaRPr lang="pt-BR"/>
          </a:p>
        </p:txBody>
      </p:sp>
      <p:pic>
        <p:nvPicPr>
          <p:cNvPr id="7" name="Imagem 6" descr="Imagem em preto e branco&#10;&#10;Descrição gerada automaticamente">
            <a:extLst>
              <a:ext uri="{FF2B5EF4-FFF2-40B4-BE49-F238E27FC236}">
                <a16:creationId xmlns:a16="http://schemas.microsoft.com/office/drawing/2014/main" id="{97FA599A-782A-2928-AD44-7B0ABCF34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17" y="8550797"/>
            <a:ext cx="6211566" cy="41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3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_componente">
            <a:extLst>
              <a:ext uri="{FF2B5EF4-FFF2-40B4-BE49-F238E27FC236}">
                <a16:creationId xmlns:a16="http://schemas.microsoft.com/office/drawing/2014/main" id="{3F83C17A-B60D-2C73-FCF5-B8F831E417B2}"/>
              </a:ext>
            </a:extLst>
          </p:cNvPr>
          <p:cNvSpPr txBox="1"/>
          <p:nvPr/>
        </p:nvSpPr>
        <p:spPr>
          <a:xfrm>
            <a:off x="1062681" y="4091181"/>
            <a:ext cx="74140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Se você está mergulhando no universo do desenvolvimento web, é crucial dominar as ferramentas que tornam seu trabalho mais eficiente. Neste ebook, focaremos em um desses instrumentos poderosos: o </a:t>
            </a:r>
            <a:r>
              <a:rPr lang="pt-BR" sz="2400" dirty="0" err="1"/>
              <a:t>Tailwind</a:t>
            </a:r>
            <a:r>
              <a:rPr lang="pt-BR" sz="2400" dirty="0"/>
              <a:t> CSS. Vamos desvendar as principais classes de manipulação de texto que o </a:t>
            </a:r>
            <a:r>
              <a:rPr lang="pt-BR" sz="2400" dirty="0" err="1"/>
              <a:t>Tailwind</a:t>
            </a:r>
            <a:r>
              <a:rPr lang="pt-BR" sz="2400" dirty="0"/>
              <a:t> oferece para garantir que você esteja no controle total da aparência textual em seus projetos.</a:t>
            </a:r>
            <a:endParaRPr lang="pt-BR" dirty="0"/>
          </a:p>
        </p:txBody>
      </p:sp>
      <p:sp>
        <p:nvSpPr>
          <p:cNvPr id="5" name="Subtitulo_componente">
            <a:extLst>
              <a:ext uri="{FF2B5EF4-FFF2-40B4-BE49-F238E27FC236}">
                <a16:creationId xmlns:a16="http://schemas.microsoft.com/office/drawing/2014/main" id="{0538A1E2-C185-ED92-7FAB-761AA8D4FC8F}"/>
              </a:ext>
            </a:extLst>
          </p:cNvPr>
          <p:cNvSpPr txBox="1"/>
          <p:nvPr/>
        </p:nvSpPr>
        <p:spPr>
          <a:xfrm>
            <a:off x="1529148" y="1959477"/>
            <a:ext cx="6542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Desvende os segredos da manipulação de texto com </a:t>
            </a:r>
            <a:r>
              <a:rPr lang="pt-BR" sz="3200" dirty="0" err="1">
                <a:latin typeface="+mj-lt"/>
              </a:rPr>
              <a:t>TailwindCSS</a:t>
            </a:r>
            <a:endParaRPr lang="pt-BR" sz="3200" dirty="0">
              <a:latin typeface="+mj-lt"/>
            </a:endParaRP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07662DD5-9ADA-A8DC-036D-1269465D7FF6}"/>
              </a:ext>
            </a:extLst>
          </p:cNvPr>
          <p:cNvSpPr txBox="1"/>
          <p:nvPr/>
        </p:nvSpPr>
        <p:spPr>
          <a:xfrm>
            <a:off x="908221" y="612390"/>
            <a:ext cx="7784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Dominando Texto com </a:t>
            </a:r>
            <a:r>
              <a:rPr lang="pt-BR" sz="4000" dirty="0" err="1">
                <a:latin typeface="Impact" panose="020B0806030902050204" pitchFamily="34" charset="0"/>
              </a:rPr>
              <a:t>Tailwind</a:t>
            </a:r>
            <a:r>
              <a:rPr lang="pt-BR" sz="4000" dirty="0">
                <a:latin typeface="Impact" panose="020B0806030902050204" pitchFamily="34" charset="0"/>
              </a:rPr>
              <a:t> CSS</a:t>
            </a:r>
          </a:p>
        </p:txBody>
      </p:sp>
      <p:pic>
        <p:nvPicPr>
          <p:cNvPr id="10" name="Imagem 9" descr="Forma, Logotipo, nome da empresa&#10;&#10;Descrição gerada automaticamente">
            <a:extLst>
              <a:ext uri="{FF2B5EF4-FFF2-40B4-BE49-F238E27FC236}">
                <a16:creationId xmlns:a16="http://schemas.microsoft.com/office/drawing/2014/main" id="{85B1E1C9-85D8-3880-33A1-1ED133508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101" y="8731264"/>
            <a:ext cx="4440000" cy="2664000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9F91EF6E-E0F7-1757-96A4-1A673ED2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C30710A6-FCE7-7188-3026-44128012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987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_componente">
            <a:extLst>
              <a:ext uri="{FF2B5EF4-FFF2-40B4-BE49-F238E27FC236}">
                <a16:creationId xmlns:a16="http://schemas.microsoft.com/office/drawing/2014/main" id="{5B94D8BD-5809-EB5E-2627-3983F6F81DFF}"/>
              </a:ext>
            </a:extLst>
          </p:cNvPr>
          <p:cNvSpPr txBox="1"/>
          <p:nvPr/>
        </p:nvSpPr>
        <p:spPr>
          <a:xfrm>
            <a:off x="1699054" y="3301177"/>
            <a:ext cx="6203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Ajuste o espaçamento entre palavras usando classes como </a:t>
            </a:r>
            <a:r>
              <a:rPr lang="pt-BR" sz="2400" b="1" dirty="0"/>
              <a:t>`word-spacing-2`</a:t>
            </a:r>
            <a:r>
              <a:rPr lang="pt-BR" sz="2400" dirty="0"/>
              <a:t>. Isso é útil para melhorar a legibilidade ou para criar estilos tipográficos específicos.</a:t>
            </a:r>
            <a:endParaRPr lang="pt-BR" dirty="0"/>
          </a:p>
        </p:txBody>
      </p:sp>
      <p:sp>
        <p:nvSpPr>
          <p:cNvPr id="7" name="Título_componente">
            <a:extLst>
              <a:ext uri="{FF2B5EF4-FFF2-40B4-BE49-F238E27FC236}">
                <a16:creationId xmlns:a16="http://schemas.microsoft.com/office/drawing/2014/main" id="{B82881C7-8B34-430C-138B-3DED6C842BDD}"/>
              </a:ext>
            </a:extLst>
          </p:cNvPr>
          <p:cNvSpPr txBox="1"/>
          <p:nvPr/>
        </p:nvSpPr>
        <p:spPr>
          <a:xfrm>
            <a:off x="1699053" y="1417361"/>
            <a:ext cx="6203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Espaçamento entre Palavras (Word </a:t>
            </a:r>
            <a:r>
              <a:rPr lang="pt-BR" sz="4000" dirty="0" err="1">
                <a:latin typeface="Impact" panose="020B0806030902050204" pitchFamily="34" charset="0"/>
              </a:rPr>
              <a:t>Spacing</a:t>
            </a:r>
            <a:r>
              <a:rPr lang="pt-BR" sz="4000" dirty="0">
                <a:latin typeface="Impact" panose="020B0806030902050204" pitchFamily="34" charset="0"/>
              </a:rPr>
              <a:t>)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69E1985-81BF-F90A-3FD6-F2E51C9FCE7D}"/>
              </a:ext>
            </a:extLst>
          </p:cNvPr>
          <p:cNvSpPr/>
          <p:nvPr/>
        </p:nvSpPr>
        <p:spPr>
          <a:xfrm>
            <a:off x="1396313" y="-256194"/>
            <a:ext cx="197709" cy="1728000"/>
          </a:xfrm>
          <a:prstGeom prst="roundRect">
            <a:avLst/>
          </a:prstGeom>
          <a:solidFill>
            <a:srgbClr val="348596"/>
          </a:solidFill>
          <a:ln>
            <a:solidFill>
              <a:srgbClr val="3485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15B5EF-4F24-932E-4403-75940ED20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73841"/>
            <a:ext cx="9601200" cy="2560320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A8621E-A507-E424-D491-30F22D4A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829F11-5722-D0F6-293A-66462F0C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20</a:t>
            </a:fld>
            <a:endParaRPr lang="pt-BR"/>
          </a:p>
        </p:txBody>
      </p:sp>
      <p:pic>
        <p:nvPicPr>
          <p:cNvPr id="10" name="Imagem 9" descr="Forma, Logotipo, nome da empresa&#10;&#10;Descrição gerada automaticamente">
            <a:extLst>
              <a:ext uri="{FF2B5EF4-FFF2-40B4-BE49-F238E27FC236}">
                <a16:creationId xmlns:a16="http://schemas.microsoft.com/office/drawing/2014/main" id="{7C820235-13DB-98DB-FF4A-85CB53732B9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04" y="9679368"/>
            <a:ext cx="2493991" cy="149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17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7A5DFC1-B27C-22EE-F2CF-5812DE4BB20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88A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348596"/>
                </a:solidFill>
              </a:ln>
              <a:noFill/>
            </a:endParaRPr>
          </a:p>
        </p:txBody>
      </p:sp>
      <p:sp>
        <p:nvSpPr>
          <p:cNvPr id="5" name="Título_componente">
            <a:extLst>
              <a:ext uri="{FF2B5EF4-FFF2-40B4-BE49-F238E27FC236}">
                <a16:creationId xmlns:a16="http://schemas.microsoft.com/office/drawing/2014/main" id="{24424B61-7FF8-35F5-FC13-6F9DD47D24AA}"/>
              </a:ext>
            </a:extLst>
          </p:cNvPr>
          <p:cNvSpPr txBox="1"/>
          <p:nvPr/>
        </p:nvSpPr>
        <p:spPr>
          <a:xfrm>
            <a:off x="1167714" y="2630537"/>
            <a:ext cx="72657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10</a:t>
            </a: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1E3620B6-A2A6-4740-996C-F5EA474234A8}"/>
              </a:ext>
            </a:extLst>
          </p:cNvPr>
          <p:cNvSpPr txBox="1"/>
          <p:nvPr/>
        </p:nvSpPr>
        <p:spPr>
          <a:xfrm>
            <a:off x="562233" y="6725469"/>
            <a:ext cx="84767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 Quebra de Palavras (Word Break)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707182E-9346-D580-F0D4-510D95B1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EB57175-D355-9F1C-1A3E-39334AD1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21</a:t>
            </a:fld>
            <a:endParaRPr lang="pt-BR"/>
          </a:p>
        </p:txBody>
      </p:sp>
      <p:pic>
        <p:nvPicPr>
          <p:cNvPr id="7" name="Imagem 6" descr="Imagem em preto e branco&#10;&#10;Descrição gerada automaticamente">
            <a:extLst>
              <a:ext uri="{FF2B5EF4-FFF2-40B4-BE49-F238E27FC236}">
                <a16:creationId xmlns:a16="http://schemas.microsoft.com/office/drawing/2014/main" id="{09E66924-A1EE-06BC-A15D-86A80DEA7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17" y="7724145"/>
            <a:ext cx="6211566" cy="41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26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_componente">
            <a:extLst>
              <a:ext uri="{FF2B5EF4-FFF2-40B4-BE49-F238E27FC236}">
                <a16:creationId xmlns:a16="http://schemas.microsoft.com/office/drawing/2014/main" id="{5B94D8BD-5809-EB5E-2627-3983F6F81DFF}"/>
              </a:ext>
            </a:extLst>
          </p:cNvPr>
          <p:cNvSpPr txBox="1"/>
          <p:nvPr/>
        </p:nvSpPr>
        <p:spPr>
          <a:xfrm>
            <a:off x="1699054" y="3074638"/>
            <a:ext cx="6203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Evite que palavras longas quebrem o layout com classes como break-</a:t>
            </a:r>
            <a:r>
              <a:rPr lang="pt-BR" sz="2400" dirty="0" err="1"/>
              <a:t>all</a:t>
            </a:r>
            <a:r>
              <a:rPr lang="pt-BR" sz="2400" dirty="0"/>
              <a:t> ou break-word. Essas classes são cruciais para manter a integridade visual da sua interface.</a:t>
            </a:r>
            <a:endParaRPr lang="pt-BR" dirty="0"/>
          </a:p>
        </p:txBody>
      </p:sp>
      <p:sp>
        <p:nvSpPr>
          <p:cNvPr id="7" name="Título_componente">
            <a:extLst>
              <a:ext uri="{FF2B5EF4-FFF2-40B4-BE49-F238E27FC236}">
                <a16:creationId xmlns:a16="http://schemas.microsoft.com/office/drawing/2014/main" id="{B82881C7-8B34-430C-138B-3DED6C842BDD}"/>
              </a:ext>
            </a:extLst>
          </p:cNvPr>
          <p:cNvSpPr txBox="1"/>
          <p:nvPr/>
        </p:nvSpPr>
        <p:spPr>
          <a:xfrm>
            <a:off x="1810265" y="1378963"/>
            <a:ext cx="5980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Quebra de Palavras (Word Break)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69E1985-81BF-F90A-3FD6-F2E51C9FCE7D}"/>
              </a:ext>
            </a:extLst>
          </p:cNvPr>
          <p:cNvSpPr/>
          <p:nvPr/>
        </p:nvSpPr>
        <p:spPr>
          <a:xfrm>
            <a:off x="1396313" y="-256194"/>
            <a:ext cx="197709" cy="1728000"/>
          </a:xfrm>
          <a:prstGeom prst="roundRect">
            <a:avLst/>
          </a:prstGeom>
          <a:solidFill>
            <a:srgbClr val="348596"/>
          </a:solidFill>
          <a:ln>
            <a:solidFill>
              <a:srgbClr val="3485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552875-B41C-E907-37C7-8E5F98F42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73841"/>
            <a:ext cx="9601200" cy="2560320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B21023-056C-33E8-B5C1-FA7EC227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CB02E5-18BE-8B74-1E39-E8379152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22</a:t>
            </a:fld>
            <a:endParaRPr lang="pt-BR"/>
          </a:p>
        </p:txBody>
      </p:sp>
      <p:pic>
        <p:nvPicPr>
          <p:cNvPr id="10" name="Imagem 9" descr="Forma, Logotipo, nome da empresa&#10;&#10;Descrição gerada automaticamente">
            <a:extLst>
              <a:ext uri="{FF2B5EF4-FFF2-40B4-BE49-F238E27FC236}">
                <a16:creationId xmlns:a16="http://schemas.microsoft.com/office/drawing/2014/main" id="{81C405DD-12C7-7DB3-EDF0-04E1BF40132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04" y="9679368"/>
            <a:ext cx="2493991" cy="149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33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7A5DFC1-B27C-22EE-F2CF-5812DE4BB20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88A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348596"/>
                </a:solidFill>
              </a:ln>
              <a:noFill/>
            </a:endParaRP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1E3620B6-A2A6-4740-996C-F5EA474234A8}"/>
              </a:ext>
            </a:extLst>
          </p:cNvPr>
          <p:cNvSpPr txBox="1"/>
          <p:nvPr/>
        </p:nvSpPr>
        <p:spPr>
          <a:xfrm>
            <a:off x="562233" y="5502165"/>
            <a:ext cx="84767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25FB46F-6742-4399-3AE3-B4505B2C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FE12821-F91F-8433-6FB3-0A81CBE9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23</a:t>
            </a:fld>
            <a:endParaRPr lang="pt-BR"/>
          </a:p>
        </p:txBody>
      </p:sp>
      <p:pic>
        <p:nvPicPr>
          <p:cNvPr id="10" name="Imagem 9" descr="Imagem em preto e branco&#10;&#10;Descrição gerada automaticamente">
            <a:extLst>
              <a:ext uri="{FF2B5EF4-FFF2-40B4-BE49-F238E27FC236}">
                <a16:creationId xmlns:a16="http://schemas.microsoft.com/office/drawing/2014/main" id="{90B61F35-9096-4DCF-FACE-DC3D7E2A2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17" y="6400800"/>
            <a:ext cx="6211566" cy="41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53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_componente">
            <a:extLst>
              <a:ext uri="{FF2B5EF4-FFF2-40B4-BE49-F238E27FC236}">
                <a16:creationId xmlns:a16="http://schemas.microsoft.com/office/drawing/2014/main" id="{5B94D8BD-5809-EB5E-2627-3983F6F81DFF}"/>
              </a:ext>
            </a:extLst>
          </p:cNvPr>
          <p:cNvSpPr txBox="1"/>
          <p:nvPr/>
        </p:nvSpPr>
        <p:spPr>
          <a:xfrm>
            <a:off x="1078127" y="3320268"/>
            <a:ext cx="7444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Este ebook foi gerado por IA, e diagramado por humano</a:t>
            </a:r>
            <a:br>
              <a:rPr lang="pt-BR" sz="2400" dirty="0"/>
            </a:br>
            <a:r>
              <a:rPr lang="pt-BR" sz="2400" dirty="0"/>
              <a:t>O passo a passo se encontra no meu GitHub</a:t>
            </a:r>
            <a:endParaRPr lang="pt-BR" dirty="0"/>
          </a:p>
        </p:txBody>
      </p:sp>
      <p:sp>
        <p:nvSpPr>
          <p:cNvPr id="7" name="Título_componente">
            <a:extLst>
              <a:ext uri="{FF2B5EF4-FFF2-40B4-BE49-F238E27FC236}">
                <a16:creationId xmlns:a16="http://schemas.microsoft.com/office/drawing/2014/main" id="{B82881C7-8B34-430C-138B-3DED6C842BDD}"/>
              </a:ext>
            </a:extLst>
          </p:cNvPr>
          <p:cNvSpPr txBox="1"/>
          <p:nvPr/>
        </p:nvSpPr>
        <p:spPr>
          <a:xfrm>
            <a:off x="1810265" y="1378963"/>
            <a:ext cx="5980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Obrigado por ler este ebook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69E1985-81BF-F90A-3FD6-F2E51C9FCE7D}"/>
              </a:ext>
            </a:extLst>
          </p:cNvPr>
          <p:cNvSpPr/>
          <p:nvPr/>
        </p:nvSpPr>
        <p:spPr>
          <a:xfrm>
            <a:off x="1396313" y="-256194"/>
            <a:ext cx="197709" cy="1728000"/>
          </a:xfrm>
          <a:prstGeom prst="roundRect">
            <a:avLst/>
          </a:prstGeom>
          <a:solidFill>
            <a:srgbClr val="348596"/>
          </a:solidFill>
          <a:ln>
            <a:solidFill>
              <a:srgbClr val="3485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B21023-056C-33E8-B5C1-FA7EC227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CB02E5-18BE-8B74-1E39-E8379152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24</a:t>
            </a:fld>
            <a:endParaRPr lang="pt-BR"/>
          </a:p>
        </p:txBody>
      </p:sp>
      <p:pic>
        <p:nvPicPr>
          <p:cNvPr id="10" name="Imagem 9" descr="Forma, Logotipo, nome da empresa&#10;&#10;Descrição gerada automaticamente">
            <a:extLst>
              <a:ext uri="{FF2B5EF4-FFF2-40B4-BE49-F238E27FC236}">
                <a16:creationId xmlns:a16="http://schemas.microsoft.com/office/drawing/2014/main" id="{81C405DD-12C7-7DB3-EDF0-04E1BF4013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04" y="9679368"/>
            <a:ext cx="2493991" cy="1496395"/>
          </a:xfrm>
          <a:prstGeom prst="rect">
            <a:avLst/>
          </a:prstGeom>
        </p:spPr>
      </p:pic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377D92B4-D7FD-285C-0EB9-1E4EC8A4C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65" y="6356132"/>
            <a:ext cx="1537069" cy="153706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6B5C94-BEF8-75F8-0199-6EA9C506E504}"/>
              </a:ext>
            </a:extLst>
          </p:cNvPr>
          <p:cNvSpPr txBox="1"/>
          <p:nvPr/>
        </p:nvSpPr>
        <p:spPr>
          <a:xfrm>
            <a:off x="290383" y="7984284"/>
            <a:ext cx="90204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hlinkClick r:id="rId4"/>
              </a:rPr>
              <a:t>https://github.com/danielfelix45/prompts-for-creating-an-ebook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8233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7A5DFC1-B27C-22EE-F2CF-5812DE4BB20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88A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348596"/>
                </a:solidFill>
              </a:ln>
              <a:noFill/>
            </a:endParaRPr>
          </a:p>
        </p:txBody>
      </p:sp>
      <p:sp>
        <p:nvSpPr>
          <p:cNvPr id="5" name="Título_componente">
            <a:extLst>
              <a:ext uri="{FF2B5EF4-FFF2-40B4-BE49-F238E27FC236}">
                <a16:creationId xmlns:a16="http://schemas.microsoft.com/office/drawing/2014/main" id="{24424B61-7FF8-35F5-FC13-6F9DD47D24AA}"/>
              </a:ext>
            </a:extLst>
          </p:cNvPr>
          <p:cNvSpPr txBox="1"/>
          <p:nvPr/>
        </p:nvSpPr>
        <p:spPr>
          <a:xfrm>
            <a:off x="1167714" y="2630537"/>
            <a:ext cx="72657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1E3620B6-A2A6-4740-996C-F5EA474234A8}"/>
              </a:ext>
            </a:extLst>
          </p:cNvPr>
          <p:cNvSpPr txBox="1"/>
          <p:nvPr/>
        </p:nvSpPr>
        <p:spPr>
          <a:xfrm>
            <a:off x="562233" y="7085871"/>
            <a:ext cx="84767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Tamanho de Texto (</a:t>
            </a:r>
            <a:r>
              <a:rPr lang="pt-BR" sz="6600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Size</a:t>
            </a:r>
            <a:r>
              <a:rPr lang="pt-BR" sz="66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)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25FB46F-6742-4399-3AE3-B4505B2C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FE12821-F91F-8433-6FB3-0A81CBE9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3</a:t>
            </a:fld>
            <a:endParaRPr lang="pt-BR"/>
          </a:p>
        </p:txBody>
      </p:sp>
      <p:pic>
        <p:nvPicPr>
          <p:cNvPr id="10" name="Imagem 9" descr="Imagem em preto e branco&#10;&#10;Descrição gerada automaticamente">
            <a:extLst>
              <a:ext uri="{FF2B5EF4-FFF2-40B4-BE49-F238E27FC236}">
                <a16:creationId xmlns:a16="http://schemas.microsoft.com/office/drawing/2014/main" id="{90B61F35-9096-4DCF-FACE-DC3D7E2A2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17" y="7639869"/>
            <a:ext cx="6211566" cy="41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9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_componente">
            <a:extLst>
              <a:ext uri="{FF2B5EF4-FFF2-40B4-BE49-F238E27FC236}">
                <a16:creationId xmlns:a16="http://schemas.microsoft.com/office/drawing/2014/main" id="{5B94D8BD-5809-EB5E-2627-3983F6F81DFF}"/>
              </a:ext>
            </a:extLst>
          </p:cNvPr>
          <p:cNvSpPr txBox="1"/>
          <p:nvPr/>
        </p:nvSpPr>
        <p:spPr>
          <a:xfrm>
            <a:off x="1699054" y="3103978"/>
            <a:ext cx="6203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Ao definir o tamanho do texto no </a:t>
            </a:r>
            <a:r>
              <a:rPr lang="pt-BR" sz="2400" dirty="0" err="1"/>
              <a:t>Tailwind</a:t>
            </a:r>
            <a:r>
              <a:rPr lang="pt-BR" sz="2400" dirty="0"/>
              <a:t>, utilizamos classes como </a:t>
            </a:r>
            <a:r>
              <a:rPr lang="pt-BR" sz="2400" b="1" dirty="0"/>
              <a:t>`</a:t>
            </a:r>
            <a:r>
              <a:rPr lang="pt-BR" sz="2400" b="1" dirty="0" err="1"/>
              <a:t>text-xs</a:t>
            </a:r>
            <a:r>
              <a:rPr lang="pt-BR" sz="2400" b="1" dirty="0"/>
              <a:t>`</a:t>
            </a:r>
            <a:r>
              <a:rPr lang="pt-BR" sz="2400" dirty="0"/>
              <a:t>, </a:t>
            </a:r>
            <a:r>
              <a:rPr lang="pt-BR" sz="2400" b="1" dirty="0"/>
              <a:t>`</a:t>
            </a:r>
            <a:r>
              <a:rPr lang="pt-BR" sz="2400" b="1" dirty="0" err="1"/>
              <a:t>text-sm</a:t>
            </a:r>
            <a:r>
              <a:rPr lang="pt-BR" sz="2400" b="1" dirty="0"/>
              <a:t>`</a:t>
            </a:r>
            <a:r>
              <a:rPr lang="pt-BR" sz="2400" dirty="0"/>
              <a:t>, </a:t>
            </a:r>
            <a:r>
              <a:rPr lang="pt-BR" sz="2400" b="1" dirty="0"/>
              <a:t>`</a:t>
            </a:r>
            <a:r>
              <a:rPr lang="pt-BR" sz="2400" b="1" dirty="0" err="1"/>
              <a:t>text</a:t>
            </a:r>
            <a:r>
              <a:rPr lang="pt-BR" sz="2400" b="1" dirty="0"/>
              <a:t>-base`</a:t>
            </a:r>
            <a:r>
              <a:rPr lang="pt-BR" sz="2400" dirty="0"/>
              <a:t>, </a:t>
            </a:r>
            <a:r>
              <a:rPr lang="pt-BR" sz="2400" b="1" dirty="0"/>
              <a:t>`</a:t>
            </a:r>
            <a:r>
              <a:rPr lang="pt-BR" sz="2400" b="1" dirty="0" err="1"/>
              <a:t>text-lg</a:t>
            </a:r>
            <a:r>
              <a:rPr lang="pt-BR" sz="2400" b="1" dirty="0"/>
              <a:t>`</a:t>
            </a:r>
            <a:r>
              <a:rPr lang="pt-BR" sz="2400" dirty="0"/>
              <a:t> e </a:t>
            </a:r>
            <a:r>
              <a:rPr lang="pt-BR" sz="2400" b="1" dirty="0"/>
              <a:t>`</a:t>
            </a:r>
            <a:r>
              <a:rPr lang="pt-BR" sz="2400" b="1" dirty="0" err="1"/>
              <a:t>text-xl</a:t>
            </a:r>
            <a:r>
              <a:rPr lang="pt-BR" sz="2400" b="1" dirty="0"/>
              <a:t>`</a:t>
            </a:r>
            <a:r>
              <a:rPr lang="pt-BR" sz="2400" dirty="0"/>
              <a:t>. Essas classes variam o tamanho da fonte para se adequar à hierarquia de informações em seu design.</a:t>
            </a:r>
            <a:endParaRPr lang="pt-BR" dirty="0"/>
          </a:p>
        </p:txBody>
      </p:sp>
      <p:sp>
        <p:nvSpPr>
          <p:cNvPr id="7" name="Título_componente">
            <a:extLst>
              <a:ext uri="{FF2B5EF4-FFF2-40B4-BE49-F238E27FC236}">
                <a16:creationId xmlns:a16="http://schemas.microsoft.com/office/drawing/2014/main" id="{B82881C7-8B34-430C-138B-3DED6C842BDD}"/>
              </a:ext>
            </a:extLst>
          </p:cNvPr>
          <p:cNvSpPr txBox="1"/>
          <p:nvPr/>
        </p:nvSpPr>
        <p:spPr>
          <a:xfrm>
            <a:off x="1810265" y="1389593"/>
            <a:ext cx="5980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Tamanho de Texto (</a:t>
            </a:r>
            <a:r>
              <a:rPr lang="pt-BR" sz="4000" dirty="0" err="1">
                <a:latin typeface="Impact" panose="020B0806030902050204" pitchFamily="34" charset="0"/>
              </a:rPr>
              <a:t>Size</a:t>
            </a:r>
            <a:r>
              <a:rPr lang="pt-BR" sz="4000" dirty="0">
                <a:latin typeface="Impact" panose="020B0806030902050204" pitchFamily="34" charset="0"/>
              </a:rPr>
              <a:t>)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69E1985-81BF-F90A-3FD6-F2E51C9FCE7D}"/>
              </a:ext>
            </a:extLst>
          </p:cNvPr>
          <p:cNvSpPr/>
          <p:nvPr/>
        </p:nvSpPr>
        <p:spPr>
          <a:xfrm>
            <a:off x="1396313" y="-256194"/>
            <a:ext cx="197709" cy="1728000"/>
          </a:xfrm>
          <a:prstGeom prst="roundRect">
            <a:avLst/>
          </a:prstGeom>
          <a:solidFill>
            <a:srgbClr val="348596"/>
          </a:solidFill>
          <a:ln>
            <a:solidFill>
              <a:srgbClr val="3485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F674BEF-ED17-A3CA-858F-14B895A87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5004"/>
            <a:ext cx="9601200" cy="2747124"/>
          </a:xfrm>
          <a:prstGeom prst="rect">
            <a:avLst/>
          </a:prstGeom>
        </p:spPr>
      </p:pic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878FC9D5-C2E1-D632-D8D4-0E1AF683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742FF9ED-BB09-EC30-8594-072501FA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4</a:t>
            </a:fld>
            <a:endParaRPr lang="pt-BR"/>
          </a:p>
        </p:txBody>
      </p:sp>
      <p:pic>
        <p:nvPicPr>
          <p:cNvPr id="16" name="Imagem 15" descr="Forma, Logotipo, nome da empresa&#10;&#10;Descrição gerada automaticamente">
            <a:extLst>
              <a:ext uri="{FF2B5EF4-FFF2-40B4-BE49-F238E27FC236}">
                <a16:creationId xmlns:a16="http://schemas.microsoft.com/office/drawing/2014/main" id="{653DB10A-666A-A46E-8141-775FE8E11B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04" y="9679368"/>
            <a:ext cx="2493991" cy="149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7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7A5DFC1-B27C-22EE-F2CF-5812DE4BB20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88A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348596"/>
                </a:solidFill>
              </a:ln>
              <a:noFill/>
            </a:endParaRPr>
          </a:p>
        </p:txBody>
      </p:sp>
      <p:sp>
        <p:nvSpPr>
          <p:cNvPr id="5" name="Título_componente">
            <a:extLst>
              <a:ext uri="{FF2B5EF4-FFF2-40B4-BE49-F238E27FC236}">
                <a16:creationId xmlns:a16="http://schemas.microsoft.com/office/drawing/2014/main" id="{24424B61-7FF8-35F5-FC13-6F9DD47D24AA}"/>
              </a:ext>
            </a:extLst>
          </p:cNvPr>
          <p:cNvSpPr txBox="1"/>
          <p:nvPr/>
        </p:nvSpPr>
        <p:spPr>
          <a:xfrm>
            <a:off x="1167714" y="2630537"/>
            <a:ext cx="72657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1E3620B6-A2A6-4740-996C-F5EA474234A8}"/>
              </a:ext>
            </a:extLst>
          </p:cNvPr>
          <p:cNvSpPr txBox="1"/>
          <p:nvPr/>
        </p:nvSpPr>
        <p:spPr>
          <a:xfrm>
            <a:off x="562233" y="7170147"/>
            <a:ext cx="84767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Estilo de Texto (</a:t>
            </a:r>
            <a:r>
              <a:rPr lang="pt-BR" sz="6600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Style</a:t>
            </a:r>
            <a:r>
              <a:rPr lang="pt-BR" sz="66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)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D027F83-0031-9B7B-FC3D-9DBBEE6F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0B74F9A-34EF-C1CC-98D1-070D9B08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 descr="Imagem em preto e branco&#10;&#10;Descrição gerada automaticamente">
            <a:extLst>
              <a:ext uri="{FF2B5EF4-FFF2-40B4-BE49-F238E27FC236}">
                <a16:creationId xmlns:a16="http://schemas.microsoft.com/office/drawing/2014/main" id="{9F6D18C2-4C12-E78D-2508-0A7EF06F3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17" y="7724145"/>
            <a:ext cx="6211566" cy="41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6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_componente">
            <a:extLst>
              <a:ext uri="{FF2B5EF4-FFF2-40B4-BE49-F238E27FC236}">
                <a16:creationId xmlns:a16="http://schemas.microsoft.com/office/drawing/2014/main" id="{5B94D8BD-5809-EB5E-2627-3983F6F81DFF}"/>
              </a:ext>
            </a:extLst>
          </p:cNvPr>
          <p:cNvSpPr txBox="1"/>
          <p:nvPr/>
        </p:nvSpPr>
        <p:spPr>
          <a:xfrm>
            <a:off x="1699054" y="3007917"/>
            <a:ext cx="6203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Personalize o estilo do seu texto com classes como </a:t>
            </a:r>
            <a:r>
              <a:rPr lang="pt-BR" sz="2400" b="1" dirty="0"/>
              <a:t>`</a:t>
            </a:r>
            <a:r>
              <a:rPr lang="pt-BR" sz="2400" b="1" dirty="0" err="1"/>
              <a:t>font-bold</a:t>
            </a:r>
            <a:r>
              <a:rPr lang="pt-BR" sz="2400" b="1" dirty="0"/>
              <a:t>`</a:t>
            </a:r>
            <a:r>
              <a:rPr lang="pt-BR" sz="2400" dirty="0"/>
              <a:t>, </a:t>
            </a:r>
            <a:r>
              <a:rPr lang="pt-BR" sz="2400" b="1" dirty="0"/>
              <a:t>`</a:t>
            </a:r>
            <a:r>
              <a:rPr lang="pt-BR" sz="2400" b="1" dirty="0" err="1"/>
              <a:t>italic</a:t>
            </a:r>
            <a:r>
              <a:rPr lang="pt-BR" sz="2400" b="1" dirty="0"/>
              <a:t>`</a:t>
            </a:r>
            <a:r>
              <a:rPr lang="pt-BR" sz="2400" dirty="0"/>
              <a:t> e </a:t>
            </a:r>
            <a:r>
              <a:rPr lang="pt-BR" sz="2400" b="1" dirty="0"/>
              <a:t>`</a:t>
            </a:r>
            <a:r>
              <a:rPr lang="pt-BR" sz="2400" b="1" dirty="0" err="1"/>
              <a:t>underline</a:t>
            </a:r>
            <a:r>
              <a:rPr lang="pt-BR" sz="2400" b="1" dirty="0"/>
              <a:t>`</a:t>
            </a:r>
            <a:r>
              <a:rPr lang="pt-BR" sz="2400" dirty="0"/>
              <a:t>. Essas classes proporcionam um controle flexível sobre a aparência do seu conteúdo textual.</a:t>
            </a:r>
            <a:endParaRPr lang="pt-BR" dirty="0"/>
          </a:p>
        </p:txBody>
      </p:sp>
      <p:sp>
        <p:nvSpPr>
          <p:cNvPr id="7" name="Título_componente">
            <a:extLst>
              <a:ext uri="{FF2B5EF4-FFF2-40B4-BE49-F238E27FC236}">
                <a16:creationId xmlns:a16="http://schemas.microsoft.com/office/drawing/2014/main" id="{B82881C7-8B34-430C-138B-3DED6C842BDD}"/>
              </a:ext>
            </a:extLst>
          </p:cNvPr>
          <p:cNvSpPr txBox="1"/>
          <p:nvPr/>
        </p:nvSpPr>
        <p:spPr>
          <a:xfrm>
            <a:off x="1810265" y="1389593"/>
            <a:ext cx="5980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Estilo de Texto (</a:t>
            </a:r>
            <a:r>
              <a:rPr lang="pt-BR" sz="4000" dirty="0" err="1">
                <a:latin typeface="Impact" panose="020B0806030902050204" pitchFamily="34" charset="0"/>
              </a:rPr>
              <a:t>Style</a:t>
            </a:r>
            <a:r>
              <a:rPr lang="pt-BR" sz="4000" dirty="0">
                <a:latin typeface="Impact" panose="020B0806030902050204" pitchFamily="34" charset="0"/>
              </a:rPr>
              <a:t>)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69E1985-81BF-F90A-3FD6-F2E51C9FCE7D}"/>
              </a:ext>
            </a:extLst>
          </p:cNvPr>
          <p:cNvSpPr/>
          <p:nvPr/>
        </p:nvSpPr>
        <p:spPr>
          <a:xfrm>
            <a:off x="1396313" y="-256194"/>
            <a:ext cx="197709" cy="1728000"/>
          </a:xfrm>
          <a:prstGeom prst="roundRect">
            <a:avLst/>
          </a:prstGeom>
          <a:solidFill>
            <a:srgbClr val="348596"/>
          </a:solidFill>
          <a:ln>
            <a:solidFill>
              <a:srgbClr val="3485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7F0592-792E-EB68-61B2-3F8E66484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7954"/>
            <a:ext cx="9601200" cy="2560320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5DF64AC8-7D23-3D14-DE35-6659E8CC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FD44F53C-3623-1501-04F8-29918293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6</a:t>
            </a:fld>
            <a:endParaRPr lang="pt-BR"/>
          </a:p>
        </p:txBody>
      </p:sp>
      <p:pic>
        <p:nvPicPr>
          <p:cNvPr id="12" name="Imagem 11" descr="Forma, Logotipo, nome da empresa&#10;&#10;Descrição gerada automaticamente">
            <a:extLst>
              <a:ext uri="{FF2B5EF4-FFF2-40B4-BE49-F238E27FC236}">
                <a16:creationId xmlns:a16="http://schemas.microsoft.com/office/drawing/2014/main" id="{51D628C9-4619-9BBA-EFEA-E8C2BBA0F9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04" y="9679368"/>
            <a:ext cx="2493991" cy="149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3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7A5DFC1-B27C-22EE-F2CF-5812DE4BB20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88A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348596"/>
                </a:solidFill>
              </a:ln>
              <a:noFill/>
            </a:endParaRPr>
          </a:p>
        </p:txBody>
      </p:sp>
      <p:sp>
        <p:nvSpPr>
          <p:cNvPr id="5" name="Título_componente">
            <a:extLst>
              <a:ext uri="{FF2B5EF4-FFF2-40B4-BE49-F238E27FC236}">
                <a16:creationId xmlns:a16="http://schemas.microsoft.com/office/drawing/2014/main" id="{24424B61-7FF8-35F5-FC13-6F9DD47D24AA}"/>
              </a:ext>
            </a:extLst>
          </p:cNvPr>
          <p:cNvSpPr txBox="1"/>
          <p:nvPr/>
        </p:nvSpPr>
        <p:spPr>
          <a:xfrm>
            <a:off x="1167714" y="2630537"/>
            <a:ext cx="72657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1E3620B6-A2A6-4740-996C-F5EA474234A8}"/>
              </a:ext>
            </a:extLst>
          </p:cNvPr>
          <p:cNvSpPr txBox="1"/>
          <p:nvPr/>
        </p:nvSpPr>
        <p:spPr>
          <a:xfrm>
            <a:off x="562233" y="7043733"/>
            <a:ext cx="84767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Cor de Texto (Color)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619F2CE-C3EF-1716-893D-412F42D1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B421ED4-E59B-CAD2-E5CD-D1B0DEEC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 descr="Imagem em preto e branco&#10;&#10;Descrição gerada automaticamente">
            <a:extLst>
              <a:ext uri="{FF2B5EF4-FFF2-40B4-BE49-F238E27FC236}">
                <a16:creationId xmlns:a16="http://schemas.microsoft.com/office/drawing/2014/main" id="{3DBCFD55-2F2F-A28C-EE5E-0660D77DC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17" y="7639869"/>
            <a:ext cx="6211566" cy="41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9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_componente">
            <a:extLst>
              <a:ext uri="{FF2B5EF4-FFF2-40B4-BE49-F238E27FC236}">
                <a16:creationId xmlns:a16="http://schemas.microsoft.com/office/drawing/2014/main" id="{5B94D8BD-5809-EB5E-2627-3983F6F81DFF}"/>
              </a:ext>
            </a:extLst>
          </p:cNvPr>
          <p:cNvSpPr txBox="1"/>
          <p:nvPr/>
        </p:nvSpPr>
        <p:spPr>
          <a:xfrm>
            <a:off x="1699053" y="3011043"/>
            <a:ext cx="6203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Mude a cor do texto instantaneamente com classes como </a:t>
            </a:r>
            <a:r>
              <a:rPr lang="pt-BR" sz="2400" b="1" dirty="0"/>
              <a:t>`text-red-500`</a:t>
            </a:r>
            <a:r>
              <a:rPr lang="pt-BR" sz="2400" dirty="0"/>
              <a:t>, </a:t>
            </a:r>
            <a:r>
              <a:rPr lang="pt-BR" sz="2400" b="1" dirty="0"/>
              <a:t>`text-blue-100` </a:t>
            </a:r>
            <a:r>
              <a:rPr lang="pt-BR" sz="2400" dirty="0"/>
              <a:t>ou qualquer cor que desejar. Isso proporciona uma maneira fácil de integrar a paleta de cores do seu projeto.</a:t>
            </a:r>
            <a:endParaRPr lang="pt-BR" dirty="0"/>
          </a:p>
        </p:txBody>
      </p:sp>
      <p:sp>
        <p:nvSpPr>
          <p:cNvPr id="7" name="Título_componente">
            <a:extLst>
              <a:ext uri="{FF2B5EF4-FFF2-40B4-BE49-F238E27FC236}">
                <a16:creationId xmlns:a16="http://schemas.microsoft.com/office/drawing/2014/main" id="{B82881C7-8B34-430C-138B-3DED6C842BDD}"/>
              </a:ext>
            </a:extLst>
          </p:cNvPr>
          <p:cNvSpPr txBox="1"/>
          <p:nvPr/>
        </p:nvSpPr>
        <p:spPr>
          <a:xfrm>
            <a:off x="1810265" y="1378963"/>
            <a:ext cx="5980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Cor de Texto (Color)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69E1985-81BF-F90A-3FD6-F2E51C9FCE7D}"/>
              </a:ext>
            </a:extLst>
          </p:cNvPr>
          <p:cNvSpPr/>
          <p:nvPr/>
        </p:nvSpPr>
        <p:spPr>
          <a:xfrm>
            <a:off x="1396313" y="-256194"/>
            <a:ext cx="197709" cy="1728000"/>
          </a:xfrm>
          <a:prstGeom prst="roundRect">
            <a:avLst/>
          </a:prstGeom>
          <a:solidFill>
            <a:srgbClr val="348596"/>
          </a:solidFill>
          <a:ln>
            <a:solidFill>
              <a:srgbClr val="3485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B3AD09-7DD1-60B5-D242-F95CF5DCD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4229"/>
            <a:ext cx="9601200" cy="2560320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2EB9EAB9-F490-219A-3C36-12B9CA5D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FF60E60A-9ABF-6105-2D43-5E58F608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8</a:t>
            </a:fld>
            <a:endParaRPr lang="pt-BR"/>
          </a:p>
        </p:txBody>
      </p:sp>
      <p:pic>
        <p:nvPicPr>
          <p:cNvPr id="11" name="Imagem 10" descr="Forma, Logotipo, nome da empresa&#10;&#10;Descrição gerada automaticamente">
            <a:extLst>
              <a:ext uri="{FF2B5EF4-FFF2-40B4-BE49-F238E27FC236}">
                <a16:creationId xmlns:a16="http://schemas.microsoft.com/office/drawing/2014/main" id="{56C044A0-2F43-ECBB-02E6-A234A67C81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04" y="9679368"/>
            <a:ext cx="2493991" cy="149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6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7A5DFC1-B27C-22EE-F2CF-5812DE4BB20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88A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348596"/>
                </a:solidFill>
              </a:ln>
              <a:noFill/>
            </a:endParaRPr>
          </a:p>
        </p:txBody>
      </p:sp>
      <p:sp>
        <p:nvSpPr>
          <p:cNvPr id="5" name="Título_componente">
            <a:extLst>
              <a:ext uri="{FF2B5EF4-FFF2-40B4-BE49-F238E27FC236}">
                <a16:creationId xmlns:a16="http://schemas.microsoft.com/office/drawing/2014/main" id="{24424B61-7FF8-35F5-FC13-6F9DD47D24AA}"/>
              </a:ext>
            </a:extLst>
          </p:cNvPr>
          <p:cNvSpPr txBox="1"/>
          <p:nvPr/>
        </p:nvSpPr>
        <p:spPr>
          <a:xfrm>
            <a:off x="1167714" y="2630537"/>
            <a:ext cx="72657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6" name="Título_componente">
            <a:extLst>
              <a:ext uri="{FF2B5EF4-FFF2-40B4-BE49-F238E27FC236}">
                <a16:creationId xmlns:a16="http://schemas.microsoft.com/office/drawing/2014/main" id="{1E3620B6-A2A6-4740-996C-F5EA474234A8}"/>
              </a:ext>
            </a:extLst>
          </p:cNvPr>
          <p:cNvSpPr txBox="1"/>
          <p:nvPr/>
        </p:nvSpPr>
        <p:spPr>
          <a:xfrm>
            <a:off x="562233" y="6907679"/>
            <a:ext cx="84767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 Alinhamento de Texto (</a:t>
            </a:r>
            <a:r>
              <a:rPr lang="pt-BR" sz="6600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Alignment</a:t>
            </a:r>
            <a:r>
              <a:rPr lang="pt-BR" sz="66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)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C882723-2777-08EE-F4FE-16672A07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MANIPULAÇÃO DE TEXTO COM TAILWINDCSS - DANIEL FÉLIX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752AACB-36E2-8D8A-EE16-9FAED45A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B8FA-DB5C-4BF9-B420-1E8CBEB6265F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 descr="Imagem em preto e branco&#10;&#10;Descrição gerada automaticamente">
            <a:extLst>
              <a:ext uri="{FF2B5EF4-FFF2-40B4-BE49-F238E27FC236}">
                <a16:creationId xmlns:a16="http://schemas.microsoft.com/office/drawing/2014/main" id="{E4BCE7D1-6363-14A1-F92B-20A3DA8E2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17" y="8405712"/>
            <a:ext cx="6211566" cy="41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428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1437</TotalTime>
  <Words>805</Words>
  <Application>Microsoft Office PowerPoint</Application>
  <PresentationFormat>Papel A3 (297 x 420 mm)</PresentationFormat>
  <Paragraphs>95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Tailwindcss - Manipulação de texto</dc:title>
  <dc:subject>TAILWINDCSS</dc:subject>
  <dc:creator>Daniel antonio felix filho</dc:creator>
  <cp:lastModifiedBy>Daniel antonio felix filho</cp:lastModifiedBy>
  <cp:revision>4</cp:revision>
  <dcterms:created xsi:type="dcterms:W3CDTF">2023-11-16T15:46:13Z</dcterms:created>
  <dcterms:modified xsi:type="dcterms:W3CDTF">2023-11-17T15:43:46Z</dcterms:modified>
</cp:coreProperties>
</file>