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78" r:id="rId3"/>
    <p:sldId id="257" r:id="rId4"/>
    <p:sldId id="279" r:id="rId5"/>
    <p:sldId id="280" r:id="rId6"/>
    <p:sldId id="258" r:id="rId7"/>
    <p:sldId id="281" r:id="rId8"/>
    <p:sldId id="261" r:id="rId9"/>
    <p:sldId id="264" r:id="rId10"/>
    <p:sldId id="282" r:id="rId11"/>
    <p:sldId id="259" r:id="rId12"/>
    <p:sldId id="262" r:id="rId13"/>
    <p:sldId id="263" r:id="rId14"/>
    <p:sldId id="265" r:id="rId15"/>
    <p:sldId id="275" r:id="rId16"/>
    <p:sldId id="266" r:id="rId17"/>
    <p:sldId id="283" r:id="rId18"/>
    <p:sldId id="284" r:id="rId19"/>
    <p:sldId id="267" r:id="rId20"/>
    <p:sldId id="268" r:id="rId21"/>
    <p:sldId id="269" r:id="rId22"/>
    <p:sldId id="270" r:id="rId23"/>
    <p:sldId id="285" r:id="rId24"/>
    <p:sldId id="272" r:id="rId25"/>
    <p:sldId id="273" r:id="rId26"/>
    <p:sldId id="277" r:id="rId27"/>
    <p:sldId id="287" r:id="rId28"/>
    <p:sldId id="271" r:id="rId29"/>
    <p:sldId id="274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FFD67-10C8-41C3-B630-608BE07523D1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CA311-C6CE-475A-B234-6C1A8AB1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4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 method more widely applicable – higher dimensions, non-differentiable/less</a:t>
            </a:r>
            <a:r>
              <a:rPr lang="en-GB" baseline="0" dirty="0" smtClean="0"/>
              <a:t> smooth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CA311-C6CE-475A-B234-6C1A8AB1E9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6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CA311-C6CE-475A-B234-6C1A8AB1E9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7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notes</a:t>
            </a:r>
            <a:r>
              <a:rPr lang="en-GB" baseline="0" dirty="0" smtClean="0"/>
              <a:t> add Lambda Proposition, weights and mercer’s </a:t>
            </a:r>
            <a:r>
              <a:rPr lang="en-GB" baseline="0" dirty="0" err="1" smtClean="0"/>
              <a:t>thm</a:t>
            </a:r>
            <a:r>
              <a:rPr lang="en-GB" baseline="0" dirty="0" smtClean="0"/>
              <a:t> stuff (</a:t>
            </a:r>
            <a:r>
              <a:rPr lang="en-GB" baseline="0" dirty="0" err="1" smtClean="0"/>
              <a:t>wrt</a:t>
            </a:r>
            <a:r>
              <a:rPr lang="en-GB" baseline="0" dirty="0" smtClean="0"/>
              <a:t> p).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CA311-C6CE-475A-B234-6C1A8AB1E95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62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E31B29-12DA-4A19-BD45-397A4E1165B3}" type="datetimeFigureOut">
              <a:rPr lang="en-GB" smtClean="0"/>
              <a:t>24/08/2015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079E628-5BC6-45FD-9A28-3AEBC71C3E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Determinantal point processes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quadrature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2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Quadrature with n-DPPs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Draw </a:t>
            </a:r>
            <a:r>
              <a:rPr lang="en-GB" dirty="0" smtClean="0"/>
              <a:t>a large number of </a:t>
            </a:r>
            <a:r>
              <a:rPr lang="en-GB" dirty="0"/>
              <a:t>points from </a:t>
            </a:r>
            <a:r>
              <a:rPr lang="el-GR" dirty="0" smtClean="0"/>
              <a:t>ρ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Subsample from an n-DPP with </a:t>
            </a:r>
            <a:r>
              <a:rPr lang="en-GB" dirty="0" smtClean="0"/>
              <a:t>marginal kernel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Or with kernel K/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GB" dirty="0" smtClean="0">
                <a:solidFill>
                  <a:srgbClr val="FF0000"/>
                </a:solidFill>
              </a:rPr>
              <a:t> ??? Then when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GB" smtClean="0">
                <a:solidFill>
                  <a:srgbClr val="FF0000"/>
                </a:solidFill>
              </a:rPr>
              <a:t>=0?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Compute exactly/approximate mean embedding</a:t>
            </a:r>
          </a:p>
          <a:p>
            <a:endParaRPr lang="en-GB" dirty="0"/>
          </a:p>
          <a:p>
            <a:r>
              <a:rPr lang="en-GB" dirty="0"/>
              <a:t>Compute </a:t>
            </a:r>
            <a:r>
              <a:rPr lang="en-GB" dirty="0" smtClean="0"/>
              <a:t>weights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With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Perform </a:t>
            </a:r>
            <a:r>
              <a:rPr lang="en-GB" dirty="0"/>
              <a:t>quadrature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8" name="Picture 4" descr="http://www.sciweavers.org/upload/Tex2Img_1440422985/re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46218"/>
            <a:ext cx="1368152" cy="3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02604"/>
            <a:ext cx="4934220" cy="46920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6" y="5030335"/>
            <a:ext cx="422228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61248"/>
            <a:ext cx="31273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Sobolev space – Bach vs. DPP </a:t>
            </a:r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</p:spTree>
    <p:extLst>
      <p:ext uri="{BB962C8B-B14F-4D97-AF65-F5344CB8AC3E}">
        <p14:creationId xmlns:p14="http://schemas.microsoft.com/office/powerpoint/2010/main" val="31779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Sobolev space – Beta(0.5, 0.5) measure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780496" cy="5083958"/>
          </a:xfrm>
        </p:spPr>
      </p:pic>
    </p:spTree>
    <p:extLst>
      <p:ext uri="{BB962C8B-B14F-4D97-AF65-F5344CB8AC3E}">
        <p14:creationId xmlns:p14="http://schemas.microsoft.com/office/powerpoint/2010/main" val="37395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Sobolev space – Beta(0.5, 0.5) measure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5" y="1600199"/>
            <a:ext cx="6856799" cy="5141169"/>
          </a:xfrm>
        </p:spPr>
      </p:pic>
    </p:spTree>
    <p:extLst>
      <p:ext uri="{BB962C8B-B14F-4D97-AF65-F5344CB8AC3E}">
        <p14:creationId xmlns:p14="http://schemas.microsoft.com/office/powerpoint/2010/main" val="15520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Uniform measure, Brownian covariance kernel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62178"/>
            <a:ext cx="6516215" cy="488580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1 dimension, k(</a:t>
            </a:r>
            <a:r>
              <a:rPr lang="en-GB" dirty="0" err="1" smtClean="0"/>
              <a:t>x,y</a:t>
            </a:r>
            <a:r>
              <a:rPr lang="en-GB" dirty="0" smtClean="0"/>
              <a:t>) = min(</a:t>
            </a:r>
            <a:r>
              <a:rPr lang="en-GB" dirty="0" err="1" smtClean="0"/>
              <a:t>x,y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1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Gaussian measure, SE kernel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</p:spTree>
    <p:extLst>
      <p:ext uri="{BB962C8B-B14F-4D97-AF65-F5344CB8AC3E}">
        <p14:creationId xmlns:p14="http://schemas.microsoft.com/office/powerpoint/2010/main" val="12761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8075599" cy="3096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lambda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Corresponds to error level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lambda</a:t>
            </a:r>
            <a:endParaRPr lang="en-GB" dirty="0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5" y="3933056"/>
            <a:ext cx="4934220" cy="46920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 descr="http://www.sciweavers.org/upload/Tex2Img_1440422131/re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10235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241438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65313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where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755576" y="177281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Changes minimization problem, so changes weights</a:t>
            </a:r>
          </a:p>
        </p:txBody>
      </p:sp>
    </p:spTree>
    <p:extLst>
      <p:ext uri="{BB962C8B-B14F-4D97-AF65-F5344CB8AC3E}">
        <p14:creationId xmlns:p14="http://schemas.microsoft.com/office/powerpoint/2010/main" val="21759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lambda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Bach’s optimal distribution and Mercer’s Theorem</a:t>
            </a:r>
          </a:p>
          <a:p>
            <a:endParaRPr lang="en-GB" dirty="0" smtClean="0"/>
          </a:p>
          <a:p>
            <a:r>
              <a:rPr lang="en-GB" dirty="0" smtClean="0"/>
              <a:t>Optimal distribution minimizes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68" y="2513410"/>
            <a:ext cx="1766172" cy="3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43" y="3172046"/>
            <a:ext cx="3024336" cy="45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9" y="3079039"/>
            <a:ext cx="4277817" cy="6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http://www.sciweavers.org/upload/Tex2Img_1440424472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4" y="4077071"/>
            <a:ext cx="3400788" cy="85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4" y="5085184"/>
            <a:ext cx="43204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7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distributions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4876800"/>
          </a:xfrm>
        </p:spPr>
      </p:pic>
    </p:spTree>
    <p:extLst>
      <p:ext uri="{BB962C8B-B14F-4D97-AF65-F5344CB8AC3E}">
        <p14:creationId xmlns:p14="http://schemas.microsoft.com/office/powerpoint/2010/main" val="9819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quadrature?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Rule for approximately integrating</a:t>
            </a:r>
          </a:p>
          <a:p>
            <a:endParaRPr lang="en-GB" dirty="0" smtClean="0"/>
          </a:p>
          <a:p>
            <a:r>
              <a:rPr lang="en-GB" dirty="0" smtClean="0"/>
              <a:t>Select points and construct weights according to this rule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E.g. Monte Carlo, Trapezium rule</a:t>
            </a:r>
            <a:endParaRPr lang="en-GB" dirty="0"/>
          </a:p>
        </p:txBody>
      </p:sp>
      <p:pic>
        <p:nvPicPr>
          <p:cNvPr id="3076" name="Picture 4" descr="http://www.sciweavers.org/upload/Tex2Img_1440417775/re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31292"/>
            <a:ext cx="1909927" cy="8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distributions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4876800"/>
          </a:xfrm>
        </p:spPr>
      </p:pic>
    </p:spTree>
    <p:extLst>
      <p:ext uri="{BB962C8B-B14F-4D97-AF65-F5344CB8AC3E}">
        <p14:creationId xmlns:p14="http://schemas.microsoft.com/office/powerpoint/2010/main" val="15402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distributions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4876800"/>
          </a:xfrm>
        </p:spPr>
      </p:pic>
    </p:spTree>
    <p:extLst>
      <p:ext uri="{BB962C8B-B14F-4D97-AF65-F5344CB8AC3E}">
        <p14:creationId xmlns:p14="http://schemas.microsoft.com/office/powerpoint/2010/main" val="19337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distributions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4876800"/>
          </a:xfrm>
        </p:spPr>
      </p:pic>
    </p:spTree>
    <p:extLst>
      <p:ext uri="{BB962C8B-B14F-4D97-AF65-F5344CB8AC3E}">
        <p14:creationId xmlns:p14="http://schemas.microsoft.com/office/powerpoint/2010/main" val="22392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Quadrature with Bach’s optimal dist.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n points from q d</a:t>
            </a:r>
            <a:r>
              <a:rPr lang="el-GR" dirty="0" smtClean="0"/>
              <a:t>ρ</a:t>
            </a:r>
            <a:r>
              <a:rPr lang="en-GB" dirty="0" smtClean="0"/>
              <a:t> – where q is optimal distribution – depends on lambda</a:t>
            </a:r>
          </a:p>
          <a:p>
            <a:endParaRPr lang="en-GB" dirty="0"/>
          </a:p>
          <a:p>
            <a:r>
              <a:rPr lang="en-GB" dirty="0" smtClean="0"/>
              <a:t>Compute exactly/approximate mean embedding</a:t>
            </a:r>
          </a:p>
          <a:p>
            <a:endParaRPr lang="en-GB" dirty="0"/>
          </a:p>
          <a:p>
            <a:r>
              <a:rPr lang="en-GB" dirty="0" smtClean="0"/>
              <a:t>Compute weights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Perform quadrature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847" y="3645024"/>
            <a:ext cx="50117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4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Bach vs. DPP – with lambda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</p:spTree>
    <p:extLst>
      <p:ext uri="{BB962C8B-B14F-4D97-AF65-F5344CB8AC3E}">
        <p14:creationId xmlns:p14="http://schemas.microsoft.com/office/powerpoint/2010/main" val="22417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Bach vs. DPP – with lambda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6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Resampling to approximate Optimal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Often we won’t know optimal distribution exactly.</a:t>
            </a:r>
          </a:p>
          <a:p>
            <a:endParaRPr lang="en-GB" dirty="0" smtClean="0"/>
          </a:p>
          <a:p>
            <a:r>
              <a:rPr lang="en-GB" dirty="0" smtClean="0"/>
              <a:t>In optimal case, we had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approximates operator: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is also proportional to the marginals of a DPP with kernel K/</a:t>
            </a:r>
            <a:r>
              <a:rPr lang="el-GR" dirty="0" smtClean="0"/>
              <a:t>λ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08" y="3318064"/>
            <a:ext cx="1368152" cy="53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68257"/>
            <a:ext cx="2232248" cy="4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277817" cy="6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Quadrature with Resampling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</a:t>
            </a:r>
            <a:r>
              <a:rPr lang="en-GB" dirty="0" smtClean="0"/>
              <a:t>a large number of </a:t>
            </a:r>
            <a:r>
              <a:rPr lang="en-GB" dirty="0"/>
              <a:t>points from </a:t>
            </a:r>
            <a:r>
              <a:rPr lang="el-GR" dirty="0" smtClean="0"/>
              <a:t>ρ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Subsample according to</a:t>
            </a:r>
          </a:p>
          <a:p>
            <a:endParaRPr lang="en-GB" dirty="0"/>
          </a:p>
          <a:p>
            <a:r>
              <a:rPr lang="en-GB" dirty="0"/>
              <a:t>Compute exactly/approximate mean embedding</a:t>
            </a:r>
          </a:p>
          <a:p>
            <a:endParaRPr lang="en-GB" dirty="0"/>
          </a:p>
          <a:p>
            <a:r>
              <a:rPr lang="en-GB" dirty="0"/>
              <a:t>Compute </a:t>
            </a:r>
            <a:r>
              <a:rPr lang="en-GB" dirty="0" smtClean="0"/>
              <a:t>weights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Perform </a:t>
            </a:r>
            <a:r>
              <a:rPr lang="en-GB" dirty="0"/>
              <a:t>quadrature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02604"/>
            <a:ext cx="4934220" cy="46920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46910"/>
            <a:ext cx="31273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44970"/>
            <a:ext cx="410368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Resampling vs. DPP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</p:spTree>
    <p:extLst>
      <p:ext uri="{BB962C8B-B14F-4D97-AF65-F5344CB8AC3E}">
        <p14:creationId xmlns:p14="http://schemas.microsoft.com/office/powerpoint/2010/main" val="17252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Resampling vs. DPP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</p:spTree>
    <p:extLst>
      <p:ext uri="{BB962C8B-B14F-4D97-AF65-F5344CB8AC3E}">
        <p14:creationId xmlns:p14="http://schemas.microsoft.com/office/powerpoint/2010/main" val="42832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quadrature?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points deterministically / from some distribution</a:t>
            </a:r>
          </a:p>
          <a:p>
            <a:r>
              <a:rPr lang="en-GB" dirty="0" smtClean="0"/>
              <a:t>Subsample according to DPP</a:t>
            </a:r>
          </a:p>
          <a:p>
            <a:r>
              <a:rPr lang="en-GB" dirty="0" smtClean="0"/>
              <a:t>Intuitively, spreads points out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60576"/>
            <a:ext cx="4224469" cy="3168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5" y="3068960"/>
            <a:ext cx="4223477" cy="3167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07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Computational matters</a:t>
            </a:r>
          </a:p>
          <a:p>
            <a:endParaRPr lang="en-GB" dirty="0"/>
          </a:p>
          <a:p>
            <a:r>
              <a:rPr lang="en-GB" dirty="0" smtClean="0"/>
              <a:t>Theoretical guarantees</a:t>
            </a:r>
          </a:p>
          <a:p>
            <a:endParaRPr lang="en-GB" dirty="0"/>
          </a:p>
          <a:p>
            <a:r>
              <a:rPr lang="en-GB" dirty="0" smtClean="0"/>
              <a:t>Continuous DPP</a:t>
            </a:r>
          </a:p>
          <a:p>
            <a:endParaRPr lang="en-GB" dirty="0"/>
          </a:p>
          <a:p>
            <a:r>
              <a:rPr lang="en-GB" dirty="0" smtClean="0"/>
              <a:t>DPPs vs. n-DPPs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1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Bach’s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approximate</a:t>
            </a:r>
          </a:p>
          <a:p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 lies in RKHS with kernel k(</a:t>
            </a:r>
            <a:r>
              <a:rPr lang="en-GB" dirty="0" err="1" smtClean="0"/>
              <a:t>x,y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Draw n points from importance sampling distribution q d</a:t>
            </a:r>
            <a:r>
              <a:rPr lang="el-GR" dirty="0" smtClean="0"/>
              <a:t>ρ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Estimate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Choose </a:t>
            </a:r>
            <a:r>
              <a:rPr lang="el-GR" dirty="0" smtClean="0"/>
              <a:t>β</a:t>
            </a:r>
            <a:r>
              <a:rPr lang="en-GB" dirty="0" smtClean="0"/>
              <a:t> to minimise error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3" y="3163863"/>
            <a:ext cx="3597374" cy="49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http://www.sciweavers.org/upload/Tex2Img_1440421533/re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12" y="1484784"/>
            <a:ext cx="19060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93" y="4606044"/>
            <a:ext cx="2207241" cy="58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2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Bach’s paper</a:t>
            </a:r>
            <a:endParaRPr lang="en-GB" dirty="0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5" y="3212976"/>
            <a:ext cx="4934220" cy="46920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 descr="http://www.sciweavers.org/upload/Tex2Img_1440422131/re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0235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241438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393305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where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2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to Bach 2015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Bach uses importance sampling distribution for points / weights</a:t>
            </a:r>
          </a:p>
          <a:p>
            <a:endParaRPr lang="en-GB" dirty="0"/>
          </a:p>
          <a:p>
            <a:r>
              <a:rPr lang="en-GB" dirty="0" smtClean="0"/>
              <a:t>Optimal distribution is the same as marginal distribution of a DPP</a:t>
            </a:r>
          </a:p>
          <a:p>
            <a:endParaRPr lang="en-GB" dirty="0"/>
          </a:p>
          <a:p>
            <a:r>
              <a:rPr lang="en-GB" dirty="0" smtClean="0"/>
              <a:t>But also DPP has desirable quality of diversity</a:t>
            </a:r>
          </a:p>
          <a:p>
            <a:endParaRPr lang="en-GB" dirty="0"/>
          </a:p>
          <a:p>
            <a:r>
              <a:rPr lang="en-GB" dirty="0" smtClean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37773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Bach’s quadrature drawing from </a:t>
            </a:r>
            <a:r>
              <a:rPr lang="el-GR" dirty="0" smtClean="0"/>
              <a:t>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n points from </a:t>
            </a:r>
            <a:r>
              <a:rPr lang="el-GR" dirty="0" smtClean="0"/>
              <a:t>ρ</a:t>
            </a:r>
            <a:r>
              <a:rPr lang="en-GB" dirty="0" smtClean="0"/>
              <a:t> – so that q = 1</a:t>
            </a:r>
          </a:p>
          <a:p>
            <a:endParaRPr lang="en-GB" dirty="0"/>
          </a:p>
          <a:p>
            <a:r>
              <a:rPr lang="en-GB" dirty="0" smtClean="0"/>
              <a:t>Compute exactly/approximate mean embedding</a:t>
            </a:r>
          </a:p>
          <a:p>
            <a:endParaRPr lang="en-GB" dirty="0"/>
          </a:p>
          <a:p>
            <a:r>
              <a:rPr lang="en-GB" dirty="0" smtClean="0"/>
              <a:t>Compute weights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Perform quadrature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21082"/>
            <a:ext cx="4934220" cy="46920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4" y="5190963"/>
            <a:ext cx="3133301" cy="8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2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Sobolev space – comparison of various methods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6" y="1600200"/>
            <a:ext cx="6504208" cy="4876800"/>
          </a:xfrm>
        </p:spPr>
      </p:pic>
    </p:spTree>
    <p:extLst>
      <p:ext uri="{BB962C8B-B14F-4D97-AF65-F5344CB8AC3E}">
        <p14:creationId xmlns:p14="http://schemas.microsoft.com/office/powerpoint/2010/main" val="7259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Note: DPPs vs. n-DPPs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from a DPP results in set of any size</a:t>
            </a:r>
          </a:p>
          <a:p>
            <a:endParaRPr lang="en-GB" dirty="0"/>
          </a:p>
          <a:p>
            <a:r>
              <a:rPr lang="en-GB" dirty="0" smtClean="0"/>
              <a:t>To compare to methods where we choose exactly n points, we need to be able to draw sets of a specific size according to a DPP</a:t>
            </a:r>
          </a:p>
          <a:p>
            <a:endParaRPr lang="en-GB" dirty="0"/>
          </a:p>
          <a:p>
            <a:r>
              <a:rPr lang="en-GB" dirty="0" smtClean="0"/>
              <a:t>Hence, n-DPPs: DPPs where we condition on size of set.</a:t>
            </a:r>
          </a:p>
          <a:p>
            <a:endParaRPr lang="en-GB" dirty="0"/>
          </a:p>
          <a:p>
            <a:r>
              <a:rPr lang="en-GB" dirty="0" smtClean="0"/>
              <a:t>I have abused this notation – for the purpose of this presentation we will always use n-DPPs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4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7670</TotalTime>
  <Words>491</Words>
  <Application>Microsoft Office PowerPoint</Application>
  <PresentationFormat>On-screen Show (4:3)</PresentationFormat>
  <Paragraphs>137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Determinantal point processes</vt:lpstr>
      <vt:lpstr>What is quadrature?</vt:lpstr>
      <vt:lpstr>Why quadrature?</vt:lpstr>
      <vt:lpstr>Recap of Bach’s paper</vt:lpstr>
      <vt:lpstr>Recap of Bach’s paper</vt:lpstr>
      <vt:lpstr>Relation to Bach 2015</vt:lpstr>
      <vt:lpstr>Bach’s quadrature drawing from ρ</vt:lpstr>
      <vt:lpstr>Sobolev space – comparison of various methods</vt:lpstr>
      <vt:lpstr>Note: DPPs vs. n-DPPs</vt:lpstr>
      <vt:lpstr>Quadrature with n-DPPs</vt:lpstr>
      <vt:lpstr>Sobolev space – Bach vs. DPP </vt:lpstr>
      <vt:lpstr>Sobolev space – Beta(0.5, 0.5) measure</vt:lpstr>
      <vt:lpstr>Sobolev space – Beta(0.5, 0.5) measure</vt:lpstr>
      <vt:lpstr>Uniform measure, Brownian covariance kernel</vt:lpstr>
      <vt:lpstr>Gaussian measure, SE kernel</vt:lpstr>
      <vt:lpstr>Introducing lambda</vt:lpstr>
      <vt:lpstr>Introducing lambda</vt:lpstr>
      <vt:lpstr>Introducing lambda</vt:lpstr>
      <vt:lpstr>Optimal distributions</vt:lpstr>
      <vt:lpstr>Optimal distributions</vt:lpstr>
      <vt:lpstr>Optimal distributions</vt:lpstr>
      <vt:lpstr>Optimal distributions</vt:lpstr>
      <vt:lpstr>Quadrature with Bach’s optimal dist.</vt:lpstr>
      <vt:lpstr>Bach vs. DPP – with lambda</vt:lpstr>
      <vt:lpstr>Bach vs. DPP – with lambda</vt:lpstr>
      <vt:lpstr>Resampling to approximate Optimal</vt:lpstr>
      <vt:lpstr>Quadrature with Resampling</vt:lpstr>
      <vt:lpstr>Resampling vs. DPP</vt:lpstr>
      <vt:lpstr>Resampling vs. DPP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Quadrature wit</dc:title>
  <dc:creator>Daniel Fess</dc:creator>
  <cp:lastModifiedBy>Daniel Fess</cp:lastModifiedBy>
  <cp:revision>92</cp:revision>
  <dcterms:created xsi:type="dcterms:W3CDTF">2015-08-20T15:16:56Z</dcterms:created>
  <dcterms:modified xsi:type="dcterms:W3CDTF">2015-08-26T15:19:34Z</dcterms:modified>
</cp:coreProperties>
</file>