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77" r:id="rId3"/>
    <p:sldId id="269" r:id="rId4"/>
    <p:sldId id="271" r:id="rId5"/>
    <p:sldId id="275" r:id="rId6"/>
    <p:sldId id="274" r:id="rId7"/>
    <p:sldId id="272" r:id="rId8"/>
    <p:sldId id="273" r:id="rId9"/>
    <p:sldId id="276" r:id="rId10"/>
  </p:sldIdLst>
  <p:sldSz cx="12193588" cy="6858000"/>
  <p:notesSz cx="6858000" cy="9144000"/>
  <p:defaultTextStyle>
    <a:defPPr marL="0" marR="0" indent="0" algn="l" defTabSz="457223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228611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457223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685834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914446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ctr" defTabSz="914446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/>
    <p:restoredTop sz="94677"/>
  </p:normalViewPr>
  <p:slideViewPr>
    <p:cSldViewPr snapToGrid="0" snapToObjects="1">
      <p:cViewPr varScale="1">
        <p:scale>
          <a:sx n="83" d="100"/>
          <a:sy n="83" d="100"/>
        </p:scale>
        <p:origin x="144" y="4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6546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1pPr>
    <a:lvl2pPr indent="114306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2pPr>
    <a:lvl3pPr indent="228611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3pPr>
    <a:lvl4pPr indent="342917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4pPr>
    <a:lvl5pPr indent="457223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5pPr>
    <a:lvl6pPr indent="571529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6pPr>
    <a:lvl7pPr indent="685834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7pPr>
    <a:lvl8pPr indent="800140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8pPr>
    <a:lvl9pPr indent="914446" defTabSz="914446" latinLnBrk="0">
      <a:spcBef>
        <a:spcPts val="400"/>
      </a:spcBef>
      <a:defRPr sz="1200">
        <a:latin typeface="+mn-lt"/>
        <a:ea typeface="+mn-ea"/>
        <a:cs typeface="+mn-cs"/>
        <a:sym typeface="Time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77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740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82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325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65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35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948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86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/>
              <a:t>Nome da Conferência ou Subtítulo da Apresentação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08100" y="1235075"/>
            <a:ext cx="10185400" cy="478155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 marL="457200" indent="-285750">
              <a:spcAft>
                <a:spcPts val="600"/>
              </a:spcAft>
              <a:buFont typeface="Arial" charset="0"/>
              <a:buChar char="•"/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8894"/>
          <a:stretch/>
        </p:blipFill>
        <p:spPr>
          <a:xfrm>
            <a:off x="-1" y="4371546"/>
            <a:ext cx="12193587" cy="2486455"/>
          </a:xfrm>
          <a:prstGeom prst="rect">
            <a:avLst/>
          </a:prstGeom>
        </p:spPr>
      </p:pic>
      <p:pic>
        <p:nvPicPr>
          <p:cNvPr id="24" name="IT_base_5.png" descr="IT_base_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43" y="2140269"/>
            <a:ext cx="855774" cy="84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0" y="2391379"/>
            <a:ext cx="1139888" cy="373203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‹nº›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64" y="4481181"/>
            <a:ext cx="4088937" cy="100720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6721" y="518616"/>
            <a:ext cx="8793481" cy="1608241"/>
          </a:xfrm>
        </p:spPr>
        <p:txBody>
          <a:bodyPr anchor="b" anchorCtr="0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256661" y="2269389"/>
            <a:ext cx="8793779" cy="1837633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© 2014, it - instituto de telecomunicações. Todos os direitos reservados."/>
          <p:cNvSpPr txBox="1"/>
          <p:nvPr userDrawn="1"/>
        </p:nvSpPr>
        <p:spPr>
          <a:xfrm>
            <a:off x="186403" y="6328541"/>
            <a:ext cx="1012132" cy="3231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r" defTabSz="914400">
              <a:spcBef>
                <a:spcPts val="900"/>
              </a:spcBef>
              <a:defRPr sz="1600">
                <a:solidFill>
                  <a:srgbClr val="828A8D"/>
                </a:solidFill>
              </a:defRPr>
            </a:lvl1pPr>
          </a:lstStyle>
          <a:p>
            <a:pPr algn="l"/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</a:t>
            </a:r>
            <a:r>
              <a:rPr lang="pt-PT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br>
              <a:rPr lang="pt-PT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PT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nstituto de </a:t>
            </a:r>
            <a:r>
              <a:rPr lang="pt-PT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elecomunicações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4"/>
          <a:stretch/>
        </p:blipFill>
        <p:spPr>
          <a:xfrm>
            <a:off x="-1" y="4971760"/>
            <a:ext cx="12193587" cy="1886240"/>
          </a:xfrm>
          <a:prstGeom prst="rect">
            <a:avLst/>
          </a:prstGeom>
        </p:spPr>
      </p:pic>
      <p:pic>
        <p:nvPicPr>
          <p:cNvPr id="2" name="IT_base_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t="12020"/>
          <a:stretch/>
        </p:blipFill>
        <p:spPr>
          <a:xfrm rot="5400000">
            <a:off x="8407336" y="-22313"/>
            <a:ext cx="3763936" cy="380856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93006" y="6436263"/>
            <a:ext cx="325730" cy="323163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 algn="l" defTabSz="342900">
              <a:spcBef>
                <a:spcPts val="525"/>
              </a:spcBef>
              <a:defRPr sz="900" b="1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‹nº›</a:t>
            </a:fld>
            <a:endParaRPr lang="uk-UA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36784" y="145576"/>
            <a:ext cx="11056127" cy="709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0000" tIns="90000" rIns="90000" bIns="90000" anchor="ctr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310355" y="1237399"/>
            <a:ext cx="10182554" cy="44127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3" y="6298761"/>
            <a:ext cx="1627685" cy="400938"/>
          </a:xfrm>
          <a:prstGeom prst="rect">
            <a:avLst/>
          </a:prstGeom>
        </p:spPr>
      </p:pic>
      <p:sp>
        <p:nvSpPr>
          <p:cNvPr id="13" name="© 2014, it - instituto de telecomunicações. Todos os direitos reservados."/>
          <p:cNvSpPr txBox="1"/>
          <p:nvPr userDrawn="1"/>
        </p:nvSpPr>
        <p:spPr>
          <a:xfrm>
            <a:off x="2056514" y="6570970"/>
            <a:ext cx="1929153" cy="1287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0000" tIns="0" rIns="90000" bIns="0">
            <a:noAutofit/>
          </a:bodyPr>
          <a:lstStyle>
            <a:lvl1pPr algn="r" defTabSz="914400">
              <a:spcBef>
                <a:spcPts val="900"/>
              </a:spcBef>
              <a:defRPr sz="1600">
                <a:solidFill>
                  <a:srgbClr val="828A8D"/>
                </a:solidFill>
              </a:defRPr>
            </a:lvl1pPr>
          </a:lstStyle>
          <a:p>
            <a:pPr algn="l"/>
            <a:r>
              <a:rPr sz="700" dirty="0">
                <a:solidFill>
                  <a:schemeClr val="bg1">
                    <a:lumMod val="50000"/>
                  </a:schemeClr>
                </a:solidFill>
              </a:rPr>
              <a:t>© 201</a:t>
            </a:r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sz="700" dirty="0">
                <a:solidFill>
                  <a:schemeClr val="bg1">
                    <a:lumMod val="50000"/>
                  </a:schemeClr>
                </a:solidFill>
              </a:rPr>
              <a:t>nstituto de </a:t>
            </a:r>
            <a:r>
              <a:rPr lang="pt-PT" sz="7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sz="700" dirty="0">
                <a:solidFill>
                  <a:schemeClr val="bg1">
                    <a:lumMod val="50000"/>
                  </a:schemeClr>
                </a:solidFill>
              </a:rPr>
              <a:t>elecomunicações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985667" y="6434612"/>
            <a:ext cx="7297953" cy="32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Nome da Conferência ou Subtítulo da Apresentação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>
              <a:lumMod val="75000"/>
              <a:lumOff val="25000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5pPr>
      <a:lvl6pPr marL="0" marR="0" indent="1714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6pPr>
      <a:lvl7pPr marL="0" marR="0" indent="3429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7pPr>
      <a:lvl8pPr marL="0" marR="0" indent="51435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8pPr>
      <a:lvl9pPr marL="0" marR="0" indent="68580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1pPr>
      <a:lvl2pPr marL="257175" marR="0" indent="-85725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2pPr>
      <a:lvl3pPr marL="514350" marR="0" indent="-192881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70000"/>
        <a:buFontTx/>
        <a:buChar char="."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3pPr>
      <a:lvl4pPr marL="655796" marR="0" indent="-205740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4pPr>
      <a:lvl5pPr marL="79907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5pPr>
      <a:lvl6pPr marL="97052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6pPr>
      <a:lvl7pPr marL="114197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7pPr>
      <a:lvl8pPr marL="131342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8pPr>
      <a:lvl9pPr marL="1484879" marR="0" indent="-220436" algn="l" defTabSz="685800" rtl="0" latinLnBrk="0">
        <a:lnSpc>
          <a:spcPct val="110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sz="1350" b="0" i="0" u="none" strike="noStrike" cap="none" spc="0" baseline="0">
          <a:ln>
            <a:noFill/>
          </a:ln>
          <a:solidFill>
            <a:srgbClr val="828A8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17145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34290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51435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68580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342900" rtl="0" latinLnBrk="0">
        <a:lnSpc>
          <a:spcPct val="100000"/>
        </a:lnSpc>
        <a:spcBef>
          <a:spcPts val="525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778" userDrawn="1">
          <p15:clr>
            <a:srgbClr val="F26B43"/>
          </p15:clr>
        </p15:guide>
        <p15:guide id="4" orient="horz" pos="3790" userDrawn="1">
          <p15:clr>
            <a:srgbClr val="F26B43"/>
          </p15:clr>
        </p15:guide>
        <p15:guide id="5" pos="824" userDrawn="1">
          <p15:clr>
            <a:srgbClr val="F26B43"/>
          </p15:clr>
        </p15:guide>
        <p15:guide id="6" pos="7240" userDrawn="1">
          <p15:clr>
            <a:srgbClr val="F26B43"/>
          </p15:clr>
        </p15:guide>
        <p15:guide id="7" pos="2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721" y="518616"/>
            <a:ext cx="9445841" cy="1608241"/>
          </a:xfrm>
        </p:spPr>
        <p:txBody>
          <a:bodyPr/>
          <a:lstStyle/>
          <a:p>
            <a:r>
              <a:rPr lang="en-GB" dirty="0"/>
              <a:t>Physical Layer for a Quantum Communication Channel with Discrete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58321" y="4449881"/>
            <a:ext cx="4534848" cy="1837633"/>
          </a:xfrm>
        </p:spPr>
        <p:txBody>
          <a:bodyPr/>
          <a:lstStyle/>
          <a:p>
            <a:r>
              <a:rPr lang="pt-PT" sz="1400" dirty="0"/>
              <a:t>Quantum </a:t>
            </a:r>
            <a:r>
              <a:rPr lang="pt-PT" sz="1400" dirty="0" err="1"/>
              <a:t>Mining</a:t>
            </a:r>
            <a:r>
              <a:rPr lang="pt-PT" sz="1400" dirty="0"/>
              <a:t> Meeting</a:t>
            </a:r>
          </a:p>
          <a:p>
            <a:r>
              <a:rPr lang="pt-PT" sz="1400" dirty="0"/>
              <a:t>17th </a:t>
            </a:r>
            <a:r>
              <a:rPr lang="pt-PT" sz="1400" dirty="0" err="1"/>
              <a:t>May</a:t>
            </a:r>
            <a:r>
              <a:rPr lang="pt-PT" sz="1400" dirty="0"/>
              <a:t> 2019</a:t>
            </a:r>
          </a:p>
        </p:txBody>
      </p:sp>
      <p:sp>
        <p:nvSpPr>
          <p:cNvPr id="4" name="Primeiro nome de autor…"/>
          <p:cNvSpPr txBox="1"/>
          <p:nvPr/>
        </p:nvSpPr>
        <p:spPr>
          <a:xfrm>
            <a:off x="2319414" y="1004376"/>
            <a:ext cx="3776586" cy="141271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tIns="34290" bIns="34290" anchor="b" anchorCtr="0">
            <a:noAutofit/>
          </a:bodyPr>
          <a:lstStyle/>
          <a:p>
            <a:pPr algn="l" defTabSz="342900">
              <a:lnSpc>
                <a:spcPct val="105999"/>
              </a:lnSpc>
              <a:spcBef>
                <a:spcPts val="0"/>
              </a:spcBef>
              <a:defRPr sz="3800">
                <a:solidFill>
                  <a:srgbClr val="828A8D"/>
                </a:solidFill>
              </a:defRPr>
            </a:pPr>
            <a:r>
              <a:rPr lang="pt-P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Mariana Ferreira Ramos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144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3A72980-D55B-45AC-8637-6252440B9806}"/>
              </a:ext>
            </a:extLst>
          </p:cNvPr>
          <p:cNvSpPr/>
          <p:nvPr/>
        </p:nvSpPr>
        <p:spPr>
          <a:xfrm>
            <a:off x="1535450" y="868679"/>
            <a:ext cx="8988353" cy="2963349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1B1DC2-5FCD-401A-B8F0-B058554FED8A}"/>
              </a:ext>
            </a:extLst>
          </p:cNvPr>
          <p:cNvSpPr/>
          <p:nvPr/>
        </p:nvSpPr>
        <p:spPr>
          <a:xfrm>
            <a:off x="1754372" y="1037886"/>
            <a:ext cx="1762650" cy="2168103"/>
          </a:xfrm>
          <a:prstGeom prst="roundRect">
            <a:avLst/>
          </a:prstGeom>
          <a:solidFill>
            <a:schemeClr val="accent1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9FF6BB-B4C1-4EE7-A0D3-C7DC897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4" y="145576"/>
            <a:ext cx="11056127" cy="969517"/>
          </a:xfrm>
        </p:spPr>
        <p:txBody>
          <a:bodyPr/>
          <a:lstStyle/>
          <a:p>
            <a:r>
              <a:rPr lang="en-GB" sz="3200" dirty="0"/>
              <a:t>Quantum Physical Layer with discrete variables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75" name="TextBox 199">
            <a:extLst>
              <a:ext uri="{FF2B5EF4-FFF2-40B4-BE49-F238E27FC236}">
                <a16:creationId xmlns:a16="http://schemas.microsoft.com/office/drawing/2014/main" id="{385B6B7D-2F95-4465-8FF5-923FC8F2CCD3}"/>
              </a:ext>
            </a:extLst>
          </p:cNvPr>
          <p:cNvSpPr txBox="1"/>
          <p:nvPr/>
        </p:nvSpPr>
        <p:spPr>
          <a:xfrm>
            <a:off x="1801452" y="1299322"/>
            <a:ext cx="1666875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QTx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BF4C2C50-6A0F-43BB-B213-50E66A7AA5D1}"/>
              </a:ext>
            </a:extLst>
          </p:cNvPr>
          <p:cNvSpPr/>
          <p:nvPr/>
        </p:nvSpPr>
        <p:spPr>
          <a:xfrm>
            <a:off x="252679" y="1786088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eta: Para a Direita 78">
            <a:extLst>
              <a:ext uri="{FF2B5EF4-FFF2-40B4-BE49-F238E27FC236}">
                <a16:creationId xmlns:a16="http://schemas.microsoft.com/office/drawing/2014/main" id="{5788AA07-8FE8-4870-A1D6-1F5E48BB0920}"/>
              </a:ext>
            </a:extLst>
          </p:cNvPr>
          <p:cNvSpPr/>
          <p:nvPr/>
        </p:nvSpPr>
        <p:spPr>
          <a:xfrm>
            <a:off x="248184" y="2121938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eta: Para a Direita 79">
            <a:extLst>
              <a:ext uri="{FF2B5EF4-FFF2-40B4-BE49-F238E27FC236}">
                <a16:creationId xmlns:a16="http://schemas.microsoft.com/office/drawing/2014/main" id="{788A6FA6-CC83-4F99-A919-9ED316C89FF7}"/>
              </a:ext>
            </a:extLst>
          </p:cNvPr>
          <p:cNvSpPr/>
          <p:nvPr/>
        </p:nvSpPr>
        <p:spPr>
          <a:xfrm>
            <a:off x="252679" y="2472801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EC0B54F-D429-4AFF-A744-9C2AB4B30A80}"/>
              </a:ext>
            </a:extLst>
          </p:cNvPr>
          <p:cNvSpPr txBox="1"/>
          <p:nvPr/>
        </p:nvSpPr>
        <p:spPr>
          <a:xfrm>
            <a:off x="206912" y="1008416"/>
            <a:ext cx="137884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QTxBasis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C5C8041-EECD-437E-87A0-021BBCF96DD2}"/>
              </a:ext>
            </a:extLst>
          </p:cNvPr>
          <p:cNvSpPr txBox="1"/>
          <p:nvPr/>
        </p:nvSpPr>
        <p:spPr>
          <a:xfrm>
            <a:off x="109966" y="1386906"/>
            <a:ext cx="137884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QTxBits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0712A5-0760-4407-85DF-15C8A950F187}"/>
              </a:ext>
            </a:extLst>
          </p:cNvPr>
          <p:cNvSpPr txBox="1"/>
          <p:nvPr/>
        </p:nvSpPr>
        <p:spPr>
          <a:xfrm>
            <a:off x="-24698" y="1724143"/>
            <a:ext cx="171142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ModeSelection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eta: Para a Direita 83">
            <a:extLst>
              <a:ext uri="{FF2B5EF4-FFF2-40B4-BE49-F238E27FC236}">
                <a16:creationId xmlns:a16="http://schemas.microsoft.com/office/drawing/2014/main" id="{77A12E09-94E5-47D9-9EF7-ACFD07AE16F0}"/>
              </a:ext>
            </a:extLst>
          </p:cNvPr>
          <p:cNvSpPr/>
          <p:nvPr/>
        </p:nvSpPr>
        <p:spPr>
          <a:xfrm>
            <a:off x="10437387" y="1693872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eta: Para a Direita 84">
            <a:extLst>
              <a:ext uri="{FF2B5EF4-FFF2-40B4-BE49-F238E27FC236}">
                <a16:creationId xmlns:a16="http://schemas.microsoft.com/office/drawing/2014/main" id="{3E3C0E5D-9408-486C-995E-00488D5AB182}"/>
              </a:ext>
            </a:extLst>
          </p:cNvPr>
          <p:cNvSpPr/>
          <p:nvPr/>
        </p:nvSpPr>
        <p:spPr>
          <a:xfrm>
            <a:off x="10449417" y="2082520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eta: Para a Direita 85">
            <a:extLst>
              <a:ext uri="{FF2B5EF4-FFF2-40B4-BE49-F238E27FC236}">
                <a16:creationId xmlns:a16="http://schemas.microsoft.com/office/drawing/2014/main" id="{EE34D280-61D5-4672-8735-75E9326F7A69}"/>
              </a:ext>
            </a:extLst>
          </p:cNvPr>
          <p:cNvSpPr/>
          <p:nvPr/>
        </p:nvSpPr>
        <p:spPr>
          <a:xfrm rot="10800000">
            <a:off x="10430772" y="2896698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C3135C6-43F7-452B-9354-2EA5EB4C5537}"/>
              </a:ext>
            </a:extLst>
          </p:cNvPr>
          <p:cNvSpPr txBox="1"/>
          <p:nvPr/>
        </p:nvSpPr>
        <p:spPr>
          <a:xfrm>
            <a:off x="10415730" y="914383"/>
            <a:ext cx="171142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ModeSelection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76AFABAF-610F-42FD-8D21-11FAF9CAC39A}"/>
              </a:ext>
            </a:extLst>
          </p:cNvPr>
          <p:cNvSpPr txBox="1"/>
          <p:nvPr/>
        </p:nvSpPr>
        <p:spPr>
          <a:xfrm>
            <a:off x="10192308" y="1296691"/>
            <a:ext cx="171142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DataOut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D3497F18-C5B4-414F-B62D-870BB970E9B0}"/>
              </a:ext>
            </a:extLst>
          </p:cNvPr>
          <p:cNvSpPr txBox="1"/>
          <p:nvPr/>
        </p:nvSpPr>
        <p:spPr>
          <a:xfrm>
            <a:off x="10263978" y="2134511"/>
            <a:ext cx="1795750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QRxBasis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TextBox 200">
            <a:extLst>
              <a:ext uri="{FF2B5EF4-FFF2-40B4-BE49-F238E27FC236}">
                <a16:creationId xmlns:a16="http://schemas.microsoft.com/office/drawing/2014/main" id="{CFDEC1A1-E02C-42AE-B8BD-246EDB55A217}"/>
              </a:ext>
            </a:extLst>
          </p:cNvPr>
          <p:cNvSpPr txBox="1"/>
          <p:nvPr/>
        </p:nvSpPr>
        <p:spPr>
          <a:xfrm>
            <a:off x="1175218" y="2795849"/>
            <a:ext cx="4712342" cy="103617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DVQuantum_TxRx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2CC7DEDD-6B9D-4424-9834-679B42BF344D}"/>
              </a:ext>
            </a:extLst>
          </p:cNvPr>
          <p:cNvSpPr/>
          <p:nvPr/>
        </p:nvSpPr>
        <p:spPr>
          <a:xfrm>
            <a:off x="8477546" y="1038896"/>
            <a:ext cx="1762650" cy="2168103"/>
          </a:xfrm>
          <a:prstGeom prst="roundRect">
            <a:avLst/>
          </a:prstGeom>
          <a:solidFill>
            <a:schemeClr val="accent1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TextBox 200">
            <a:extLst>
              <a:ext uri="{FF2B5EF4-FFF2-40B4-BE49-F238E27FC236}">
                <a16:creationId xmlns:a16="http://schemas.microsoft.com/office/drawing/2014/main" id="{25130C4C-CEBD-4585-A9C4-AA147BC81B81}"/>
              </a:ext>
            </a:extLst>
          </p:cNvPr>
          <p:cNvSpPr txBox="1"/>
          <p:nvPr/>
        </p:nvSpPr>
        <p:spPr>
          <a:xfrm>
            <a:off x="8525433" y="1276456"/>
            <a:ext cx="1666875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QRx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D30A1755-6993-4DEE-AE38-50A2AC4DD530}"/>
              </a:ext>
            </a:extLst>
          </p:cNvPr>
          <p:cNvSpPr/>
          <p:nvPr/>
        </p:nvSpPr>
        <p:spPr>
          <a:xfrm>
            <a:off x="4114320" y="1038896"/>
            <a:ext cx="3737821" cy="2168103"/>
          </a:xfrm>
          <a:prstGeom prst="roundRect">
            <a:avLst/>
          </a:prstGeom>
          <a:solidFill>
            <a:schemeClr val="accent1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TextBox 200">
            <a:extLst>
              <a:ext uri="{FF2B5EF4-FFF2-40B4-BE49-F238E27FC236}">
                <a16:creationId xmlns:a16="http://schemas.microsoft.com/office/drawing/2014/main" id="{D13712A2-2DC1-46FC-B0EA-D8E72BB152C1}"/>
              </a:ext>
            </a:extLst>
          </p:cNvPr>
          <p:cNvSpPr txBox="1"/>
          <p:nvPr/>
        </p:nvSpPr>
        <p:spPr>
          <a:xfrm>
            <a:off x="4546354" y="1276456"/>
            <a:ext cx="2682412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QChannel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Minus 195">
            <a:extLst>
              <a:ext uri="{FF2B5EF4-FFF2-40B4-BE49-F238E27FC236}">
                <a16:creationId xmlns:a16="http://schemas.microsoft.com/office/drawing/2014/main" id="{59E3548D-2EBF-4754-8FB2-A9754204E642}"/>
              </a:ext>
            </a:extLst>
          </p:cNvPr>
          <p:cNvSpPr/>
          <p:nvPr/>
        </p:nvSpPr>
        <p:spPr>
          <a:xfrm>
            <a:off x="3390900" y="1974046"/>
            <a:ext cx="817189" cy="170757"/>
          </a:xfrm>
          <a:prstGeom prst="mathMinus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Minus 195">
            <a:extLst>
              <a:ext uri="{FF2B5EF4-FFF2-40B4-BE49-F238E27FC236}">
                <a16:creationId xmlns:a16="http://schemas.microsoft.com/office/drawing/2014/main" id="{E57DEE32-EFA8-4314-A9B3-26AED8BE7164}"/>
              </a:ext>
            </a:extLst>
          </p:cNvPr>
          <p:cNvSpPr/>
          <p:nvPr/>
        </p:nvSpPr>
        <p:spPr>
          <a:xfrm>
            <a:off x="7804136" y="1996911"/>
            <a:ext cx="817189" cy="170757"/>
          </a:xfrm>
          <a:prstGeom prst="mathMinus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eta: Para a Direita 95">
            <a:extLst>
              <a:ext uri="{FF2B5EF4-FFF2-40B4-BE49-F238E27FC236}">
                <a16:creationId xmlns:a16="http://schemas.microsoft.com/office/drawing/2014/main" id="{0C96A372-A03B-4685-BA61-48111007A21B}"/>
              </a:ext>
            </a:extLst>
          </p:cNvPr>
          <p:cNvSpPr/>
          <p:nvPr/>
        </p:nvSpPr>
        <p:spPr>
          <a:xfrm>
            <a:off x="10445006" y="2478472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8DDB9316-C960-4AF3-BDAB-72B4CD7B0D77}"/>
              </a:ext>
            </a:extLst>
          </p:cNvPr>
          <p:cNvSpPr txBox="1"/>
          <p:nvPr/>
        </p:nvSpPr>
        <p:spPr>
          <a:xfrm>
            <a:off x="10288083" y="1703467"/>
            <a:ext cx="171142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QBER UB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TextBox 197">
            <a:extLst>
              <a:ext uri="{FF2B5EF4-FFF2-40B4-BE49-F238E27FC236}">
                <a16:creationId xmlns:a16="http://schemas.microsoft.com/office/drawing/2014/main" id="{195CCCC1-861B-4895-A2F6-53D0E5D9CBBE}"/>
              </a:ext>
            </a:extLst>
          </p:cNvPr>
          <p:cNvSpPr txBox="1"/>
          <p:nvPr/>
        </p:nvSpPr>
        <p:spPr>
          <a:xfrm>
            <a:off x="20988" y="3672653"/>
            <a:ext cx="3625309" cy="169276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457200" marR="0" indent="-4572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Bit synchronism. </a:t>
            </a:r>
            <a:endParaRPr lang="en-US" sz="1800" b="1" dirty="0"/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/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99" name="TextBox 197">
            <a:extLst>
              <a:ext uri="{FF2B5EF4-FFF2-40B4-BE49-F238E27FC236}">
                <a16:creationId xmlns:a16="http://schemas.microsoft.com/office/drawing/2014/main" id="{B0453D06-2F35-41CF-A347-183A8C05A0F6}"/>
              </a:ext>
            </a:extLst>
          </p:cNvPr>
          <p:cNvSpPr txBox="1"/>
          <p:nvPr/>
        </p:nvSpPr>
        <p:spPr>
          <a:xfrm>
            <a:off x="3496643" y="3716764"/>
            <a:ext cx="4199100" cy="116954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457200" indent="-4572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Mode synchronism. </a:t>
            </a:r>
            <a:endParaRPr lang="en-US" sz="1800" b="1" dirty="0"/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/>
          </a:p>
        </p:txBody>
      </p:sp>
      <p:sp>
        <p:nvSpPr>
          <p:cNvPr id="100" name="TextBox 197">
            <a:extLst>
              <a:ext uri="{FF2B5EF4-FFF2-40B4-BE49-F238E27FC236}">
                <a16:creationId xmlns:a16="http://schemas.microsoft.com/office/drawing/2014/main" id="{3D6D6AD4-3C4C-4E00-A17A-64C3B9071E40}"/>
              </a:ext>
            </a:extLst>
          </p:cNvPr>
          <p:cNvSpPr txBox="1"/>
          <p:nvPr/>
        </p:nvSpPr>
        <p:spPr>
          <a:xfrm>
            <a:off x="7510706" y="3716764"/>
            <a:ext cx="4792653" cy="221598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342900" indent="-3429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Polarization compensation</a:t>
            </a:r>
            <a:r>
              <a:rPr lang="en-US" sz="1800" b="1" dirty="0"/>
              <a:t>.</a:t>
            </a:r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b="1" dirty="0"/>
              <a:t> </a:t>
            </a:r>
            <a:endParaRPr lang="en-US" sz="2000" b="1" dirty="0"/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/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101" name="TextBox 200">
            <a:extLst>
              <a:ext uri="{FF2B5EF4-FFF2-40B4-BE49-F238E27FC236}">
                <a16:creationId xmlns:a16="http://schemas.microsoft.com/office/drawing/2014/main" id="{848BD274-7117-4050-BC93-4F808651F486}"/>
              </a:ext>
            </a:extLst>
          </p:cNvPr>
          <p:cNvSpPr txBox="1"/>
          <p:nvPr/>
        </p:nvSpPr>
        <p:spPr>
          <a:xfrm>
            <a:off x="-196519" y="4590965"/>
            <a:ext cx="2518430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HOW?</a:t>
            </a:r>
          </a:p>
        </p:txBody>
      </p:sp>
      <p:sp>
        <p:nvSpPr>
          <p:cNvPr id="102" name="TextBox 197">
            <a:extLst>
              <a:ext uri="{FF2B5EF4-FFF2-40B4-BE49-F238E27FC236}">
                <a16:creationId xmlns:a16="http://schemas.microsoft.com/office/drawing/2014/main" id="{22587664-4B2A-4F02-A881-C9795DA4AB2D}"/>
              </a:ext>
            </a:extLst>
          </p:cNvPr>
          <p:cNvSpPr txBox="1"/>
          <p:nvPr/>
        </p:nvSpPr>
        <p:spPr>
          <a:xfrm>
            <a:off x="2349565" y="4667920"/>
            <a:ext cx="6974746" cy="169276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457200" indent="-4572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Emulator in </a:t>
            </a:r>
            <a:r>
              <a:rPr lang="en-US" b="1" dirty="0" err="1"/>
              <a:t>netXpto</a:t>
            </a:r>
            <a:r>
              <a:rPr lang="en-US" b="1" dirty="0"/>
              <a:t> simulator.</a:t>
            </a:r>
          </a:p>
          <a:p>
            <a:pPr marL="457200" indent="-457200" algn="l" defTabSz="18288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2 FPGA’s (1 for </a:t>
            </a:r>
            <a:r>
              <a:rPr lang="en-US" b="1" dirty="0" err="1"/>
              <a:t>QTx</a:t>
            </a:r>
            <a:r>
              <a:rPr lang="en-US" b="1" dirty="0"/>
              <a:t> and 1 for </a:t>
            </a:r>
            <a:r>
              <a:rPr lang="en-US" b="1" dirty="0" err="1"/>
              <a:t>QRx</a:t>
            </a:r>
            <a:r>
              <a:rPr lang="en-US" b="1" dirty="0"/>
              <a:t>).</a:t>
            </a:r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/>
          </a:p>
        </p:txBody>
      </p:sp>
      <p:sp>
        <p:nvSpPr>
          <p:cNvPr id="10" name="Chaveta à esquerda 9">
            <a:extLst>
              <a:ext uri="{FF2B5EF4-FFF2-40B4-BE49-F238E27FC236}">
                <a16:creationId xmlns:a16="http://schemas.microsoft.com/office/drawing/2014/main" id="{70361A20-1DFC-44A5-969C-2FDBBD59AEF8}"/>
              </a:ext>
            </a:extLst>
          </p:cNvPr>
          <p:cNvSpPr/>
          <p:nvPr/>
        </p:nvSpPr>
        <p:spPr>
          <a:xfrm>
            <a:off x="1961361" y="4667920"/>
            <a:ext cx="636617" cy="1467168"/>
          </a:xfrm>
          <a:prstGeom prst="leftBrace">
            <a:avLst/>
          </a:prstGeom>
          <a:noFill/>
          <a:ln w="50800" cap="flat">
            <a:solidFill>
              <a:schemeClr val="accent1"/>
            </a:solidFill>
            <a:prstDash val="solid"/>
            <a:round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06F8F995-F7F4-41C8-8634-628C7C09173F}"/>
              </a:ext>
            </a:extLst>
          </p:cNvPr>
          <p:cNvCxnSpPr>
            <a:cxnSpLocks/>
          </p:cNvCxnSpPr>
          <p:nvPr/>
        </p:nvCxnSpPr>
        <p:spPr>
          <a:xfrm>
            <a:off x="4490594" y="2544878"/>
            <a:ext cx="2862249" cy="0"/>
          </a:xfrm>
          <a:prstGeom prst="straightConnector1">
            <a:avLst/>
          </a:prstGeom>
          <a:noFill/>
          <a:ln w="50800" cap="flat">
            <a:solidFill>
              <a:schemeClr val="bg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29507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99FF6BB-B4C1-4EE7-A0D3-C7DC8979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Quantum Physical Layer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0" y="1934251"/>
            <a:ext cx="2933700" cy="1780499"/>
            <a:chOff x="0" y="1934251"/>
            <a:chExt cx="2368331" cy="1434019"/>
          </a:xfrm>
        </p:grpSpPr>
        <p:sp>
          <p:nvSpPr>
            <p:cNvPr id="85" name="Rounded Rectangle 84"/>
            <p:cNvSpPr/>
            <p:nvPr/>
          </p:nvSpPr>
          <p:spPr>
            <a:xfrm>
              <a:off x="50800" y="1934251"/>
              <a:ext cx="2317531" cy="1434019"/>
            </a:xfrm>
            <a:prstGeom prst="roundRect">
              <a:avLst/>
            </a:prstGeom>
            <a:solidFill>
              <a:schemeClr val="accent1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9797" b="89848" l="3125" r="411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94434"/>
              <a:ext cx="2304448" cy="1182230"/>
            </a:xfrm>
            <a:prstGeom prst="rect">
              <a:avLst/>
            </a:prstGeom>
            <a:noFill/>
          </p:spPr>
        </p:pic>
      </p:grpSp>
      <p:grpSp>
        <p:nvGrpSpPr>
          <p:cNvPr id="115" name="Group 114"/>
          <p:cNvGrpSpPr/>
          <p:nvPr/>
        </p:nvGrpSpPr>
        <p:grpSpPr>
          <a:xfrm>
            <a:off x="1575527" y="2271329"/>
            <a:ext cx="557213" cy="571724"/>
            <a:chOff x="4376737" y="3190987"/>
            <a:chExt cx="557213" cy="571724"/>
          </a:xfrm>
        </p:grpSpPr>
        <p:sp>
          <p:nvSpPr>
            <p:cNvPr id="94" name="Oval 93"/>
            <p:cNvSpPr/>
            <p:nvPr/>
          </p:nvSpPr>
          <p:spPr>
            <a:xfrm>
              <a:off x="4376737" y="3190987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Left-Right Arrow 94"/>
            <p:cNvSpPr/>
            <p:nvPr/>
          </p:nvSpPr>
          <p:spPr>
            <a:xfrm rot="16200000">
              <a:off x="4411662" y="3392088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05837" y="2898304"/>
            <a:ext cx="557213" cy="571724"/>
            <a:chOff x="4451350" y="3088475"/>
            <a:chExt cx="557213" cy="571724"/>
          </a:xfrm>
        </p:grpSpPr>
        <p:sp>
          <p:nvSpPr>
            <p:cNvPr id="140" name="Oval 139"/>
            <p:cNvSpPr/>
            <p:nvPr/>
          </p:nvSpPr>
          <p:spPr>
            <a:xfrm>
              <a:off x="4451350" y="3088475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Left-Right Arrow 140"/>
            <p:cNvSpPr/>
            <p:nvPr/>
          </p:nvSpPr>
          <p:spPr>
            <a:xfrm rot="13504009">
              <a:off x="4486275" y="3289576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205837" y="2285840"/>
            <a:ext cx="571724" cy="557213"/>
            <a:chOff x="4621087" y="2126449"/>
            <a:chExt cx="571724" cy="557213"/>
          </a:xfrm>
        </p:grpSpPr>
        <p:sp>
          <p:nvSpPr>
            <p:cNvPr id="144" name="Oval 143"/>
            <p:cNvSpPr/>
            <p:nvPr/>
          </p:nvSpPr>
          <p:spPr>
            <a:xfrm rot="5400000">
              <a:off x="4628342" y="2119194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Left-Right Arrow 144"/>
            <p:cNvSpPr/>
            <p:nvPr/>
          </p:nvSpPr>
          <p:spPr>
            <a:xfrm>
              <a:off x="4663268" y="2320295"/>
              <a:ext cx="487362" cy="169522"/>
            </a:xfrm>
            <a:prstGeom prst="leftRightArrow">
              <a:avLst/>
            </a:prstGeom>
            <a:solidFill>
              <a:srgbClr val="C00000"/>
            </a:solidFill>
            <a:ln w="1905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568271" y="2905559"/>
            <a:ext cx="571724" cy="557213"/>
            <a:chOff x="3649719" y="3095730"/>
            <a:chExt cx="571724" cy="557213"/>
          </a:xfrm>
        </p:grpSpPr>
        <p:sp>
          <p:nvSpPr>
            <p:cNvPr id="147" name="Oval 146"/>
            <p:cNvSpPr/>
            <p:nvPr/>
          </p:nvSpPr>
          <p:spPr>
            <a:xfrm rot="5842005">
              <a:off x="3656974" y="3088475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Left-Right Arrow 147"/>
            <p:cNvSpPr/>
            <p:nvPr/>
          </p:nvSpPr>
          <p:spPr>
            <a:xfrm rot="19346014">
              <a:off x="3691900" y="3289576"/>
              <a:ext cx="487362" cy="169522"/>
            </a:xfrm>
            <a:prstGeom prst="leftRightArrow">
              <a:avLst/>
            </a:prstGeom>
            <a:solidFill>
              <a:srgbClr val="C00000"/>
            </a:solidFill>
            <a:ln w="1905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01151" y="1934250"/>
            <a:ext cx="2992438" cy="1780500"/>
            <a:chOff x="9825257" y="1934250"/>
            <a:chExt cx="2368331" cy="1434019"/>
          </a:xfrm>
        </p:grpSpPr>
        <p:sp>
          <p:nvSpPr>
            <p:cNvPr id="133" name="Rounded Rectangle 132"/>
            <p:cNvSpPr/>
            <p:nvPr/>
          </p:nvSpPr>
          <p:spPr>
            <a:xfrm>
              <a:off x="9825257" y="1934250"/>
              <a:ext cx="2317531" cy="1434019"/>
            </a:xfrm>
            <a:prstGeom prst="roundRect">
              <a:avLst/>
            </a:prstGeom>
            <a:solidFill>
              <a:schemeClr val="accent1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23" b="96447" l="52865" r="9609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419" y="2060144"/>
              <a:ext cx="2140169" cy="1097951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A649556-7D14-491B-AA9E-F0C602845402}"/>
              </a:ext>
            </a:extLst>
          </p:cNvPr>
          <p:cNvGrpSpPr/>
          <p:nvPr/>
        </p:nvGrpSpPr>
        <p:grpSpPr>
          <a:xfrm>
            <a:off x="9313516" y="2730903"/>
            <a:ext cx="901528" cy="786175"/>
            <a:chOff x="9313516" y="2730903"/>
            <a:chExt cx="901528" cy="786175"/>
          </a:xfrm>
        </p:grpSpPr>
        <p:sp>
          <p:nvSpPr>
            <p:cNvPr id="151" name="Rectangle 150"/>
            <p:cNvSpPr/>
            <p:nvPr/>
          </p:nvSpPr>
          <p:spPr>
            <a:xfrm>
              <a:off x="9468110" y="2861815"/>
              <a:ext cx="597833" cy="52954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9313516" y="2730903"/>
              <a:ext cx="901528" cy="786175"/>
            </a:xfrm>
            <a:prstGeom prst="mathMultiply">
              <a:avLst>
                <a:gd name="adj1" fmla="val 0"/>
              </a:avLst>
            </a:prstGeom>
            <a:solidFill>
              <a:srgbClr val="FFFFFF"/>
            </a:solidFill>
            <a:ln w="5080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3267075" y="2485451"/>
            <a:ext cx="5600700" cy="789958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Quantum Communication Channel</a:t>
            </a:r>
          </a:p>
        </p:txBody>
      </p:sp>
      <p:sp>
        <p:nvSpPr>
          <p:cNvPr id="196" name="Minus 195"/>
          <p:cNvSpPr/>
          <p:nvPr/>
        </p:nvSpPr>
        <p:spPr>
          <a:xfrm>
            <a:off x="2864092" y="2843053"/>
            <a:ext cx="412508" cy="99185"/>
          </a:xfrm>
          <a:prstGeom prst="mathMinus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Minus 196"/>
          <p:cNvSpPr/>
          <p:nvPr/>
        </p:nvSpPr>
        <p:spPr>
          <a:xfrm>
            <a:off x="8816774" y="2796408"/>
            <a:ext cx="412508" cy="99185"/>
          </a:xfrm>
          <a:prstGeom prst="mathMinus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5301" y="3751855"/>
            <a:ext cx="2966023" cy="218521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4 Possible Polarization States.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2 Non-orthogonal basis.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Bit </a:t>
            </a:r>
            <a:r>
              <a:rPr lang="en-US" sz="2000" b="1" dirty="0">
                <a:solidFill>
                  <a:srgbClr val="C00000"/>
                </a:solidFill>
              </a:rPr>
              <a:t>‘0’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‘1’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Arial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084334" y="3715134"/>
            <a:ext cx="2966023" cy="172354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2 Possible measurement basis.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rgbClr val="C00000"/>
                </a:solidFill>
              </a:rPr>
              <a:t>Diagonal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Linear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Arial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5800" y="739925"/>
            <a:ext cx="1666875" cy="128240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QTx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782176" y="746965"/>
            <a:ext cx="1666875" cy="128240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QRx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197">
            <a:extLst>
              <a:ext uri="{FF2B5EF4-FFF2-40B4-BE49-F238E27FC236}">
                <a16:creationId xmlns:a16="http://schemas.microsoft.com/office/drawing/2014/main" id="{139D9192-B9F2-44BE-A8C2-B97682059B90}"/>
              </a:ext>
            </a:extLst>
          </p:cNvPr>
          <p:cNvSpPr txBox="1"/>
          <p:nvPr/>
        </p:nvSpPr>
        <p:spPr>
          <a:xfrm>
            <a:off x="3448332" y="3905743"/>
            <a:ext cx="5368442" cy="203132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Attenuation depends on the optical fiber length.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Polarization random drift which depends on the birefringence of the optical fiber.</a:t>
            </a:r>
          </a:p>
        </p:txBody>
      </p:sp>
      <p:grpSp>
        <p:nvGrpSpPr>
          <p:cNvPr id="35" name="Group 158">
            <a:extLst>
              <a:ext uri="{FF2B5EF4-FFF2-40B4-BE49-F238E27FC236}">
                <a16:creationId xmlns:a16="http://schemas.microsoft.com/office/drawing/2014/main" id="{AA25CEAF-B69C-4A3B-BE0F-D7C5BC9A80D3}"/>
              </a:ext>
            </a:extLst>
          </p:cNvPr>
          <p:cNvGrpSpPr/>
          <p:nvPr/>
        </p:nvGrpSpPr>
        <p:grpSpPr>
          <a:xfrm>
            <a:off x="3375851" y="2553765"/>
            <a:ext cx="363367" cy="363589"/>
            <a:chOff x="2933700" y="5344940"/>
            <a:chExt cx="557213" cy="57172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69485F-670B-4D2D-BCC6-C0F96147EC3D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Left-Right Arrow 157">
              <a:extLst>
                <a:ext uri="{FF2B5EF4-FFF2-40B4-BE49-F238E27FC236}">
                  <a16:creationId xmlns:a16="http://schemas.microsoft.com/office/drawing/2014/main" id="{4698E0E9-5BF6-4ACA-8C8F-DC006E7AE778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roup 159">
            <a:extLst>
              <a:ext uri="{FF2B5EF4-FFF2-40B4-BE49-F238E27FC236}">
                <a16:creationId xmlns:a16="http://schemas.microsoft.com/office/drawing/2014/main" id="{771D6147-E87A-4B1B-91E4-DB8F185AE117}"/>
              </a:ext>
            </a:extLst>
          </p:cNvPr>
          <p:cNvGrpSpPr/>
          <p:nvPr/>
        </p:nvGrpSpPr>
        <p:grpSpPr>
          <a:xfrm rot="1237990">
            <a:off x="3781530" y="2545716"/>
            <a:ext cx="363367" cy="363589"/>
            <a:chOff x="2933700" y="5344940"/>
            <a:chExt cx="557213" cy="57172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91C7EC-BCAE-4784-9BD9-ED663C51B5AE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Left-Right Arrow 161">
              <a:extLst>
                <a:ext uri="{FF2B5EF4-FFF2-40B4-BE49-F238E27FC236}">
                  <a16:creationId xmlns:a16="http://schemas.microsoft.com/office/drawing/2014/main" id="{075F7733-C8FF-4FE9-A614-3D4328F556C4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roup 162">
            <a:extLst>
              <a:ext uri="{FF2B5EF4-FFF2-40B4-BE49-F238E27FC236}">
                <a16:creationId xmlns:a16="http://schemas.microsoft.com/office/drawing/2014/main" id="{2F75306C-4FFD-42F9-B266-5835F8C94367}"/>
              </a:ext>
            </a:extLst>
          </p:cNvPr>
          <p:cNvGrpSpPr/>
          <p:nvPr/>
        </p:nvGrpSpPr>
        <p:grpSpPr>
          <a:xfrm rot="2480055">
            <a:off x="4181916" y="2548420"/>
            <a:ext cx="363367" cy="363589"/>
            <a:chOff x="2933700" y="5344940"/>
            <a:chExt cx="557213" cy="57172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E83A087-0D9B-46E9-B895-57B255ADD955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Left-Right Arrow 164">
              <a:extLst>
                <a:ext uri="{FF2B5EF4-FFF2-40B4-BE49-F238E27FC236}">
                  <a16:creationId xmlns:a16="http://schemas.microsoft.com/office/drawing/2014/main" id="{D97B5BEC-6E62-4A93-AD57-7E817A47705F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roup 165">
            <a:extLst>
              <a:ext uri="{FF2B5EF4-FFF2-40B4-BE49-F238E27FC236}">
                <a16:creationId xmlns:a16="http://schemas.microsoft.com/office/drawing/2014/main" id="{D6C629AF-EA0C-4C3F-931C-44A4342A5785}"/>
              </a:ext>
            </a:extLst>
          </p:cNvPr>
          <p:cNvGrpSpPr/>
          <p:nvPr/>
        </p:nvGrpSpPr>
        <p:grpSpPr>
          <a:xfrm rot="3481740">
            <a:off x="4588999" y="2545716"/>
            <a:ext cx="363367" cy="363589"/>
            <a:chOff x="2933700" y="5344940"/>
            <a:chExt cx="557213" cy="57172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90CAEB-2E1A-4FAF-8CEF-FC122B6CA738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Left-Right Arrow 167">
              <a:extLst>
                <a:ext uri="{FF2B5EF4-FFF2-40B4-BE49-F238E27FC236}">
                  <a16:creationId xmlns:a16="http://schemas.microsoft.com/office/drawing/2014/main" id="{B240B20E-DD97-42A2-86E8-F83D37CF855E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roup 168">
            <a:extLst>
              <a:ext uri="{FF2B5EF4-FFF2-40B4-BE49-F238E27FC236}">
                <a16:creationId xmlns:a16="http://schemas.microsoft.com/office/drawing/2014/main" id="{142D47CF-B116-4760-B174-EFF01C456E06}"/>
              </a:ext>
            </a:extLst>
          </p:cNvPr>
          <p:cNvGrpSpPr/>
          <p:nvPr/>
        </p:nvGrpSpPr>
        <p:grpSpPr>
          <a:xfrm rot="5400000">
            <a:off x="4994394" y="2538458"/>
            <a:ext cx="363367" cy="363589"/>
            <a:chOff x="2933700" y="5344940"/>
            <a:chExt cx="557213" cy="57172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10A9AF3-F976-41D8-AF17-5C4D18BCED5D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Left-Right Arrow 170">
              <a:extLst>
                <a:ext uri="{FF2B5EF4-FFF2-40B4-BE49-F238E27FC236}">
                  <a16:creationId xmlns:a16="http://schemas.microsoft.com/office/drawing/2014/main" id="{651D6754-0782-425D-8AA5-4B629F3B700A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roup 171">
            <a:extLst>
              <a:ext uri="{FF2B5EF4-FFF2-40B4-BE49-F238E27FC236}">
                <a16:creationId xmlns:a16="http://schemas.microsoft.com/office/drawing/2014/main" id="{37EF2EBD-28BD-4765-867C-0482CCF0BE2B}"/>
              </a:ext>
            </a:extLst>
          </p:cNvPr>
          <p:cNvGrpSpPr/>
          <p:nvPr/>
        </p:nvGrpSpPr>
        <p:grpSpPr>
          <a:xfrm rot="6145427">
            <a:off x="5404744" y="2547522"/>
            <a:ext cx="363367" cy="363589"/>
            <a:chOff x="2933700" y="5344940"/>
            <a:chExt cx="557213" cy="57172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2648B3-25F3-474D-9A8F-AF3DC454C2B0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Left-Right Arrow 173">
              <a:extLst>
                <a:ext uri="{FF2B5EF4-FFF2-40B4-BE49-F238E27FC236}">
                  <a16:creationId xmlns:a16="http://schemas.microsoft.com/office/drawing/2014/main" id="{E5C60FAC-793E-4258-9902-3BFEEA7319CB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roup 174">
            <a:extLst>
              <a:ext uri="{FF2B5EF4-FFF2-40B4-BE49-F238E27FC236}">
                <a16:creationId xmlns:a16="http://schemas.microsoft.com/office/drawing/2014/main" id="{D5047325-A050-4C6D-90DF-293A387BF591}"/>
              </a:ext>
            </a:extLst>
          </p:cNvPr>
          <p:cNvGrpSpPr/>
          <p:nvPr/>
        </p:nvGrpSpPr>
        <p:grpSpPr>
          <a:xfrm rot="8004917">
            <a:off x="5801958" y="2545010"/>
            <a:ext cx="363367" cy="363589"/>
            <a:chOff x="2933700" y="5344940"/>
            <a:chExt cx="557213" cy="57172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EB71B2-983D-4B5B-A687-529E58EA7FC4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Left-Right Arrow 176">
              <a:extLst>
                <a:ext uri="{FF2B5EF4-FFF2-40B4-BE49-F238E27FC236}">
                  <a16:creationId xmlns:a16="http://schemas.microsoft.com/office/drawing/2014/main" id="{E43C2E65-7F5E-4A37-8F61-27BE2AFE619C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roup 177">
            <a:extLst>
              <a:ext uri="{FF2B5EF4-FFF2-40B4-BE49-F238E27FC236}">
                <a16:creationId xmlns:a16="http://schemas.microsoft.com/office/drawing/2014/main" id="{BD17B36A-2FD5-4EF8-852F-5A280E91556A}"/>
              </a:ext>
            </a:extLst>
          </p:cNvPr>
          <p:cNvGrpSpPr/>
          <p:nvPr/>
        </p:nvGrpSpPr>
        <p:grpSpPr>
          <a:xfrm rot="8887516">
            <a:off x="6227875" y="2545416"/>
            <a:ext cx="363367" cy="363589"/>
            <a:chOff x="2933700" y="5344940"/>
            <a:chExt cx="557213" cy="57172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259749-B9A9-45DA-9211-57AF6B608B72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Left-Right Arrow 179">
              <a:extLst>
                <a:ext uri="{FF2B5EF4-FFF2-40B4-BE49-F238E27FC236}">
                  <a16:creationId xmlns:a16="http://schemas.microsoft.com/office/drawing/2014/main" id="{F584BB47-8223-4B1D-B97E-EB2E94B371D7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roup 180">
            <a:extLst>
              <a:ext uri="{FF2B5EF4-FFF2-40B4-BE49-F238E27FC236}">
                <a16:creationId xmlns:a16="http://schemas.microsoft.com/office/drawing/2014/main" id="{A5B92EC1-6492-40E7-903A-7D5B62695051}"/>
              </a:ext>
            </a:extLst>
          </p:cNvPr>
          <p:cNvGrpSpPr/>
          <p:nvPr/>
        </p:nvGrpSpPr>
        <p:grpSpPr>
          <a:xfrm rot="10093900">
            <a:off x="6638193" y="2545415"/>
            <a:ext cx="363367" cy="363589"/>
            <a:chOff x="2933700" y="5344940"/>
            <a:chExt cx="557213" cy="57172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24166FD-1DF7-4DE1-B68D-411FAFEC9222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Left-Right Arrow 182">
              <a:extLst>
                <a:ext uri="{FF2B5EF4-FFF2-40B4-BE49-F238E27FC236}">
                  <a16:creationId xmlns:a16="http://schemas.microsoft.com/office/drawing/2014/main" id="{AFD7A7C4-5406-4948-9DD5-322DF371F704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roup 183">
            <a:extLst>
              <a:ext uri="{FF2B5EF4-FFF2-40B4-BE49-F238E27FC236}">
                <a16:creationId xmlns:a16="http://schemas.microsoft.com/office/drawing/2014/main" id="{698CBFF9-1D79-4FF3-8C02-51229F74BC65}"/>
              </a:ext>
            </a:extLst>
          </p:cNvPr>
          <p:cNvGrpSpPr/>
          <p:nvPr/>
        </p:nvGrpSpPr>
        <p:grpSpPr>
          <a:xfrm>
            <a:off x="7058800" y="2544634"/>
            <a:ext cx="363367" cy="363589"/>
            <a:chOff x="2933700" y="5344940"/>
            <a:chExt cx="557213" cy="57172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73C64CB-76E0-4155-83E9-052C0067B163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Left-Right Arrow 185">
              <a:extLst>
                <a:ext uri="{FF2B5EF4-FFF2-40B4-BE49-F238E27FC236}">
                  <a16:creationId xmlns:a16="http://schemas.microsoft.com/office/drawing/2014/main" id="{C3D3C346-453F-4C4B-BA8C-7B8BA05380AC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roup 186">
            <a:extLst>
              <a:ext uri="{FF2B5EF4-FFF2-40B4-BE49-F238E27FC236}">
                <a16:creationId xmlns:a16="http://schemas.microsoft.com/office/drawing/2014/main" id="{51507C77-4D7B-4A51-A5B8-4D63FB60CDC0}"/>
              </a:ext>
            </a:extLst>
          </p:cNvPr>
          <p:cNvGrpSpPr/>
          <p:nvPr/>
        </p:nvGrpSpPr>
        <p:grpSpPr>
          <a:xfrm rot="1490213">
            <a:off x="7503039" y="2544632"/>
            <a:ext cx="363367" cy="363589"/>
            <a:chOff x="2933700" y="5344940"/>
            <a:chExt cx="557213" cy="57172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70CFCF3-1BC3-4533-979C-8E85A1A37A8E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Left-Right Arrow 188">
              <a:extLst>
                <a:ext uri="{FF2B5EF4-FFF2-40B4-BE49-F238E27FC236}">
                  <a16:creationId xmlns:a16="http://schemas.microsoft.com/office/drawing/2014/main" id="{A8B3DF2F-1DC3-4EC4-B423-3F0EEF9973AD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roup 189">
            <a:extLst>
              <a:ext uri="{FF2B5EF4-FFF2-40B4-BE49-F238E27FC236}">
                <a16:creationId xmlns:a16="http://schemas.microsoft.com/office/drawing/2014/main" id="{4FA6CC2A-CD59-4FC5-8BB3-579ADB68AB4B}"/>
              </a:ext>
            </a:extLst>
          </p:cNvPr>
          <p:cNvGrpSpPr/>
          <p:nvPr/>
        </p:nvGrpSpPr>
        <p:grpSpPr>
          <a:xfrm rot="2605784">
            <a:off x="8405330" y="2537196"/>
            <a:ext cx="363367" cy="363589"/>
            <a:chOff x="2933700" y="5344940"/>
            <a:chExt cx="557213" cy="57172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445C033-6A45-468B-B9C3-86166E536E70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Left-Right Arrow 191">
              <a:extLst>
                <a:ext uri="{FF2B5EF4-FFF2-40B4-BE49-F238E27FC236}">
                  <a16:creationId xmlns:a16="http://schemas.microsoft.com/office/drawing/2014/main" id="{54C44E94-E549-4232-AA18-2A5DD61D7D81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oup 192">
            <a:extLst>
              <a:ext uri="{FF2B5EF4-FFF2-40B4-BE49-F238E27FC236}">
                <a16:creationId xmlns:a16="http://schemas.microsoft.com/office/drawing/2014/main" id="{C0872D2B-4984-4DB9-BB04-E6D78BD6CC48}"/>
              </a:ext>
            </a:extLst>
          </p:cNvPr>
          <p:cNvGrpSpPr/>
          <p:nvPr/>
        </p:nvGrpSpPr>
        <p:grpSpPr>
          <a:xfrm rot="1385202">
            <a:off x="7951261" y="2537952"/>
            <a:ext cx="363367" cy="363589"/>
            <a:chOff x="2933700" y="5344940"/>
            <a:chExt cx="557213" cy="57172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9681392-DE3D-4CAD-B4DA-8DA8EAFA2C49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Left-Right Arrow 194">
              <a:extLst>
                <a:ext uri="{FF2B5EF4-FFF2-40B4-BE49-F238E27FC236}">
                  <a16:creationId xmlns:a16="http://schemas.microsoft.com/office/drawing/2014/main" id="{67084215-E520-4313-8F6B-84C83B584B85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BFCB9AE-FE6F-4181-8D85-8C8BF0BACBEE}"/>
              </a:ext>
            </a:extLst>
          </p:cNvPr>
          <p:cNvGrpSpPr/>
          <p:nvPr/>
        </p:nvGrpSpPr>
        <p:grpSpPr>
          <a:xfrm>
            <a:off x="9428171" y="2185677"/>
            <a:ext cx="674284" cy="621137"/>
            <a:chOff x="9428171" y="2185677"/>
            <a:chExt cx="674284" cy="621137"/>
          </a:xfrm>
        </p:grpSpPr>
        <p:sp>
          <p:nvSpPr>
            <p:cNvPr id="150" name="Rectangle 149"/>
            <p:cNvSpPr/>
            <p:nvPr/>
          </p:nvSpPr>
          <p:spPr>
            <a:xfrm>
              <a:off x="9468111" y="2242634"/>
              <a:ext cx="597833" cy="52954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Sinal de Adição 3">
              <a:extLst>
                <a:ext uri="{FF2B5EF4-FFF2-40B4-BE49-F238E27FC236}">
                  <a16:creationId xmlns:a16="http://schemas.microsoft.com/office/drawing/2014/main" id="{F1F62825-7041-4278-9EC5-4384AE227BA6}"/>
                </a:ext>
              </a:extLst>
            </p:cNvPr>
            <p:cNvSpPr/>
            <p:nvPr/>
          </p:nvSpPr>
          <p:spPr>
            <a:xfrm>
              <a:off x="9428171" y="2185677"/>
              <a:ext cx="674284" cy="621137"/>
            </a:xfrm>
            <a:prstGeom prst="mathPlus">
              <a:avLst>
                <a:gd name="adj1" fmla="val 2052"/>
              </a:avLst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48ADCD91-8C4F-4021-9C84-7E6A895F92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37" t="46377" r="43020" b="30100"/>
          <a:stretch/>
        </p:blipFill>
        <p:spPr>
          <a:xfrm>
            <a:off x="6995655" y="1402501"/>
            <a:ext cx="1985561" cy="7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6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99FF6BB-B4C1-4EE7-A0D3-C7DC897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4" y="145576"/>
            <a:ext cx="11056127" cy="969517"/>
          </a:xfrm>
        </p:spPr>
        <p:txBody>
          <a:bodyPr/>
          <a:lstStyle/>
          <a:p>
            <a:r>
              <a:rPr lang="en-GB" sz="3200" dirty="0"/>
              <a:t>Quantum Physical Layer</a:t>
            </a:r>
            <a:br>
              <a:rPr lang="en-GB" sz="3200" dirty="0"/>
            </a:br>
            <a:r>
              <a:rPr lang="en-GB" sz="2000" dirty="0"/>
              <a:t>Polarization Basis </a:t>
            </a:r>
            <a:r>
              <a:rPr lang="en-GB" sz="2000" dirty="0" err="1"/>
              <a:t>Aligment</a:t>
            </a:r>
            <a:endParaRPr lang="en-GB" sz="32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0" y="1934251"/>
            <a:ext cx="2933700" cy="1780499"/>
            <a:chOff x="0" y="1934251"/>
            <a:chExt cx="2368331" cy="1434019"/>
          </a:xfrm>
        </p:grpSpPr>
        <p:sp>
          <p:nvSpPr>
            <p:cNvPr id="85" name="Rounded Rectangle 84"/>
            <p:cNvSpPr/>
            <p:nvPr/>
          </p:nvSpPr>
          <p:spPr>
            <a:xfrm>
              <a:off x="50800" y="1934251"/>
              <a:ext cx="2317531" cy="1434019"/>
            </a:xfrm>
            <a:prstGeom prst="roundRect">
              <a:avLst/>
            </a:prstGeom>
            <a:solidFill>
              <a:schemeClr val="accent1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9797" b="89848" l="3125" r="411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94434"/>
              <a:ext cx="2304448" cy="1182230"/>
            </a:xfrm>
            <a:prstGeom prst="rect">
              <a:avLst/>
            </a:prstGeom>
            <a:noFill/>
          </p:spPr>
        </p:pic>
      </p:grpSp>
      <p:grpSp>
        <p:nvGrpSpPr>
          <p:cNvPr id="115" name="Group 114"/>
          <p:cNvGrpSpPr/>
          <p:nvPr/>
        </p:nvGrpSpPr>
        <p:grpSpPr>
          <a:xfrm>
            <a:off x="1575527" y="2271328"/>
            <a:ext cx="939865" cy="885649"/>
            <a:chOff x="4376737" y="3190987"/>
            <a:chExt cx="557213" cy="571724"/>
          </a:xfrm>
        </p:grpSpPr>
        <p:sp>
          <p:nvSpPr>
            <p:cNvPr id="94" name="Oval 93"/>
            <p:cNvSpPr/>
            <p:nvPr/>
          </p:nvSpPr>
          <p:spPr>
            <a:xfrm>
              <a:off x="4376737" y="3190987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Left-Right Arrow 94"/>
            <p:cNvSpPr/>
            <p:nvPr/>
          </p:nvSpPr>
          <p:spPr>
            <a:xfrm rot="16200000">
              <a:off x="4411662" y="3392088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01151" y="1934250"/>
            <a:ext cx="2992438" cy="1780500"/>
            <a:chOff x="9825257" y="1934250"/>
            <a:chExt cx="2368331" cy="1434019"/>
          </a:xfrm>
        </p:grpSpPr>
        <p:sp>
          <p:nvSpPr>
            <p:cNvPr id="133" name="Rounded Rectangle 132"/>
            <p:cNvSpPr/>
            <p:nvPr/>
          </p:nvSpPr>
          <p:spPr>
            <a:xfrm>
              <a:off x="9825257" y="1934250"/>
              <a:ext cx="2317531" cy="1434019"/>
            </a:xfrm>
            <a:prstGeom prst="roundRect">
              <a:avLst/>
            </a:prstGeom>
            <a:solidFill>
              <a:schemeClr val="accent1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23" b="96447" l="52865" r="9609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419" y="2060144"/>
              <a:ext cx="2140169" cy="1097951"/>
            </a:xfrm>
            <a:prstGeom prst="rect">
              <a:avLst/>
            </a:prstGeom>
          </p:spPr>
        </p:pic>
      </p:grpSp>
      <p:sp>
        <p:nvSpPr>
          <p:cNvPr id="150" name="Rectangle 149"/>
          <p:cNvSpPr/>
          <p:nvPr/>
        </p:nvSpPr>
        <p:spPr>
          <a:xfrm>
            <a:off x="9516914" y="2203657"/>
            <a:ext cx="884445" cy="846460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Plus 151"/>
          <p:cNvSpPr/>
          <p:nvPr/>
        </p:nvSpPr>
        <p:spPr>
          <a:xfrm>
            <a:off x="9313131" y="2031545"/>
            <a:ext cx="1285495" cy="1232824"/>
          </a:xfrm>
          <a:prstGeom prst="mathPlus">
            <a:avLst>
              <a:gd name="adj1" fmla="val 0"/>
            </a:avLst>
          </a:prstGeom>
          <a:solidFill>
            <a:schemeClr val="accent1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267075" y="2362341"/>
            <a:ext cx="2962885" cy="1036179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Quantum Communication Channel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3375851" y="2455998"/>
            <a:ext cx="363367" cy="363589"/>
            <a:chOff x="2933700" y="5344940"/>
            <a:chExt cx="557213" cy="571724"/>
          </a:xfrm>
        </p:grpSpPr>
        <p:sp>
          <p:nvSpPr>
            <p:cNvPr id="157" name="Oval 156"/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Left-Right Arrow 157"/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 rot="1237990">
            <a:off x="3781530" y="2447949"/>
            <a:ext cx="363367" cy="363589"/>
            <a:chOff x="2933700" y="5344940"/>
            <a:chExt cx="557213" cy="571724"/>
          </a:xfrm>
        </p:grpSpPr>
        <p:sp>
          <p:nvSpPr>
            <p:cNvPr id="161" name="Oval 160"/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Left-Right Arrow 161"/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 rot="2480055">
            <a:off x="4181916" y="2450653"/>
            <a:ext cx="363367" cy="363589"/>
            <a:chOff x="2933700" y="5344940"/>
            <a:chExt cx="557213" cy="571724"/>
          </a:xfrm>
        </p:grpSpPr>
        <p:sp>
          <p:nvSpPr>
            <p:cNvPr id="164" name="Oval 163"/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Left-Right Arrow 164"/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 rot="3481740">
            <a:off x="4588999" y="2447949"/>
            <a:ext cx="363367" cy="363589"/>
            <a:chOff x="2933700" y="5344940"/>
            <a:chExt cx="557213" cy="571724"/>
          </a:xfrm>
        </p:grpSpPr>
        <p:sp>
          <p:nvSpPr>
            <p:cNvPr id="167" name="Oval 166"/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Left-Right Arrow 167"/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4994394" y="2440691"/>
            <a:ext cx="363367" cy="363589"/>
            <a:chOff x="2933700" y="5344940"/>
            <a:chExt cx="557213" cy="571724"/>
          </a:xfrm>
        </p:grpSpPr>
        <p:sp>
          <p:nvSpPr>
            <p:cNvPr id="170" name="Oval 169"/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Left-Right Arrow 170"/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 rot="6145427">
            <a:off x="5404744" y="2449755"/>
            <a:ext cx="363367" cy="363589"/>
            <a:chOff x="2933700" y="5344940"/>
            <a:chExt cx="557213" cy="571724"/>
          </a:xfrm>
        </p:grpSpPr>
        <p:sp>
          <p:nvSpPr>
            <p:cNvPr id="173" name="Oval 172"/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Left-Right Arrow 173"/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 rot="8004917">
            <a:off x="5801958" y="2447243"/>
            <a:ext cx="363367" cy="363589"/>
            <a:chOff x="2933700" y="5344940"/>
            <a:chExt cx="557213" cy="571724"/>
          </a:xfrm>
        </p:grpSpPr>
        <p:sp>
          <p:nvSpPr>
            <p:cNvPr id="176" name="Oval 175"/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Left-Right Arrow 176"/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Minus 195"/>
          <p:cNvSpPr/>
          <p:nvPr/>
        </p:nvSpPr>
        <p:spPr>
          <a:xfrm>
            <a:off x="2864092" y="2843053"/>
            <a:ext cx="412508" cy="99185"/>
          </a:xfrm>
          <a:prstGeom prst="mathMinus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Minus 196"/>
          <p:cNvSpPr/>
          <p:nvPr/>
        </p:nvSpPr>
        <p:spPr>
          <a:xfrm>
            <a:off x="8286750" y="2796408"/>
            <a:ext cx="999682" cy="145830"/>
          </a:xfrm>
          <a:prstGeom prst="mathMinus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Rectangle 155">
            <a:extLst>
              <a:ext uri="{FF2B5EF4-FFF2-40B4-BE49-F238E27FC236}">
                <a16:creationId xmlns:a16="http://schemas.microsoft.com/office/drawing/2014/main" id="{FB2C20CC-C3AD-48CB-A4FC-5C3F9A1B54E9}"/>
              </a:ext>
            </a:extLst>
          </p:cNvPr>
          <p:cNvSpPr/>
          <p:nvPr/>
        </p:nvSpPr>
        <p:spPr>
          <a:xfrm>
            <a:off x="6720148" y="2570822"/>
            <a:ext cx="1649810" cy="586156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E46BC3-BFBB-4161-8723-53E647884E05}"/>
              </a:ext>
            </a:extLst>
          </p:cNvPr>
          <p:cNvSpPr/>
          <p:nvPr/>
        </p:nvSpPr>
        <p:spPr>
          <a:xfrm>
            <a:off x="6757121" y="2598919"/>
            <a:ext cx="529671" cy="534806"/>
          </a:xfrm>
          <a:prstGeom prst="ellipse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5189550-117D-4A4F-B7A4-82FD2DA36EA6}"/>
              </a:ext>
            </a:extLst>
          </p:cNvPr>
          <p:cNvSpPr/>
          <p:nvPr/>
        </p:nvSpPr>
        <p:spPr>
          <a:xfrm>
            <a:off x="7302094" y="2586261"/>
            <a:ext cx="529671" cy="534806"/>
          </a:xfrm>
          <a:prstGeom prst="ellipse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93E14D1-2DCB-468B-94D8-453905A1EC2B}"/>
              </a:ext>
            </a:extLst>
          </p:cNvPr>
          <p:cNvSpPr/>
          <p:nvPr/>
        </p:nvSpPr>
        <p:spPr>
          <a:xfrm>
            <a:off x="7840287" y="2589077"/>
            <a:ext cx="529671" cy="534806"/>
          </a:xfrm>
          <a:prstGeom prst="ellipse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Minus 196">
            <a:extLst>
              <a:ext uri="{FF2B5EF4-FFF2-40B4-BE49-F238E27FC236}">
                <a16:creationId xmlns:a16="http://schemas.microsoft.com/office/drawing/2014/main" id="{85DBCEEC-703D-42CF-864D-D69ED0B720C4}"/>
              </a:ext>
            </a:extLst>
          </p:cNvPr>
          <p:cNvSpPr/>
          <p:nvPr/>
        </p:nvSpPr>
        <p:spPr>
          <a:xfrm>
            <a:off x="6151753" y="2797697"/>
            <a:ext cx="694530" cy="136003"/>
          </a:xfrm>
          <a:prstGeom prst="mathMinus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Rectangle 155">
            <a:extLst>
              <a:ext uri="{FF2B5EF4-FFF2-40B4-BE49-F238E27FC236}">
                <a16:creationId xmlns:a16="http://schemas.microsoft.com/office/drawing/2014/main" id="{8AB132F5-564B-434A-AA32-441AAEA921D9}"/>
              </a:ext>
            </a:extLst>
          </p:cNvPr>
          <p:cNvSpPr/>
          <p:nvPr/>
        </p:nvSpPr>
        <p:spPr>
          <a:xfrm>
            <a:off x="9338916" y="4531642"/>
            <a:ext cx="2663242" cy="1159290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Polarization Basis Alignment Algorithm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DC39329B-A7F3-4135-B729-3D0C8331E1A9}"/>
              </a:ext>
            </a:extLst>
          </p:cNvPr>
          <p:cNvCxnSpPr>
            <a:stCxn id="133" idx="2"/>
            <a:endCxn id="74" idx="0"/>
          </p:cNvCxnSpPr>
          <p:nvPr/>
        </p:nvCxnSpPr>
        <p:spPr>
          <a:xfrm>
            <a:off x="10665277" y="3714750"/>
            <a:ext cx="5260" cy="816892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81EB2A93-D2A3-4BBB-A2C2-8F90BB94A06C}"/>
              </a:ext>
            </a:extLst>
          </p:cNvPr>
          <p:cNvCxnSpPr>
            <a:stCxn id="74" idx="1"/>
            <a:endCxn id="71" idx="4"/>
          </p:cNvCxnSpPr>
          <p:nvPr/>
        </p:nvCxnSpPr>
        <p:spPr>
          <a:xfrm rot="10800000">
            <a:off x="7566930" y="3121067"/>
            <a:ext cx="1771986" cy="1990220"/>
          </a:xfrm>
          <a:prstGeom prst="bentConnector2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E3AC9C-DE61-4579-A015-4040775FA311}"/>
              </a:ext>
            </a:extLst>
          </p:cNvPr>
          <p:cNvSpPr txBox="1"/>
          <p:nvPr/>
        </p:nvSpPr>
        <p:spPr>
          <a:xfrm>
            <a:off x="6856292" y="1590708"/>
            <a:ext cx="1320800" cy="103617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EPC</a:t>
            </a: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D021EB1-78CB-4C79-949C-9C9A8373894F}"/>
              </a:ext>
            </a:extLst>
          </p:cNvPr>
          <p:cNvSpPr txBox="1"/>
          <p:nvPr/>
        </p:nvSpPr>
        <p:spPr>
          <a:xfrm>
            <a:off x="7545053" y="4005347"/>
            <a:ext cx="1885241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Feedback </a:t>
            </a:r>
            <a:r>
              <a:rPr kumimoji="0" lang="pt-PT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signal</a:t>
            </a:r>
            <a:endParaRPr kumimoji="0" lang="en-GB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E701C0E-5009-4DD5-8748-09620FD5A31A}"/>
              </a:ext>
            </a:extLst>
          </p:cNvPr>
          <p:cNvSpPr txBox="1"/>
          <p:nvPr/>
        </p:nvSpPr>
        <p:spPr>
          <a:xfrm>
            <a:off x="8814601" y="3506174"/>
            <a:ext cx="1885241" cy="85151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Measurements</a:t>
            </a:r>
            <a:endParaRPr kumimoji="0" lang="en-GB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roup 158">
            <a:extLst>
              <a:ext uri="{FF2B5EF4-FFF2-40B4-BE49-F238E27FC236}">
                <a16:creationId xmlns:a16="http://schemas.microsoft.com/office/drawing/2014/main" id="{4A31149E-C4B4-472F-A76C-272C09AC68AE}"/>
              </a:ext>
            </a:extLst>
          </p:cNvPr>
          <p:cNvGrpSpPr/>
          <p:nvPr/>
        </p:nvGrpSpPr>
        <p:grpSpPr>
          <a:xfrm>
            <a:off x="8542679" y="2412107"/>
            <a:ext cx="363367" cy="363589"/>
            <a:chOff x="2933700" y="5344940"/>
            <a:chExt cx="557213" cy="57172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F5D8844-2396-4619-AEFA-D9C0BF3A0190}"/>
                </a:ext>
              </a:extLst>
            </p:cNvPr>
            <p:cNvSpPr/>
            <p:nvPr/>
          </p:nvSpPr>
          <p:spPr>
            <a:xfrm>
              <a:off x="2933700" y="5344940"/>
              <a:ext cx="557213" cy="571724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Left-Right Arrow 157">
              <a:extLst>
                <a:ext uri="{FF2B5EF4-FFF2-40B4-BE49-F238E27FC236}">
                  <a16:creationId xmlns:a16="http://schemas.microsoft.com/office/drawing/2014/main" id="{1E4CD25C-1C1D-4779-967F-F0F378F5FC63}"/>
                </a:ext>
              </a:extLst>
            </p:cNvPr>
            <p:cNvSpPr/>
            <p:nvPr/>
          </p:nvSpPr>
          <p:spPr>
            <a:xfrm rot="16200000">
              <a:off x="2968625" y="5546041"/>
              <a:ext cx="487362" cy="169522"/>
            </a:xfrm>
            <a:prstGeom prst="leftRightArrow">
              <a:avLst/>
            </a:prstGeom>
            <a:solidFill>
              <a:schemeClr val="accent1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0580AF85-112C-49C4-B265-946890FDE7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257" y="755318"/>
            <a:ext cx="1098832" cy="10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66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99FF6BB-B4C1-4EE7-A0D3-C7DC897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4" y="145576"/>
            <a:ext cx="11056127" cy="969517"/>
          </a:xfrm>
        </p:spPr>
        <p:txBody>
          <a:bodyPr/>
          <a:lstStyle/>
          <a:p>
            <a:r>
              <a:rPr lang="en-GB" sz="3200" dirty="0"/>
              <a:t>Quantum Physical Layer</a:t>
            </a:r>
            <a:br>
              <a:rPr lang="en-GB" sz="3200" dirty="0"/>
            </a:br>
            <a:r>
              <a:rPr lang="en-GB" sz="2000" dirty="0"/>
              <a:t>Polarization Basis </a:t>
            </a:r>
            <a:r>
              <a:rPr lang="en-GB" sz="2000" dirty="0" err="1"/>
              <a:t>Aligment</a:t>
            </a:r>
            <a:endParaRPr lang="en-GB" sz="32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B7680C2-0063-4413-BE6A-5772B33E80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3" t="9838" r="15759" b="16484"/>
          <a:stretch/>
        </p:blipFill>
        <p:spPr>
          <a:xfrm>
            <a:off x="139700" y="1143000"/>
            <a:ext cx="2764498" cy="25146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8F5779A-9A37-4A8D-83F6-65598F0A84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9" t="11853" r="17343" b="16598"/>
          <a:stretch/>
        </p:blipFill>
        <p:spPr>
          <a:xfrm>
            <a:off x="2749550" y="1142999"/>
            <a:ext cx="2802512" cy="2514601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710C5486-A076-4209-BC35-D491FBC25F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t="12699" r="17959" b="15683"/>
          <a:stretch/>
        </p:blipFill>
        <p:spPr>
          <a:xfrm>
            <a:off x="5514048" y="1168400"/>
            <a:ext cx="2726635" cy="2470150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9ACE898-DBFC-4B2D-8378-4DD2249E22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6" t="12136" r="17914" b="16133"/>
          <a:stretch/>
        </p:blipFill>
        <p:spPr>
          <a:xfrm>
            <a:off x="8301612" y="1066800"/>
            <a:ext cx="2713789" cy="2514601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B958E3B2-EFDB-474A-8926-965C9B15986A}"/>
              </a:ext>
            </a:extLst>
          </p:cNvPr>
          <p:cNvGrpSpPr/>
          <p:nvPr/>
        </p:nvGrpSpPr>
        <p:grpSpPr>
          <a:xfrm>
            <a:off x="5447710" y="3683001"/>
            <a:ext cx="2792973" cy="2470150"/>
            <a:chOff x="3224678" y="1181100"/>
            <a:chExt cx="4357221" cy="394335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9A129776-A7B5-4ED9-844D-A99138B3C8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6" t="13041" r="17606" b="15913"/>
            <a:stretch/>
          </p:blipFill>
          <p:spPr>
            <a:xfrm>
              <a:off x="3224678" y="1181100"/>
              <a:ext cx="4357221" cy="394335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0050A0D-D0DD-44B7-99C1-61EF9848FCBA}"/>
                </a:ext>
              </a:extLst>
            </p:cNvPr>
            <p:cNvSpPr txBox="1"/>
            <p:nvPr/>
          </p:nvSpPr>
          <p:spPr>
            <a:xfrm>
              <a:off x="5193567" y="2739896"/>
              <a:ext cx="805133" cy="135935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PT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kumimoji="0" lang="en-GB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3983819-8171-416A-B443-1F76C05A2C96}"/>
                </a:ext>
              </a:extLst>
            </p:cNvPr>
            <p:cNvSpPr txBox="1"/>
            <p:nvPr/>
          </p:nvSpPr>
          <p:spPr>
            <a:xfrm>
              <a:off x="6075514" y="1904913"/>
              <a:ext cx="805133" cy="135935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PT" sz="2000" dirty="0"/>
                <a:t>1</a:t>
              </a:r>
              <a:endParaRPr kumimoji="0" lang="en-GB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8AF5D96B-945F-40F0-86F5-618036FF20A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6" t="12356" r="18487" b="15568"/>
          <a:stretch/>
        </p:blipFill>
        <p:spPr>
          <a:xfrm>
            <a:off x="2264197" y="3638550"/>
            <a:ext cx="2618823" cy="24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8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99FF6BB-B4C1-4EE7-A0D3-C7DC897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4" y="145576"/>
            <a:ext cx="11056127" cy="969517"/>
          </a:xfrm>
        </p:spPr>
        <p:txBody>
          <a:bodyPr/>
          <a:lstStyle/>
          <a:p>
            <a:r>
              <a:rPr lang="en-GB" sz="3200" dirty="0"/>
              <a:t>Quantum Physical Layer</a:t>
            </a:r>
            <a:br>
              <a:rPr lang="en-GB" sz="3200" dirty="0"/>
            </a:br>
            <a:r>
              <a:rPr lang="en-GB" sz="2000" dirty="0"/>
              <a:t>Polarization Basis </a:t>
            </a:r>
            <a:r>
              <a:rPr lang="en-GB" sz="2000" dirty="0" err="1"/>
              <a:t>Aligment</a:t>
            </a:r>
            <a:endParaRPr lang="en-GB" sz="3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BC0D21C-9349-4392-A703-C815EFE0D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" t="19722" r="31983" b="7685"/>
          <a:stretch/>
        </p:blipFill>
        <p:spPr>
          <a:xfrm>
            <a:off x="241300" y="1235075"/>
            <a:ext cx="5509133" cy="4466557"/>
          </a:xfrm>
          <a:prstGeom prst="rect">
            <a:avLst/>
          </a:prstGeom>
        </p:spPr>
      </p:pic>
      <p:sp>
        <p:nvSpPr>
          <p:cNvPr id="5" name="TextBox 197">
            <a:extLst>
              <a:ext uri="{FF2B5EF4-FFF2-40B4-BE49-F238E27FC236}">
                <a16:creationId xmlns:a16="http://schemas.microsoft.com/office/drawing/2014/main" id="{A42F2D95-4A3F-4C0B-9861-A679BF29DB8A}"/>
              </a:ext>
            </a:extLst>
          </p:cNvPr>
          <p:cNvSpPr txBox="1"/>
          <p:nvPr/>
        </p:nvSpPr>
        <p:spPr>
          <a:xfrm>
            <a:off x="6096000" y="857526"/>
            <a:ext cx="5528653" cy="572464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Transmission window of 1 </a:t>
            </a:r>
            <a:r>
              <a:rPr lang="en-US" sz="2000" b="1" dirty="0" err="1"/>
              <a:t>ms</a:t>
            </a:r>
            <a:r>
              <a:rPr lang="en-US" sz="2000" b="1" dirty="0"/>
              <a:t> under heavy external conditions.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QBER estimation sliding window of 1 </a:t>
            </a:r>
            <a:r>
              <a:rPr lang="en-US" sz="2000" b="1" dirty="0" err="1"/>
              <a:t>ms.</a:t>
            </a:r>
            <a:endParaRPr lang="en-US" sz="2000" b="1" dirty="0"/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1 qubit in each 100 transmitted qubits to polarization control.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Switch to actuation mode as soon as the QBER rises a 2% boundary below the 3% user-defined threshold.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Data qubits with 0.1 photons in average.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Control qubits with an amplitude high enough to guarantee that at least 1 photon reaches the receiver.</a:t>
            </a:r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/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8025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99FF6BB-B4C1-4EE7-A0D3-C7DC897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4" y="145576"/>
            <a:ext cx="11056127" cy="969517"/>
          </a:xfrm>
        </p:spPr>
        <p:txBody>
          <a:bodyPr/>
          <a:lstStyle/>
          <a:p>
            <a:r>
              <a:rPr lang="en-GB" sz="3200" dirty="0"/>
              <a:t>Quantum Physical Layer</a:t>
            </a:r>
            <a:br>
              <a:rPr lang="en-GB" sz="3200" dirty="0"/>
            </a:br>
            <a:r>
              <a:rPr lang="en-GB" sz="2000" dirty="0"/>
              <a:t>Polarization Basis </a:t>
            </a:r>
            <a:r>
              <a:rPr lang="en-GB" sz="2000" dirty="0" err="1"/>
              <a:t>Aligment</a:t>
            </a:r>
            <a:endParaRPr lang="en-GB" sz="3200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7F9222B9-FEB0-4246-A9A4-1252DE8F9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2" t="16259" r="31489" b="8241"/>
          <a:stretch/>
        </p:blipFill>
        <p:spPr>
          <a:xfrm>
            <a:off x="6111366" y="1200819"/>
            <a:ext cx="5782184" cy="4679282"/>
          </a:xfrm>
          <a:prstGeom prst="rect">
            <a:avLst/>
          </a:prstGeom>
        </p:spPr>
      </p:pic>
      <p:sp>
        <p:nvSpPr>
          <p:cNvPr id="57" name="TextBox 197">
            <a:extLst>
              <a:ext uri="{FF2B5EF4-FFF2-40B4-BE49-F238E27FC236}">
                <a16:creationId xmlns:a16="http://schemas.microsoft.com/office/drawing/2014/main" id="{3F06F534-09B0-4DE7-B88C-55614BB3E31C}"/>
              </a:ext>
            </a:extLst>
          </p:cNvPr>
          <p:cNvSpPr txBox="1"/>
          <p:nvPr/>
        </p:nvSpPr>
        <p:spPr>
          <a:xfrm>
            <a:off x="385394" y="1925174"/>
            <a:ext cx="5528653" cy="35702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Data transmission is interrupted during algorithm’s actuation mode.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Overhead below 1.5%.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Average channel QBER below 1%.</a:t>
            </a:r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Maximum QBER of 2.1% during data transmission.</a:t>
            </a:r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/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3805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99FF6BB-B4C1-4EE7-A0D3-C7DC897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4" y="145576"/>
            <a:ext cx="11056127" cy="969517"/>
          </a:xfrm>
        </p:spPr>
        <p:txBody>
          <a:bodyPr/>
          <a:lstStyle/>
          <a:p>
            <a:r>
              <a:rPr lang="en-GB" sz="3200" dirty="0"/>
              <a:t>Quantum Physical Layer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A72980-D55B-45AC-8637-6252440B9806}"/>
              </a:ext>
            </a:extLst>
          </p:cNvPr>
          <p:cNvSpPr/>
          <p:nvPr/>
        </p:nvSpPr>
        <p:spPr>
          <a:xfrm>
            <a:off x="1535451" y="1212311"/>
            <a:ext cx="8958836" cy="3645439"/>
          </a:xfrm>
          <a:prstGeom prst="rect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429F839-100E-4AAD-96E6-D029D0F33D22}"/>
              </a:ext>
            </a:extLst>
          </p:cNvPr>
          <p:cNvGrpSpPr/>
          <p:nvPr/>
        </p:nvGrpSpPr>
        <p:grpSpPr>
          <a:xfrm>
            <a:off x="1699302" y="1927819"/>
            <a:ext cx="8694399" cy="2850343"/>
            <a:chOff x="0" y="1448937"/>
            <a:chExt cx="12193589" cy="4417612"/>
          </a:xfrm>
        </p:grpSpPr>
        <p:grpSp>
          <p:nvGrpSpPr>
            <p:cNvPr id="5" name="Group 91">
              <a:extLst>
                <a:ext uri="{FF2B5EF4-FFF2-40B4-BE49-F238E27FC236}">
                  <a16:creationId xmlns:a16="http://schemas.microsoft.com/office/drawing/2014/main" id="{AA3E6FD7-7F9C-4AAD-B5B5-55FE75D016A9}"/>
                </a:ext>
              </a:extLst>
            </p:cNvPr>
            <p:cNvGrpSpPr/>
            <p:nvPr/>
          </p:nvGrpSpPr>
          <p:grpSpPr>
            <a:xfrm>
              <a:off x="0" y="1934251"/>
              <a:ext cx="2933700" cy="1780499"/>
              <a:chOff x="0" y="1934251"/>
              <a:chExt cx="2368331" cy="1434019"/>
            </a:xfrm>
          </p:grpSpPr>
          <p:sp>
            <p:nvSpPr>
              <p:cNvPr id="7" name="Rounded Rectangle 84">
                <a:extLst>
                  <a:ext uri="{FF2B5EF4-FFF2-40B4-BE49-F238E27FC236}">
                    <a16:creationId xmlns:a16="http://schemas.microsoft.com/office/drawing/2014/main" id="{2A1DF7DA-C97F-4EFB-9112-D1444C04038B}"/>
                  </a:ext>
                </a:extLst>
              </p:cNvPr>
              <p:cNvSpPr/>
              <p:nvPr/>
            </p:nvSpPr>
            <p:spPr>
              <a:xfrm>
                <a:off x="50800" y="1934251"/>
                <a:ext cx="2317531" cy="1434019"/>
              </a:xfrm>
              <a:prstGeom prst="roundRect">
                <a:avLst/>
              </a:prstGeom>
              <a:solidFill>
                <a:schemeClr val="accent1"/>
              </a:solidFill>
              <a:ln w="508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78761E55-6388-4349-8AEE-A1F91EECE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9797" b="89848" l="3125" r="4114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94434"/>
                <a:ext cx="2304448" cy="1182230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92">
              <a:extLst>
                <a:ext uri="{FF2B5EF4-FFF2-40B4-BE49-F238E27FC236}">
                  <a16:creationId xmlns:a16="http://schemas.microsoft.com/office/drawing/2014/main" id="{1F3CA0D8-5C8E-4200-B7C2-B25585B83D4C}"/>
                </a:ext>
              </a:extLst>
            </p:cNvPr>
            <p:cNvGrpSpPr/>
            <p:nvPr/>
          </p:nvGrpSpPr>
          <p:grpSpPr>
            <a:xfrm>
              <a:off x="9201151" y="1934250"/>
              <a:ext cx="2992438" cy="1780500"/>
              <a:chOff x="9825257" y="1934250"/>
              <a:chExt cx="2368331" cy="1434019"/>
            </a:xfrm>
          </p:grpSpPr>
          <p:sp>
            <p:nvSpPr>
              <p:cNvPr id="14" name="Rounded Rectangle 132">
                <a:extLst>
                  <a:ext uri="{FF2B5EF4-FFF2-40B4-BE49-F238E27FC236}">
                    <a16:creationId xmlns:a16="http://schemas.microsoft.com/office/drawing/2014/main" id="{5C817029-06F1-4DBE-A76D-8BB6FDD36118}"/>
                  </a:ext>
                </a:extLst>
              </p:cNvPr>
              <p:cNvSpPr/>
              <p:nvPr/>
            </p:nvSpPr>
            <p:spPr>
              <a:xfrm>
                <a:off x="9825257" y="1934250"/>
                <a:ext cx="2317531" cy="1434019"/>
              </a:xfrm>
              <a:prstGeom prst="roundRect">
                <a:avLst/>
              </a:prstGeom>
              <a:solidFill>
                <a:schemeClr val="accent1"/>
              </a:solidFill>
              <a:ln w="508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" name="Picture 10">
                <a:extLst>
                  <a:ext uri="{FF2B5EF4-FFF2-40B4-BE49-F238E27FC236}">
                    <a16:creationId xmlns:a16="http://schemas.microsoft.com/office/drawing/2014/main" id="{CFC8338D-92A5-4051-9F3F-D517B9423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23" b="96447" l="52865" r="9609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3419" y="2060144"/>
                <a:ext cx="2140169" cy="1097951"/>
              </a:xfrm>
              <a:prstGeom prst="rect">
                <a:avLst/>
              </a:prstGeom>
            </p:spPr>
          </p:pic>
        </p:grpSp>
        <p:sp>
          <p:nvSpPr>
            <p:cNvPr id="17" name="Plus 151">
              <a:extLst>
                <a:ext uri="{FF2B5EF4-FFF2-40B4-BE49-F238E27FC236}">
                  <a16:creationId xmlns:a16="http://schemas.microsoft.com/office/drawing/2014/main" id="{0043DA92-63C0-4E85-89A9-0A8870AC4766}"/>
                </a:ext>
              </a:extLst>
            </p:cNvPr>
            <p:cNvSpPr/>
            <p:nvPr/>
          </p:nvSpPr>
          <p:spPr>
            <a:xfrm>
              <a:off x="9313131" y="2031545"/>
              <a:ext cx="1285495" cy="1232824"/>
            </a:xfrm>
            <a:prstGeom prst="mathPlus">
              <a:avLst>
                <a:gd name="adj1" fmla="val 0"/>
              </a:avLst>
            </a:prstGeom>
            <a:solidFill>
              <a:schemeClr val="accent1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Rectangle 155">
              <a:extLst>
                <a:ext uri="{FF2B5EF4-FFF2-40B4-BE49-F238E27FC236}">
                  <a16:creationId xmlns:a16="http://schemas.microsoft.com/office/drawing/2014/main" id="{503E7C64-D852-4847-A09E-7BC037DE9890}"/>
                </a:ext>
              </a:extLst>
            </p:cNvPr>
            <p:cNvSpPr/>
            <p:nvPr/>
          </p:nvSpPr>
          <p:spPr>
            <a:xfrm>
              <a:off x="3267076" y="2172870"/>
              <a:ext cx="2962885" cy="1415121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Quantum Communication Channel</a:t>
              </a:r>
            </a:p>
          </p:txBody>
        </p:sp>
        <p:sp>
          <p:nvSpPr>
            <p:cNvPr id="40" name="Minus 195">
              <a:extLst>
                <a:ext uri="{FF2B5EF4-FFF2-40B4-BE49-F238E27FC236}">
                  <a16:creationId xmlns:a16="http://schemas.microsoft.com/office/drawing/2014/main" id="{2B5A22AE-9A80-485A-A1AF-DA347ED383D6}"/>
                </a:ext>
              </a:extLst>
            </p:cNvPr>
            <p:cNvSpPr/>
            <p:nvPr/>
          </p:nvSpPr>
          <p:spPr>
            <a:xfrm>
              <a:off x="2864092" y="2843053"/>
              <a:ext cx="412508" cy="99185"/>
            </a:xfrm>
            <a:prstGeom prst="mathMinus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Minus 196">
              <a:extLst>
                <a:ext uri="{FF2B5EF4-FFF2-40B4-BE49-F238E27FC236}">
                  <a16:creationId xmlns:a16="http://schemas.microsoft.com/office/drawing/2014/main" id="{90F7BE61-7CEB-4661-ABD0-A5AF2EC1C143}"/>
                </a:ext>
              </a:extLst>
            </p:cNvPr>
            <p:cNvSpPr/>
            <p:nvPr/>
          </p:nvSpPr>
          <p:spPr>
            <a:xfrm>
              <a:off x="8286750" y="2796408"/>
              <a:ext cx="999682" cy="145830"/>
            </a:xfrm>
            <a:prstGeom prst="mathMinus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Rectangle 155">
              <a:extLst>
                <a:ext uri="{FF2B5EF4-FFF2-40B4-BE49-F238E27FC236}">
                  <a16:creationId xmlns:a16="http://schemas.microsoft.com/office/drawing/2014/main" id="{F98BBA89-EF4D-42A9-9FFF-0B7D8D5B48F6}"/>
                </a:ext>
              </a:extLst>
            </p:cNvPr>
            <p:cNvSpPr/>
            <p:nvPr/>
          </p:nvSpPr>
          <p:spPr>
            <a:xfrm>
              <a:off x="6720148" y="2570822"/>
              <a:ext cx="1649810" cy="586156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B3DF650-34BA-42E3-957F-344B11084B19}"/>
                </a:ext>
              </a:extLst>
            </p:cNvPr>
            <p:cNvSpPr/>
            <p:nvPr/>
          </p:nvSpPr>
          <p:spPr>
            <a:xfrm>
              <a:off x="6757121" y="2598919"/>
              <a:ext cx="529671" cy="534806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841D42B-7873-4B93-BE21-FBD06B82D85C}"/>
                </a:ext>
              </a:extLst>
            </p:cNvPr>
            <p:cNvSpPr/>
            <p:nvPr/>
          </p:nvSpPr>
          <p:spPr>
            <a:xfrm>
              <a:off x="7302094" y="2586261"/>
              <a:ext cx="529671" cy="534806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9CC7CC9-0372-4C55-BBB4-5C38CE55967E}"/>
                </a:ext>
              </a:extLst>
            </p:cNvPr>
            <p:cNvSpPr/>
            <p:nvPr/>
          </p:nvSpPr>
          <p:spPr>
            <a:xfrm>
              <a:off x="7840287" y="2589077"/>
              <a:ext cx="529671" cy="534806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Minus 196">
              <a:extLst>
                <a:ext uri="{FF2B5EF4-FFF2-40B4-BE49-F238E27FC236}">
                  <a16:creationId xmlns:a16="http://schemas.microsoft.com/office/drawing/2014/main" id="{90A15A91-A7CC-4FA1-B4AC-70633DB012BC}"/>
                </a:ext>
              </a:extLst>
            </p:cNvPr>
            <p:cNvSpPr/>
            <p:nvPr/>
          </p:nvSpPr>
          <p:spPr>
            <a:xfrm>
              <a:off x="6151753" y="2797697"/>
              <a:ext cx="694530" cy="136003"/>
            </a:xfrm>
            <a:prstGeom prst="mathMinus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Rectangle 155">
              <a:extLst>
                <a:ext uri="{FF2B5EF4-FFF2-40B4-BE49-F238E27FC236}">
                  <a16:creationId xmlns:a16="http://schemas.microsoft.com/office/drawing/2014/main" id="{4F100268-6529-43CB-92DD-55121811BF65}"/>
                </a:ext>
              </a:extLst>
            </p:cNvPr>
            <p:cNvSpPr/>
            <p:nvPr/>
          </p:nvSpPr>
          <p:spPr>
            <a:xfrm>
              <a:off x="9338917" y="4356025"/>
              <a:ext cx="2663241" cy="151052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Polarization Basis Alignment Algorithm</a:t>
              </a:r>
            </a:p>
          </p:txBody>
        </p:sp>
        <p:cxnSp>
          <p:nvCxnSpPr>
            <p:cNvPr id="48" name="Conexão reta unidirecional 47">
              <a:extLst>
                <a:ext uri="{FF2B5EF4-FFF2-40B4-BE49-F238E27FC236}">
                  <a16:creationId xmlns:a16="http://schemas.microsoft.com/office/drawing/2014/main" id="{C9437F85-D484-4AF0-9248-9AF525EE6A7B}"/>
                </a:ext>
              </a:extLst>
            </p:cNvPr>
            <p:cNvCxnSpPr>
              <a:stCxn id="14" idx="2"/>
              <a:endCxn id="47" idx="0"/>
            </p:cNvCxnSpPr>
            <p:nvPr/>
          </p:nvCxnSpPr>
          <p:spPr>
            <a:xfrm>
              <a:off x="10665277" y="3714750"/>
              <a:ext cx="5261" cy="641275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Conexão: Ângulo Reto 48">
              <a:extLst>
                <a:ext uri="{FF2B5EF4-FFF2-40B4-BE49-F238E27FC236}">
                  <a16:creationId xmlns:a16="http://schemas.microsoft.com/office/drawing/2014/main" id="{84D534D3-D2D1-4617-BFE4-9810343BB792}"/>
                </a:ext>
              </a:extLst>
            </p:cNvPr>
            <p:cNvCxnSpPr>
              <a:stCxn id="47" idx="1"/>
              <a:endCxn id="44" idx="4"/>
            </p:cNvCxnSpPr>
            <p:nvPr/>
          </p:nvCxnSpPr>
          <p:spPr>
            <a:xfrm rot="10800000">
              <a:off x="7566930" y="3121069"/>
              <a:ext cx="1771986" cy="1990220"/>
            </a:xfrm>
            <a:prstGeom prst="bentConnector2">
              <a:avLst/>
            </a:prstGeom>
            <a:noFill/>
            <a:ln w="508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A72CFBD-2EC3-4F6C-980B-665AC96BA724}"/>
                </a:ext>
              </a:extLst>
            </p:cNvPr>
            <p:cNvSpPr txBox="1"/>
            <p:nvPr/>
          </p:nvSpPr>
          <p:spPr>
            <a:xfrm>
              <a:off x="6856292" y="1448937"/>
              <a:ext cx="1320799" cy="131972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EPC</a:t>
              </a:r>
              <a:endPara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8FC435EF-2BF6-49E2-8DE5-12770335293B}"/>
                </a:ext>
              </a:extLst>
            </p:cNvPr>
            <p:cNvSpPr txBox="1"/>
            <p:nvPr/>
          </p:nvSpPr>
          <p:spPr>
            <a:xfrm>
              <a:off x="7545053" y="4020530"/>
              <a:ext cx="1885241" cy="112891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PT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Feedback </a:t>
              </a:r>
              <a:r>
                <a:rPr kumimoji="0" lang="pt-PT" sz="12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signal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3F24B9F-45AB-4215-965A-AB73A902AD39}"/>
                </a:ext>
              </a:extLst>
            </p:cNvPr>
            <p:cNvSpPr txBox="1"/>
            <p:nvPr/>
          </p:nvSpPr>
          <p:spPr>
            <a:xfrm>
              <a:off x="8814601" y="3367470"/>
              <a:ext cx="1885241" cy="112891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2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PT" sz="12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Measurements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roup 114">
              <a:extLst>
                <a:ext uri="{FF2B5EF4-FFF2-40B4-BE49-F238E27FC236}">
                  <a16:creationId xmlns:a16="http://schemas.microsoft.com/office/drawing/2014/main" id="{F15BE8DE-706A-44CF-A79A-49FF3DC9C5D2}"/>
                </a:ext>
              </a:extLst>
            </p:cNvPr>
            <p:cNvGrpSpPr/>
            <p:nvPr/>
          </p:nvGrpSpPr>
          <p:grpSpPr>
            <a:xfrm>
              <a:off x="1575527" y="2271329"/>
              <a:ext cx="557213" cy="571724"/>
              <a:chOff x="4376737" y="3190987"/>
              <a:chExt cx="557213" cy="57172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BBC5FCB-7703-439F-AF52-E721EEC0A6A5}"/>
                  </a:ext>
                </a:extLst>
              </p:cNvPr>
              <p:cNvSpPr/>
              <p:nvPr/>
            </p:nvSpPr>
            <p:spPr>
              <a:xfrm>
                <a:off x="4376737" y="3190987"/>
                <a:ext cx="557213" cy="57172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Left-Right Arrow 94">
                <a:extLst>
                  <a:ext uri="{FF2B5EF4-FFF2-40B4-BE49-F238E27FC236}">
                    <a16:creationId xmlns:a16="http://schemas.microsoft.com/office/drawing/2014/main" id="{C12B32D8-F9E5-4906-9BDC-C8243A1E0E99}"/>
                  </a:ext>
                </a:extLst>
              </p:cNvPr>
              <p:cNvSpPr/>
              <p:nvPr/>
            </p:nvSpPr>
            <p:spPr>
              <a:xfrm rot="16200000">
                <a:off x="4411662" y="3392088"/>
                <a:ext cx="487362" cy="169522"/>
              </a:xfrm>
              <a:prstGeom prst="leftRightArrow">
                <a:avLst/>
              </a:prstGeom>
              <a:solidFill>
                <a:schemeClr val="accent1"/>
              </a:solidFill>
              <a:ln w="1905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roup 134">
              <a:extLst>
                <a:ext uri="{FF2B5EF4-FFF2-40B4-BE49-F238E27FC236}">
                  <a16:creationId xmlns:a16="http://schemas.microsoft.com/office/drawing/2014/main" id="{9FC4ADBE-C4BA-4DF0-9F21-14C7A9C51C9F}"/>
                </a:ext>
              </a:extLst>
            </p:cNvPr>
            <p:cNvGrpSpPr/>
            <p:nvPr/>
          </p:nvGrpSpPr>
          <p:grpSpPr>
            <a:xfrm>
              <a:off x="2205837" y="2898304"/>
              <a:ext cx="557213" cy="571724"/>
              <a:chOff x="4451350" y="3088475"/>
              <a:chExt cx="557213" cy="5717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5E18BE2-F816-45BE-8A0D-7949A58DB72E}"/>
                  </a:ext>
                </a:extLst>
              </p:cNvPr>
              <p:cNvSpPr/>
              <p:nvPr/>
            </p:nvSpPr>
            <p:spPr>
              <a:xfrm>
                <a:off x="4451350" y="3088475"/>
                <a:ext cx="557213" cy="57172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Left-Right Arrow 140">
                <a:extLst>
                  <a:ext uri="{FF2B5EF4-FFF2-40B4-BE49-F238E27FC236}">
                    <a16:creationId xmlns:a16="http://schemas.microsoft.com/office/drawing/2014/main" id="{2854F3C4-69D3-4345-BEF0-13508DCE8844}"/>
                  </a:ext>
                </a:extLst>
              </p:cNvPr>
              <p:cNvSpPr/>
              <p:nvPr/>
            </p:nvSpPr>
            <p:spPr>
              <a:xfrm rot="13504009">
                <a:off x="4486275" y="3289576"/>
                <a:ext cx="487362" cy="169522"/>
              </a:xfrm>
              <a:prstGeom prst="leftRightArrow">
                <a:avLst/>
              </a:prstGeom>
              <a:solidFill>
                <a:schemeClr val="accent1"/>
              </a:solidFill>
              <a:ln w="1905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roup 136">
              <a:extLst>
                <a:ext uri="{FF2B5EF4-FFF2-40B4-BE49-F238E27FC236}">
                  <a16:creationId xmlns:a16="http://schemas.microsoft.com/office/drawing/2014/main" id="{BF857207-619A-4063-9B65-6C4194F53AD1}"/>
                </a:ext>
              </a:extLst>
            </p:cNvPr>
            <p:cNvGrpSpPr/>
            <p:nvPr/>
          </p:nvGrpSpPr>
          <p:grpSpPr>
            <a:xfrm>
              <a:off x="2205837" y="2285840"/>
              <a:ext cx="571724" cy="557213"/>
              <a:chOff x="4621087" y="2126449"/>
              <a:chExt cx="571724" cy="55721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7406B38-752E-4D61-B67C-4FF7D5478C60}"/>
                  </a:ext>
                </a:extLst>
              </p:cNvPr>
              <p:cNvSpPr/>
              <p:nvPr/>
            </p:nvSpPr>
            <p:spPr>
              <a:xfrm rot="5400000">
                <a:off x="4628342" y="2119194"/>
                <a:ext cx="557213" cy="57172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Left-Right Arrow 144">
                <a:extLst>
                  <a:ext uri="{FF2B5EF4-FFF2-40B4-BE49-F238E27FC236}">
                    <a16:creationId xmlns:a16="http://schemas.microsoft.com/office/drawing/2014/main" id="{3D643B5F-FCA5-4272-B491-D8A69B8A9CE8}"/>
                  </a:ext>
                </a:extLst>
              </p:cNvPr>
              <p:cNvSpPr/>
              <p:nvPr/>
            </p:nvSpPr>
            <p:spPr>
              <a:xfrm>
                <a:off x="4663268" y="2320295"/>
                <a:ext cx="487362" cy="169522"/>
              </a:xfrm>
              <a:prstGeom prst="leftRightArrow">
                <a:avLst/>
              </a:prstGeom>
              <a:solidFill>
                <a:srgbClr val="C00000"/>
              </a:solidFill>
              <a:ln w="1905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" name="Group 148">
              <a:extLst>
                <a:ext uri="{FF2B5EF4-FFF2-40B4-BE49-F238E27FC236}">
                  <a16:creationId xmlns:a16="http://schemas.microsoft.com/office/drawing/2014/main" id="{714B16B9-D384-4A8D-B398-B39B253C9638}"/>
                </a:ext>
              </a:extLst>
            </p:cNvPr>
            <p:cNvGrpSpPr/>
            <p:nvPr/>
          </p:nvGrpSpPr>
          <p:grpSpPr>
            <a:xfrm>
              <a:off x="1568271" y="2905559"/>
              <a:ext cx="571724" cy="557213"/>
              <a:chOff x="3649719" y="3095730"/>
              <a:chExt cx="571724" cy="557213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9A9A11E-FE62-46BB-B05D-2A6FA2DE25ED}"/>
                  </a:ext>
                </a:extLst>
              </p:cNvPr>
              <p:cNvSpPr/>
              <p:nvPr/>
            </p:nvSpPr>
            <p:spPr>
              <a:xfrm rot="5842005">
                <a:off x="3656974" y="3088475"/>
                <a:ext cx="557213" cy="57172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Left-Right Arrow 147">
                <a:extLst>
                  <a:ext uri="{FF2B5EF4-FFF2-40B4-BE49-F238E27FC236}">
                    <a16:creationId xmlns:a16="http://schemas.microsoft.com/office/drawing/2014/main" id="{23BAD4B4-ADA1-46FF-9C1A-08782AEC3593}"/>
                  </a:ext>
                </a:extLst>
              </p:cNvPr>
              <p:cNvSpPr/>
              <p:nvPr/>
            </p:nvSpPr>
            <p:spPr>
              <a:xfrm rot="19346014">
                <a:off x="3691900" y="3289576"/>
                <a:ext cx="487362" cy="169522"/>
              </a:xfrm>
              <a:prstGeom prst="leftRightArrow">
                <a:avLst/>
              </a:prstGeom>
              <a:solidFill>
                <a:srgbClr val="C00000"/>
              </a:solidFill>
              <a:ln w="1905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F9080A6B-4948-469D-A83F-0887140D98F8}"/>
                </a:ext>
              </a:extLst>
            </p:cNvPr>
            <p:cNvGrpSpPr/>
            <p:nvPr/>
          </p:nvGrpSpPr>
          <p:grpSpPr>
            <a:xfrm>
              <a:off x="9313516" y="2730903"/>
              <a:ext cx="901528" cy="786175"/>
              <a:chOff x="9313516" y="2730903"/>
              <a:chExt cx="901528" cy="786175"/>
            </a:xfrm>
          </p:grpSpPr>
          <p:sp>
            <p:nvSpPr>
              <p:cNvPr id="70" name="Rectangle 150">
                <a:extLst>
                  <a:ext uri="{FF2B5EF4-FFF2-40B4-BE49-F238E27FC236}">
                    <a16:creationId xmlns:a16="http://schemas.microsoft.com/office/drawing/2014/main" id="{20510576-6625-4053-918A-1FB4E8FE1781}"/>
                  </a:ext>
                </a:extLst>
              </p:cNvPr>
              <p:cNvSpPr/>
              <p:nvPr/>
            </p:nvSpPr>
            <p:spPr>
              <a:xfrm>
                <a:off x="9468110" y="2861815"/>
                <a:ext cx="597833" cy="529544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Multiply 152">
                <a:extLst>
                  <a:ext uri="{FF2B5EF4-FFF2-40B4-BE49-F238E27FC236}">
                    <a16:creationId xmlns:a16="http://schemas.microsoft.com/office/drawing/2014/main" id="{7C16FF91-A7D8-4710-B625-4678C3638EEE}"/>
                  </a:ext>
                </a:extLst>
              </p:cNvPr>
              <p:cNvSpPr/>
              <p:nvPr/>
            </p:nvSpPr>
            <p:spPr>
              <a:xfrm>
                <a:off x="9313516" y="2730903"/>
                <a:ext cx="901528" cy="786175"/>
              </a:xfrm>
              <a:prstGeom prst="mathMultiply">
                <a:avLst>
                  <a:gd name="adj1" fmla="val 0"/>
                </a:avLst>
              </a:prstGeom>
              <a:solidFill>
                <a:srgbClr val="FFFFFF"/>
              </a:solidFill>
              <a:ln w="50800" cap="flat">
                <a:solidFill>
                  <a:srgbClr val="C0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6E728942-66B6-4C3E-AF83-2F2445C72621}"/>
                </a:ext>
              </a:extLst>
            </p:cNvPr>
            <p:cNvGrpSpPr/>
            <p:nvPr/>
          </p:nvGrpSpPr>
          <p:grpSpPr>
            <a:xfrm>
              <a:off x="9428171" y="2185677"/>
              <a:ext cx="674284" cy="621137"/>
              <a:chOff x="9428171" y="2185677"/>
              <a:chExt cx="674284" cy="621137"/>
            </a:xfrm>
          </p:grpSpPr>
          <p:sp>
            <p:nvSpPr>
              <p:cNvPr id="73" name="Rectangle 149">
                <a:extLst>
                  <a:ext uri="{FF2B5EF4-FFF2-40B4-BE49-F238E27FC236}">
                    <a16:creationId xmlns:a16="http://schemas.microsoft.com/office/drawing/2014/main" id="{79E7CB73-87E5-470F-B1B0-458DFEF6F0CE}"/>
                  </a:ext>
                </a:extLst>
              </p:cNvPr>
              <p:cNvSpPr/>
              <p:nvPr/>
            </p:nvSpPr>
            <p:spPr>
              <a:xfrm>
                <a:off x="9468111" y="2242634"/>
                <a:ext cx="597833" cy="529544"/>
              </a:xfrm>
              <a:prstGeom prst="rect">
                <a:avLst/>
              </a:prstGeom>
              <a:solidFill>
                <a:srgbClr val="FFFFFF"/>
              </a:solidFill>
              <a:ln w="508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inal de Adição 73">
                <a:extLst>
                  <a:ext uri="{FF2B5EF4-FFF2-40B4-BE49-F238E27FC236}">
                    <a16:creationId xmlns:a16="http://schemas.microsoft.com/office/drawing/2014/main" id="{80C7EE94-9233-45B2-803E-EE9C4298F208}"/>
                  </a:ext>
                </a:extLst>
              </p:cNvPr>
              <p:cNvSpPr/>
              <p:nvPr/>
            </p:nvSpPr>
            <p:spPr>
              <a:xfrm>
                <a:off x="9428171" y="2185677"/>
                <a:ext cx="674284" cy="621137"/>
              </a:xfrm>
              <a:prstGeom prst="mathPlus">
                <a:avLst>
                  <a:gd name="adj1" fmla="val 2052"/>
                </a:avLst>
              </a:prstGeom>
              <a:solidFill>
                <a:srgbClr val="FFFFFF"/>
              </a:solidFill>
              <a:ln w="508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91439" rIns="91439" bIns="91439" numCol="1" spcCol="38100" rtlCol="0" anchor="ctr">
                <a:spAutoFit/>
              </a:bodyPr>
              <a:lstStyle/>
              <a:p>
                <a:pPr marL="0" marR="0" indent="0" algn="ctr" defTabSz="1828800" rtl="0" fontAlgn="auto" latinLnBrk="0" hangingPunct="0">
                  <a:lnSpc>
                    <a:spcPct val="100000"/>
                  </a:lnSpc>
                  <a:spcBef>
                    <a:spcPts val="2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" name="TextBox 199">
            <a:extLst>
              <a:ext uri="{FF2B5EF4-FFF2-40B4-BE49-F238E27FC236}">
                <a16:creationId xmlns:a16="http://schemas.microsoft.com/office/drawing/2014/main" id="{385B6B7D-2F95-4465-8FF5-923FC8F2CCD3}"/>
              </a:ext>
            </a:extLst>
          </p:cNvPr>
          <p:cNvSpPr txBox="1"/>
          <p:nvPr/>
        </p:nvSpPr>
        <p:spPr>
          <a:xfrm>
            <a:off x="1883560" y="1117091"/>
            <a:ext cx="1666875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QTx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TextBox 200">
            <a:extLst>
              <a:ext uri="{FF2B5EF4-FFF2-40B4-BE49-F238E27FC236}">
                <a16:creationId xmlns:a16="http://schemas.microsoft.com/office/drawing/2014/main" id="{25130C4C-CEBD-4585-A9C4-AA147BC81B81}"/>
              </a:ext>
            </a:extLst>
          </p:cNvPr>
          <p:cNvSpPr txBox="1"/>
          <p:nvPr/>
        </p:nvSpPr>
        <p:spPr>
          <a:xfrm>
            <a:off x="8358233" y="1117781"/>
            <a:ext cx="1666875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QRx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TextBox 200">
            <a:extLst>
              <a:ext uri="{FF2B5EF4-FFF2-40B4-BE49-F238E27FC236}">
                <a16:creationId xmlns:a16="http://schemas.microsoft.com/office/drawing/2014/main" id="{D13712A2-2DC1-46FC-B0EA-D8E72BB152C1}"/>
              </a:ext>
            </a:extLst>
          </p:cNvPr>
          <p:cNvSpPr txBox="1"/>
          <p:nvPr/>
        </p:nvSpPr>
        <p:spPr>
          <a:xfrm>
            <a:off x="3792092" y="1091562"/>
            <a:ext cx="2682412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QChannel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BF4C2C50-6A0F-43BB-B213-50E66A7AA5D1}"/>
              </a:ext>
            </a:extLst>
          </p:cNvPr>
          <p:cNvSpPr/>
          <p:nvPr/>
        </p:nvSpPr>
        <p:spPr>
          <a:xfrm>
            <a:off x="252679" y="2464268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eta: Para a Direita 78">
            <a:extLst>
              <a:ext uri="{FF2B5EF4-FFF2-40B4-BE49-F238E27FC236}">
                <a16:creationId xmlns:a16="http://schemas.microsoft.com/office/drawing/2014/main" id="{5788AA07-8FE8-4870-A1D6-1F5E48BB0920}"/>
              </a:ext>
            </a:extLst>
          </p:cNvPr>
          <p:cNvSpPr/>
          <p:nvPr/>
        </p:nvSpPr>
        <p:spPr>
          <a:xfrm>
            <a:off x="248184" y="2800118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eta: Para a Direita 79">
            <a:extLst>
              <a:ext uri="{FF2B5EF4-FFF2-40B4-BE49-F238E27FC236}">
                <a16:creationId xmlns:a16="http://schemas.microsoft.com/office/drawing/2014/main" id="{788A6FA6-CC83-4F99-A919-9ED316C89FF7}"/>
              </a:ext>
            </a:extLst>
          </p:cNvPr>
          <p:cNvSpPr/>
          <p:nvPr/>
        </p:nvSpPr>
        <p:spPr>
          <a:xfrm>
            <a:off x="252679" y="3150981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EC0B54F-D429-4AFF-A744-9C2AB4B30A80}"/>
              </a:ext>
            </a:extLst>
          </p:cNvPr>
          <p:cNvSpPr txBox="1"/>
          <p:nvPr/>
        </p:nvSpPr>
        <p:spPr>
          <a:xfrm>
            <a:off x="206912" y="1686596"/>
            <a:ext cx="137884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QTxBasis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C5C8041-EECD-437E-87A0-021BBCF96DD2}"/>
              </a:ext>
            </a:extLst>
          </p:cNvPr>
          <p:cNvSpPr txBox="1"/>
          <p:nvPr/>
        </p:nvSpPr>
        <p:spPr>
          <a:xfrm>
            <a:off x="109966" y="2065086"/>
            <a:ext cx="137884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QTxBits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0712A5-0760-4407-85DF-15C8A950F187}"/>
              </a:ext>
            </a:extLst>
          </p:cNvPr>
          <p:cNvSpPr txBox="1"/>
          <p:nvPr/>
        </p:nvSpPr>
        <p:spPr>
          <a:xfrm>
            <a:off x="-61216" y="2415539"/>
            <a:ext cx="171142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ModeSelection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eta: Para a Direita 83">
            <a:extLst>
              <a:ext uri="{FF2B5EF4-FFF2-40B4-BE49-F238E27FC236}">
                <a16:creationId xmlns:a16="http://schemas.microsoft.com/office/drawing/2014/main" id="{77A12E09-94E5-47D9-9EF7-ACFD07AE16F0}"/>
              </a:ext>
            </a:extLst>
          </p:cNvPr>
          <p:cNvSpPr/>
          <p:nvPr/>
        </p:nvSpPr>
        <p:spPr>
          <a:xfrm>
            <a:off x="10437387" y="2372052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eta: Para a Direita 84">
            <a:extLst>
              <a:ext uri="{FF2B5EF4-FFF2-40B4-BE49-F238E27FC236}">
                <a16:creationId xmlns:a16="http://schemas.microsoft.com/office/drawing/2014/main" id="{3E3C0E5D-9408-486C-995E-00488D5AB182}"/>
              </a:ext>
            </a:extLst>
          </p:cNvPr>
          <p:cNvSpPr/>
          <p:nvPr/>
        </p:nvSpPr>
        <p:spPr>
          <a:xfrm>
            <a:off x="10449417" y="2714980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eta: Para a Direita 85">
            <a:extLst>
              <a:ext uri="{FF2B5EF4-FFF2-40B4-BE49-F238E27FC236}">
                <a16:creationId xmlns:a16="http://schemas.microsoft.com/office/drawing/2014/main" id="{EE34D280-61D5-4672-8735-75E9326F7A69}"/>
              </a:ext>
            </a:extLst>
          </p:cNvPr>
          <p:cNvSpPr/>
          <p:nvPr/>
        </p:nvSpPr>
        <p:spPr>
          <a:xfrm rot="10800000">
            <a:off x="10430772" y="3091062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C3135C6-43F7-452B-9354-2EA5EB4C5537}"/>
              </a:ext>
            </a:extLst>
          </p:cNvPr>
          <p:cNvSpPr txBox="1"/>
          <p:nvPr/>
        </p:nvSpPr>
        <p:spPr>
          <a:xfrm>
            <a:off x="10375480" y="1637710"/>
            <a:ext cx="171142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ModeSelection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76AFABAF-610F-42FD-8D21-11FAF9CAC39A}"/>
              </a:ext>
            </a:extLst>
          </p:cNvPr>
          <p:cNvSpPr txBox="1"/>
          <p:nvPr/>
        </p:nvSpPr>
        <p:spPr>
          <a:xfrm>
            <a:off x="10362437" y="2002248"/>
            <a:ext cx="171142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DataOut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D3497F18-C5B4-414F-B62D-870BB970E9B0}"/>
              </a:ext>
            </a:extLst>
          </p:cNvPr>
          <p:cNvSpPr txBox="1"/>
          <p:nvPr/>
        </p:nvSpPr>
        <p:spPr>
          <a:xfrm>
            <a:off x="10410391" y="2371236"/>
            <a:ext cx="171142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QRxBasis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TextBox 200">
            <a:extLst>
              <a:ext uri="{FF2B5EF4-FFF2-40B4-BE49-F238E27FC236}">
                <a16:creationId xmlns:a16="http://schemas.microsoft.com/office/drawing/2014/main" id="{CFDEC1A1-E02C-42AE-B8BD-246EDB55A217}"/>
              </a:ext>
            </a:extLst>
          </p:cNvPr>
          <p:cNvSpPr txBox="1"/>
          <p:nvPr/>
        </p:nvSpPr>
        <p:spPr>
          <a:xfrm>
            <a:off x="1650212" y="3648783"/>
            <a:ext cx="4712342" cy="115929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DVQuantum_TxRx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TextBox 197">
            <a:extLst>
              <a:ext uri="{FF2B5EF4-FFF2-40B4-BE49-F238E27FC236}">
                <a16:creationId xmlns:a16="http://schemas.microsoft.com/office/drawing/2014/main" id="{D8E4D793-67B3-40D8-B22E-445C5407DF63}"/>
              </a:ext>
            </a:extLst>
          </p:cNvPr>
          <p:cNvSpPr txBox="1"/>
          <p:nvPr/>
        </p:nvSpPr>
        <p:spPr>
          <a:xfrm>
            <a:off x="1483570" y="4931834"/>
            <a:ext cx="9676641" cy="18774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Full Quantum Physical Layer for discrete variables transmission using Polarization Encoding.</a:t>
            </a:r>
          </a:p>
          <a:p>
            <a:pPr marR="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endParaRPr lang="en-US" sz="2000" b="1" dirty="0"/>
          </a:p>
          <a:p>
            <a:pPr marL="342900" marR="0" indent="-342900" algn="l" defTabSz="18288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94" name="Seta: Para a Direita 93">
            <a:extLst>
              <a:ext uri="{FF2B5EF4-FFF2-40B4-BE49-F238E27FC236}">
                <a16:creationId xmlns:a16="http://schemas.microsoft.com/office/drawing/2014/main" id="{3680BF83-43BD-4CD5-8EAE-260AD4B32B0B}"/>
              </a:ext>
            </a:extLst>
          </p:cNvPr>
          <p:cNvSpPr/>
          <p:nvPr/>
        </p:nvSpPr>
        <p:spPr>
          <a:xfrm>
            <a:off x="10462530" y="3484171"/>
            <a:ext cx="1445649" cy="45730"/>
          </a:xfrm>
          <a:prstGeom prst="rightArrow">
            <a:avLst/>
          </a:prstGeom>
          <a:solidFill>
            <a:srgbClr val="FFFFFF"/>
          </a:solidFill>
          <a:ln w="508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891F1DD-582C-4065-BA0E-4CA78E8ECEE5}"/>
              </a:ext>
            </a:extLst>
          </p:cNvPr>
          <p:cNvSpPr txBox="1"/>
          <p:nvPr/>
        </p:nvSpPr>
        <p:spPr>
          <a:xfrm>
            <a:off x="10375480" y="2726424"/>
            <a:ext cx="1711428" cy="82073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QBER UB</a:t>
            </a:r>
            <a:endParaRPr kumimoji="0" lang="en-GB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8563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99FF6BB-B4C1-4EE7-A0D3-C7DC897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4" y="369863"/>
            <a:ext cx="11056127" cy="969517"/>
          </a:xfrm>
        </p:spPr>
        <p:txBody>
          <a:bodyPr/>
          <a:lstStyle/>
          <a:p>
            <a:r>
              <a:rPr lang="en-GB" sz="4000" dirty="0"/>
              <a:t>Outputs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9752AE-0D3A-40B7-851B-B564B182C7A8}"/>
              </a:ext>
            </a:extLst>
          </p:cNvPr>
          <p:cNvSpPr/>
          <p:nvPr/>
        </p:nvSpPr>
        <p:spPr>
          <a:xfrm>
            <a:off x="615351" y="1437448"/>
            <a:ext cx="11056127" cy="487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NimbusRomNo9L-Regu"/>
              </a:rPr>
              <a:t>M. F. Ramos, N. A. Silva, N. J. Muga, and A. N. Pinto, “Algorithm for compensation random drifts in </a:t>
            </a:r>
            <a:r>
              <a:rPr lang="en-GB" dirty="0">
                <a:latin typeface="NimbusRomNo9L-Regu"/>
              </a:rPr>
              <a:t>polarization encoding quantum communications,” </a:t>
            </a:r>
            <a:r>
              <a:rPr lang="en-GB" dirty="0">
                <a:latin typeface="NimbusRomNo9L-ReguItal"/>
              </a:rPr>
              <a:t>submitted for journal publication</a:t>
            </a:r>
            <a:r>
              <a:rPr lang="en-GB" dirty="0">
                <a:latin typeface="NimbusRomNo9L-Regu"/>
              </a:rPr>
              <a:t>, March 2019.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latin typeface="NimbusRomNo9L-Regu"/>
              </a:rPr>
              <a:t>Armando N. Pinto, Mariana F. Ramos, Andoni C. Santos, Nuno A. Silva, </a:t>
            </a:r>
            <a:r>
              <a:rPr lang="pt-PT" dirty="0" err="1">
                <a:latin typeface="NimbusRomNo9L-Regu"/>
              </a:rPr>
              <a:t>and</a:t>
            </a:r>
            <a:r>
              <a:rPr lang="pt-PT" dirty="0">
                <a:latin typeface="NimbusRomNo9L-Regu"/>
              </a:rPr>
              <a:t> Nelson J. Muga, “</a:t>
            </a:r>
            <a:r>
              <a:rPr lang="en-GB" dirty="0">
                <a:latin typeface="NimbusRomNo9L-Regu"/>
              </a:rPr>
              <a:t>The Impact of </a:t>
            </a:r>
            <a:r>
              <a:rPr lang="en-GB" dirty="0" err="1">
                <a:latin typeface="NimbusRomNo9L-Regu"/>
              </a:rPr>
              <a:t>Fiber</a:t>
            </a:r>
            <a:r>
              <a:rPr lang="en-GB" dirty="0">
                <a:latin typeface="NimbusRomNo9L-Regu"/>
              </a:rPr>
              <a:t> Random Birefringence in Polarization-Encoded Quantum Communications”, submitted for conference publication, April 2019.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NimbusRomNo9L-Regu"/>
              </a:rPr>
              <a:t>M. F. Ramos, N. A. Silva, N. J. Muga, and A. N. Pinto, “Fast Polarization Basis Alignment For Quantum Communications</a:t>
            </a:r>
            <a:r>
              <a:rPr lang="en-GB" dirty="0">
                <a:latin typeface="NimbusRomNo9L-Regu"/>
              </a:rPr>
              <a:t>,” </a:t>
            </a:r>
            <a:r>
              <a:rPr lang="en-GB" dirty="0">
                <a:latin typeface="NimbusRomNo9L-ReguItal"/>
              </a:rPr>
              <a:t>submitted for conference publication</a:t>
            </a:r>
            <a:r>
              <a:rPr lang="en-GB" dirty="0">
                <a:latin typeface="NimbusRomNo9L-Regu"/>
              </a:rPr>
              <a:t>, May 2019.</a:t>
            </a:r>
          </a:p>
          <a:p>
            <a:pPr algn="l"/>
            <a:endParaRPr lang="en-GB" dirty="0">
              <a:latin typeface="NimbusRomNo9L-Regu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1006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link 2001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link 20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ink 2001">
  <a:themeElements>
    <a:clrScheme name="link 200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ink 2001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link 20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1828800" rtl="0" fontAlgn="auto" latinLnBrk="0" hangingPunct="0">
          <a:lnSpc>
            <a:spcPct val="10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426</Words>
  <Application>Microsoft Office PowerPoint</Application>
  <PresentationFormat>Personalizados</PresentationFormat>
  <Paragraphs>78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NimbusRomNo9L-Regu</vt:lpstr>
      <vt:lpstr>NimbusRomNo9L-ReguItal</vt:lpstr>
      <vt:lpstr>Times</vt:lpstr>
      <vt:lpstr>link 2001</vt:lpstr>
      <vt:lpstr>Physical Layer for a Quantum Communication Channel with Discrete Variables</vt:lpstr>
      <vt:lpstr>Quantum Physical Layer with discrete variables </vt:lpstr>
      <vt:lpstr>Quantum Physical Layer</vt:lpstr>
      <vt:lpstr>Quantum Physical Layer Polarization Basis Aligment</vt:lpstr>
      <vt:lpstr>Quantum Physical Layer Polarization Basis Aligment</vt:lpstr>
      <vt:lpstr>Quantum Physical Layer Polarization Basis Aligment</vt:lpstr>
      <vt:lpstr>Quantum Physical Layer Polarization Basis Aligment</vt:lpstr>
      <vt:lpstr>Quantum Physical Layer </vt:lpstr>
      <vt:lpstr>Outputs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 que ocupa duas linhas na maioria dos casos</dc:title>
  <dc:creator>Carlos Fernandes</dc:creator>
  <cp:lastModifiedBy>Mariana Ramos</cp:lastModifiedBy>
  <cp:revision>141</cp:revision>
  <dcterms:modified xsi:type="dcterms:W3CDTF">2019-05-16T18:49:07Z</dcterms:modified>
</cp:coreProperties>
</file>