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79" r:id="rId3"/>
    <p:sldId id="277" r:id="rId4"/>
    <p:sldId id="280" r:id="rId5"/>
    <p:sldId id="278" r:id="rId6"/>
    <p:sldId id="281" r:id="rId7"/>
  </p:sldIdLst>
  <p:sldSz cx="12193588" cy="6858000"/>
  <p:notesSz cx="6858000" cy="9144000"/>
  <p:defaultTextStyle>
    <a:defPPr marL="0" marR="0" indent="0" algn="l" defTabSz="457223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46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228611" algn="ctr" defTabSz="914446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457223" algn="ctr" defTabSz="914446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685834" algn="ctr" defTabSz="914446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914446" algn="ctr" defTabSz="914446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ctr" defTabSz="914446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ctr" defTabSz="914446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ctr" defTabSz="914446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ctr" defTabSz="914446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/>
    <p:restoredTop sz="94677"/>
  </p:normalViewPr>
  <p:slideViewPr>
    <p:cSldViewPr snapToGrid="0" snapToObjects="1">
      <p:cViewPr varScale="1">
        <p:scale>
          <a:sx n="106" d="100"/>
          <a:sy n="106" d="100"/>
        </p:scale>
        <p:origin x="654" y="96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56546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14446" latinLnBrk="0">
      <a:spcBef>
        <a:spcPts val="400"/>
      </a:spcBef>
      <a:defRPr sz="1200">
        <a:latin typeface="+mn-lt"/>
        <a:ea typeface="+mn-ea"/>
        <a:cs typeface="+mn-cs"/>
        <a:sym typeface="Times"/>
      </a:defRPr>
    </a:lvl1pPr>
    <a:lvl2pPr indent="114306" defTabSz="914446" latinLnBrk="0">
      <a:spcBef>
        <a:spcPts val="400"/>
      </a:spcBef>
      <a:defRPr sz="1200">
        <a:latin typeface="+mn-lt"/>
        <a:ea typeface="+mn-ea"/>
        <a:cs typeface="+mn-cs"/>
        <a:sym typeface="Times"/>
      </a:defRPr>
    </a:lvl2pPr>
    <a:lvl3pPr indent="228611" defTabSz="914446" latinLnBrk="0">
      <a:spcBef>
        <a:spcPts val="400"/>
      </a:spcBef>
      <a:defRPr sz="1200">
        <a:latin typeface="+mn-lt"/>
        <a:ea typeface="+mn-ea"/>
        <a:cs typeface="+mn-cs"/>
        <a:sym typeface="Times"/>
      </a:defRPr>
    </a:lvl3pPr>
    <a:lvl4pPr indent="342917" defTabSz="914446" latinLnBrk="0">
      <a:spcBef>
        <a:spcPts val="400"/>
      </a:spcBef>
      <a:defRPr sz="1200">
        <a:latin typeface="+mn-lt"/>
        <a:ea typeface="+mn-ea"/>
        <a:cs typeface="+mn-cs"/>
        <a:sym typeface="Times"/>
      </a:defRPr>
    </a:lvl4pPr>
    <a:lvl5pPr indent="457223" defTabSz="914446" latinLnBrk="0">
      <a:spcBef>
        <a:spcPts val="400"/>
      </a:spcBef>
      <a:defRPr sz="1200">
        <a:latin typeface="+mn-lt"/>
        <a:ea typeface="+mn-ea"/>
        <a:cs typeface="+mn-cs"/>
        <a:sym typeface="Times"/>
      </a:defRPr>
    </a:lvl5pPr>
    <a:lvl6pPr indent="571529" defTabSz="914446" latinLnBrk="0">
      <a:spcBef>
        <a:spcPts val="400"/>
      </a:spcBef>
      <a:defRPr sz="1200">
        <a:latin typeface="+mn-lt"/>
        <a:ea typeface="+mn-ea"/>
        <a:cs typeface="+mn-cs"/>
        <a:sym typeface="Times"/>
      </a:defRPr>
    </a:lvl6pPr>
    <a:lvl7pPr indent="685834" defTabSz="914446" latinLnBrk="0">
      <a:spcBef>
        <a:spcPts val="400"/>
      </a:spcBef>
      <a:defRPr sz="1200">
        <a:latin typeface="+mn-lt"/>
        <a:ea typeface="+mn-ea"/>
        <a:cs typeface="+mn-cs"/>
        <a:sym typeface="Times"/>
      </a:defRPr>
    </a:lvl7pPr>
    <a:lvl8pPr indent="800140" defTabSz="914446" latinLnBrk="0">
      <a:spcBef>
        <a:spcPts val="400"/>
      </a:spcBef>
      <a:defRPr sz="1200">
        <a:latin typeface="+mn-lt"/>
        <a:ea typeface="+mn-ea"/>
        <a:cs typeface="+mn-cs"/>
        <a:sym typeface="Times"/>
      </a:defRPr>
    </a:lvl8pPr>
    <a:lvl9pPr indent="914446" defTabSz="914446" latinLnBrk="0">
      <a:spcBef>
        <a:spcPts val="400"/>
      </a:spcBef>
      <a:defRPr sz="1200">
        <a:latin typeface="+mn-lt"/>
        <a:ea typeface="+mn-ea"/>
        <a:cs typeface="+mn-cs"/>
        <a:sym typeface="Time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3768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9722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7732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1810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234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Nome da Conferência ou Subtítulo da Apresentação</a:t>
            </a:r>
            <a:endParaRPr lang="pt-P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08100" y="1235075"/>
            <a:ext cx="10185400" cy="478155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 marL="457200" indent="-285750">
              <a:spcAft>
                <a:spcPts val="600"/>
              </a:spcAft>
              <a:buFont typeface="Arial" charset="0"/>
              <a:buChar char="•"/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8894"/>
          <a:stretch/>
        </p:blipFill>
        <p:spPr>
          <a:xfrm>
            <a:off x="-1" y="4371546"/>
            <a:ext cx="12193587" cy="2486455"/>
          </a:xfrm>
          <a:prstGeom prst="rect">
            <a:avLst/>
          </a:prstGeom>
        </p:spPr>
      </p:pic>
      <p:pic>
        <p:nvPicPr>
          <p:cNvPr id="24" name="IT_base_5.png" descr="IT_base_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9743" y="2140269"/>
            <a:ext cx="855774" cy="841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imag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0" y="2391379"/>
            <a:ext cx="1139888" cy="373203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64" y="4481181"/>
            <a:ext cx="4088937" cy="100720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56721" y="518616"/>
            <a:ext cx="8793481" cy="1608241"/>
          </a:xfrm>
        </p:spPr>
        <p:txBody>
          <a:bodyPr anchor="b" anchorCtr="0"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256661" y="2269389"/>
            <a:ext cx="8793779" cy="1837633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© 2014, it - instituto de telecomunicações. Todos os direitos reservados."/>
          <p:cNvSpPr txBox="1"/>
          <p:nvPr userDrawn="1"/>
        </p:nvSpPr>
        <p:spPr>
          <a:xfrm>
            <a:off x="186403" y="6328541"/>
            <a:ext cx="1012132" cy="32316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r" defTabSz="914400">
              <a:spcBef>
                <a:spcPts val="900"/>
              </a:spcBef>
              <a:defRPr sz="1600">
                <a:solidFill>
                  <a:srgbClr val="828A8D"/>
                </a:solidFill>
              </a:defRPr>
            </a:lvl1pPr>
          </a:lstStyle>
          <a:p>
            <a:pPr algn="l"/>
            <a:r>
              <a:rPr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</a:t>
            </a:r>
            <a:r>
              <a:rPr lang="pt-PT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pt-PT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PT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PT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nstituto de </a:t>
            </a:r>
            <a:r>
              <a:rPr lang="pt-PT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elecomunicações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04"/>
          <a:stretch/>
        </p:blipFill>
        <p:spPr>
          <a:xfrm>
            <a:off x="-1" y="4971760"/>
            <a:ext cx="12193587" cy="1886240"/>
          </a:xfrm>
          <a:prstGeom prst="rect">
            <a:avLst/>
          </a:prstGeom>
        </p:spPr>
      </p:pic>
      <p:pic>
        <p:nvPicPr>
          <p:cNvPr id="2" name="IT_base_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4" t="12020"/>
          <a:stretch/>
        </p:blipFill>
        <p:spPr>
          <a:xfrm rot="5400000">
            <a:off x="8407336" y="-22313"/>
            <a:ext cx="3763936" cy="380856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93006" y="6436263"/>
            <a:ext cx="325730" cy="323163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 algn="l" defTabSz="342900">
              <a:spcBef>
                <a:spcPts val="525"/>
              </a:spcBef>
              <a:defRPr sz="900" b="1">
                <a:solidFill>
                  <a:schemeClr val="accent2"/>
                </a:solidFill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436784" y="145576"/>
            <a:ext cx="11056127" cy="709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0000" tIns="90000" rIns="90000" bIns="90000" anchor="ctr"/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1310355" y="1237399"/>
            <a:ext cx="10182554" cy="441277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23" y="6298761"/>
            <a:ext cx="1627685" cy="400938"/>
          </a:xfrm>
          <a:prstGeom prst="rect">
            <a:avLst/>
          </a:prstGeom>
        </p:spPr>
      </p:pic>
      <p:sp>
        <p:nvSpPr>
          <p:cNvPr id="13" name="© 2014, it - instituto de telecomunicações. Todos os direitos reservados."/>
          <p:cNvSpPr txBox="1"/>
          <p:nvPr userDrawn="1"/>
        </p:nvSpPr>
        <p:spPr>
          <a:xfrm>
            <a:off x="2056514" y="6570970"/>
            <a:ext cx="1929153" cy="12872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0000" tIns="0" rIns="90000" bIns="0">
            <a:noAutofit/>
          </a:bodyPr>
          <a:lstStyle>
            <a:lvl1pPr algn="r" defTabSz="914400">
              <a:spcBef>
                <a:spcPts val="900"/>
              </a:spcBef>
              <a:defRPr sz="1600">
                <a:solidFill>
                  <a:srgbClr val="828A8D"/>
                </a:solidFill>
              </a:defRPr>
            </a:lvl1pPr>
          </a:lstStyle>
          <a:p>
            <a:pPr algn="l"/>
            <a:r>
              <a:rPr sz="700" dirty="0">
                <a:solidFill>
                  <a:schemeClr val="bg1">
                    <a:lumMod val="50000"/>
                  </a:schemeClr>
                </a:solidFill>
              </a:rPr>
              <a:t>© 201</a:t>
            </a:r>
            <a:r>
              <a:rPr lang="pt-PT" sz="700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PT" sz="7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sz="700" dirty="0">
                <a:solidFill>
                  <a:schemeClr val="bg1">
                    <a:lumMod val="50000"/>
                  </a:schemeClr>
                </a:solidFill>
              </a:rPr>
              <a:t>nstituto de </a:t>
            </a:r>
            <a:r>
              <a:rPr lang="pt-PT" sz="700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sz="700" dirty="0">
                <a:solidFill>
                  <a:schemeClr val="bg1">
                    <a:lumMod val="50000"/>
                  </a:schemeClr>
                </a:solidFill>
              </a:rPr>
              <a:t>elecomunicações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3985667" y="6434612"/>
            <a:ext cx="7297953" cy="32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pt-PT" dirty="0"/>
              <a:t>Nome da Conferência ou Subtítulo da Apresentação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hf hdr="0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>
              <a:lumMod val="75000"/>
              <a:lumOff val="25000"/>
            </a:schemeClr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5pPr>
      <a:lvl6pPr marL="0" marR="0" indent="17145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6pPr>
      <a:lvl7pPr marL="0" marR="0" indent="3429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7pPr>
      <a:lvl8pPr marL="0" marR="0" indent="51435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8pPr>
      <a:lvl9pPr marL="0" marR="0" indent="6858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1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1pPr>
      <a:lvl2pPr marL="257175" marR="0" indent="-85725" algn="l" defTabSz="685800" rtl="0" latinLnBrk="0">
        <a:lnSpc>
          <a:spcPct val="11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2pPr>
      <a:lvl3pPr marL="514350" marR="0" indent="-192881" algn="l" defTabSz="685800" rtl="0" latinLnBrk="0">
        <a:lnSpc>
          <a:spcPct val="110000"/>
        </a:lnSpc>
        <a:spcBef>
          <a:spcPts val="300"/>
        </a:spcBef>
        <a:spcAft>
          <a:spcPts val="0"/>
        </a:spcAft>
        <a:buClrTx/>
        <a:buSzPct val="170000"/>
        <a:buFontTx/>
        <a:buChar char="."/>
        <a:tabLst/>
        <a:defRPr sz="1800" b="0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3pPr>
      <a:lvl4pPr marL="655796" marR="0" indent="-205740" algn="l" defTabSz="685800" rtl="0" latinLnBrk="0">
        <a:lnSpc>
          <a:spcPct val="110000"/>
        </a:lnSpc>
        <a:spcBef>
          <a:spcPts val="3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4pPr>
      <a:lvl5pPr marL="799079" marR="0" indent="-220436" algn="l" defTabSz="685800" rtl="0" latinLnBrk="0">
        <a:lnSpc>
          <a:spcPct val="110000"/>
        </a:lnSpc>
        <a:spcBef>
          <a:spcPts val="3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5pPr>
      <a:lvl6pPr marL="970529" marR="0" indent="-220436" algn="l" defTabSz="685800" rtl="0" latinLnBrk="0">
        <a:lnSpc>
          <a:spcPct val="110000"/>
        </a:lnSpc>
        <a:spcBef>
          <a:spcPts val="300"/>
        </a:spcBef>
        <a:spcAft>
          <a:spcPts val="0"/>
        </a:spcAft>
        <a:buClrTx/>
        <a:buSzPct val="100000"/>
        <a:buFontTx/>
        <a:buChar char=""/>
        <a:tabLst/>
        <a:defRPr sz="1350" b="0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6pPr>
      <a:lvl7pPr marL="1141979" marR="0" indent="-220436" algn="l" defTabSz="685800" rtl="0" latinLnBrk="0">
        <a:lnSpc>
          <a:spcPct val="110000"/>
        </a:lnSpc>
        <a:spcBef>
          <a:spcPts val="300"/>
        </a:spcBef>
        <a:spcAft>
          <a:spcPts val="0"/>
        </a:spcAft>
        <a:buClrTx/>
        <a:buSzPct val="100000"/>
        <a:buFontTx/>
        <a:buChar char=""/>
        <a:tabLst/>
        <a:defRPr sz="1350" b="0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7pPr>
      <a:lvl8pPr marL="1313429" marR="0" indent="-220436" algn="l" defTabSz="685800" rtl="0" latinLnBrk="0">
        <a:lnSpc>
          <a:spcPct val="110000"/>
        </a:lnSpc>
        <a:spcBef>
          <a:spcPts val="300"/>
        </a:spcBef>
        <a:spcAft>
          <a:spcPts val="0"/>
        </a:spcAft>
        <a:buClrTx/>
        <a:buSzPct val="100000"/>
        <a:buFontTx/>
        <a:buChar char=""/>
        <a:tabLst/>
        <a:defRPr sz="1350" b="0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8pPr>
      <a:lvl9pPr marL="1484879" marR="0" indent="-220436" algn="l" defTabSz="685800" rtl="0" latinLnBrk="0">
        <a:lnSpc>
          <a:spcPct val="110000"/>
        </a:lnSpc>
        <a:spcBef>
          <a:spcPts val="300"/>
        </a:spcBef>
        <a:spcAft>
          <a:spcPts val="0"/>
        </a:spcAft>
        <a:buClrTx/>
        <a:buSzPct val="100000"/>
        <a:buFontTx/>
        <a:buChar char=""/>
        <a:tabLst/>
        <a:defRPr sz="1350" b="0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342900" rtl="0" latinLnBrk="0">
        <a:lnSpc>
          <a:spcPct val="100000"/>
        </a:lnSpc>
        <a:spcBef>
          <a:spcPts val="525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171450" algn="l" defTabSz="342900" rtl="0" latinLnBrk="0">
        <a:lnSpc>
          <a:spcPct val="100000"/>
        </a:lnSpc>
        <a:spcBef>
          <a:spcPts val="525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342900" algn="l" defTabSz="342900" rtl="0" latinLnBrk="0">
        <a:lnSpc>
          <a:spcPct val="100000"/>
        </a:lnSpc>
        <a:spcBef>
          <a:spcPts val="525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514350" algn="l" defTabSz="342900" rtl="0" latinLnBrk="0">
        <a:lnSpc>
          <a:spcPct val="100000"/>
        </a:lnSpc>
        <a:spcBef>
          <a:spcPts val="525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685800" algn="l" defTabSz="342900" rtl="0" latinLnBrk="0">
        <a:lnSpc>
          <a:spcPct val="100000"/>
        </a:lnSpc>
        <a:spcBef>
          <a:spcPts val="525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342900" rtl="0" latinLnBrk="0">
        <a:lnSpc>
          <a:spcPct val="100000"/>
        </a:lnSpc>
        <a:spcBef>
          <a:spcPts val="525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342900" rtl="0" latinLnBrk="0">
        <a:lnSpc>
          <a:spcPct val="100000"/>
        </a:lnSpc>
        <a:spcBef>
          <a:spcPts val="525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342900" rtl="0" latinLnBrk="0">
        <a:lnSpc>
          <a:spcPct val="100000"/>
        </a:lnSpc>
        <a:spcBef>
          <a:spcPts val="525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342900" rtl="0" latinLnBrk="0">
        <a:lnSpc>
          <a:spcPct val="100000"/>
        </a:lnSpc>
        <a:spcBef>
          <a:spcPts val="525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778" userDrawn="1">
          <p15:clr>
            <a:srgbClr val="F26B43"/>
          </p15:clr>
        </p15:guide>
        <p15:guide id="4" orient="horz" pos="3790" userDrawn="1">
          <p15:clr>
            <a:srgbClr val="F26B43"/>
          </p15:clr>
        </p15:guide>
        <p15:guide id="5" pos="824" userDrawn="1">
          <p15:clr>
            <a:srgbClr val="F26B43"/>
          </p15:clr>
        </p15:guide>
        <p15:guide id="6" pos="7240" userDrawn="1">
          <p15:clr>
            <a:srgbClr val="F26B43"/>
          </p15:clr>
        </p15:guide>
        <p15:guide id="7" pos="2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1</a:t>
            </a:fld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721" y="518616"/>
            <a:ext cx="9445841" cy="1608241"/>
          </a:xfrm>
        </p:spPr>
        <p:txBody>
          <a:bodyPr/>
          <a:lstStyle/>
          <a:p>
            <a:r>
              <a:rPr lang="en-GB" dirty="0" smtClean="0"/>
              <a:t>Quantum </a:t>
            </a:r>
            <a:r>
              <a:rPr lang="en-GB" dirty="0"/>
              <a:t>Communication Channel </a:t>
            </a:r>
            <a:r>
              <a:rPr lang="en-GB" dirty="0" smtClean="0"/>
              <a:t>using Discrete </a:t>
            </a:r>
            <a:r>
              <a:rPr lang="en-GB" dirty="0"/>
              <a:t>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58321" y="4449881"/>
            <a:ext cx="4534848" cy="1837633"/>
          </a:xfrm>
        </p:spPr>
        <p:txBody>
          <a:bodyPr/>
          <a:lstStyle/>
          <a:p>
            <a:r>
              <a:rPr lang="pt-PT" sz="1400" dirty="0"/>
              <a:t>Quantum </a:t>
            </a:r>
            <a:r>
              <a:rPr lang="pt-PT" sz="1400" dirty="0" err="1"/>
              <a:t>Mining</a:t>
            </a:r>
            <a:r>
              <a:rPr lang="pt-PT" sz="1400" dirty="0"/>
              <a:t> Meeting</a:t>
            </a:r>
          </a:p>
          <a:p>
            <a:r>
              <a:rPr lang="pt-PT" sz="1400" dirty="0"/>
              <a:t>17th </a:t>
            </a:r>
            <a:r>
              <a:rPr lang="pt-PT" sz="1400" dirty="0" err="1"/>
              <a:t>May</a:t>
            </a:r>
            <a:r>
              <a:rPr lang="pt-PT" sz="1400" dirty="0"/>
              <a:t> 2019</a:t>
            </a:r>
          </a:p>
        </p:txBody>
      </p:sp>
      <p:sp>
        <p:nvSpPr>
          <p:cNvPr id="4" name="Primeiro nome de autor…"/>
          <p:cNvSpPr txBox="1"/>
          <p:nvPr/>
        </p:nvSpPr>
        <p:spPr>
          <a:xfrm>
            <a:off x="2319414" y="1420500"/>
            <a:ext cx="3776586" cy="141271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34290" bIns="34290" anchor="b" anchorCtr="0">
            <a:noAutofit/>
          </a:bodyPr>
          <a:lstStyle/>
          <a:p>
            <a:pPr algn="l" defTabSz="342900">
              <a:lnSpc>
                <a:spcPct val="105999"/>
              </a:lnSpc>
              <a:spcBef>
                <a:spcPts val="0"/>
              </a:spcBef>
              <a:defRPr sz="3800">
                <a:solidFill>
                  <a:srgbClr val="828A8D"/>
                </a:solidFill>
              </a:defRPr>
            </a:pPr>
            <a:r>
              <a:rPr lang="pt-P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Nuno A. Silva</a:t>
            </a:r>
          </a:p>
          <a:p>
            <a:pPr algn="l" defTabSz="342900">
              <a:lnSpc>
                <a:spcPct val="105999"/>
              </a:lnSpc>
              <a:spcBef>
                <a:spcPts val="0"/>
              </a:spcBef>
              <a:defRPr sz="3800">
                <a:solidFill>
                  <a:srgbClr val="828A8D"/>
                </a:solidFill>
              </a:defRPr>
            </a:pPr>
            <a:r>
              <a:rPr lang="pt-P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Mariana F. Ramos</a:t>
            </a:r>
          </a:p>
          <a:p>
            <a:pPr algn="l" defTabSz="342900">
              <a:lnSpc>
                <a:spcPct val="105999"/>
              </a:lnSpc>
              <a:spcBef>
                <a:spcPts val="0"/>
              </a:spcBef>
              <a:defRPr sz="3800">
                <a:solidFill>
                  <a:srgbClr val="828A8D"/>
                </a:solidFill>
              </a:defRPr>
            </a:pPr>
            <a:r>
              <a:rPr lang="pt-P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Nelson J. Muga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144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tângulo: Cantos Arredondados 3">
            <a:extLst>
              <a:ext uri="{FF2B5EF4-FFF2-40B4-BE49-F238E27FC236}">
                <a16:creationId xmlns:a16="http://schemas.microsoft.com/office/drawing/2014/main" id="{651B1DC2-5FCD-401A-B8F0-B058554FED8A}"/>
              </a:ext>
            </a:extLst>
          </p:cNvPr>
          <p:cNvSpPr/>
          <p:nvPr/>
        </p:nvSpPr>
        <p:spPr>
          <a:xfrm>
            <a:off x="795758" y="1573664"/>
            <a:ext cx="2603479" cy="2569251"/>
          </a:xfrm>
          <a:prstGeom prst="roundRect">
            <a:avLst/>
          </a:prstGeom>
          <a:solidFill>
            <a:schemeClr val="accent1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TextBox 199">
            <a:extLst>
              <a:ext uri="{FF2B5EF4-FFF2-40B4-BE49-F238E27FC236}">
                <a16:creationId xmlns:a16="http://schemas.microsoft.com/office/drawing/2014/main" id="{385B6B7D-2F95-4465-8FF5-923FC8F2CCD3}"/>
              </a:ext>
            </a:extLst>
          </p:cNvPr>
          <p:cNvSpPr txBox="1"/>
          <p:nvPr/>
        </p:nvSpPr>
        <p:spPr>
          <a:xfrm>
            <a:off x="1264059" y="1115093"/>
            <a:ext cx="1666875" cy="115929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QTx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Retângulo: Cantos Arredondados 91">
            <a:extLst>
              <a:ext uri="{FF2B5EF4-FFF2-40B4-BE49-F238E27FC236}">
                <a16:creationId xmlns:a16="http://schemas.microsoft.com/office/drawing/2014/main" id="{2CC7DEDD-6B9D-4424-9834-679B42BF344D}"/>
              </a:ext>
            </a:extLst>
          </p:cNvPr>
          <p:cNvSpPr/>
          <p:nvPr/>
        </p:nvSpPr>
        <p:spPr>
          <a:xfrm>
            <a:off x="8387867" y="1573664"/>
            <a:ext cx="2195633" cy="2517579"/>
          </a:xfrm>
          <a:prstGeom prst="roundRect">
            <a:avLst/>
          </a:prstGeom>
          <a:solidFill>
            <a:schemeClr val="accent1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TextBox 200">
            <a:extLst>
              <a:ext uri="{FF2B5EF4-FFF2-40B4-BE49-F238E27FC236}">
                <a16:creationId xmlns:a16="http://schemas.microsoft.com/office/drawing/2014/main" id="{25130C4C-CEBD-4585-A9C4-AA147BC81B81}"/>
              </a:ext>
            </a:extLst>
          </p:cNvPr>
          <p:cNvSpPr txBox="1"/>
          <p:nvPr/>
        </p:nvSpPr>
        <p:spPr>
          <a:xfrm>
            <a:off x="8652245" y="1115093"/>
            <a:ext cx="1666875" cy="115929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QRx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Retângulo: Cantos Arredondados 92">
            <a:extLst>
              <a:ext uri="{FF2B5EF4-FFF2-40B4-BE49-F238E27FC236}">
                <a16:creationId xmlns:a16="http://schemas.microsoft.com/office/drawing/2014/main" id="{D30A1755-6993-4DEE-AE38-50A2AC4DD530}"/>
              </a:ext>
            </a:extLst>
          </p:cNvPr>
          <p:cNvSpPr/>
          <p:nvPr/>
        </p:nvSpPr>
        <p:spPr>
          <a:xfrm>
            <a:off x="4024642" y="1923140"/>
            <a:ext cx="3737821" cy="2168103"/>
          </a:xfrm>
          <a:prstGeom prst="roundRect">
            <a:avLst/>
          </a:prstGeom>
          <a:solidFill>
            <a:schemeClr val="accent1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TextBox 200">
            <a:extLst>
              <a:ext uri="{FF2B5EF4-FFF2-40B4-BE49-F238E27FC236}">
                <a16:creationId xmlns:a16="http://schemas.microsoft.com/office/drawing/2014/main" id="{D13712A2-2DC1-46FC-B0EA-D8E72BB152C1}"/>
              </a:ext>
            </a:extLst>
          </p:cNvPr>
          <p:cNvSpPr txBox="1"/>
          <p:nvPr/>
        </p:nvSpPr>
        <p:spPr>
          <a:xfrm>
            <a:off x="4456676" y="2160700"/>
            <a:ext cx="2682412" cy="115929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QChannel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Minus 195">
            <a:extLst>
              <a:ext uri="{FF2B5EF4-FFF2-40B4-BE49-F238E27FC236}">
                <a16:creationId xmlns:a16="http://schemas.microsoft.com/office/drawing/2014/main" id="{59E3548D-2EBF-4754-8FB2-A9754204E642}"/>
              </a:ext>
            </a:extLst>
          </p:cNvPr>
          <p:cNvSpPr/>
          <p:nvPr/>
        </p:nvSpPr>
        <p:spPr>
          <a:xfrm>
            <a:off x="3301222" y="2858290"/>
            <a:ext cx="817189" cy="170757"/>
          </a:xfrm>
          <a:prstGeom prst="mathMinus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Minus 195">
            <a:extLst>
              <a:ext uri="{FF2B5EF4-FFF2-40B4-BE49-F238E27FC236}">
                <a16:creationId xmlns:a16="http://schemas.microsoft.com/office/drawing/2014/main" id="{E57DEE32-EFA8-4314-A9B3-26AED8BE7164}"/>
              </a:ext>
            </a:extLst>
          </p:cNvPr>
          <p:cNvSpPr/>
          <p:nvPr/>
        </p:nvSpPr>
        <p:spPr>
          <a:xfrm>
            <a:off x="7714458" y="2881155"/>
            <a:ext cx="817189" cy="170757"/>
          </a:xfrm>
          <a:prstGeom prst="mathMinus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Conexão reta unidirecional 11">
            <a:extLst>
              <a:ext uri="{FF2B5EF4-FFF2-40B4-BE49-F238E27FC236}">
                <a16:creationId xmlns:a16="http://schemas.microsoft.com/office/drawing/2014/main" id="{06F8F995-F7F4-41C8-8634-628C7C09173F}"/>
              </a:ext>
            </a:extLst>
          </p:cNvPr>
          <p:cNvCxnSpPr>
            <a:cxnSpLocks/>
          </p:cNvCxnSpPr>
          <p:nvPr/>
        </p:nvCxnSpPr>
        <p:spPr>
          <a:xfrm>
            <a:off x="4400916" y="3429122"/>
            <a:ext cx="2862249" cy="0"/>
          </a:xfrm>
          <a:prstGeom prst="straightConnector1">
            <a:avLst/>
          </a:prstGeom>
          <a:noFill/>
          <a:ln w="50800" cap="flat">
            <a:solidFill>
              <a:schemeClr val="bg1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5" name="Título 5">
            <a:extLst>
              <a:ext uri="{FF2B5EF4-FFF2-40B4-BE49-F238E27FC236}">
                <a16:creationId xmlns:a16="http://schemas.microsoft.com/office/drawing/2014/main" id="{C99FF6BB-B4C1-4EE7-A0D3-C7DC897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4" y="145576"/>
            <a:ext cx="11056127" cy="969517"/>
          </a:xfrm>
        </p:spPr>
        <p:txBody>
          <a:bodyPr/>
          <a:lstStyle/>
          <a:p>
            <a:r>
              <a:rPr lang="en-GB" sz="3200" dirty="0"/>
              <a:t>Quantum Physical Layer with discrete variables</a:t>
            </a:r>
            <a:br>
              <a:rPr lang="en-GB" sz="3200" dirty="0"/>
            </a:br>
            <a:endParaRPr lang="en-GB" sz="3200" dirty="0"/>
          </a:p>
        </p:txBody>
      </p:sp>
      <p:pic>
        <p:nvPicPr>
          <p:cNvPr id="136" name="Picture 4">
            <a:extLst>
              <a:ext uri="{FF2B5EF4-FFF2-40B4-BE49-F238E27FC236}">
                <a16:creationId xmlns:a16="http://schemas.microsoft.com/office/drawing/2014/main" id="{6ED16489-4824-4D8A-BFBB-0F0E5A4A5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797" b="89848" l="3125" r="411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67" y="1852116"/>
            <a:ext cx="2854567" cy="1467874"/>
          </a:xfrm>
          <a:prstGeom prst="rect">
            <a:avLst/>
          </a:prstGeom>
          <a:noFill/>
        </p:spPr>
      </p:pic>
      <p:pic>
        <p:nvPicPr>
          <p:cNvPr id="137" name="Picture 10">
            <a:extLst>
              <a:ext uri="{FF2B5EF4-FFF2-40B4-BE49-F238E27FC236}">
                <a16:creationId xmlns:a16="http://schemas.microsoft.com/office/drawing/2014/main" id="{4DDCBC45-06DA-476A-AD8E-3CA39DE85D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23" b="96447" l="52865" r="960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454" y="1965180"/>
            <a:ext cx="2704150" cy="1363233"/>
          </a:xfrm>
          <a:prstGeom prst="rect">
            <a:avLst/>
          </a:prstGeom>
        </p:spPr>
      </p:pic>
      <p:sp>
        <p:nvSpPr>
          <p:cNvPr id="138" name="TextBox 200">
            <a:extLst>
              <a:ext uri="{FF2B5EF4-FFF2-40B4-BE49-F238E27FC236}">
                <a16:creationId xmlns:a16="http://schemas.microsoft.com/office/drawing/2014/main" id="{76194542-C098-418F-BEDE-12B09BBDEE22}"/>
              </a:ext>
            </a:extLst>
          </p:cNvPr>
          <p:cNvSpPr txBox="1"/>
          <p:nvPr/>
        </p:nvSpPr>
        <p:spPr>
          <a:xfrm>
            <a:off x="-255666" y="2753304"/>
            <a:ext cx="4712342" cy="137473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ALICE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TextBox 200">
            <a:extLst>
              <a:ext uri="{FF2B5EF4-FFF2-40B4-BE49-F238E27FC236}">
                <a16:creationId xmlns:a16="http://schemas.microsoft.com/office/drawing/2014/main" id="{76194542-C098-418F-BEDE-12B09BBDEE22}"/>
              </a:ext>
            </a:extLst>
          </p:cNvPr>
          <p:cNvSpPr txBox="1"/>
          <p:nvPr/>
        </p:nvSpPr>
        <p:spPr>
          <a:xfrm>
            <a:off x="7129511" y="2716510"/>
            <a:ext cx="4712342" cy="137473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BOB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TextBox 197">
            <a:extLst>
              <a:ext uri="{FF2B5EF4-FFF2-40B4-BE49-F238E27FC236}">
                <a16:creationId xmlns:a16="http://schemas.microsoft.com/office/drawing/2014/main" id="{22587664-4B2A-4F02-A881-C9795DA4AB2D}"/>
              </a:ext>
            </a:extLst>
          </p:cNvPr>
          <p:cNvSpPr txBox="1"/>
          <p:nvPr/>
        </p:nvSpPr>
        <p:spPr>
          <a:xfrm>
            <a:off x="708269" y="3987595"/>
            <a:ext cx="10775461" cy="249298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457200" indent="-457200" algn="l" defTabSz="18288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Quantum communication channel using discrete variables to encode information.</a:t>
            </a:r>
            <a:endParaRPr lang="en-US" sz="2000" b="1" dirty="0"/>
          </a:p>
          <a:p>
            <a:pPr marL="457200" indent="-457200" algn="l" defTabSz="18288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Alice is able to encode 4 states of polarization using 2 non-orthogonal bases.</a:t>
            </a:r>
          </a:p>
          <a:p>
            <a:pPr marL="457200" indent="-457200" algn="l" defTabSz="18288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Bob is able to choose one out of two bases to perform the measurements.</a:t>
            </a:r>
          </a:p>
          <a:p>
            <a:pPr marL="457200" indent="-457200" algn="l" defTabSz="18288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10 km of </a:t>
            </a:r>
            <a:r>
              <a:rPr lang="en-US" sz="2000" b="1" dirty="0" err="1" smtClean="0"/>
              <a:t>uni</a:t>
            </a:r>
            <a:r>
              <a:rPr lang="en-US" sz="2000" b="1" dirty="0" smtClean="0"/>
              <a:t>-directional quantum channel.</a:t>
            </a:r>
            <a:endParaRPr lang="en-US" sz="2000" b="1" dirty="0"/>
          </a:p>
          <a:p>
            <a:pPr marR="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747949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tângulo: Cantos Arredondados 121">
            <a:extLst>
              <a:ext uri="{FF2B5EF4-FFF2-40B4-BE49-F238E27FC236}">
                <a16:creationId xmlns:a16="http://schemas.microsoft.com/office/drawing/2014/main" id="{BD196ADA-963B-440B-97EB-FBDDA5119079}"/>
              </a:ext>
            </a:extLst>
          </p:cNvPr>
          <p:cNvSpPr/>
          <p:nvPr/>
        </p:nvSpPr>
        <p:spPr>
          <a:xfrm>
            <a:off x="206490" y="144779"/>
            <a:ext cx="11830170" cy="5975277"/>
          </a:xfrm>
          <a:prstGeom prst="roundRect">
            <a:avLst/>
          </a:prstGeom>
          <a:noFill/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roup 53">
            <a:extLst>
              <a:ext uri="{FF2B5EF4-FFF2-40B4-BE49-F238E27FC236}">
                <a16:creationId xmlns:a16="http://schemas.microsoft.com/office/drawing/2014/main" id="{4305C0CF-421D-4592-8CB1-648EDD83805D}"/>
              </a:ext>
            </a:extLst>
          </p:cNvPr>
          <p:cNvGrpSpPr/>
          <p:nvPr/>
        </p:nvGrpSpPr>
        <p:grpSpPr>
          <a:xfrm>
            <a:off x="626693" y="1342259"/>
            <a:ext cx="719840" cy="1325416"/>
            <a:chOff x="705768" y="1217644"/>
            <a:chExt cx="789709" cy="1134858"/>
          </a:xfrm>
        </p:grpSpPr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82AD7488-6FC1-41C7-A6B5-88847104A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327" y="1313069"/>
              <a:ext cx="556592" cy="831614"/>
            </a:xfrm>
            <a:prstGeom prst="rect">
              <a:avLst/>
            </a:prstGeom>
          </p:spPr>
        </p:pic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224BEF23-C743-47EC-A079-0501E0C8802C}"/>
                </a:ext>
              </a:extLst>
            </p:cNvPr>
            <p:cNvSpPr/>
            <p:nvPr/>
          </p:nvSpPr>
          <p:spPr>
            <a:xfrm>
              <a:off x="705768" y="1217644"/>
              <a:ext cx="789709" cy="11348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5">
                <a:extLst>
                  <a:ext uri="{FF2B5EF4-FFF2-40B4-BE49-F238E27FC236}">
                    <a16:creationId xmlns:a16="http://schemas.microsoft.com/office/drawing/2014/main" id="{1048836E-9073-4BCF-B5A6-573919BD29D0}"/>
                  </a:ext>
                </a:extLst>
              </p:cNvPr>
              <p:cNvSpPr txBox="1"/>
              <p:nvPr/>
            </p:nvSpPr>
            <p:spPr>
              <a:xfrm>
                <a:off x="541279" y="2310461"/>
                <a:ext cx="910013" cy="357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pt-PT" sz="16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0" name="TextBox 5">
                <a:extLst>
                  <a:ext uri="{FF2B5EF4-FFF2-40B4-BE49-F238E27FC236}">
                    <a16:creationId xmlns:a16="http://schemas.microsoft.com/office/drawing/2014/main" id="{1048836E-9073-4BCF-B5A6-573919BD2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79" y="2310461"/>
                <a:ext cx="910013" cy="357214"/>
              </a:xfrm>
              <a:prstGeom prst="rect">
                <a:avLst/>
              </a:prstGeom>
              <a:blipFill>
                <a:blip r:embed="rId4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53">
            <a:extLst>
              <a:ext uri="{FF2B5EF4-FFF2-40B4-BE49-F238E27FC236}">
                <a16:creationId xmlns:a16="http://schemas.microsoft.com/office/drawing/2014/main" id="{B6F04D39-A70A-4472-8649-247FFFFB0A59}"/>
              </a:ext>
            </a:extLst>
          </p:cNvPr>
          <p:cNvGrpSpPr/>
          <p:nvPr/>
        </p:nvGrpSpPr>
        <p:grpSpPr>
          <a:xfrm>
            <a:off x="626693" y="3225694"/>
            <a:ext cx="719840" cy="1325416"/>
            <a:chOff x="705768" y="1217644"/>
            <a:chExt cx="789709" cy="1134858"/>
          </a:xfrm>
        </p:grpSpPr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419F5919-DC92-4CCA-B75A-D65D9452E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327" y="1313069"/>
              <a:ext cx="556592" cy="831614"/>
            </a:xfrm>
            <a:prstGeom prst="rect">
              <a:avLst/>
            </a:prstGeom>
          </p:spPr>
        </p:pic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3191D2D6-3553-4327-8774-19152A918752}"/>
                </a:ext>
              </a:extLst>
            </p:cNvPr>
            <p:cNvSpPr/>
            <p:nvPr/>
          </p:nvSpPr>
          <p:spPr>
            <a:xfrm>
              <a:off x="705768" y="1217644"/>
              <a:ext cx="789709" cy="11348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5">
                <a:extLst>
                  <a:ext uri="{FF2B5EF4-FFF2-40B4-BE49-F238E27FC236}">
                    <a16:creationId xmlns:a16="http://schemas.microsoft.com/office/drawing/2014/main" id="{C9D6B0AC-A0D2-4A00-A480-ED8048270919}"/>
                  </a:ext>
                </a:extLst>
              </p:cNvPr>
              <p:cNvSpPr txBox="1"/>
              <p:nvPr/>
            </p:nvSpPr>
            <p:spPr>
              <a:xfrm>
                <a:off x="541279" y="4193896"/>
                <a:ext cx="9100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pt-PT" sz="16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4" name="TextBox 5">
                <a:extLst>
                  <a:ext uri="{FF2B5EF4-FFF2-40B4-BE49-F238E27FC236}">
                    <a16:creationId xmlns:a16="http://schemas.microsoft.com/office/drawing/2014/main" id="{C9D6B0AC-A0D2-4A00-A480-ED8048270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79" y="4193896"/>
                <a:ext cx="91001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49">
            <a:extLst>
              <a:ext uri="{FF2B5EF4-FFF2-40B4-BE49-F238E27FC236}">
                <a16:creationId xmlns:a16="http://schemas.microsoft.com/office/drawing/2014/main" id="{BC42EDE9-AFA4-4400-97A5-ECD1F0641053}"/>
              </a:ext>
            </a:extLst>
          </p:cNvPr>
          <p:cNvGrpSpPr/>
          <p:nvPr/>
        </p:nvGrpSpPr>
        <p:grpSpPr>
          <a:xfrm>
            <a:off x="3213900" y="1639386"/>
            <a:ext cx="1289485" cy="955278"/>
            <a:chOff x="3776613" y="1576908"/>
            <a:chExt cx="998341" cy="601418"/>
          </a:xfrm>
        </p:grpSpPr>
        <p:grpSp>
          <p:nvGrpSpPr>
            <p:cNvPr id="16" name="Group 48">
              <a:extLst>
                <a:ext uri="{FF2B5EF4-FFF2-40B4-BE49-F238E27FC236}">
                  <a16:creationId xmlns:a16="http://schemas.microsoft.com/office/drawing/2014/main" id="{3CF10154-927A-415A-A213-BF28DC17F6CD}"/>
                </a:ext>
              </a:extLst>
            </p:cNvPr>
            <p:cNvGrpSpPr/>
            <p:nvPr/>
          </p:nvGrpSpPr>
          <p:grpSpPr>
            <a:xfrm>
              <a:off x="3870734" y="1576908"/>
              <a:ext cx="815566" cy="416329"/>
              <a:chOff x="3870734" y="1576908"/>
              <a:chExt cx="815566" cy="416329"/>
            </a:xfrm>
          </p:grpSpPr>
          <p:sp>
            <p:nvSpPr>
              <p:cNvPr id="18" name="Rectangle 12">
                <a:extLst>
                  <a:ext uri="{FF2B5EF4-FFF2-40B4-BE49-F238E27FC236}">
                    <a16:creationId xmlns:a16="http://schemas.microsoft.com/office/drawing/2014/main" id="{ABBD8547-B96E-45DB-BF6E-ABA7D85E02BA}"/>
                  </a:ext>
                </a:extLst>
              </p:cNvPr>
              <p:cNvSpPr/>
              <p:nvPr/>
            </p:nvSpPr>
            <p:spPr>
              <a:xfrm>
                <a:off x="3870734" y="1576908"/>
                <a:ext cx="815566" cy="416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4">
                <a:extLst>
                  <a:ext uri="{FF2B5EF4-FFF2-40B4-BE49-F238E27FC236}">
                    <a16:creationId xmlns:a16="http://schemas.microsoft.com/office/drawing/2014/main" id="{6D49A813-E6FC-4DC1-824B-C22884EEC44E}"/>
                  </a:ext>
                </a:extLst>
              </p:cNvPr>
              <p:cNvCxnSpPr>
                <a:cxnSpLocks/>
                <a:stCxn id="18" idx="1"/>
              </p:cNvCxnSpPr>
              <p:nvPr/>
            </p:nvCxnSpPr>
            <p:spPr>
              <a:xfrm flipV="1">
                <a:off x="3870734" y="1674346"/>
                <a:ext cx="129766" cy="1107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5">
                <a:extLst>
                  <a:ext uri="{FF2B5EF4-FFF2-40B4-BE49-F238E27FC236}">
                    <a16:creationId xmlns:a16="http://schemas.microsoft.com/office/drawing/2014/main" id="{840C0DEA-1CF1-406D-98C5-AA23F14E0642}"/>
                  </a:ext>
                </a:extLst>
              </p:cNvPr>
              <p:cNvCxnSpPr/>
              <p:nvPr/>
            </p:nvCxnSpPr>
            <p:spPr>
              <a:xfrm>
                <a:off x="3870734" y="1785072"/>
                <a:ext cx="129766" cy="1018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3">
                <a:extLst>
                  <a:ext uri="{FF2B5EF4-FFF2-40B4-BE49-F238E27FC236}">
                    <a16:creationId xmlns:a16="http://schemas.microsoft.com/office/drawing/2014/main" id="{D5CF64F3-C505-4170-9937-470FA2498CE3}"/>
                  </a:ext>
                </a:extLst>
              </p:cNvPr>
              <p:cNvCxnSpPr/>
              <p:nvPr/>
            </p:nvCxnSpPr>
            <p:spPr>
              <a:xfrm flipV="1">
                <a:off x="4551069" y="1785072"/>
                <a:ext cx="129766" cy="1010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4">
                <a:extLst>
                  <a:ext uri="{FF2B5EF4-FFF2-40B4-BE49-F238E27FC236}">
                    <a16:creationId xmlns:a16="http://schemas.microsoft.com/office/drawing/2014/main" id="{3ACCB5EA-08AE-4594-B10F-DE327E9CADA3}"/>
                  </a:ext>
                </a:extLst>
              </p:cNvPr>
              <p:cNvCxnSpPr/>
              <p:nvPr/>
            </p:nvCxnSpPr>
            <p:spPr>
              <a:xfrm>
                <a:off x="4556534" y="1674346"/>
                <a:ext cx="127385" cy="1107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6">
                <a:extLst>
                  <a:ext uri="{FF2B5EF4-FFF2-40B4-BE49-F238E27FC236}">
                    <a16:creationId xmlns:a16="http://schemas.microsoft.com/office/drawing/2014/main" id="{73A06790-3BFB-433B-A964-4770278917BF}"/>
                  </a:ext>
                </a:extLst>
              </p:cNvPr>
              <p:cNvCxnSpPr/>
              <p:nvPr/>
            </p:nvCxnSpPr>
            <p:spPr>
              <a:xfrm>
                <a:off x="4000500" y="1675535"/>
                <a:ext cx="55603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8">
                <a:extLst>
                  <a:ext uri="{FF2B5EF4-FFF2-40B4-BE49-F238E27FC236}">
                    <a16:creationId xmlns:a16="http://schemas.microsoft.com/office/drawing/2014/main" id="{113967DC-CE5A-4357-95EF-6713EC88632B}"/>
                  </a:ext>
                </a:extLst>
              </p:cNvPr>
              <p:cNvCxnSpPr/>
              <p:nvPr/>
            </p:nvCxnSpPr>
            <p:spPr>
              <a:xfrm>
                <a:off x="4000500" y="1886079"/>
                <a:ext cx="5505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39">
              <a:extLst>
                <a:ext uri="{FF2B5EF4-FFF2-40B4-BE49-F238E27FC236}">
                  <a16:creationId xmlns:a16="http://schemas.microsoft.com/office/drawing/2014/main" id="{B03664B9-C4B7-4836-8399-4F0F1ED9A085}"/>
                </a:ext>
              </a:extLst>
            </p:cNvPr>
            <p:cNvSpPr txBox="1"/>
            <p:nvPr/>
          </p:nvSpPr>
          <p:spPr>
            <a:xfrm>
              <a:off x="3776613" y="2003935"/>
              <a:ext cx="998341" cy="174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MZ modulator</a:t>
              </a:r>
            </a:p>
          </p:txBody>
        </p:sp>
      </p:grpSp>
      <p:grpSp>
        <p:nvGrpSpPr>
          <p:cNvPr id="35" name="Group 54">
            <a:extLst>
              <a:ext uri="{FF2B5EF4-FFF2-40B4-BE49-F238E27FC236}">
                <a16:creationId xmlns:a16="http://schemas.microsoft.com/office/drawing/2014/main" id="{D453198D-1934-48DD-9E05-85DD6DF0B4E1}"/>
              </a:ext>
            </a:extLst>
          </p:cNvPr>
          <p:cNvGrpSpPr/>
          <p:nvPr/>
        </p:nvGrpSpPr>
        <p:grpSpPr>
          <a:xfrm>
            <a:off x="1628515" y="1735115"/>
            <a:ext cx="639141" cy="469003"/>
            <a:chOff x="1965734" y="1637437"/>
            <a:chExt cx="494834" cy="295272"/>
          </a:xfrm>
        </p:grpSpPr>
        <p:sp>
          <p:nvSpPr>
            <p:cNvPr id="36" name="Rectangle 6">
              <a:extLst>
                <a:ext uri="{FF2B5EF4-FFF2-40B4-BE49-F238E27FC236}">
                  <a16:creationId xmlns:a16="http://schemas.microsoft.com/office/drawing/2014/main" id="{3654F854-5283-4BD3-97A9-683AB6CA05E9}"/>
                </a:ext>
              </a:extLst>
            </p:cNvPr>
            <p:cNvSpPr/>
            <p:nvPr/>
          </p:nvSpPr>
          <p:spPr>
            <a:xfrm>
              <a:off x="1965734" y="1637437"/>
              <a:ext cx="494834" cy="2952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8">
              <a:extLst>
                <a:ext uri="{FF2B5EF4-FFF2-40B4-BE49-F238E27FC236}">
                  <a16:creationId xmlns:a16="http://schemas.microsoft.com/office/drawing/2014/main" id="{3755133A-E19A-4853-AD8A-F105A9773B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6875" y="1785073"/>
              <a:ext cx="425381" cy="3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40">
            <a:extLst>
              <a:ext uri="{FF2B5EF4-FFF2-40B4-BE49-F238E27FC236}">
                <a16:creationId xmlns:a16="http://schemas.microsoft.com/office/drawing/2014/main" id="{8AB00EC2-7EF4-4CC0-A888-4646713A4DB5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2267656" y="1969617"/>
            <a:ext cx="10734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50">
            <a:extLst>
              <a:ext uri="{FF2B5EF4-FFF2-40B4-BE49-F238E27FC236}">
                <a16:creationId xmlns:a16="http://schemas.microsoft.com/office/drawing/2014/main" id="{4F80F15F-9860-4F91-A8B6-D3E917C7834D}"/>
              </a:ext>
            </a:extLst>
          </p:cNvPr>
          <p:cNvGrpSpPr/>
          <p:nvPr/>
        </p:nvGrpSpPr>
        <p:grpSpPr>
          <a:xfrm>
            <a:off x="2549053" y="1732185"/>
            <a:ext cx="540795" cy="237948"/>
            <a:chOff x="2800350" y="1635592"/>
            <a:chExt cx="418693" cy="14980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6C12530-708E-483C-AEFA-49232697B719}"/>
                </a:ext>
              </a:extLst>
            </p:cNvPr>
            <p:cNvSpPr/>
            <p:nvPr/>
          </p:nvSpPr>
          <p:spPr>
            <a:xfrm>
              <a:off x="2800350" y="1637437"/>
              <a:ext cx="138113" cy="14763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1EE60B1-CEC5-4AEB-9214-DE5779EF2610}"/>
                </a:ext>
              </a:extLst>
            </p:cNvPr>
            <p:cNvSpPr/>
            <p:nvPr/>
          </p:nvSpPr>
          <p:spPr>
            <a:xfrm>
              <a:off x="2938463" y="1637763"/>
              <a:ext cx="138113" cy="14763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DA81C04-EAB8-498A-9996-428C16F50C3F}"/>
                </a:ext>
              </a:extLst>
            </p:cNvPr>
            <p:cNvSpPr/>
            <p:nvPr/>
          </p:nvSpPr>
          <p:spPr>
            <a:xfrm>
              <a:off x="3080930" y="1635592"/>
              <a:ext cx="138113" cy="14763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0">
            <a:extLst>
              <a:ext uri="{FF2B5EF4-FFF2-40B4-BE49-F238E27FC236}">
                <a16:creationId xmlns:a16="http://schemas.microsoft.com/office/drawing/2014/main" id="{0008C27F-A5E5-4070-9702-1A02E9904FE6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346533" y="1966685"/>
            <a:ext cx="281982" cy="2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8">
            <a:extLst>
              <a:ext uri="{FF2B5EF4-FFF2-40B4-BE49-F238E27FC236}">
                <a16:creationId xmlns:a16="http://schemas.microsoft.com/office/drawing/2014/main" id="{1B0AE30F-F3C2-4426-B174-93C3FECC304C}"/>
              </a:ext>
            </a:extLst>
          </p:cNvPr>
          <p:cNvGrpSpPr/>
          <p:nvPr/>
        </p:nvGrpSpPr>
        <p:grpSpPr>
          <a:xfrm>
            <a:off x="3347788" y="3507779"/>
            <a:ext cx="1053408" cy="661287"/>
            <a:chOff x="3870734" y="1576908"/>
            <a:chExt cx="815566" cy="416329"/>
          </a:xfrm>
        </p:grpSpPr>
        <p:sp>
          <p:nvSpPr>
            <p:cNvPr id="48" name="Rectangle 12">
              <a:extLst>
                <a:ext uri="{FF2B5EF4-FFF2-40B4-BE49-F238E27FC236}">
                  <a16:creationId xmlns:a16="http://schemas.microsoft.com/office/drawing/2014/main" id="{624618A8-0F0D-4107-99A5-FD6CCF6758C8}"/>
                </a:ext>
              </a:extLst>
            </p:cNvPr>
            <p:cNvSpPr/>
            <p:nvPr/>
          </p:nvSpPr>
          <p:spPr>
            <a:xfrm>
              <a:off x="3870734" y="1576908"/>
              <a:ext cx="815566" cy="416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14">
              <a:extLst>
                <a:ext uri="{FF2B5EF4-FFF2-40B4-BE49-F238E27FC236}">
                  <a16:creationId xmlns:a16="http://schemas.microsoft.com/office/drawing/2014/main" id="{B116165F-1792-42AE-B86E-38FD30BB5968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flipV="1">
              <a:off x="3870734" y="1674346"/>
              <a:ext cx="129766" cy="1107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5">
              <a:extLst>
                <a:ext uri="{FF2B5EF4-FFF2-40B4-BE49-F238E27FC236}">
                  <a16:creationId xmlns:a16="http://schemas.microsoft.com/office/drawing/2014/main" id="{E7D9AF7D-D037-47C2-8240-232D7C91047E}"/>
                </a:ext>
              </a:extLst>
            </p:cNvPr>
            <p:cNvCxnSpPr/>
            <p:nvPr/>
          </p:nvCxnSpPr>
          <p:spPr>
            <a:xfrm>
              <a:off x="3870734" y="1785072"/>
              <a:ext cx="129766" cy="1018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23">
              <a:extLst>
                <a:ext uri="{FF2B5EF4-FFF2-40B4-BE49-F238E27FC236}">
                  <a16:creationId xmlns:a16="http://schemas.microsoft.com/office/drawing/2014/main" id="{A5741798-43C5-4CAE-800F-A255905CD7C2}"/>
                </a:ext>
              </a:extLst>
            </p:cNvPr>
            <p:cNvCxnSpPr/>
            <p:nvPr/>
          </p:nvCxnSpPr>
          <p:spPr>
            <a:xfrm flipV="1">
              <a:off x="4551069" y="1785072"/>
              <a:ext cx="129766" cy="1010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24">
              <a:extLst>
                <a:ext uri="{FF2B5EF4-FFF2-40B4-BE49-F238E27FC236}">
                  <a16:creationId xmlns:a16="http://schemas.microsoft.com/office/drawing/2014/main" id="{81264EB1-4CBA-4C80-B2F4-C140E5149BDD}"/>
                </a:ext>
              </a:extLst>
            </p:cNvPr>
            <p:cNvCxnSpPr/>
            <p:nvPr/>
          </p:nvCxnSpPr>
          <p:spPr>
            <a:xfrm>
              <a:off x="4556534" y="1674346"/>
              <a:ext cx="127385" cy="1107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6">
              <a:extLst>
                <a:ext uri="{FF2B5EF4-FFF2-40B4-BE49-F238E27FC236}">
                  <a16:creationId xmlns:a16="http://schemas.microsoft.com/office/drawing/2014/main" id="{94F57698-6F6F-44B0-B768-2A305AD6058F}"/>
                </a:ext>
              </a:extLst>
            </p:cNvPr>
            <p:cNvCxnSpPr/>
            <p:nvPr/>
          </p:nvCxnSpPr>
          <p:spPr>
            <a:xfrm>
              <a:off x="4000500" y="1675535"/>
              <a:ext cx="5560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28">
              <a:extLst>
                <a:ext uri="{FF2B5EF4-FFF2-40B4-BE49-F238E27FC236}">
                  <a16:creationId xmlns:a16="http://schemas.microsoft.com/office/drawing/2014/main" id="{39CB3B44-1C61-489B-8A50-B7AB8A7A5A26}"/>
                </a:ext>
              </a:extLst>
            </p:cNvPr>
            <p:cNvCxnSpPr/>
            <p:nvPr/>
          </p:nvCxnSpPr>
          <p:spPr>
            <a:xfrm>
              <a:off x="4000500" y="1886079"/>
              <a:ext cx="5505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A756DF8-3F30-47E9-B0DC-EB85A6EC8428}"/>
              </a:ext>
            </a:extLst>
          </p:cNvPr>
          <p:cNvGrpSpPr/>
          <p:nvPr/>
        </p:nvGrpSpPr>
        <p:grpSpPr>
          <a:xfrm>
            <a:off x="1640834" y="3603508"/>
            <a:ext cx="639141" cy="469003"/>
            <a:chOff x="1965734" y="1637437"/>
            <a:chExt cx="494834" cy="295272"/>
          </a:xfrm>
        </p:grpSpPr>
        <p:sp>
          <p:nvSpPr>
            <p:cNvPr id="56" name="Rectangle 6">
              <a:extLst>
                <a:ext uri="{FF2B5EF4-FFF2-40B4-BE49-F238E27FC236}">
                  <a16:creationId xmlns:a16="http://schemas.microsoft.com/office/drawing/2014/main" id="{722F181D-2436-4B35-8919-F91414570E09}"/>
                </a:ext>
              </a:extLst>
            </p:cNvPr>
            <p:cNvSpPr/>
            <p:nvPr/>
          </p:nvSpPr>
          <p:spPr>
            <a:xfrm>
              <a:off x="1965734" y="1637437"/>
              <a:ext cx="494834" cy="2952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8">
              <a:extLst>
                <a:ext uri="{FF2B5EF4-FFF2-40B4-BE49-F238E27FC236}">
                  <a16:creationId xmlns:a16="http://schemas.microsoft.com/office/drawing/2014/main" id="{344303EC-A3E6-4CD3-B3CB-AB34252006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6875" y="1785073"/>
              <a:ext cx="425381" cy="3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Connector 40">
            <a:extLst>
              <a:ext uri="{FF2B5EF4-FFF2-40B4-BE49-F238E27FC236}">
                <a16:creationId xmlns:a16="http://schemas.microsoft.com/office/drawing/2014/main" id="{BC06F34E-1642-4D84-9D46-AECBE336E045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2279975" y="3838010"/>
            <a:ext cx="10734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0">
            <a:extLst>
              <a:ext uri="{FF2B5EF4-FFF2-40B4-BE49-F238E27FC236}">
                <a16:creationId xmlns:a16="http://schemas.microsoft.com/office/drawing/2014/main" id="{763BFDA8-8E7A-40F1-9CAB-F306BA7F9CDF}"/>
              </a:ext>
            </a:extLst>
          </p:cNvPr>
          <p:cNvGrpSpPr/>
          <p:nvPr/>
        </p:nvGrpSpPr>
        <p:grpSpPr>
          <a:xfrm>
            <a:off x="2561372" y="3600578"/>
            <a:ext cx="540795" cy="237948"/>
            <a:chOff x="2800350" y="1635592"/>
            <a:chExt cx="418693" cy="14980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F2C6A02-BE27-4760-BDF1-1B491CDF8BD4}"/>
                </a:ext>
              </a:extLst>
            </p:cNvPr>
            <p:cNvSpPr/>
            <p:nvPr/>
          </p:nvSpPr>
          <p:spPr>
            <a:xfrm>
              <a:off x="2800350" y="1637437"/>
              <a:ext cx="138113" cy="14763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0B8CB63-128B-4BA6-A20F-52D599A03611}"/>
                </a:ext>
              </a:extLst>
            </p:cNvPr>
            <p:cNvSpPr/>
            <p:nvPr/>
          </p:nvSpPr>
          <p:spPr>
            <a:xfrm>
              <a:off x="2938463" y="1637763"/>
              <a:ext cx="138113" cy="14763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F84EEFD-674E-43D7-A744-887B6D4B19E1}"/>
                </a:ext>
              </a:extLst>
            </p:cNvPr>
            <p:cNvSpPr/>
            <p:nvPr/>
          </p:nvSpPr>
          <p:spPr>
            <a:xfrm>
              <a:off x="3080930" y="1635592"/>
              <a:ext cx="138113" cy="14763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3" name="Straight Connector 40">
            <a:extLst>
              <a:ext uri="{FF2B5EF4-FFF2-40B4-BE49-F238E27FC236}">
                <a16:creationId xmlns:a16="http://schemas.microsoft.com/office/drawing/2014/main" id="{3B1E6522-5998-4D99-8828-834EA7A08728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1358852" y="3835078"/>
            <a:ext cx="281982" cy="2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">
            <a:extLst>
              <a:ext uri="{FF2B5EF4-FFF2-40B4-BE49-F238E27FC236}">
                <a16:creationId xmlns:a16="http://schemas.microsoft.com/office/drawing/2014/main" id="{C448818A-3172-4EB1-9016-B20040E421FC}"/>
              </a:ext>
            </a:extLst>
          </p:cNvPr>
          <p:cNvSpPr/>
          <p:nvPr/>
        </p:nvSpPr>
        <p:spPr>
          <a:xfrm>
            <a:off x="4996903" y="1735633"/>
            <a:ext cx="639141" cy="469003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40">
            <a:extLst>
              <a:ext uri="{FF2B5EF4-FFF2-40B4-BE49-F238E27FC236}">
                <a16:creationId xmlns:a16="http://schemas.microsoft.com/office/drawing/2014/main" id="{F23FA56D-FE20-4320-9D36-E2B78A0246BA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381818" y="1969617"/>
            <a:ext cx="615085" cy="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40">
            <a:extLst>
              <a:ext uri="{FF2B5EF4-FFF2-40B4-BE49-F238E27FC236}">
                <a16:creationId xmlns:a16="http://schemas.microsoft.com/office/drawing/2014/main" id="{7BE94C3F-14EF-4F88-824A-AE6C18B79F2C}"/>
              </a:ext>
            </a:extLst>
          </p:cNvPr>
          <p:cNvCxnSpPr>
            <a:cxnSpLocks/>
          </p:cNvCxnSpPr>
          <p:nvPr/>
        </p:nvCxnSpPr>
        <p:spPr>
          <a:xfrm>
            <a:off x="5651904" y="1972080"/>
            <a:ext cx="10734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50">
            <a:extLst>
              <a:ext uri="{FF2B5EF4-FFF2-40B4-BE49-F238E27FC236}">
                <a16:creationId xmlns:a16="http://schemas.microsoft.com/office/drawing/2014/main" id="{2B176C8C-5C8E-4440-8E7C-93251F6B8DEB}"/>
              </a:ext>
            </a:extLst>
          </p:cNvPr>
          <p:cNvGrpSpPr/>
          <p:nvPr/>
        </p:nvGrpSpPr>
        <p:grpSpPr>
          <a:xfrm>
            <a:off x="5933301" y="1734648"/>
            <a:ext cx="540795" cy="237948"/>
            <a:chOff x="2800350" y="1635592"/>
            <a:chExt cx="418693" cy="14980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220CAF2-B371-448D-8FB7-1613EB314055}"/>
                </a:ext>
              </a:extLst>
            </p:cNvPr>
            <p:cNvSpPr/>
            <p:nvPr/>
          </p:nvSpPr>
          <p:spPr>
            <a:xfrm>
              <a:off x="2800350" y="1637437"/>
              <a:ext cx="138113" cy="14763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49860AB-8041-49C4-B8D6-C4EECEC6ECD5}"/>
                </a:ext>
              </a:extLst>
            </p:cNvPr>
            <p:cNvSpPr/>
            <p:nvPr/>
          </p:nvSpPr>
          <p:spPr>
            <a:xfrm>
              <a:off x="2938463" y="1637763"/>
              <a:ext cx="138113" cy="14763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19B0A9E-1A14-4EDE-AAC6-6DB299BEF645}"/>
                </a:ext>
              </a:extLst>
            </p:cNvPr>
            <p:cNvSpPr/>
            <p:nvPr/>
          </p:nvSpPr>
          <p:spPr>
            <a:xfrm>
              <a:off x="3080930" y="1635592"/>
              <a:ext cx="138113" cy="14763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BC0D8392-2F9B-440C-8612-83209B0D651D}"/>
              </a:ext>
            </a:extLst>
          </p:cNvPr>
          <p:cNvGrpSpPr/>
          <p:nvPr/>
        </p:nvGrpSpPr>
        <p:grpSpPr>
          <a:xfrm>
            <a:off x="6717661" y="1637368"/>
            <a:ext cx="578084" cy="668331"/>
            <a:chOff x="7029475" y="1738153"/>
            <a:chExt cx="578084" cy="668331"/>
          </a:xfrm>
        </p:grpSpPr>
        <p:sp>
          <p:nvSpPr>
            <p:cNvPr id="75" name="Rectangle 81">
              <a:extLst>
                <a:ext uri="{FF2B5EF4-FFF2-40B4-BE49-F238E27FC236}">
                  <a16:creationId xmlns:a16="http://schemas.microsoft.com/office/drawing/2014/main" id="{F611CF79-DD02-4657-8F4A-923A1971E244}"/>
                </a:ext>
              </a:extLst>
            </p:cNvPr>
            <p:cNvSpPr/>
            <p:nvPr/>
          </p:nvSpPr>
          <p:spPr>
            <a:xfrm>
              <a:off x="7029475" y="1738153"/>
              <a:ext cx="578084" cy="66833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83">
              <a:extLst>
                <a:ext uri="{FF2B5EF4-FFF2-40B4-BE49-F238E27FC236}">
                  <a16:creationId xmlns:a16="http://schemas.microsoft.com/office/drawing/2014/main" id="{EC4EAC5E-C7AE-417D-A967-AA0A8D163203}"/>
                </a:ext>
              </a:extLst>
            </p:cNvPr>
            <p:cNvCxnSpPr>
              <a:cxnSpLocks/>
              <a:stCxn id="75" idx="1"/>
              <a:endCxn id="75" idx="3"/>
            </p:cNvCxnSpPr>
            <p:nvPr/>
          </p:nvCxnSpPr>
          <p:spPr>
            <a:xfrm>
              <a:off x="7029475" y="2072319"/>
              <a:ext cx="5780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85">
              <a:extLst>
                <a:ext uri="{FF2B5EF4-FFF2-40B4-BE49-F238E27FC236}">
                  <a16:creationId xmlns:a16="http://schemas.microsoft.com/office/drawing/2014/main" id="{1F5F3C43-FD51-4FB6-8F1B-0A351743272B}"/>
                </a:ext>
              </a:extLst>
            </p:cNvPr>
            <p:cNvCxnSpPr>
              <a:cxnSpLocks/>
            </p:cNvCxnSpPr>
            <p:nvPr/>
          </p:nvCxnSpPr>
          <p:spPr>
            <a:xfrm>
              <a:off x="7322472" y="1802771"/>
              <a:ext cx="1" cy="50265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51F99727-A5BC-478A-A5D0-116E440539E8}"/>
              </a:ext>
            </a:extLst>
          </p:cNvPr>
          <p:cNvGrpSpPr/>
          <p:nvPr/>
        </p:nvGrpSpPr>
        <p:grpSpPr>
          <a:xfrm>
            <a:off x="7531299" y="1596417"/>
            <a:ext cx="1289485" cy="515143"/>
            <a:chOff x="7843113" y="1681327"/>
            <a:chExt cx="1289485" cy="515143"/>
          </a:xfrm>
        </p:grpSpPr>
        <p:grpSp>
          <p:nvGrpSpPr>
            <p:cNvPr id="81" name="Group 204">
              <a:extLst>
                <a:ext uri="{FF2B5EF4-FFF2-40B4-BE49-F238E27FC236}">
                  <a16:creationId xmlns:a16="http://schemas.microsoft.com/office/drawing/2014/main" id="{2E925DC7-B195-4BF7-9BD9-F4EF402B9A09}"/>
                </a:ext>
              </a:extLst>
            </p:cNvPr>
            <p:cNvGrpSpPr/>
            <p:nvPr/>
          </p:nvGrpSpPr>
          <p:grpSpPr>
            <a:xfrm>
              <a:off x="8231995" y="1953345"/>
              <a:ext cx="540795" cy="237948"/>
              <a:chOff x="2800350" y="1635592"/>
              <a:chExt cx="418693" cy="149806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13F2709-64E5-48A6-8106-42A718C5F20D}"/>
                  </a:ext>
                </a:extLst>
              </p:cNvPr>
              <p:cNvSpPr/>
              <p:nvPr/>
            </p:nvSpPr>
            <p:spPr>
              <a:xfrm>
                <a:off x="2800350" y="1637437"/>
                <a:ext cx="138113" cy="147635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33B6960-F20A-4167-9D4A-C57DDF8B59AA}"/>
                  </a:ext>
                </a:extLst>
              </p:cNvPr>
              <p:cNvSpPr/>
              <p:nvPr/>
            </p:nvSpPr>
            <p:spPr>
              <a:xfrm>
                <a:off x="2938463" y="1637763"/>
                <a:ext cx="138113" cy="147635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64532C75-06C1-46C4-9A3C-937EF8CE567F}"/>
                  </a:ext>
                </a:extLst>
              </p:cNvPr>
              <p:cNvSpPr/>
              <p:nvPr/>
            </p:nvSpPr>
            <p:spPr>
              <a:xfrm>
                <a:off x="3080930" y="1635592"/>
                <a:ext cx="138113" cy="147635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TextBox 208">
              <a:extLst>
                <a:ext uri="{FF2B5EF4-FFF2-40B4-BE49-F238E27FC236}">
                  <a16:creationId xmlns:a16="http://schemas.microsoft.com/office/drawing/2014/main" id="{4C4F2AD0-E16E-425B-9895-17608C44C6CD}"/>
                </a:ext>
              </a:extLst>
            </p:cNvPr>
            <p:cNvSpPr txBox="1"/>
            <p:nvPr/>
          </p:nvSpPr>
          <p:spPr>
            <a:xfrm>
              <a:off x="7843113" y="1681327"/>
              <a:ext cx="1289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F0"/>
                  </a:solidFill>
                </a:rPr>
                <a:t>EPC</a:t>
              </a:r>
              <a:endParaRPr lang="en-US" sz="700" dirty="0">
                <a:solidFill>
                  <a:srgbClr val="00B0F0"/>
                </a:solidFill>
              </a:endParaRPr>
            </a:p>
          </p:txBody>
        </p:sp>
        <p:sp>
          <p:nvSpPr>
            <p:cNvPr id="86" name="Rectangle 34">
              <a:extLst>
                <a:ext uri="{FF2B5EF4-FFF2-40B4-BE49-F238E27FC236}">
                  <a16:creationId xmlns:a16="http://schemas.microsoft.com/office/drawing/2014/main" id="{4A76E7A7-0ACC-4E9F-A079-0D3D4A948F42}"/>
                </a:ext>
              </a:extLst>
            </p:cNvPr>
            <p:cNvSpPr/>
            <p:nvPr/>
          </p:nvSpPr>
          <p:spPr>
            <a:xfrm>
              <a:off x="8197012" y="1916087"/>
              <a:ext cx="624244" cy="28038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B5646EA7-54DF-4061-88DC-89A17032B47E}"/>
              </a:ext>
            </a:extLst>
          </p:cNvPr>
          <p:cNvGrpSpPr/>
          <p:nvPr/>
        </p:nvGrpSpPr>
        <p:grpSpPr>
          <a:xfrm>
            <a:off x="8701280" y="1648474"/>
            <a:ext cx="1289485" cy="814586"/>
            <a:chOff x="6356211" y="5111331"/>
            <a:chExt cx="1289485" cy="814586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9A4C5E6-2A16-4764-B3F0-F8EF8F43BD80}"/>
                </a:ext>
              </a:extLst>
            </p:cNvPr>
            <p:cNvSpPr/>
            <p:nvPr/>
          </p:nvSpPr>
          <p:spPr>
            <a:xfrm>
              <a:off x="6763929" y="5154338"/>
              <a:ext cx="417205" cy="50678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153">
              <a:extLst>
                <a:ext uri="{FF2B5EF4-FFF2-40B4-BE49-F238E27FC236}">
                  <a16:creationId xmlns:a16="http://schemas.microsoft.com/office/drawing/2014/main" id="{38F4B307-E49C-46AE-AD94-03FD828BD2AF}"/>
                </a:ext>
              </a:extLst>
            </p:cNvPr>
            <p:cNvCxnSpPr/>
            <p:nvPr/>
          </p:nvCxnSpPr>
          <p:spPr>
            <a:xfrm flipV="1">
              <a:off x="6700090" y="5111331"/>
              <a:ext cx="537424" cy="5689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156">
              <a:extLst>
                <a:ext uri="{FF2B5EF4-FFF2-40B4-BE49-F238E27FC236}">
                  <a16:creationId xmlns:a16="http://schemas.microsoft.com/office/drawing/2014/main" id="{18DCE006-64AB-4CAD-B792-9BD81C08798B}"/>
                </a:ext>
              </a:extLst>
            </p:cNvPr>
            <p:cNvSpPr txBox="1"/>
            <p:nvPr/>
          </p:nvSpPr>
          <p:spPr>
            <a:xfrm>
              <a:off x="6356211" y="5648918"/>
              <a:ext cx="1289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VOA</a:t>
              </a:r>
              <a:endParaRPr lang="en-US" sz="700" dirty="0"/>
            </a:p>
          </p:txBody>
        </p:sp>
      </p:grpSp>
      <p:cxnSp>
        <p:nvCxnSpPr>
          <p:cNvPr id="94" name="Straight Connector 40">
            <a:extLst>
              <a:ext uri="{FF2B5EF4-FFF2-40B4-BE49-F238E27FC236}">
                <a16:creationId xmlns:a16="http://schemas.microsoft.com/office/drawing/2014/main" id="{081A6E37-7F25-4958-8AF4-6E85F990090D}"/>
              </a:ext>
            </a:extLst>
          </p:cNvPr>
          <p:cNvCxnSpPr>
            <a:cxnSpLocks/>
            <a:stCxn id="75" idx="3"/>
            <a:endCxn id="86" idx="1"/>
          </p:cNvCxnSpPr>
          <p:nvPr/>
        </p:nvCxnSpPr>
        <p:spPr>
          <a:xfrm flipV="1">
            <a:off x="7295745" y="1971369"/>
            <a:ext cx="589453" cy="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40">
            <a:extLst>
              <a:ext uri="{FF2B5EF4-FFF2-40B4-BE49-F238E27FC236}">
                <a16:creationId xmlns:a16="http://schemas.microsoft.com/office/drawing/2014/main" id="{87D8657C-8CD1-4ECD-BDD2-67364BB557C8}"/>
              </a:ext>
            </a:extLst>
          </p:cNvPr>
          <p:cNvCxnSpPr>
            <a:cxnSpLocks/>
          </p:cNvCxnSpPr>
          <p:nvPr/>
        </p:nvCxnSpPr>
        <p:spPr>
          <a:xfrm flipV="1">
            <a:off x="8509442" y="1971369"/>
            <a:ext cx="589453" cy="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uxograma: Operação Manual 97">
            <a:extLst>
              <a:ext uri="{FF2B5EF4-FFF2-40B4-BE49-F238E27FC236}">
                <a16:creationId xmlns:a16="http://schemas.microsoft.com/office/drawing/2014/main" id="{A7E01E62-973D-4C08-A090-9A9470CC9C14}"/>
              </a:ext>
            </a:extLst>
          </p:cNvPr>
          <p:cNvSpPr/>
          <p:nvPr/>
        </p:nvSpPr>
        <p:spPr>
          <a:xfrm rot="16200000">
            <a:off x="8743809" y="2702258"/>
            <a:ext cx="3508188" cy="719840"/>
          </a:xfrm>
          <a:prstGeom prst="flowChartManualOperation">
            <a:avLst/>
          </a:prstGeom>
          <a:solidFill>
            <a:srgbClr val="FFFFFF"/>
          </a:solidFill>
          <a:ln w="508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TextBox 208">
            <a:extLst>
              <a:ext uri="{FF2B5EF4-FFF2-40B4-BE49-F238E27FC236}">
                <a16:creationId xmlns:a16="http://schemas.microsoft.com/office/drawing/2014/main" id="{6CA3B331-2BF7-44D3-9C4B-B2A578B41169}"/>
              </a:ext>
            </a:extLst>
          </p:cNvPr>
          <p:cNvSpPr txBox="1"/>
          <p:nvPr/>
        </p:nvSpPr>
        <p:spPr>
          <a:xfrm>
            <a:off x="9853160" y="2957640"/>
            <a:ext cx="1289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F0"/>
                </a:solidFill>
              </a:rPr>
              <a:t>WDM</a:t>
            </a:r>
            <a:endParaRPr lang="en-US" sz="700" b="1" dirty="0">
              <a:solidFill>
                <a:srgbClr val="00B0F0"/>
              </a:solidFill>
            </a:endParaRPr>
          </a:p>
        </p:txBody>
      </p:sp>
      <p:cxnSp>
        <p:nvCxnSpPr>
          <p:cNvPr id="100" name="Straight Connector 40">
            <a:extLst>
              <a:ext uri="{FF2B5EF4-FFF2-40B4-BE49-F238E27FC236}">
                <a16:creationId xmlns:a16="http://schemas.microsoft.com/office/drawing/2014/main" id="{6B22740D-5372-49CD-8441-DDA7FAF70EB3}"/>
              </a:ext>
            </a:extLst>
          </p:cNvPr>
          <p:cNvCxnSpPr>
            <a:cxnSpLocks/>
          </p:cNvCxnSpPr>
          <p:nvPr/>
        </p:nvCxnSpPr>
        <p:spPr>
          <a:xfrm flipV="1">
            <a:off x="9536211" y="1958285"/>
            <a:ext cx="589453" cy="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40">
            <a:extLst>
              <a:ext uri="{FF2B5EF4-FFF2-40B4-BE49-F238E27FC236}">
                <a16:creationId xmlns:a16="http://schemas.microsoft.com/office/drawing/2014/main" id="{A25ECEA1-10BA-4CC0-8B3F-5018AD8AD585}"/>
              </a:ext>
            </a:extLst>
          </p:cNvPr>
          <p:cNvCxnSpPr>
            <a:cxnSpLocks/>
          </p:cNvCxnSpPr>
          <p:nvPr/>
        </p:nvCxnSpPr>
        <p:spPr>
          <a:xfrm>
            <a:off x="4401196" y="3849313"/>
            <a:ext cx="5724468" cy="6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74">
            <a:extLst>
              <a:ext uri="{FF2B5EF4-FFF2-40B4-BE49-F238E27FC236}">
                <a16:creationId xmlns:a16="http://schemas.microsoft.com/office/drawing/2014/main" id="{38576A55-7B2F-4B31-BD41-9F658E9365C7}"/>
              </a:ext>
            </a:extLst>
          </p:cNvPr>
          <p:cNvGrpSpPr/>
          <p:nvPr/>
        </p:nvGrpSpPr>
        <p:grpSpPr>
          <a:xfrm>
            <a:off x="3235340" y="4921251"/>
            <a:ext cx="1274111" cy="775726"/>
            <a:chOff x="3937875" y="607179"/>
            <a:chExt cx="986438" cy="488377"/>
          </a:xfrm>
        </p:grpSpPr>
        <p:pic>
          <p:nvPicPr>
            <p:cNvPr id="104" name="Picture 175">
              <a:extLst>
                <a:ext uri="{FF2B5EF4-FFF2-40B4-BE49-F238E27FC236}">
                  <a16:creationId xmlns:a16="http://schemas.microsoft.com/office/drawing/2014/main" id="{82671CCD-2681-410F-B632-1301583F7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949" y="634999"/>
              <a:ext cx="911201" cy="434599"/>
            </a:xfrm>
            <a:prstGeom prst="rect">
              <a:avLst/>
            </a:prstGeom>
          </p:spPr>
        </p:pic>
        <p:sp>
          <p:nvSpPr>
            <p:cNvPr id="105" name="Rectangle 176">
              <a:extLst>
                <a:ext uri="{FF2B5EF4-FFF2-40B4-BE49-F238E27FC236}">
                  <a16:creationId xmlns:a16="http://schemas.microsoft.com/office/drawing/2014/main" id="{E72AE8BC-8A79-4B4A-A769-58AB030D2765}"/>
                </a:ext>
              </a:extLst>
            </p:cNvPr>
            <p:cNvSpPr/>
            <p:nvPr/>
          </p:nvSpPr>
          <p:spPr>
            <a:xfrm>
              <a:off x="3937875" y="607179"/>
              <a:ext cx="986438" cy="4883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Box 180">
            <a:extLst>
              <a:ext uri="{FF2B5EF4-FFF2-40B4-BE49-F238E27FC236}">
                <a16:creationId xmlns:a16="http://schemas.microsoft.com/office/drawing/2014/main" id="{E66F22F4-DDAE-4A37-89A2-DE9011D01102}"/>
              </a:ext>
            </a:extLst>
          </p:cNvPr>
          <p:cNvSpPr txBox="1"/>
          <p:nvPr/>
        </p:nvSpPr>
        <p:spPr>
          <a:xfrm>
            <a:off x="3100541" y="5711795"/>
            <a:ext cx="158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AWG</a:t>
            </a:r>
          </a:p>
        </p:txBody>
      </p:sp>
      <p:cxnSp>
        <p:nvCxnSpPr>
          <p:cNvPr id="108" name="Conexão: Ângulo Reto 107">
            <a:extLst>
              <a:ext uri="{FF2B5EF4-FFF2-40B4-BE49-F238E27FC236}">
                <a16:creationId xmlns:a16="http://schemas.microsoft.com/office/drawing/2014/main" id="{F88597F6-2B5F-4D95-ADB0-94B4CB0C8388}"/>
              </a:ext>
            </a:extLst>
          </p:cNvPr>
          <p:cNvCxnSpPr>
            <a:stCxn id="48" idx="2"/>
            <a:endCxn id="105" idx="0"/>
          </p:cNvCxnSpPr>
          <p:nvPr/>
        </p:nvCxnSpPr>
        <p:spPr>
          <a:xfrm rot="5400000">
            <a:off x="3497352" y="4544110"/>
            <a:ext cx="752185" cy="2096"/>
          </a:xfrm>
          <a:prstGeom prst="bentConnector3">
            <a:avLst/>
          </a:prstGeom>
          <a:noFill/>
          <a:ln w="22225" cap="flat">
            <a:solidFill>
              <a:schemeClr val="accent1"/>
            </a:solidFill>
            <a:prstDash val="sysDash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9" name="TextBox 39">
            <a:extLst>
              <a:ext uri="{FF2B5EF4-FFF2-40B4-BE49-F238E27FC236}">
                <a16:creationId xmlns:a16="http://schemas.microsoft.com/office/drawing/2014/main" id="{D968A6A3-9C42-4C8B-AB66-83A78016AE23}"/>
              </a:ext>
            </a:extLst>
          </p:cNvPr>
          <p:cNvSpPr txBox="1"/>
          <p:nvPr/>
        </p:nvSpPr>
        <p:spPr>
          <a:xfrm>
            <a:off x="3213899" y="3234873"/>
            <a:ext cx="1289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MZ modulator</a:t>
            </a:r>
          </a:p>
        </p:txBody>
      </p:sp>
      <p:cxnSp>
        <p:nvCxnSpPr>
          <p:cNvPr id="111" name="Conexão: Ângulo Reto 110">
            <a:extLst>
              <a:ext uri="{FF2B5EF4-FFF2-40B4-BE49-F238E27FC236}">
                <a16:creationId xmlns:a16="http://schemas.microsoft.com/office/drawing/2014/main" id="{D6C7448E-5D3E-4F79-82D0-D39C4749F0AE}"/>
              </a:ext>
            </a:extLst>
          </p:cNvPr>
          <p:cNvCxnSpPr>
            <a:stCxn id="105" idx="3"/>
            <a:endCxn id="86" idx="2"/>
          </p:cNvCxnSpPr>
          <p:nvPr/>
        </p:nvCxnSpPr>
        <p:spPr>
          <a:xfrm flipV="1">
            <a:off x="4509451" y="2111560"/>
            <a:ext cx="3687869" cy="3197554"/>
          </a:xfrm>
          <a:prstGeom prst="bentConnector2">
            <a:avLst/>
          </a:prstGeom>
          <a:noFill/>
          <a:ln w="22225" cap="flat">
            <a:solidFill>
              <a:schemeClr val="accent1"/>
            </a:solidFill>
            <a:prstDash val="sysDash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08AFFBB2-BB3C-4B9E-B1B1-32D2BAD3E9B6}"/>
              </a:ext>
            </a:extLst>
          </p:cNvPr>
          <p:cNvSpPr/>
          <p:nvPr/>
        </p:nvSpPr>
        <p:spPr>
          <a:xfrm>
            <a:off x="11164229" y="2841645"/>
            <a:ext cx="178391" cy="234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387176E-D086-4371-A3E8-5A7BEEB21D44}"/>
              </a:ext>
            </a:extLst>
          </p:cNvPr>
          <p:cNvSpPr/>
          <p:nvPr/>
        </p:nvSpPr>
        <p:spPr>
          <a:xfrm>
            <a:off x="11222671" y="2842163"/>
            <a:ext cx="178391" cy="234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0A8BAB8-CB3F-413C-8977-FA06BAA5BA7F}"/>
              </a:ext>
            </a:extLst>
          </p:cNvPr>
          <p:cNvSpPr/>
          <p:nvPr/>
        </p:nvSpPr>
        <p:spPr>
          <a:xfrm>
            <a:off x="11283649" y="2842496"/>
            <a:ext cx="178391" cy="234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66D2EE1-BFB6-4B09-AA11-94FE7F06DD3F}"/>
              </a:ext>
            </a:extLst>
          </p:cNvPr>
          <p:cNvSpPr/>
          <p:nvPr/>
        </p:nvSpPr>
        <p:spPr>
          <a:xfrm>
            <a:off x="11342356" y="2837449"/>
            <a:ext cx="178391" cy="234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C7A5BB7-7071-4F8D-83BB-1C2192F87BA6}"/>
              </a:ext>
            </a:extLst>
          </p:cNvPr>
          <p:cNvSpPr/>
          <p:nvPr/>
        </p:nvSpPr>
        <p:spPr>
          <a:xfrm>
            <a:off x="11396312" y="2840390"/>
            <a:ext cx="178391" cy="234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40">
            <a:extLst>
              <a:ext uri="{FF2B5EF4-FFF2-40B4-BE49-F238E27FC236}">
                <a16:creationId xmlns:a16="http://schemas.microsoft.com/office/drawing/2014/main" id="{EA43D180-39C1-49FB-BD13-5EC5E683132F}"/>
              </a:ext>
            </a:extLst>
          </p:cNvPr>
          <p:cNvCxnSpPr>
            <a:cxnSpLocks/>
          </p:cNvCxnSpPr>
          <p:nvPr/>
        </p:nvCxnSpPr>
        <p:spPr>
          <a:xfrm flipV="1">
            <a:off x="10879724" y="3086915"/>
            <a:ext cx="952837" cy="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56">
            <a:extLst>
              <a:ext uri="{FF2B5EF4-FFF2-40B4-BE49-F238E27FC236}">
                <a16:creationId xmlns:a16="http://schemas.microsoft.com/office/drawing/2014/main" id="{38DE160D-1DD5-40D9-8A35-720A01C082EA}"/>
              </a:ext>
            </a:extLst>
          </p:cNvPr>
          <p:cNvSpPr txBox="1"/>
          <p:nvPr/>
        </p:nvSpPr>
        <p:spPr>
          <a:xfrm>
            <a:off x="10697613" y="2529175"/>
            <a:ext cx="1289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FIBER</a:t>
            </a:r>
            <a:endParaRPr lang="en-US" sz="700" dirty="0"/>
          </a:p>
        </p:txBody>
      </p:sp>
      <p:sp>
        <p:nvSpPr>
          <p:cNvPr id="123" name="TextBox 200">
            <a:extLst>
              <a:ext uri="{FF2B5EF4-FFF2-40B4-BE49-F238E27FC236}">
                <a16:creationId xmlns:a16="http://schemas.microsoft.com/office/drawing/2014/main" id="{76194542-C098-418F-BEDE-12B09BBDEE22}"/>
              </a:ext>
            </a:extLst>
          </p:cNvPr>
          <p:cNvSpPr txBox="1"/>
          <p:nvPr/>
        </p:nvSpPr>
        <p:spPr>
          <a:xfrm>
            <a:off x="776035" y="-13095"/>
            <a:ext cx="4712342" cy="137473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ALICE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Picture 4">
            <a:extLst>
              <a:ext uri="{FF2B5EF4-FFF2-40B4-BE49-F238E27FC236}">
                <a16:creationId xmlns:a16="http://schemas.microsoft.com/office/drawing/2014/main" id="{6ED16489-4824-4D8A-BFBB-0F0E5A4A5B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9797" b="89848" l="3125" r="411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69" y="-109322"/>
            <a:ext cx="2854567" cy="1467874"/>
          </a:xfrm>
          <a:prstGeom prst="rect">
            <a:avLst/>
          </a:prstGeom>
          <a:noFill/>
        </p:spPr>
      </p:pic>
      <p:sp>
        <p:nvSpPr>
          <p:cNvPr id="96" name="Rectangle 6">
            <a:extLst>
              <a:ext uri="{FF2B5EF4-FFF2-40B4-BE49-F238E27FC236}">
                <a16:creationId xmlns:a16="http://schemas.microsoft.com/office/drawing/2014/main" id="{869E7363-D948-4046-BB85-A8A0F248E598}"/>
              </a:ext>
            </a:extLst>
          </p:cNvPr>
          <p:cNvSpPr/>
          <p:nvPr/>
        </p:nvSpPr>
        <p:spPr>
          <a:xfrm>
            <a:off x="5458447" y="5094212"/>
            <a:ext cx="899491" cy="4690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EPC controller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27358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tângulo: Cantos Arredondados 121">
            <a:extLst>
              <a:ext uri="{FF2B5EF4-FFF2-40B4-BE49-F238E27FC236}">
                <a16:creationId xmlns:a16="http://schemas.microsoft.com/office/drawing/2014/main" id="{BD196ADA-963B-440B-97EB-FBDDA5119079}"/>
              </a:ext>
            </a:extLst>
          </p:cNvPr>
          <p:cNvSpPr/>
          <p:nvPr/>
        </p:nvSpPr>
        <p:spPr>
          <a:xfrm>
            <a:off x="206490" y="144779"/>
            <a:ext cx="11830170" cy="5975277"/>
          </a:xfrm>
          <a:prstGeom prst="roundRect">
            <a:avLst/>
          </a:prstGeom>
          <a:noFill/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TextBox 200">
            <a:extLst>
              <a:ext uri="{FF2B5EF4-FFF2-40B4-BE49-F238E27FC236}">
                <a16:creationId xmlns:a16="http://schemas.microsoft.com/office/drawing/2014/main" id="{76194542-C098-418F-BEDE-12B09BBDEE22}"/>
              </a:ext>
            </a:extLst>
          </p:cNvPr>
          <p:cNvSpPr txBox="1"/>
          <p:nvPr/>
        </p:nvSpPr>
        <p:spPr>
          <a:xfrm>
            <a:off x="776035" y="-13095"/>
            <a:ext cx="4712342" cy="137473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ALICE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Picture 4">
            <a:extLst>
              <a:ext uri="{FF2B5EF4-FFF2-40B4-BE49-F238E27FC236}">
                <a16:creationId xmlns:a16="http://schemas.microsoft.com/office/drawing/2014/main" id="{6ED16489-4824-4D8A-BFBB-0F0E5A4A5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797" b="89848" l="3125" r="411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69" y="-109322"/>
            <a:ext cx="2854567" cy="1467874"/>
          </a:xfrm>
          <a:prstGeom prst="rect">
            <a:avLst/>
          </a:prstGeom>
          <a:noFill/>
        </p:spPr>
      </p:pic>
      <p:grpSp>
        <p:nvGrpSpPr>
          <p:cNvPr id="102" name="Group 101"/>
          <p:cNvGrpSpPr/>
          <p:nvPr/>
        </p:nvGrpSpPr>
        <p:grpSpPr>
          <a:xfrm>
            <a:off x="1213388" y="1904892"/>
            <a:ext cx="557213" cy="571724"/>
            <a:chOff x="4376737" y="3190987"/>
            <a:chExt cx="557213" cy="571724"/>
          </a:xfrm>
        </p:grpSpPr>
        <p:sp>
          <p:nvSpPr>
            <p:cNvPr id="107" name="Oval 106"/>
            <p:cNvSpPr/>
            <p:nvPr/>
          </p:nvSpPr>
          <p:spPr>
            <a:xfrm>
              <a:off x="4376737" y="3190987"/>
              <a:ext cx="557213" cy="571724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Left-Right Arrow 109"/>
            <p:cNvSpPr/>
            <p:nvPr/>
          </p:nvSpPr>
          <p:spPr>
            <a:xfrm rot="16200000">
              <a:off x="4411662" y="3392088"/>
              <a:ext cx="487362" cy="169522"/>
            </a:xfrm>
            <a:prstGeom prst="leftRightArrow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843698" y="2531867"/>
            <a:ext cx="557213" cy="571724"/>
            <a:chOff x="4451350" y="3088475"/>
            <a:chExt cx="557213" cy="571724"/>
          </a:xfrm>
        </p:grpSpPr>
        <p:sp>
          <p:nvSpPr>
            <p:cNvPr id="120" name="Oval 119"/>
            <p:cNvSpPr/>
            <p:nvPr/>
          </p:nvSpPr>
          <p:spPr>
            <a:xfrm>
              <a:off x="4451350" y="3088475"/>
              <a:ext cx="557213" cy="571724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Left-Right Arrow 120"/>
            <p:cNvSpPr/>
            <p:nvPr/>
          </p:nvSpPr>
          <p:spPr>
            <a:xfrm rot="13504009">
              <a:off x="4486275" y="3289576"/>
              <a:ext cx="487362" cy="169522"/>
            </a:xfrm>
            <a:prstGeom prst="leftRightArrow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843698" y="1919403"/>
            <a:ext cx="571724" cy="557213"/>
            <a:chOff x="4621087" y="2126449"/>
            <a:chExt cx="571724" cy="557213"/>
          </a:xfrm>
        </p:grpSpPr>
        <p:sp>
          <p:nvSpPr>
            <p:cNvPr id="125" name="Oval 124"/>
            <p:cNvSpPr/>
            <p:nvPr/>
          </p:nvSpPr>
          <p:spPr>
            <a:xfrm rot="5400000">
              <a:off x="4628342" y="2119194"/>
              <a:ext cx="557213" cy="571724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C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Left-Right Arrow 125"/>
            <p:cNvSpPr/>
            <p:nvPr/>
          </p:nvSpPr>
          <p:spPr>
            <a:xfrm>
              <a:off x="4663268" y="2320295"/>
              <a:ext cx="487362" cy="169522"/>
            </a:xfrm>
            <a:prstGeom prst="leftRightArrow">
              <a:avLst/>
            </a:prstGeom>
            <a:solidFill>
              <a:srgbClr val="C00000"/>
            </a:solidFill>
            <a:ln w="19050" cap="flat">
              <a:solidFill>
                <a:srgbClr val="C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206132" y="2539122"/>
            <a:ext cx="571724" cy="557213"/>
            <a:chOff x="3649719" y="3095730"/>
            <a:chExt cx="571724" cy="557213"/>
          </a:xfrm>
        </p:grpSpPr>
        <p:sp>
          <p:nvSpPr>
            <p:cNvPr id="128" name="Oval 127"/>
            <p:cNvSpPr/>
            <p:nvPr/>
          </p:nvSpPr>
          <p:spPr>
            <a:xfrm rot="5842005">
              <a:off x="3656974" y="3088475"/>
              <a:ext cx="557213" cy="571724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C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Left-Right Arrow 128"/>
            <p:cNvSpPr/>
            <p:nvPr/>
          </p:nvSpPr>
          <p:spPr>
            <a:xfrm rot="19346014">
              <a:off x="3691900" y="3289576"/>
              <a:ext cx="487362" cy="169522"/>
            </a:xfrm>
            <a:prstGeom prst="leftRightArrow">
              <a:avLst/>
            </a:prstGeom>
            <a:solidFill>
              <a:srgbClr val="C00000"/>
            </a:solidFill>
            <a:ln w="19050" cap="flat">
              <a:solidFill>
                <a:srgbClr val="C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2519715" y="1612653"/>
            <a:ext cx="8849067" cy="341631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342900" marR="0" indent="-34290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One of the 4 states of polarization is randomly chosen.</a:t>
            </a:r>
          </a:p>
          <a:p>
            <a:pPr marL="342900" marR="0" indent="-34290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 smtClean="0"/>
              <a:t>Polarization encoding is performe</a:t>
            </a:r>
            <a:r>
              <a:rPr lang="en-US" sz="2000" b="1" dirty="0" smtClean="0"/>
              <a:t>d using an electronic polarization controller, using 4 values of voltage (1 for each </a:t>
            </a:r>
            <a:r>
              <a:rPr lang="en-US" sz="2000" b="1" dirty="0" err="1" smtClean="0"/>
              <a:t>waveplate</a:t>
            </a:r>
            <a:r>
              <a:rPr lang="en-US" sz="2000" b="1" dirty="0" smtClean="0"/>
              <a:t>).</a:t>
            </a:r>
          </a:p>
          <a:p>
            <a:pPr marL="342900" marR="0" indent="-34290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Arial"/>
              </a:rPr>
              <a:t>Additional synchronism signal in a different wavelength.</a:t>
            </a:r>
          </a:p>
          <a:p>
            <a:pPr marL="342900" marR="0" indent="-34290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 smtClean="0">
                <a:solidFill>
                  <a:schemeClr val="tx1"/>
                </a:solidFill>
              </a:rPr>
              <a:t>Quantum signal is pulsed using a MZM modulator in order to obtain in average 0.1 photons per pulse.</a:t>
            </a:r>
            <a:endParaRPr kumimoji="0" lang="en-US" sz="2000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Arial"/>
            </a:endParaRPr>
          </a:p>
          <a:p>
            <a:pPr marL="342900" marR="0" indent="-34290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 smtClean="0">
                <a:solidFill>
                  <a:schemeClr val="tx1"/>
                </a:solidFill>
              </a:rPr>
              <a:t>Both quantum and synchronism signals are coupled using a wavelength multiplexer.</a:t>
            </a:r>
          </a:p>
        </p:txBody>
      </p:sp>
    </p:spTree>
    <p:extLst>
      <p:ext uri="{BB962C8B-B14F-4D97-AF65-F5344CB8AC3E}">
        <p14:creationId xmlns:p14="http://schemas.microsoft.com/office/powerpoint/2010/main" val="2085673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tângulo: Cantos Arredondados 121">
            <a:extLst>
              <a:ext uri="{FF2B5EF4-FFF2-40B4-BE49-F238E27FC236}">
                <a16:creationId xmlns:a16="http://schemas.microsoft.com/office/drawing/2014/main" id="{BD196ADA-963B-440B-97EB-FBDDA5119079}"/>
              </a:ext>
            </a:extLst>
          </p:cNvPr>
          <p:cNvSpPr/>
          <p:nvPr/>
        </p:nvSpPr>
        <p:spPr>
          <a:xfrm>
            <a:off x="206490" y="144779"/>
            <a:ext cx="11830170" cy="5975277"/>
          </a:xfrm>
          <a:prstGeom prst="roundRect">
            <a:avLst/>
          </a:prstGeom>
          <a:noFill/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TextBox 200">
            <a:extLst>
              <a:ext uri="{FF2B5EF4-FFF2-40B4-BE49-F238E27FC236}">
                <a16:creationId xmlns:a16="http://schemas.microsoft.com/office/drawing/2014/main" id="{76194542-C098-418F-BEDE-12B09BBDEE22}"/>
              </a:ext>
            </a:extLst>
          </p:cNvPr>
          <p:cNvSpPr txBox="1"/>
          <p:nvPr/>
        </p:nvSpPr>
        <p:spPr>
          <a:xfrm>
            <a:off x="-473994" y="251278"/>
            <a:ext cx="4712342" cy="137473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BOB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Picture 10">
            <a:extLst>
              <a:ext uri="{FF2B5EF4-FFF2-40B4-BE49-F238E27FC236}">
                <a16:creationId xmlns:a16="http://schemas.microsoft.com/office/drawing/2014/main" id="{4DDCBC45-06DA-476A-AD8E-3CA39DE85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23" b="96447" l="52865" r="960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92" y="229546"/>
            <a:ext cx="2704150" cy="1363233"/>
          </a:xfrm>
          <a:prstGeom prst="rect">
            <a:avLst/>
          </a:prstGeom>
        </p:spPr>
      </p:pic>
      <p:grpSp>
        <p:nvGrpSpPr>
          <p:cNvPr id="177" name="Agrupar 176">
            <a:extLst>
              <a:ext uri="{FF2B5EF4-FFF2-40B4-BE49-F238E27FC236}">
                <a16:creationId xmlns:a16="http://schemas.microsoft.com/office/drawing/2014/main" id="{A60669F8-430D-4B7E-ACAE-D8737AA1FD7A}"/>
              </a:ext>
            </a:extLst>
          </p:cNvPr>
          <p:cNvGrpSpPr/>
          <p:nvPr/>
        </p:nvGrpSpPr>
        <p:grpSpPr>
          <a:xfrm>
            <a:off x="223265" y="1308520"/>
            <a:ext cx="10921133" cy="4353772"/>
            <a:chOff x="234552" y="462500"/>
            <a:chExt cx="10921133" cy="4353772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A98AA06-FBF2-4A15-9F13-FCF04FD2E86D}"/>
                </a:ext>
              </a:extLst>
            </p:cNvPr>
            <p:cNvSpPr/>
            <p:nvPr/>
          </p:nvSpPr>
          <p:spPr>
            <a:xfrm>
              <a:off x="656249" y="2836598"/>
              <a:ext cx="178391" cy="234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0E9D830-A890-4C60-AD88-F7D6B0A7451A}"/>
                </a:ext>
              </a:extLst>
            </p:cNvPr>
            <p:cNvSpPr/>
            <p:nvPr/>
          </p:nvSpPr>
          <p:spPr>
            <a:xfrm>
              <a:off x="714691" y="2837116"/>
              <a:ext cx="178391" cy="2345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9108707-0F7B-427C-85A0-17215E5A95CC}"/>
                </a:ext>
              </a:extLst>
            </p:cNvPr>
            <p:cNvSpPr/>
            <p:nvPr/>
          </p:nvSpPr>
          <p:spPr>
            <a:xfrm>
              <a:off x="775669" y="2837449"/>
              <a:ext cx="178391" cy="2345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7D30323-9310-4AE1-92C7-8A5F9B226379}"/>
                </a:ext>
              </a:extLst>
            </p:cNvPr>
            <p:cNvSpPr/>
            <p:nvPr/>
          </p:nvSpPr>
          <p:spPr>
            <a:xfrm>
              <a:off x="834376" y="2832402"/>
              <a:ext cx="178391" cy="2345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99168A39-F479-48F3-A584-51B39D420624}"/>
                </a:ext>
              </a:extLst>
            </p:cNvPr>
            <p:cNvSpPr/>
            <p:nvPr/>
          </p:nvSpPr>
          <p:spPr>
            <a:xfrm>
              <a:off x="888332" y="2835343"/>
              <a:ext cx="178391" cy="2345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40">
              <a:extLst>
                <a:ext uri="{FF2B5EF4-FFF2-40B4-BE49-F238E27FC236}">
                  <a16:creationId xmlns:a16="http://schemas.microsoft.com/office/drawing/2014/main" id="{24576612-EFEC-4104-B4B0-89C9D2414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663" y="3057967"/>
              <a:ext cx="952837" cy="8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56">
              <a:extLst>
                <a:ext uri="{FF2B5EF4-FFF2-40B4-BE49-F238E27FC236}">
                  <a16:creationId xmlns:a16="http://schemas.microsoft.com/office/drawing/2014/main" id="{3FC1C0F0-D53C-4F65-A3F9-C04D31E6AAC6}"/>
                </a:ext>
              </a:extLst>
            </p:cNvPr>
            <p:cNvSpPr txBox="1"/>
            <p:nvPr/>
          </p:nvSpPr>
          <p:spPr>
            <a:xfrm>
              <a:off x="234552" y="2508996"/>
              <a:ext cx="1289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FIBER</a:t>
              </a:r>
              <a:endParaRPr lang="en-US" sz="700" dirty="0"/>
            </a:p>
          </p:txBody>
        </p:sp>
        <p:sp>
          <p:nvSpPr>
            <p:cNvPr id="127" name="Fluxograma: Operação Manual 126">
              <a:extLst>
                <a:ext uri="{FF2B5EF4-FFF2-40B4-BE49-F238E27FC236}">
                  <a16:creationId xmlns:a16="http://schemas.microsoft.com/office/drawing/2014/main" id="{39F5A6CF-4722-4CD3-9FBA-89FD1AB7DA3B}"/>
                </a:ext>
              </a:extLst>
            </p:cNvPr>
            <p:cNvSpPr/>
            <p:nvPr/>
          </p:nvSpPr>
          <p:spPr>
            <a:xfrm rot="5400000">
              <a:off x="29018" y="2702258"/>
              <a:ext cx="3508188" cy="719840"/>
            </a:xfrm>
            <a:prstGeom prst="flowChartManualOperation">
              <a:avLst/>
            </a:prstGeom>
            <a:solidFill>
              <a:srgbClr val="FFFFFF"/>
            </a:solidFill>
            <a:ln w="50800" cap="flat">
              <a:solidFill>
                <a:srgbClr val="00B0F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TextBox 208">
              <a:extLst>
                <a:ext uri="{FF2B5EF4-FFF2-40B4-BE49-F238E27FC236}">
                  <a16:creationId xmlns:a16="http://schemas.microsoft.com/office/drawing/2014/main" id="{787FD150-834D-4295-8CDA-31E0C3DA16C2}"/>
                </a:ext>
              </a:extLst>
            </p:cNvPr>
            <p:cNvSpPr txBox="1"/>
            <p:nvPr/>
          </p:nvSpPr>
          <p:spPr>
            <a:xfrm>
              <a:off x="1138369" y="2888690"/>
              <a:ext cx="12894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B0F0"/>
                  </a:solidFill>
                </a:rPr>
                <a:t>WDM</a:t>
              </a:r>
              <a:endParaRPr lang="en-US" sz="700" b="1" dirty="0">
                <a:solidFill>
                  <a:srgbClr val="00B0F0"/>
                </a:solidFill>
              </a:endParaRPr>
            </a:p>
          </p:txBody>
        </p:sp>
        <p:sp>
          <p:nvSpPr>
            <p:cNvPr id="129" name="Rectangle 6">
              <a:extLst>
                <a:ext uri="{FF2B5EF4-FFF2-40B4-BE49-F238E27FC236}">
                  <a16:creationId xmlns:a16="http://schemas.microsoft.com/office/drawing/2014/main" id="{A4CAFE17-99BA-4A8D-B3BC-3AF08123F067}"/>
                </a:ext>
              </a:extLst>
            </p:cNvPr>
            <p:cNvSpPr/>
            <p:nvPr/>
          </p:nvSpPr>
          <p:spPr>
            <a:xfrm>
              <a:off x="4120603" y="1749519"/>
              <a:ext cx="639141" cy="46900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0" name="Straight Connector 40">
              <a:extLst>
                <a:ext uri="{FF2B5EF4-FFF2-40B4-BE49-F238E27FC236}">
                  <a16:creationId xmlns:a16="http://schemas.microsoft.com/office/drawing/2014/main" id="{DD86014F-7166-4784-BD3D-A8008BB45502}"/>
                </a:ext>
              </a:extLst>
            </p:cNvPr>
            <p:cNvCxnSpPr>
              <a:cxnSpLocks/>
              <a:endCxn id="129" idx="1"/>
            </p:cNvCxnSpPr>
            <p:nvPr/>
          </p:nvCxnSpPr>
          <p:spPr>
            <a:xfrm flipV="1">
              <a:off x="2143032" y="1984021"/>
              <a:ext cx="1977571" cy="2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40">
              <a:extLst>
                <a:ext uri="{FF2B5EF4-FFF2-40B4-BE49-F238E27FC236}">
                  <a16:creationId xmlns:a16="http://schemas.microsoft.com/office/drawing/2014/main" id="{139BF9CD-950A-4C56-BD3D-0B5FD30DA084}"/>
                </a:ext>
              </a:extLst>
            </p:cNvPr>
            <p:cNvCxnSpPr>
              <a:cxnSpLocks/>
            </p:cNvCxnSpPr>
            <p:nvPr/>
          </p:nvCxnSpPr>
          <p:spPr>
            <a:xfrm>
              <a:off x="4775604" y="1985966"/>
              <a:ext cx="1073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50">
              <a:extLst>
                <a:ext uri="{FF2B5EF4-FFF2-40B4-BE49-F238E27FC236}">
                  <a16:creationId xmlns:a16="http://schemas.microsoft.com/office/drawing/2014/main" id="{06DB4091-20C9-4935-B768-6DC5316D96E0}"/>
                </a:ext>
              </a:extLst>
            </p:cNvPr>
            <p:cNvGrpSpPr/>
            <p:nvPr/>
          </p:nvGrpSpPr>
          <p:grpSpPr>
            <a:xfrm>
              <a:off x="5057001" y="1748534"/>
              <a:ext cx="540795" cy="237948"/>
              <a:chOff x="2800350" y="1635592"/>
              <a:chExt cx="418693" cy="149806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4BFE11A1-0A23-44DA-A5C3-2C3578A2C710}"/>
                  </a:ext>
                </a:extLst>
              </p:cNvPr>
              <p:cNvSpPr/>
              <p:nvPr/>
            </p:nvSpPr>
            <p:spPr>
              <a:xfrm>
                <a:off x="2800350" y="1637437"/>
                <a:ext cx="138113" cy="147635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121FC1C1-10D7-4EE1-83B1-047EB1CFEBEC}"/>
                  </a:ext>
                </a:extLst>
              </p:cNvPr>
              <p:cNvSpPr/>
              <p:nvPr/>
            </p:nvSpPr>
            <p:spPr>
              <a:xfrm>
                <a:off x="2938463" y="1637763"/>
                <a:ext cx="138113" cy="147635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5B5C9853-9E0C-49DA-9446-2F03BE058826}"/>
                  </a:ext>
                </a:extLst>
              </p:cNvPr>
              <p:cNvSpPr/>
              <p:nvPr/>
            </p:nvSpPr>
            <p:spPr>
              <a:xfrm>
                <a:off x="3080930" y="1635592"/>
                <a:ext cx="138113" cy="147635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ectangle 6">
              <a:extLst>
                <a:ext uri="{FF2B5EF4-FFF2-40B4-BE49-F238E27FC236}">
                  <a16:creationId xmlns:a16="http://schemas.microsoft.com/office/drawing/2014/main" id="{2B7CA9D6-8DD3-4F81-8716-5E2939711B8F}"/>
                </a:ext>
              </a:extLst>
            </p:cNvPr>
            <p:cNvSpPr/>
            <p:nvPr/>
          </p:nvSpPr>
          <p:spPr>
            <a:xfrm>
              <a:off x="4124910" y="3591223"/>
              <a:ext cx="639141" cy="46900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7" name="Straight Connector 40">
              <a:extLst>
                <a:ext uri="{FF2B5EF4-FFF2-40B4-BE49-F238E27FC236}">
                  <a16:creationId xmlns:a16="http://schemas.microsoft.com/office/drawing/2014/main" id="{E8688EED-3164-481C-B2F5-BF138C106ABB}"/>
                </a:ext>
              </a:extLst>
            </p:cNvPr>
            <p:cNvCxnSpPr>
              <a:cxnSpLocks/>
              <a:endCxn id="136" idx="1"/>
            </p:cNvCxnSpPr>
            <p:nvPr/>
          </p:nvCxnSpPr>
          <p:spPr>
            <a:xfrm flipV="1">
              <a:off x="2147339" y="3825725"/>
              <a:ext cx="1977571" cy="2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Agrupar 137">
              <a:extLst>
                <a:ext uri="{FF2B5EF4-FFF2-40B4-BE49-F238E27FC236}">
                  <a16:creationId xmlns:a16="http://schemas.microsoft.com/office/drawing/2014/main" id="{3760BE15-4353-4FA9-B172-88A6FDC2ABF2}"/>
                </a:ext>
              </a:extLst>
            </p:cNvPr>
            <p:cNvGrpSpPr/>
            <p:nvPr/>
          </p:nvGrpSpPr>
          <p:grpSpPr>
            <a:xfrm>
              <a:off x="5508601" y="1580595"/>
              <a:ext cx="1289485" cy="515143"/>
              <a:chOff x="7843113" y="1681327"/>
              <a:chExt cx="1289485" cy="515143"/>
            </a:xfrm>
          </p:grpSpPr>
          <p:grpSp>
            <p:nvGrpSpPr>
              <p:cNvPr id="139" name="Group 204">
                <a:extLst>
                  <a:ext uri="{FF2B5EF4-FFF2-40B4-BE49-F238E27FC236}">
                    <a16:creationId xmlns:a16="http://schemas.microsoft.com/office/drawing/2014/main" id="{44616C8A-5791-47A3-A661-971E4BF505EB}"/>
                  </a:ext>
                </a:extLst>
              </p:cNvPr>
              <p:cNvGrpSpPr/>
              <p:nvPr/>
            </p:nvGrpSpPr>
            <p:grpSpPr>
              <a:xfrm>
                <a:off x="8231995" y="1953345"/>
                <a:ext cx="540795" cy="237948"/>
                <a:chOff x="2800350" y="1635592"/>
                <a:chExt cx="418693" cy="149806"/>
              </a:xfrm>
            </p:grpSpPr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4D1670B4-B6F0-4CE4-A336-B8E032EFEF6B}"/>
                    </a:ext>
                  </a:extLst>
                </p:cNvPr>
                <p:cNvSpPr/>
                <p:nvPr/>
              </p:nvSpPr>
              <p:spPr>
                <a:xfrm>
                  <a:off x="2800350" y="1637437"/>
                  <a:ext cx="138113" cy="147635"/>
                </a:xfrm>
                <a:prstGeom prst="ellipse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23EA318D-04B4-4E61-B418-3D226A5030C6}"/>
                    </a:ext>
                  </a:extLst>
                </p:cNvPr>
                <p:cNvSpPr/>
                <p:nvPr/>
              </p:nvSpPr>
              <p:spPr>
                <a:xfrm>
                  <a:off x="2938463" y="1637763"/>
                  <a:ext cx="138113" cy="147635"/>
                </a:xfrm>
                <a:prstGeom prst="ellipse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76993C19-2E88-4BA4-AFCB-2E8DEE1617DA}"/>
                    </a:ext>
                  </a:extLst>
                </p:cNvPr>
                <p:cNvSpPr/>
                <p:nvPr/>
              </p:nvSpPr>
              <p:spPr>
                <a:xfrm>
                  <a:off x="3080930" y="1635592"/>
                  <a:ext cx="138113" cy="147635"/>
                </a:xfrm>
                <a:prstGeom prst="ellipse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0" name="TextBox 208">
                <a:extLst>
                  <a:ext uri="{FF2B5EF4-FFF2-40B4-BE49-F238E27FC236}">
                    <a16:creationId xmlns:a16="http://schemas.microsoft.com/office/drawing/2014/main" id="{2D799993-21D2-4848-9090-FA8C433EEAC6}"/>
                  </a:ext>
                </a:extLst>
              </p:cNvPr>
              <p:cNvSpPr txBox="1"/>
              <p:nvPr/>
            </p:nvSpPr>
            <p:spPr>
              <a:xfrm>
                <a:off x="7843113" y="1681327"/>
                <a:ext cx="12894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0B0F0"/>
                    </a:solidFill>
                  </a:rPr>
                  <a:t>EPC</a:t>
                </a:r>
                <a:endParaRPr lang="en-US" sz="7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41" name="Rectangle 34">
                <a:extLst>
                  <a:ext uri="{FF2B5EF4-FFF2-40B4-BE49-F238E27FC236}">
                    <a16:creationId xmlns:a16="http://schemas.microsoft.com/office/drawing/2014/main" id="{D6C84C4E-9DB7-4463-A671-A5B199E91239}"/>
                  </a:ext>
                </a:extLst>
              </p:cNvPr>
              <p:cNvSpPr/>
              <p:nvPr/>
            </p:nvSpPr>
            <p:spPr>
              <a:xfrm>
                <a:off x="8197012" y="1916087"/>
                <a:ext cx="624244" cy="280383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5" name="Straight Connector 261">
              <a:extLst>
                <a:ext uri="{FF2B5EF4-FFF2-40B4-BE49-F238E27FC236}">
                  <a16:creationId xmlns:a16="http://schemas.microsoft.com/office/drawing/2014/main" id="{6455333D-609C-4949-939D-EBB0F8734DF6}"/>
                </a:ext>
              </a:extLst>
            </p:cNvPr>
            <p:cNvCxnSpPr>
              <a:cxnSpLocks/>
              <a:stCxn id="147" idx="3"/>
              <a:endCxn id="154" idx="1"/>
            </p:cNvCxnSpPr>
            <p:nvPr/>
          </p:nvCxnSpPr>
          <p:spPr>
            <a:xfrm>
              <a:off x="8831658" y="1984021"/>
              <a:ext cx="618788" cy="3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13">
              <a:extLst>
                <a:ext uri="{FF2B5EF4-FFF2-40B4-BE49-F238E27FC236}">
                  <a16:creationId xmlns:a16="http://schemas.microsoft.com/office/drawing/2014/main" id="{73BB2883-1CB6-4DE2-B8A0-45D82CE320DF}"/>
                </a:ext>
              </a:extLst>
            </p:cNvPr>
            <p:cNvCxnSpPr>
              <a:cxnSpLocks/>
              <a:stCxn id="141" idx="3"/>
              <a:endCxn id="147" idx="1"/>
            </p:cNvCxnSpPr>
            <p:nvPr/>
          </p:nvCxnSpPr>
          <p:spPr>
            <a:xfrm>
              <a:off x="6486744" y="1955547"/>
              <a:ext cx="1766829" cy="28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247">
              <a:extLst>
                <a:ext uri="{FF2B5EF4-FFF2-40B4-BE49-F238E27FC236}">
                  <a16:creationId xmlns:a16="http://schemas.microsoft.com/office/drawing/2014/main" id="{BBBCFC9A-4A14-4CC3-BDA5-09967CF080AD}"/>
                </a:ext>
              </a:extLst>
            </p:cNvPr>
            <p:cNvSpPr/>
            <p:nvPr/>
          </p:nvSpPr>
          <p:spPr>
            <a:xfrm>
              <a:off x="8253573" y="1649855"/>
              <a:ext cx="578085" cy="66833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249">
              <a:extLst>
                <a:ext uri="{FF2B5EF4-FFF2-40B4-BE49-F238E27FC236}">
                  <a16:creationId xmlns:a16="http://schemas.microsoft.com/office/drawing/2014/main" id="{F00FC7C0-2E89-4041-A1AC-A3AA7FC2BD94}"/>
                </a:ext>
              </a:extLst>
            </p:cNvPr>
            <p:cNvSpPr txBox="1"/>
            <p:nvPr/>
          </p:nvSpPr>
          <p:spPr>
            <a:xfrm>
              <a:off x="7904531" y="2347138"/>
              <a:ext cx="1289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F0"/>
                  </a:solidFill>
                </a:rPr>
                <a:t>PBS3</a:t>
              </a:r>
              <a:endParaRPr lang="en-US" sz="700" dirty="0">
                <a:solidFill>
                  <a:srgbClr val="00B0F0"/>
                </a:solidFill>
              </a:endParaRPr>
            </a:p>
          </p:txBody>
        </p:sp>
        <p:cxnSp>
          <p:nvCxnSpPr>
            <p:cNvPr id="149" name="Straight Connector 255">
              <a:extLst>
                <a:ext uri="{FF2B5EF4-FFF2-40B4-BE49-F238E27FC236}">
                  <a16:creationId xmlns:a16="http://schemas.microsoft.com/office/drawing/2014/main" id="{6AF42B39-5FC1-45F7-9ABE-8F088DC33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3606" y="897798"/>
              <a:ext cx="0" cy="740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Agrupar 152">
              <a:extLst>
                <a:ext uri="{FF2B5EF4-FFF2-40B4-BE49-F238E27FC236}">
                  <a16:creationId xmlns:a16="http://schemas.microsoft.com/office/drawing/2014/main" id="{8B4880D9-5641-4BE2-8CA9-06616616F4B5}"/>
                </a:ext>
              </a:extLst>
            </p:cNvPr>
            <p:cNvGrpSpPr/>
            <p:nvPr/>
          </p:nvGrpSpPr>
          <p:grpSpPr>
            <a:xfrm>
              <a:off x="9446500" y="1559716"/>
              <a:ext cx="1012262" cy="846020"/>
              <a:chOff x="7240212" y="3647857"/>
              <a:chExt cx="865273" cy="602388"/>
            </a:xfrm>
          </p:grpSpPr>
          <p:pic>
            <p:nvPicPr>
              <p:cNvPr id="154" name="Picture 251">
                <a:extLst>
                  <a:ext uri="{FF2B5EF4-FFF2-40B4-BE49-F238E27FC236}">
                    <a16:creationId xmlns:a16="http://schemas.microsoft.com/office/drawing/2014/main" id="{548B1E1F-1427-4005-A736-96F98307B9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3585" y="3691571"/>
                <a:ext cx="861900" cy="521912"/>
              </a:xfrm>
              <a:prstGeom prst="rect">
                <a:avLst/>
              </a:prstGeom>
            </p:spPr>
          </p:pic>
          <p:sp>
            <p:nvSpPr>
              <p:cNvPr id="155" name="Rectangle 260">
                <a:extLst>
                  <a:ext uri="{FF2B5EF4-FFF2-40B4-BE49-F238E27FC236}">
                    <a16:creationId xmlns:a16="http://schemas.microsoft.com/office/drawing/2014/main" id="{EC5205B0-DBCA-4BB2-AA92-080BBD125EE1}"/>
                  </a:ext>
                </a:extLst>
              </p:cNvPr>
              <p:cNvSpPr/>
              <p:nvPr/>
            </p:nvSpPr>
            <p:spPr>
              <a:xfrm>
                <a:off x="7240212" y="3647857"/>
                <a:ext cx="861900" cy="60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7" name="Straight Connector 248">
              <a:extLst>
                <a:ext uri="{FF2B5EF4-FFF2-40B4-BE49-F238E27FC236}">
                  <a16:creationId xmlns:a16="http://schemas.microsoft.com/office/drawing/2014/main" id="{04C1A115-57A7-4452-9737-0286956FF7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2603" y="1654403"/>
              <a:ext cx="559056" cy="648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Agrupar 157">
              <a:extLst>
                <a:ext uri="{FF2B5EF4-FFF2-40B4-BE49-F238E27FC236}">
                  <a16:creationId xmlns:a16="http://schemas.microsoft.com/office/drawing/2014/main" id="{D1BCAD44-123D-4421-95D3-E85ACF09CFE1}"/>
                </a:ext>
              </a:extLst>
            </p:cNvPr>
            <p:cNvGrpSpPr/>
            <p:nvPr/>
          </p:nvGrpSpPr>
          <p:grpSpPr>
            <a:xfrm>
              <a:off x="9442554" y="462500"/>
              <a:ext cx="1012262" cy="846020"/>
              <a:chOff x="7240212" y="3647857"/>
              <a:chExt cx="865273" cy="602388"/>
            </a:xfrm>
          </p:grpSpPr>
          <p:pic>
            <p:nvPicPr>
              <p:cNvPr id="159" name="Picture 251">
                <a:extLst>
                  <a:ext uri="{FF2B5EF4-FFF2-40B4-BE49-F238E27FC236}">
                    <a16:creationId xmlns:a16="http://schemas.microsoft.com/office/drawing/2014/main" id="{DC71B0A6-B828-4D39-AA75-D688008F75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3585" y="3691571"/>
                <a:ext cx="861900" cy="521912"/>
              </a:xfrm>
              <a:prstGeom prst="rect">
                <a:avLst/>
              </a:prstGeom>
            </p:spPr>
          </p:pic>
          <p:sp>
            <p:nvSpPr>
              <p:cNvPr id="160" name="Rectangle 260">
                <a:extLst>
                  <a:ext uri="{FF2B5EF4-FFF2-40B4-BE49-F238E27FC236}">
                    <a16:creationId xmlns:a16="http://schemas.microsoft.com/office/drawing/2014/main" id="{CFF20749-0343-48C6-8B5A-1C4711DD90EB}"/>
                  </a:ext>
                </a:extLst>
              </p:cNvPr>
              <p:cNvSpPr/>
              <p:nvPr/>
            </p:nvSpPr>
            <p:spPr>
              <a:xfrm>
                <a:off x="7240212" y="3647857"/>
                <a:ext cx="861900" cy="60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1" name="Straight Connector 261">
              <a:extLst>
                <a:ext uri="{FF2B5EF4-FFF2-40B4-BE49-F238E27FC236}">
                  <a16:creationId xmlns:a16="http://schemas.microsoft.com/office/drawing/2014/main" id="{1A476DAA-0B7A-4742-B8E6-585414A6AC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3606" y="896837"/>
              <a:ext cx="896841" cy="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6">
              <a:extLst>
                <a:ext uri="{FF2B5EF4-FFF2-40B4-BE49-F238E27FC236}">
                  <a16:creationId xmlns:a16="http://schemas.microsoft.com/office/drawing/2014/main" id="{DE7CC898-E32D-4B76-97F3-BD5623F41CC8}"/>
                </a:ext>
              </a:extLst>
            </p:cNvPr>
            <p:cNvSpPr/>
            <p:nvPr/>
          </p:nvSpPr>
          <p:spPr>
            <a:xfrm>
              <a:off x="5726886" y="3586919"/>
              <a:ext cx="899491" cy="4690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EPC controller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4" name="Conexão: Ângulo Reto 163">
              <a:extLst>
                <a:ext uri="{FF2B5EF4-FFF2-40B4-BE49-F238E27FC236}">
                  <a16:creationId xmlns:a16="http://schemas.microsoft.com/office/drawing/2014/main" id="{EC4FCCB9-E984-4EE0-8785-27397AC81454}"/>
                </a:ext>
              </a:extLst>
            </p:cNvPr>
            <p:cNvCxnSpPr>
              <a:cxnSpLocks/>
              <a:stCxn id="141" idx="2"/>
              <a:endCxn id="163" idx="0"/>
            </p:cNvCxnSpPr>
            <p:nvPr/>
          </p:nvCxnSpPr>
          <p:spPr>
            <a:xfrm rot="16200000" flipH="1">
              <a:off x="5430037" y="2840323"/>
              <a:ext cx="1491181" cy="2010"/>
            </a:xfrm>
            <a:prstGeom prst="bentConnector3">
              <a:avLst/>
            </a:prstGeom>
            <a:noFill/>
            <a:ln w="22225" cap="flat">
              <a:solidFill>
                <a:schemeClr val="accent1"/>
              </a:solidFill>
              <a:prstDash val="sysDash"/>
              <a:round/>
              <a:headEnd type="triangle"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" name="Conexão: Ângulo Reto 164">
              <a:extLst>
                <a:ext uri="{FF2B5EF4-FFF2-40B4-BE49-F238E27FC236}">
                  <a16:creationId xmlns:a16="http://schemas.microsoft.com/office/drawing/2014/main" id="{842C340B-A847-4DF1-946E-B0CE92078645}"/>
                </a:ext>
              </a:extLst>
            </p:cNvPr>
            <p:cNvCxnSpPr>
              <a:cxnSpLocks/>
              <a:stCxn id="136" idx="3"/>
              <a:endCxn id="163" idx="1"/>
            </p:cNvCxnSpPr>
            <p:nvPr/>
          </p:nvCxnSpPr>
          <p:spPr>
            <a:xfrm flipV="1">
              <a:off x="4764051" y="3821421"/>
              <a:ext cx="962835" cy="4304"/>
            </a:xfrm>
            <a:prstGeom prst="bentConnector3">
              <a:avLst>
                <a:gd name="adj1" fmla="val 50000"/>
              </a:avLst>
            </a:prstGeom>
            <a:noFill/>
            <a:ln w="22225" cap="flat">
              <a:solidFill>
                <a:schemeClr val="accent1"/>
              </a:solidFill>
              <a:prstDash val="sysDash"/>
              <a:round/>
              <a:headEnd type="none"/>
              <a:tailEnd type="triangle"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" name="Conexão: Ângulo Reto 165">
              <a:extLst>
                <a:ext uri="{FF2B5EF4-FFF2-40B4-BE49-F238E27FC236}">
                  <a16:creationId xmlns:a16="http://schemas.microsoft.com/office/drawing/2014/main" id="{9FDB6441-BB72-48B4-84C3-73725E70E6DC}"/>
                </a:ext>
              </a:extLst>
            </p:cNvPr>
            <p:cNvCxnSpPr>
              <a:cxnSpLocks/>
              <a:stCxn id="155" idx="3"/>
              <a:endCxn id="163" idx="3"/>
            </p:cNvCxnSpPr>
            <p:nvPr/>
          </p:nvCxnSpPr>
          <p:spPr>
            <a:xfrm flipH="1">
              <a:off x="6626377" y="1982726"/>
              <a:ext cx="3828439" cy="1838695"/>
            </a:xfrm>
            <a:prstGeom prst="bentConnector3">
              <a:avLst>
                <a:gd name="adj1" fmla="val -5971"/>
              </a:avLst>
            </a:prstGeom>
            <a:noFill/>
            <a:ln w="22225" cap="flat">
              <a:solidFill>
                <a:schemeClr val="accent1"/>
              </a:solidFill>
              <a:prstDash val="sysDash"/>
              <a:round/>
              <a:headEnd type="triangle"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7" name="Conexão: Ângulo Reto 166">
              <a:extLst>
                <a:ext uri="{FF2B5EF4-FFF2-40B4-BE49-F238E27FC236}">
                  <a16:creationId xmlns:a16="http://schemas.microsoft.com/office/drawing/2014/main" id="{BDB72630-BE81-40CC-BFC6-67858548F115}"/>
                </a:ext>
              </a:extLst>
            </p:cNvPr>
            <p:cNvCxnSpPr>
              <a:cxnSpLocks/>
              <a:stCxn id="160" idx="3"/>
              <a:endCxn id="163" idx="2"/>
            </p:cNvCxnSpPr>
            <p:nvPr/>
          </p:nvCxnSpPr>
          <p:spPr>
            <a:xfrm flipH="1">
              <a:off x="6176632" y="885510"/>
              <a:ext cx="4274238" cy="3170412"/>
            </a:xfrm>
            <a:prstGeom prst="bentConnector4">
              <a:avLst>
                <a:gd name="adj1" fmla="val -11081"/>
                <a:gd name="adj2" fmla="val 107210"/>
              </a:avLst>
            </a:prstGeom>
            <a:noFill/>
            <a:ln w="22225" cap="flat">
              <a:solidFill>
                <a:schemeClr val="accent1"/>
              </a:solidFill>
              <a:prstDash val="sysDash"/>
              <a:round/>
              <a:headEnd type="triangle"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8" name="Conexão: Ângulo Reto 167">
              <a:extLst>
                <a:ext uri="{FF2B5EF4-FFF2-40B4-BE49-F238E27FC236}">
                  <a16:creationId xmlns:a16="http://schemas.microsoft.com/office/drawing/2014/main" id="{360B4BEF-3C00-483A-85B8-FC512C3D4AC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619781" y="2409045"/>
              <a:ext cx="3008233" cy="1241139"/>
            </a:xfrm>
            <a:prstGeom prst="bentConnector3">
              <a:avLst>
                <a:gd name="adj1" fmla="val -2181"/>
              </a:avLst>
            </a:prstGeom>
            <a:noFill/>
            <a:ln w="22225" cap="flat">
              <a:solidFill>
                <a:srgbClr val="FF0000"/>
              </a:solidFill>
              <a:prstDash val="sysDash"/>
              <a:round/>
              <a:tailEnd type="triangle"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9" name="Conexão: Ângulo Reto 168">
              <a:extLst>
                <a:ext uri="{FF2B5EF4-FFF2-40B4-BE49-F238E27FC236}">
                  <a16:creationId xmlns:a16="http://schemas.microsoft.com/office/drawing/2014/main" id="{CC328795-54A0-4B3D-B1D4-99ABAFADEE82}"/>
                </a:ext>
              </a:extLst>
            </p:cNvPr>
            <p:cNvCxnSpPr>
              <a:cxnSpLocks/>
              <a:stCxn id="160" idx="0"/>
            </p:cNvCxnSpPr>
            <p:nvPr/>
          </p:nvCxnSpPr>
          <p:spPr>
            <a:xfrm rot="16200000" flipH="1">
              <a:off x="8436683" y="1972528"/>
              <a:ext cx="4229029" cy="1208973"/>
            </a:xfrm>
            <a:prstGeom prst="bentConnector3">
              <a:avLst>
                <a:gd name="adj1" fmla="val -5405"/>
              </a:avLst>
            </a:prstGeom>
            <a:noFill/>
            <a:ln w="22225" cap="flat">
              <a:solidFill>
                <a:srgbClr val="FF0000"/>
              </a:solidFill>
              <a:prstDash val="sysDash"/>
              <a:round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0" name="Conexão: Ângulo Reto 169">
              <a:extLst>
                <a:ext uri="{FF2B5EF4-FFF2-40B4-BE49-F238E27FC236}">
                  <a16:creationId xmlns:a16="http://schemas.microsoft.com/office/drawing/2014/main" id="{DFC468D6-9B1E-43F4-8AAF-8792BADBE88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925510" y="4083103"/>
              <a:ext cx="5230175" cy="637378"/>
            </a:xfrm>
            <a:prstGeom prst="bentConnector3">
              <a:avLst>
                <a:gd name="adj1" fmla="val 99900"/>
              </a:avLst>
            </a:prstGeom>
            <a:noFill/>
            <a:ln w="22225" cap="flat">
              <a:solidFill>
                <a:srgbClr val="FF0000"/>
              </a:solidFill>
              <a:prstDash val="sysDash"/>
              <a:round/>
              <a:headEnd type="none"/>
              <a:tailEnd type="triangle"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1" name="TextBox 156">
              <a:extLst>
                <a:ext uri="{FF2B5EF4-FFF2-40B4-BE49-F238E27FC236}">
                  <a16:creationId xmlns:a16="http://schemas.microsoft.com/office/drawing/2014/main" id="{1D67BDE7-91A0-448C-B64E-F355A4727A45}"/>
                </a:ext>
              </a:extLst>
            </p:cNvPr>
            <p:cNvSpPr txBox="1"/>
            <p:nvPr/>
          </p:nvSpPr>
          <p:spPr>
            <a:xfrm>
              <a:off x="9593522" y="3920758"/>
              <a:ext cx="1289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1"/>
                  </a:solidFill>
                </a:rPr>
                <a:t>Trigger</a:t>
              </a:r>
              <a:endParaRPr lang="en-US" sz="700" b="1" dirty="0">
                <a:solidFill>
                  <a:schemeClr val="accent1"/>
                </a:solidFill>
              </a:endParaRPr>
            </a:p>
          </p:txBody>
        </p:sp>
        <p:sp>
          <p:nvSpPr>
            <p:cNvPr id="172" name="TextBox 156">
              <a:extLst>
                <a:ext uri="{FF2B5EF4-FFF2-40B4-BE49-F238E27FC236}">
                  <a16:creationId xmlns:a16="http://schemas.microsoft.com/office/drawing/2014/main" id="{18258DF2-65A6-4A33-82F0-BDB143D8C9AA}"/>
                </a:ext>
              </a:extLst>
            </p:cNvPr>
            <p:cNvSpPr txBox="1"/>
            <p:nvPr/>
          </p:nvSpPr>
          <p:spPr>
            <a:xfrm>
              <a:off x="6640426" y="3280853"/>
              <a:ext cx="1289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Data Out</a:t>
              </a:r>
              <a:endParaRPr lang="en-US" sz="700" b="1" dirty="0">
                <a:solidFill>
                  <a:srgbClr val="C00000"/>
                </a:solidFill>
              </a:endParaRPr>
            </a:p>
          </p:txBody>
        </p:sp>
        <p:sp>
          <p:nvSpPr>
            <p:cNvPr id="173" name="TextBox 156">
              <a:extLst>
                <a:ext uri="{FF2B5EF4-FFF2-40B4-BE49-F238E27FC236}">
                  <a16:creationId xmlns:a16="http://schemas.microsoft.com/office/drawing/2014/main" id="{1C932218-9360-4219-8FC7-62E5F0707F40}"/>
                </a:ext>
              </a:extLst>
            </p:cNvPr>
            <p:cNvSpPr txBox="1"/>
            <p:nvPr/>
          </p:nvSpPr>
          <p:spPr>
            <a:xfrm>
              <a:off x="6658414" y="4353134"/>
              <a:ext cx="1289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Data Out</a:t>
              </a:r>
              <a:endParaRPr lang="en-US" sz="700" b="1" dirty="0">
                <a:solidFill>
                  <a:srgbClr val="C00000"/>
                </a:solidFill>
              </a:endParaRPr>
            </a:p>
          </p:txBody>
        </p:sp>
        <p:sp>
          <p:nvSpPr>
            <p:cNvPr id="174" name="TextBox 156">
              <a:extLst>
                <a:ext uri="{FF2B5EF4-FFF2-40B4-BE49-F238E27FC236}">
                  <a16:creationId xmlns:a16="http://schemas.microsoft.com/office/drawing/2014/main" id="{76B83090-C63A-4762-B47D-3100FC7C115E}"/>
                </a:ext>
              </a:extLst>
            </p:cNvPr>
            <p:cNvSpPr txBox="1"/>
            <p:nvPr/>
          </p:nvSpPr>
          <p:spPr>
            <a:xfrm>
              <a:off x="9563480" y="3454630"/>
              <a:ext cx="1289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1"/>
                  </a:solidFill>
                </a:rPr>
                <a:t>Trigger</a:t>
              </a:r>
              <a:endParaRPr lang="en-US" sz="7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0729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tângulo: Cantos Arredondados 121">
            <a:extLst>
              <a:ext uri="{FF2B5EF4-FFF2-40B4-BE49-F238E27FC236}">
                <a16:creationId xmlns:a16="http://schemas.microsoft.com/office/drawing/2014/main" id="{BD196ADA-963B-440B-97EB-FBDDA5119079}"/>
              </a:ext>
            </a:extLst>
          </p:cNvPr>
          <p:cNvSpPr/>
          <p:nvPr/>
        </p:nvSpPr>
        <p:spPr>
          <a:xfrm>
            <a:off x="206490" y="144779"/>
            <a:ext cx="11830170" cy="5975277"/>
          </a:xfrm>
          <a:prstGeom prst="roundRect">
            <a:avLst/>
          </a:prstGeom>
          <a:noFill/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TextBox 200">
            <a:extLst>
              <a:ext uri="{FF2B5EF4-FFF2-40B4-BE49-F238E27FC236}">
                <a16:creationId xmlns:a16="http://schemas.microsoft.com/office/drawing/2014/main" id="{76194542-C098-418F-BEDE-12B09BBDEE22}"/>
              </a:ext>
            </a:extLst>
          </p:cNvPr>
          <p:cNvSpPr txBox="1"/>
          <p:nvPr/>
        </p:nvSpPr>
        <p:spPr>
          <a:xfrm>
            <a:off x="-473994" y="251278"/>
            <a:ext cx="4712342" cy="137473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BOB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Picture 10">
            <a:extLst>
              <a:ext uri="{FF2B5EF4-FFF2-40B4-BE49-F238E27FC236}">
                <a16:creationId xmlns:a16="http://schemas.microsoft.com/office/drawing/2014/main" id="{4DDCBC45-06DA-476A-AD8E-3CA39DE85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23" b="96447" l="52865" r="960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92" y="229546"/>
            <a:ext cx="2704150" cy="1363233"/>
          </a:xfrm>
          <a:prstGeom prst="rect">
            <a:avLst/>
          </a:prstGeom>
        </p:spPr>
      </p:pic>
      <p:grpSp>
        <p:nvGrpSpPr>
          <p:cNvPr id="56" name="Agrupar 1">
            <a:extLst>
              <a:ext uri="{FF2B5EF4-FFF2-40B4-BE49-F238E27FC236}">
                <a16:creationId xmlns:a16="http://schemas.microsoft.com/office/drawing/2014/main" id="{9A649556-7D14-491B-AA9E-F0C602845402}"/>
              </a:ext>
            </a:extLst>
          </p:cNvPr>
          <p:cNvGrpSpPr/>
          <p:nvPr/>
        </p:nvGrpSpPr>
        <p:grpSpPr>
          <a:xfrm>
            <a:off x="1231392" y="2861815"/>
            <a:ext cx="901528" cy="786175"/>
            <a:chOff x="9313516" y="2730903"/>
            <a:chExt cx="901528" cy="786175"/>
          </a:xfrm>
        </p:grpSpPr>
        <p:sp>
          <p:nvSpPr>
            <p:cNvPr id="57" name="Rectangle 56"/>
            <p:cNvSpPr/>
            <p:nvPr/>
          </p:nvSpPr>
          <p:spPr>
            <a:xfrm>
              <a:off x="9468110" y="2861815"/>
              <a:ext cx="597833" cy="529544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Multiply 57"/>
            <p:cNvSpPr/>
            <p:nvPr/>
          </p:nvSpPr>
          <p:spPr>
            <a:xfrm>
              <a:off x="9313516" y="2730903"/>
              <a:ext cx="901528" cy="786175"/>
            </a:xfrm>
            <a:prstGeom prst="mathMultiply">
              <a:avLst>
                <a:gd name="adj1" fmla="val 0"/>
              </a:avLst>
            </a:prstGeom>
            <a:solidFill>
              <a:srgbClr val="FFFFFF"/>
            </a:solidFill>
            <a:ln w="50800" cap="flat">
              <a:solidFill>
                <a:srgbClr val="C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Agrupar 6">
            <a:extLst>
              <a:ext uri="{FF2B5EF4-FFF2-40B4-BE49-F238E27FC236}">
                <a16:creationId xmlns:a16="http://schemas.microsoft.com/office/drawing/2014/main" id="{5BFCB9AE-FE6F-4181-8D85-8C8BF0BACBEE}"/>
              </a:ext>
            </a:extLst>
          </p:cNvPr>
          <p:cNvGrpSpPr/>
          <p:nvPr/>
        </p:nvGrpSpPr>
        <p:grpSpPr>
          <a:xfrm>
            <a:off x="1346047" y="2316589"/>
            <a:ext cx="674284" cy="621137"/>
            <a:chOff x="9428171" y="2185677"/>
            <a:chExt cx="674284" cy="621137"/>
          </a:xfrm>
        </p:grpSpPr>
        <p:sp>
          <p:nvSpPr>
            <p:cNvPr id="60" name="Rectangle 59"/>
            <p:cNvSpPr/>
            <p:nvPr/>
          </p:nvSpPr>
          <p:spPr>
            <a:xfrm>
              <a:off x="9468111" y="2242634"/>
              <a:ext cx="597833" cy="529544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inal de Adição 3">
              <a:extLst>
                <a:ext uri="{FF2B5EF4-FFF2-40B4-BE49-F238E27FC236}">
                  <a16:creationId xmlns:a16="http://schemas.microsoft.com/office/drawing/2014/main" id="{F1F62825-7041-4278-9EC5-4384AE227BA6}"/>
                </a:ext>
              </a:extLst>
            </p:cNvPr>
            <p:cNvSpPr/>
            <p:nvPr/>
          </p:nvSpPr>
          <p:spPr>
            <a:xfrm>
              <a:off x="9428171" y="2185677"/>
              <a:ext cx="674284" cy="621137"/>
            </a:xfrm>
            <a:prstGeom prst="mathPlus">
              <a:avLst>
                <a:gd name="adj1" fmla="val 2052"/>
              </a:avLst>
            </a:prstGeom>
            <a:solidFill>
              <a:srgbClr val="FFFFFF"/>
            </a:solidFill>
            <a:ln w="508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402020" y="1968000"/>
            <a:ext cx="8849067" cy="310854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342900" marR="0" indent="-34290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Bob chooses one of two possible</a:t>
            </a:r>
            <a:r>
              <a:rPr kumimoji="0" lang="en-US" sz="2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 bases to measure single photons</a:t>
            </a: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.</a:t>
            </a:r>
          </a:p>
          <a:p>
            <a:pPr marL="342900" marR="0" indent="-34290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 smtClean="0"/>
              <a:t>Two single-photon detectors: one to measure bit ‘0’ and other to measure bit ‘1’.</a:t>
            </a:r>
            <a:endParaRPr lang="en-US" sz="2000" b="1" dirty="0" smtClean="0"/>
          </a:p>
          <a:p>
            <a:pPr marL="342900" indent="-342900" algn="l" defTabSz="18288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Quantum </a:t>
            </a:r>
            <a:r>
              <a:rPr lang="en-US" sz="2000" b="1" dirty="0">
                <a:solidFill>
                  <a:schemeClr val="tx1"/>
                </a:solidFill>
              </a:rPr>
              <a:t>and synchronism signals are </a:t>
            </a:r>
            <a:r>
              <a:rPr lang="en-US" sz="2000" b="1" dirty="0" err="1" smtClean="0">
                <a:solidFill>
                  <a:schemeClr val="tx1"/>
                </a:solidFill>
              </a:rPr>
              <a:t>splitted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using a wavelength multiplexer.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342900" indent="-342900" algn="l" defTabSz="18288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Data is processed by the EPC controller unit.</a:t>
            </a:r>
          </a:p>
          <a:p>
            <a:pPr marL="342900" indent="-342900" algn="l" defTabSz="18288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Synchronism is guaranteed using the additional signal sent by Alice.</a:t>
            </a:r>
          </a:p>
        </p:txBody>
      </p:sp>
    </p:spTree>
    <p:extLst>
      <p:ext uri="{BB962C8B-B14F-4D97-AF65-F5344CB8AC3E}">
        <p14:creationId xmlns:p14="http://schemas.microsoft.com/office/powerpoint/2010/main" val="27488348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nk 2001">
  <a:themeElements>
    <a:clrScheme name="IT-COLORS">
      <a:dk1>
        <a:srgbClr val="14191C"/>
      </a:dk1>
      <a:lt1>
        <a:srgbClr val="FFFFFF"/>
      </a:lt1>
      <a:dk2>
        <a:srgbClr val="201B3A"/>
      </a:dk2>
      <a:lt2>
        <a:srgbClr val="F5F3EE"/>
      </a:lt2>
      <a:accent1>
        <a:srgbClr val="074B8E"/>
      </a:accent1>
      <a:accent2>
        <a:srgbClr val="6E8BC5"/>
      </a:accent2>
      <a:accent3>
        <a:srgbClr val="455D9D"/>
      </a:accent3>
      <a:accent4>
        <a:srgbClr val="6A1236"/>
      </a:accent4>
      <a:accent5>
        <a:srgbClr val="310E2E"/>
      </a:accent5>
      <a:accent6>
        <a:srgbClr val="CE193F"/>
      </a:accent6>
      <a:hlink>
        <a:srgbClr val="9E9E9E"/>
      </a:hlink>
      <a:folHlink>
        <a:srgbClr val="9E947F"/>
      </a:folHlink>
    </a:clrScheme>
    <a:fontScheme name="link 2001">
      <a:majorFont>
        <a:latin typeface="Helvetica"/>
        <a:ea typeface="Helvetica"/>
        <a:cs typeface="Helvetica"/>
      </a:majorFont>
      <a:minorFont>
        <a:latin typeface="Times"/>
        <a:ea typeface="Times"/>
        <a:cs typeface="Times"/>
      </a:minorFont>
    </a:fontScheme>
    <a:fmtScheme name="link 200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ctr" defTabSz="1828800" rtl="0" fontAlgn="auto" latinLnBrk="0" hangingPunct="0">
          <a:lnSpc>
            <a:spcPct val="100000"/>
          </a:lnSpc>
          <a:spcBef>
            <a:spcPts val="28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ctr" defTabSz="1828800" rtl="0" fontAlgn="auto" latinLnBrk="0" hangingPunct="0">
          <a:lnSpc>
            <a:spcPct val="100000"/>
          </a:lnSpc>
          <a:spcBef>
            <a:spcPts val="28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ink 2001">
  <a:themeElements>
    <a:clrScheme name="link 200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ink 2001">
      <a:majorFont>
        <a:latin typeface="Helvetica"/>
        <a:ea typeface="Helvetica"/>
        <a:cs typeface="Helvetica"/>
      </a:majorFont>
      <a:minorFont>
        <a:latin typeface="Times"/>
        <a:ea typeface="Times"/>
        <a:cs typeface="Times"/>
      </a:minorFont>
    </a:fontScheme>
    <a:fmtScheme name="link 200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ctr" defTabSz="1828800" rtl="0" fontAlgn="auto" latinLnBrk="0" hangingPunct="0">
          <a:lnSpc>
            <a:spcPct val="100000"/>
          </a:lnSpc>
          <a:spcBef>
            <a:spcPts val="28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ctr" defTabSz="1828800" rtl="0" fontAlgn="auto" latinLnBrk="0" hangingPunct="0">
          <a:lnSpc>
            <a:spcPct val="100000"/>
          </a:lnSpc>
          <a:spcBef>
            <a:spcPts val="28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6370</TotalTime>
  <Words>245</Words>
  <Application>Microsoft Office PowerPoint</Application>
  <PresentationFormat>Custom</PresentationFormat>
  <Paragraphs>53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Times</vt:lpstr>
      <vt:lpstr>link 2001</vt:lpstr>
      <vt:lpstr>Quantum Communication Channel using Discrete Variables</vt:lpstr>
      <vt:lpstr>Quantum Physical Layer with discrete variables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 que ocupa duas linhas na maioria dos casos</dc:title>
  <dc:creator>Carlos Fernandes</dc:creator>
  <cp:lastModifiedBy>Mariana Ferreira Ramos</cp:lastModifiedBy>
  <cp:revision>146</cp:revision>
  <dcterms:modified xsi:type="dcterms:W3CDTF">2019-05-17T08:11:51Z</dcterms:modified>
</cp:coreProperties>
</file>