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3"/>
  </p:notesMasterIdLst>
  <p:sldIdLst>
    <p:sldId id="256" r:id="rId3"/>
    <p:sldId id="257" r:id="rId4"/>
    <p:sldId id="261" r:id="rId5"/>
    <p:sldId id="262" r:id="rId6"/>
    <p:sldId id="263" r:id="rId7"/>
    <p:sldId id="264" r:id="rId8"/>
    <p:sldId id="266" r:id="rId9"/>
    <p:sldId id="288" r:id="rId10"/>
    <p:sldId id="268" r:id="rId11"/>
    <p:sldId id="275" r:id="rId12"/>
    <p:sldId id="276" r:id="rId13"/>
    <p:sldId id="281" r:id="rId14"/>
    <p:sldId id="292" r:id="rId15"/>
    <p:sldId id="294" r:id="rId16"/>
    <p:sldId id="295" r:id="rId17"/>
    <p:sldId id="273" r:id="rId18"/>
    <p:sldId id="297" r:id="rId19"/>
    <p:sldId id="298" r:id="rId20"/>
    <p:sldId id="270" r:id="rId21"/>
    <p:sldId id="259"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44" roundtripDataSignature="AMtx7mgRY7lTPnCgY+NnJI5jJpW4Pzma1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6E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1"/>
    <p:restoredTop sz="94580"/>
  </p:normalViewPr>
  <p:slideViewPr>
    <p:cSldViewPr snapToGrid="0" snapToObjects="1">
      <p:cViewPr varScale="1">
        <p:scale>
          <a:sx n="85" d="100"/>
          <a:sy n="85" d="100"/>
        </p:scale>
        <p:origin x="208"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44" Type="http://customschemas.google.com/relationships/presentationmetadata" Target="metadata"/><Relationship Id="rId45" Type="http://schemas.openxmlformats.org/officeDocument/2006/relationships/presProps" Target="presProps.xml"/><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1f4015098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a1f4015098_0_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ga1f4015098_0_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5972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9281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9399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0448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288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8086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084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3718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5276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6181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1f4015098_0_2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ga1f4015098_0_2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CO"/>
              <a:t>Una imagen más bonita ocn etsrellas…</a:t>
            </a:r>
            <a:endParaRPr/>
          </a:p>
        </p:txBody>
      </p:sp>
      <p:sp>
        <p:nvSpPr>
          <p:cNvPr id="232" name="Google Shape;232;ga1f4015098_0_28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20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2" name="Google Shape;1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2053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2" name="Google Shape;1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441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9556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8693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624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6947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4523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90"/>
        <p:cNvGrpSpPr/>
        <p:nvPr/>
      </p:nvGrpSpPr>
      <p:grpSpPr>
        <a:xfrm>
          <a:off x="0" y="0"/>
          <a:ext cx="0" cy="0"/>
          <a:chOff x="0" y="0"/>
          <a:chExt cx="0" cy="0"/>
        </a:xfrm>
      </p:grpSpPr>
      <p:sp>
        <p:nvSpPr>
          <p:cNvPr id="91" name="Google Shape;91;ga1f4015098_0_3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ga1f4015098_0_31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3" name="Google Shape;93;ga1f4015098_0_3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ga1f4015098_0_3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5" name="Google Shape;95;ga1f4015098_0_3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96"/>
        <p:cNvGrpSpPr/>
        <p:nvPr/>
      </p:nvGrpSpPr>
      <p:grpSpPr>
        <a:xfrm>
          <a:off x="0" y="0"/>
          <a:ext cx="0" cy="0"/>
          <a:chOff x="0" y="0"/>
          <a:chExt cx="0" cy="0"/>
        </a:xfrm>
      </p:grpSpPr>
      <p:sp>
        <p:nvSpPr>
          <p:cNvPr id="97" name="Google Shape;97;ga1f4015098_0_31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 name="Google Shape;98;ga1f4015098_0_31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99" name="Google Shape;99;ga1f4015098_0_3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0" name="Google Shape;100;ga1f4015098_0_3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ga1f4015098_0_3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02"/>
        <p:cNvGrpSpPr/>
        <p:nvPr/>
      </p:nvGrpSpPr>
      <p:grpSpPr>
        <a:xfrm>
          <a:off x="0" y="0"/>
          <a:ext cx="0" cy="0"/>
          <a:chOff x="0" y="0"/>
          <a:chExt cx="0" cy="0"/>
        </a:xfrm>
      </p:grpSpPr>
      <p:sp>
        <p:nvSpPr>
          <p:cNvPr id="103" name="Google Shape;103;ga1f4015098_0_323"/>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4" name="Google Shape;104;ga1f4015098_0_323"/>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5" name="Google Shape;105;ga1f4015098_0_3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ga1f4015098_0_3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7" name="Google Shape;107;ga1f4015098_0_3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08"/>
        <p:cNvGrpSpPr/>
        <p:nvPr/>
      </p:nvGrpSpPr>
      <p:grpSpPr>
        <a:xfrm>
          <a:off x="0" y="0"/>
          <a:ext cx="0" cy="0"/>
          <a:chOff x="0" y="0"/>
          <a:chExt cx="0" cy="0"/>
        </a:xfrm>
      </p:grpSpPr>
      <p:sp>
        <p:nvSpPr>
          <p:cNvPr id="109" name="Google Shape;109;ga1f4015098_0_32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ga1f4015098_0_329"/>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1" name="Google Shape;111;ga1f4015098_0_329"/>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2" name="Google Shape;112;ga1f4015098_0_3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3" name="Google Shape;113;ga1f4015098_0_3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4" name="Google Shape;114;ga1f4015098_0_3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15"/>
        <p:cNvGrpSpPr/>
        <p:nvPr/>
      </p:nvGrpSpPr>
      <p:grpSpPr>
        <a:xfrm>
          <a:off x="0" y="0"/>
          <a:ext cx="0" cy="0"/>
          <a:chOff x="0" y="0"/>
          <a:chExt cx="0" cy="0"/>
        </a:xfrm>
      </p:grpSpPr>
      <p:sp>
        <p:nvSpPr>
          <p:cNvPr id="116" name="Google Shape;116;ga1f4015098_0_336"/>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7" name="Google Shape;117;ga1f4015098_0_336"/>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18" name="Google Shape;118;ga1f4015098_0_336"/>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9" name="Google Shape;119;ga1f4015098_0_336"/>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20" name="Google Shape;120;ga1f4015098_0_336"/>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1" name="Google Shape;121;ga1f4015098_0_33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 name="Google Shape;122;ga1f4015098_0_33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ga1f4015098_0_33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24"/>
        <p:cNvGrpSpPr/>
        <p:nvPr/>
      </p:nvGrpSpPr>
      <p:grpSpPr>
        <a:xfrm>
          <a:off x="0" y="0"/>
          <a:ext cx="0" cy="0"/>
          <a:chOff x="0" y="0"/>
          <a:chExt cx="0" cy="0"/>
        </a:xfrm>
      </p:grpSpPr>
      <p:sp>
        <p:nvSpPr>
          <p:cNvPr id="125" name="Google Shape;125;ga1f4015098_0_34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ga1f4015098_0_34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ga1f4015098_0_34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ga1f4015098_0_34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29"/>
        <p:cNvGrpSpPr/>
        <p:nvPr/>
      </p:nvGrpSpPr>
      <p:grpSpPr>
        <a:xfrm>
          <a:off x="0" y="0"/>
          <a:ext cx="0" cy="0"/>
          <a:chOff x="0" y="0"/>
          <a:chExt cx="0" cy="0"/>
        </a:xfrm>
      </p:grpSpPr>
      <p:sp>
        <p:nvSpPr>
          <p:cNvPr id="130" name="Google Shape;130;ga1f4015098_0_35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1" name="Google Shape;131;ga1f4015098_0_35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2" name="Google Shape;132;ga1f4015098_0_35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33"/>
        <p:cNvGrpSpPr/>
        <p:nvPr/>
      </p:nvGrpSpPr>
      <p:grpSpPr>
        <a:xfrm>
          <a:off x="0" y="0"/>
          <a:ext cx="0" cy="0"/>
          <a:chOff x="0" y="0"/>
          <a:chExt cx="0" cy="0"/>
        </a:xfrm>
      </p:grpSpPr>
      <p:sp>
        <p:nvSpPr>
          <p:cNvPr id="134" name="Google Shape;134;ga1f4015098_0_354"/>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5" name="Google Shape;135;ga1f4015098_0_354"/>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36" name="Google Shape;136;ga1f4015098_0_354"/>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37" name="Google Shape;137;ga1f4015098_0_3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ga1f4015098_0_3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ga1f4015098_0_3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1"/>
        <p:cNvGrpSpPr/>
        <p:nvPr/>
      </p:nvGrpSpPr>
      <p:grpSpPr>
        <a:xfrm>
          <a:off x="0" y="0"/>
          <a:ext cx="0" cy="0"/>
          <a:chOff x="0" y="0"/>
          <a:chExt cx="0" cy="0"/>
        </a:xfrm>
      </p:grpSpPr>
      <p:sp>
        <p:nvSpPr>
          <p:cNvPr id="22" name="Google Shape;22;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40"/>
        <p:cNvGrpSpPr/>
        <p:nvPr/>
      </p:nvGrpSpPr>
      <p:grpSpPr>
        <a:xfrm>
          <a:off x="0" y="0"/>
          <a:ext cx="0" cy="0"/>
          <a:chOff x="0" y="0"/>
          <a:chExt cx="0" cy="0"/>
        </a:xfrm>
      </p:grpSpPr>
      <p:sp>
        <p:nvSpPr>
          <p:cNvPr id="141" name="Google Shape;141;ga1f4015098_0_36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2" name="Google Shape;142;ga1f4015098_0_361"/>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43" name="Google Shape;143;ga1f4015098_0_361"/>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44" name="Google Shape;144;ga1f4015098_0_36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5" name="Google Shape;145;ga1f4015098_0_36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6" name="Google Shape;146;ga1f4015098_0_36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47"/>
        <p:cNvGrpSpPr/>
        <p:nvPr/>
      </p:nvGrpSpPr>
      <p:grpSpPr>
        <a:xfrm>
          <a:off x="0" y="0"/>
          <a:ext cx="0" cy="0"/>
          <a:chOff x="0" y="0"/>
          <a:chExt cx="0" cy="0"/>
        </a:xfrm>
      </p:grpSpPr>
      <p:sp>
        <p:nvSpPr>
          <p:cNvPr id="148" name="Google Shape;148;ga1f4015098_0_36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9" name="Google Shape;149;ga1f4015098_0_368"/>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0" name="Google Shape;150;ga1f4015098_0_36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1" name="Google Shape;151;ga1f4015098_0_36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2" name="Google Shape;152;ga1f4015098_0_36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53"/>
        <p:cNvGrpSpPr/>
        <p:nvPr/>
      </p:nvGrpSpPr>
      <p:grpSpPr>
        <a:xfrm>
          <a:off x="0" y="0"/>
          <a:ext cx="0" cy="0"/>
          <a:chOff x="0" y="0"/>
          <a:chExt cx="0" cy="0"/>
        </a:xfrm>
      </p:grpSpPr>
      <p:sp>
        <p:nvSpPr>
          <p:cNvPr id="154" name="Google Shape;154;ga1f4015098_0_374"/>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5" name="Google Shape;155;ga1f4015098_0_374"/>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6" name="Google Shape;156;ga1f4015098_0_37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7" name="Google Shape;157;ga1f4015098_0_37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8" name="Google Shape;158;ga1f4015098_0_37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‹Nr.›</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ga1f4015098_0_30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6" name="Google Shape;86;ga1f4015098_0_30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ga1f4015098_0_30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ga1f4015098_0_30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ga1f4015098_0_30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‹Nr.›</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s://www.kaggle.com/ang3loliveira/malware-analysis-datasets-pe-section-headers" TargetMode="External"/><Relationship Id="rId5" Type="http://schemas.openxmlformats.org/officeDocument/2006/relationships/hyperlink" Target="https://www.kaggle.com/ang3loliveira/malware-analysis-datasets-top1000-pe-imports" TargetMode="External"/><Relationship Id="rId6" Type="http://schemas.openxmlformats.org/officeDocument/2006/relationships/hyperlink" Target="https://blog.kowalczyk.info/articles/pefileformat.html" TargetMode="External"/><Relationship Id="rId7" Type="http://schemas.openxmlformats.org/officeDocument/2006/relationships/hyperlink" Target="https://www.youtube.com/watch?v=vQPz3QFDR3c" TargetMode="External"/><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17.jpe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9.jpe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ga1f4015098_0_95"/>
          <p:cNvPicPr preferRelativeResize="0"/>
          <p:nvPr/>
        </p:nvPicPr>
        <p:blipFill rotWithShape="1">
          <a:blip r:embed="rId3">
            <a:alphaModFix/>
          </a:blip>
          <a:srcRect r="21593"/>
          <a:stretch/>
        </p:blipFill>
        <p:spPr>
          <a:xfrm>
            <a:off x="3937436" y="903008"/>
            <a:ext cx="8236636" cy="5764562"/>
          </a:xfrm>
          <a:prstGeom prst="rect">
            <a:avLst/>
          </a:prstGeom>
          <a:noFill/>
          <a:ln>
            <a:noFill/>
          </a:ln>
        </p:spPr>
      </p:pic>
      <p:sp>
        <p:nvSpPr>
          <p:cNvPr id="165" name="Google Shape;165;ga1f4015098_0_95"/>
          <p:cNvSpPr/>
          <p:nvPr/>
        </p:nvSpPr>
        <p:spPr>
          <a:xfrm>
            <a:off x="-63952" y="1792810"/>
            <a:ext cx="6043449" cy="1444657"/>
          </a:xfrm>
          <a:custGeom>
            <a:avLst/>
            <a:gdLst/>
            <a:ahLst/>
            <a:cxnLst/>
            <a:rect l="l" t="t" r="r" b="b"/>
            <a:pathLst>
              <a:path w="9866856" h="552450" extrusionOk="0">
                <a:moveTo>
                  <a:pt x="0" y="0"/>
                </a:moveTo>
                <a:lnTo>
                  <a:pt x="9690272" y="0"/>
                </a:lnTo>
                <a:cubicBezTo>
                  <a:pt x="9912214" y="264049"/>
                  <a:pt x="9938847" y="279524"/>
                  <a:pt x="9690272" y="552450"/>
                </a:cubicBezTo>
                <a:lnTo>
                  <a:pt x="0" y="552450"/>
                </a:lnTo>
                <a:lnTo>
                  <a:pt x="0" y="0"/>
                </a:lnTo>
                <a:close/>
              </a:path>
            </a:pathLst>
          </a:custGeom>
          <a:solidFill>
            <a:srgbClr val="0A3380"/>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66" name="Google Shape;166;ga1f4015098_0_95"/>
          <p:cNvPicPr preferRelativeResize="0"/>
          <p:nvPr/>
        </p:nvPicPr>
        <p:blipFill rotWithShape="1">
          <a:blip r:embed="rId4">
            <a:alphaModFix/>
          </a:blip>
          <a:srcRect/>
          <a:stretch/>
        </p:blipFill>
        <p:spPr>
          <a:xfrm>
            <a:off x="-923570" y="7086960"/>
            <a:ext cx="990651" cy="1111307"/>
          </a:xfrm>
          <a:prstGeom prst="rect">
            <a:avLst/>
          </a:prstGeom>
          <a:noFill/>
          <a:ln>
            <a:noFill/>
          </a:ln>
        </p:spPr>
      </p:pic>
      <p:sp>
        <p:nvSpPr>
          <p:cNvPr id="167" name="Google Shape;167;ga1f4015098_0_95"/>
          <p:cNvSpPr/>
          <p:nvPr/>
        </p:nvSpPr>
        <p:spPr>
          <a:xfrm>
            <a:off x="-6692" y="4037992"/>
            <a:ext cx="3943500" cy="1917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smtClean="0">
                <a:solidFill>
                  <a:srgbClr val="002060"/>
                </a:solidFill>
                <a:latin typeface="Candara"/>
                <a:ea typeface="Candara"/>
                <a:cs typeface="Candara"/>
                <a:sym typeface="Candara"/>
              </a:rPr>
              <a:t>Daniel </a:t>
            </a:r>
            <a:r>
              <a:rPr lang="en-US" sz="2400" b="1" dirty="0" err="1" smtClean="0">
                <a:solidFill>
                  <a:srgbClr val="002060"/>
                </a:solidFill>
                <a:latin typeface="Candara"/>
                <a:ea typeface="Candara"/>
                <a:cs typeface="Candara"/>
                <a:sym typeface="Candara"/>
              </a:rPr>
              <a:t>Forero</a:t>
            </a:r>
            <a:endParaRPr sz="2400" b="1" dirty="0">
              <a:solidFill>
                <a:srgbClr val="002060"/>
              </a:solidFill>
              <a:latin typeface="Candara"/>
              <a:ea typeface="Candara"/>
              <a:cs typeface="Candara"/>
              <a:sym typeface="Candara"/>
            </a:endParaRPr>
          </a:p>
          <a:p>
            <a:pPr marL="0" marR="0" lvl="0" indent="0" algn="l" rtl="0">
              <a:spcBef>
                <a:spcPts val="0"/>
              </a:spcBef>
              <a:spcAft>
                <a:spcPts val="0"/>
              </a:spcAft>
              <a:buNone/>
            </a:pPr>
            <a:endParaRPr sz="1600" dirty="0">
              <a:solidFill>
                <a:srgbClr val="002060"/>
              </a:solidFill>
              <a:latin typeface="Calibri"/>
              <a:ea typeface="Calibri"/>
              <a:cs typeface="Calibri"/>
              <a:sym typeface="Calibri"/>
            </a:endParaRPr>
          </a:p>
          <a:p>
            <a:endParaRPr lang="es-CO" sz="1600" dirty="0">
              <a:solidFill>
                <a:srgbClr val="595959"/>
              </a:solidFill>
              <a:latin typeface="Calibri"/>
              <a:ea typeface="Calibri"/>
              <a:cs typeface="Calibri"/>
              <a:sym typeface="Calibri"/>
            </a:endParaRPr>
          </a:p>
          <a:p>
            <a:r>
              <a:rPr lang="es-CO" sz="1800" b="1" dirty="0" smtClean="0">
                <a:solidFill>
                  <a:srgbClr val="595959"/>
                </a:solidFill>
                <a:latin typeface="Candara" panose="020E0502030303020204" pitchFamily="34" charset="0"/>
                <a:ea typeface="Calibri"/>
                <a:cs typeface="Calibri"/>
                <a:sym typeface="Calibri"/>
              </a:rPr>
              <a:t>daniel.forero@urosario.edu.co</a:t>
            </a:r>
            <a:endParaRPr lang="es-CO" sz="1800" b="1" dirty="0">
              <a:solidFill>
                <a:srgbClr val="595959"/>
              </a:solidFill>
              <a:latin typeface="Candara" panose="020E0502030303020204" pitchFamily="34" charset="0"/>
              <a:ea typeface="Calibri"/>
              <a:cs typeface="Calibri"/>
              <a:sym typeface="Calibri"/>
            </a:endParaRPr>
          </a:p>
          <a:p>
            <a:pPr marL="0" marR="0" lvl="0" indent="0" algn="l" rtl="0">
              <a:spcBef>
                <a:spcPts val="0"/>
              </a:spcBef>
              <a:spcAft>
                <a:spcPts val="0"/>
              </a:spcAft>
              <a:buNone/>
            </a:pPr>
            <a:endParaRPr sz="1800" b="1" dirty="0">
              <a:solidFill>
                <a:srgbClr val="595959"/>
              </a:solidFill>
              <a:latin typeface="Calibri"/>
              <a:ea typeface="Calibri"/>
              <a:cs typeface="Calibri"/>
              <a:sym typeface="Calibri"/>
            </a:endParaRPr>
          </a:p>
        </p:txBody>
      </p:sp>
      <p:pic>
        <p:nvPicPr>
          <p:cNvPr id="168" name="Google Shape;168;ga1f4015098_0_95"/>
          <p:cNvPicPr preferRelativeResize="0"/>
          <p:nvPr/>
        </p:nvPicPr>
        <p:blipFill rotWithShape="1">
          <a:blip r:embed="rId5">
            <a:alphaModFix/>
          </a:blip>
          <a:srcRect/>
          <a:stretch/>
        </p:blipFill>
        <p:spPr>
          <a:xfrm>
            <a:off x="642727" y="7791822"/>
            <a:ext cx="2332824" cy="406445"/>
          </a:xfrm>
          <a:prstGeom prst="rect">
            <a:avLst/>
          </a:prstGeom>
          <a:noFill/>
          <a:ln>
            <a:noFill/>
          </a:ln>
        </p:spPr>
      </p:pic>
      <p:sp>
        <p:nvSpPr>
          <p:cNvPr id="169" name="Google Shape;169;ga1f4015098_0_95"/>
          <p:cNvSpPr/>
          <p:nvPr/>
        </p:nvSpPr>
        <p:spPr>
          <a:xfrm>
            <a:off x="881472" y="1877753"/>
            <a:ext cx="4427400" cy="1359714"/>
          </a:xfrm>
          <a:prstGeom prst="rect">
            <a:avLst/>
          </a:prstGeom>
          <a:noFill/>
          <a:ln>
            <a:noFill/>
          </a:ln>
        </p:spPr>
        <p:txBody>
          <a:bodyPr spcFirstLastPara="1" wrap="square" lIns="91425" tIns="45700" rIns="91425" bIns="45700" anchor="t" anchorCtr="0">
            <a:noAutofit/>
          </a:bodyPr>
          <a:lstStyle/>
          <a:p>
            <a:pPr lvl="0">
              <a:buSzPts val="1100"/>
            </a:pPr>
            <a:r>
              <a:rPr lang="es-CO" sz="2600" dirty="0">
                <a:solidFill>
                  <a:schemeClr val="lt1"/>
                </a:solidFill>
                <a:latin typeface="Candara" panose="020E0502030303020204" pitchFamily="34" charset="0"/>
              </a:rPr>
              <a:t>Malware detection through Portable Executable information</a:t>
            </a:r>
          </a:p>
        </p:txBody>
      </p:sp>
      <p:sp>
        <p:nvSpPr>
          <p:cNvPr id="170" name="Google Shape;170;ga1f4015098_0_95"/>
          <p:cNvSpPr/>
          <p:nvPr/>
        </p:nvSpPr>
        <p:spPr>
          <a:xfrm>
            <a:off x="3937000" y="5636843"/>
            <a:ext cx="7702500" cy="710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71" name="Google Shape;171;ga1f4015098_0_95"/>
          <p:cNvGrpSpPr/>
          <p:nvPr/>
        </p:nvGrpSpPr>
        <p:grpSpPr>
          <a:xfrm>
            <a:off x="4207788" y="5636843"/>
            <a:ext cx="7160732" cy="704850"/>
            <a:chOff x="4188329" y="5943786"/>
            <a:chExt cx="7160732" cy="704850"/>
          </a:xfrm>
        </p:grpSpPr>
        <p:grpSp>
          <p:nvGrpSpPr>
            <p:cNvPr id="172" name="Google Shape;172;ga1f4015098_0_95"/>
            <p:cNvGrpSpPr/>
            <p:nvPr/>
          </p:nvGrpSpPr>
          <p:grpSpPr>
            <a:xfrm>
              <a:off x="4188329" y="5943786"/>
              <a:ext cx="3080272" cy="704850"/>
              <a:chOff x="606918" y="6191182"/>
              <a:chExt cx="3158605" cy="704850"/>
            </a:xfrm>
          </p:grpSpPr>
          <p:sp>
            <p:nvSpPr>
              <p:cNvPr id="173" name="Google Shape;173;ga1f4015098_0_95"/>
              <p:cNvSpPr txBox="1"/>
              <p:nvPr/>
            </p:nvSpPr>
            <p:spPr>
              <a:xfrm>
                <a:off x="1294123" y="6400329"/>
                <a:ext cx="2471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b="1">
                    <a:solidFill>
                      <a:srgbClr val="595959"/>
                    </a:solidFill>
                    <a:latin typeface="Candara"/>
                    <a:ea typeface="Candara"/>
                    <a:cs typeface="Candara"/>
                    <a:sym typeface="Candara"/>
                  </a:rPr>
                  <a:t>@MACC_URosario</a:t>
                </a:r>
                <a:endParaRPr sz="1800" b="1">
                  <a:solidFill>
                    <a:schemeClr val="dk1"/>
                  </a:solidFill>
                  <a:latin typeface="Calibri"/>
                  <a:ea typeface="Calibri"/>
                  <a:cs typeface="Calibri"/>
                  <a:sym typeface="Calibri"/>
                </a:endParaRPr>
              </a:p>
            </p:txBody>
          </p:sp>
          <p:pic>
            <p:nvPicPr>
              <p:cNvPr id="174" name="Google Shape;174;ga1f4015098_0_95"/>
              <p:cNvPicPr preferRelativeResize="0"/>
              <p:nvPr/>
            </p:nvPicPr>
            <p:blipFill rotWithShape="1">
              <a:blip r:embed="rId6">
                <a:alphaModFix/>
              </a:blip>
              <a:srcRect/>
              <a:stretch/>
            </p:blipFill>
            <p:spPr>
              <a:xfrm>
                <a:off x="606918" y="6191182"/>
                <a:ext cx="676275" cy="704850"/>
              </a:xfrm>
              <a:prstGeom prst="rect">
                <a:avLst/>
              </a:prstGeom>
              <a:noFill/>
              <a:ln>
                <a:noFill/>
              </a:ln>
            </p:spPr>
          </p:pic>
        </p:grpSp>
        <p:pic>
          <p:nvPicPr>
            <p:cNvPr id="175" name="Google Shape;175;ga1f4015098_0_95"/>
            <p:cNvPicPr preferRelativeResize="0"/>
            <p:nvPr/>
          </p:nvPicPr>
          <p:blipFill rotWithShape="1">
            <a:blip r:embed="rId7">
              <a:alphaModFix/>
            </a:blip>
            <a:srcRect/>
            <a:stretch/>
          </p:blipFill>
          <p:spPr>
            <a:xfrm>
              <a:off x="9785897" y="6034601"/>
              <a:ext cx="499217" cy="489833"/>
            </a:xfrm>
            <a:prstGeom prst="rect">
              <a:avLst/>
            </a:prstGeom>
            <a:noFill/>
            <a:ln>
              <a:noFill/>
            </a:ln>
          </p:spPr>
        </p:pic>
        <p:sp>
          <p:nvSpPr>
            <p:cNvPr id="176" name="Google Shape;176;ga1f4015098_0_95"/>
            <p:cNvSpPr txBox="1"/>
            <p:nvPr/>
          </p:nvSpPr>
          <p:spPr>
            <a:xfrm>
              <a:off x="10308061" y="6136149"/>
              <a:ext cx="1041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b="1">
                  <a:solidFill>
                    <a:srgbClr val="595959"/>
                  </a:solidFill>
                  <a:latin typeface="Candara"/>
                  <a:ea typeface="Candara"/>
                  <a:cs typeface="Candara"/>
                  <a:sym typeface="Candara"/>
                </a:rPr>
                <a:t>macc_ur</a:t>
              </a:r>
              <a:endParaRPr sz="1800" b="1">
                <a:solidFill>
                  <a:schemeClr val="dk1"/>
                </a:solidFill>
                <a:latin typeface="Calibri"/>
                <a:ea typeface="Calibri"/>
                <a:cs typeface="Calibri"/>
                <a:sym typeface="Calibri"/>
              </a:endParaRPr>
            </a:p>
          </p:txBody>
        </p:sp>
        <p:pic>
          <p:nvPicPr>
            <p:cNvPr id="177" name="Google Shape;177;ga1f4015098_0_95"/>
            <p:cNvPicPr preferRelativeResize="0"/>
            <p:nvPr/>
          </p:nvPicPr>
          <p:blipFill rotWithShape="1">
            <a:blip r:embed="rId8">
              <a:alphaModFix/>
            </a:blip>
            <a:srcRect/>
            <a:stretch/>
          </p:blipFill>
          <p:spPr>
            <a:xfrm>
              <a:off x="7063097" y="6034601"/>
              <a:ext cx="571831" cy="571831"/>
            </a:xfrm>
            <a:prstGeom prst="rect">
              <a:avLst/>
            </a:prstGeom>
            <a:noFill/>
            <a:ln>
              <a:noFill/>
            </a:ln>
          </p:spPr>
        </p:pic>
        <p:sp>
          <p:nvSpPr>
            <p:cNvPr id="178" name="Google Shape;178;ga1f4015098_0_95"/>
            <p:cNvSpPr txBox="1"/>
            <p:nvPr/>
          </p:nvSpPr>
          <p:spPr>
            <a:xfrm>
              <a:off x="7625389" y="6129684"/>
              <a:ext cx="241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b="1">
                  <a:solidFill>
                    <a:srgbClr val="595959"/>
                  </a:solidFill>
                  <a:latin typeface="Candara"/>
                  <a:ea typeface="Candara"/>
                  <a:cs typeface="Candara"/>
                  <a:sym typeface="Candara"/>
                </a:rPr>
                <a:t>@MACC.URosario</a:t>
              </a:r>
              <a:endParaRPr sz="1800" b="1">
                <a:solidFill>
                  <a:schemeClr val="dk1"/>
                </a:solidFill>
                <a:latin typeface="Calibri"/>
                <a:ea typeface="Calibri"/>
                <a:cs typeface="Calibri"/>
                <a:sym typeface="Calibri"/>
              </a:endParaRPr>
            </a:p>
          </p:txBody>
        </p:sp>
      </p:grpSp>
      <p:pic>
        <p:nvPicPr>
          <p:cNvPr id="179" name="Google Shape;179;ga1f4015098_0_95"/>
          <p:cNvPicPr preferRelativeResize="0"/>
          <p:nvPr/>
        </p:nvPicPr>
        <p:blipFill rotWithShape="1">
          <a:blip r:embed="rId9">
            <a:alphaModFix/>
          </a:blip>
          <a:srcRect/>
          <a:stretch/>
        </p:blipFill>
        <p:spPr>
          <a:xfrm>
            <a:off x="2729937" y="0"/>
            <a:ext cx="9424867" cy="97474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
          <p:cNvSpPr txBox="1"/>
          <p:nvPr/>
        </p:nvSpPr>
        <p:spPr>
          <a:xfrm>
            <a:off x="277892" y="141509"/>
            <a:ext cx="4494134" cy="646200"/>
          </a:xfrm>
          <a:prstGeom prst="rect">
            <a:avLst/>
          </a:prstGeom>
          <a:noFill/>
          <a:ln>
            <a:noFill/>
          </a:ln>
        </p:spPr>
        <p:txBody>
          <a:bodyPr spcFirstLastPara="1" wrap="square" lIns="91425" tIns="45700" rIns="91425" bIns="45700" anchor="t" anchorCtr="0">
            <a:noAutofit/>
          </a:bodyPr>
          <a:lstStyle/>
          <a:p>
            <a:pPr lvl="0"/>
            <a:r>
              <a:rPr lang="en-US" sz="3600" dirty="0">
                <a:solidFill>
                  <a:srgbClr val="002060"/>
                </a:solidFill>
                <a:latin typeface="Candara" panose="020E0502030303020204" pitchFamily="34" charset="0"/>
                <a:ea typeface="Calibri"/>
                <a:cs typeface="Calibri"/>
                <a:sym typeface="Calibri"/>
              </a:rPr>
              <a:t>PE-imports</a:t>
            </a:r>
          </a:p>
        </p:txBody>
      </p:sp>
      <p:pic>
        <p:nvPicPr>
          <p:cNvPr id="185" name="Google Shape;185;p2"/>
          <p:cNvPicPr preferRelativeResize="0"/>
          <p:nvPr/>
        </p:nvPicPr>
        <p:blipFill rotWithShape="1">
          <a:blip r:embed="rId3">
            <a:alphaModFix/>
          </a:blip>
          <a:srcRect/>
          <a:stretch/>
        </p:blipFill>
        <p:spPr>
          <a:xfrm>
            <a:off x="4772025" y="12172"/>
            <a:ext cx="7419975" cy="904875"/>
          </a:xfrm>
          <a:prstGeom prst="rect">
            <a:avLst/>
          </a:prstGeom>
          <a:noFill/>
          <a:ln>
            <a:noFill/>
          </a:ln>
        </p:spPr>
      </p:pic>
      <p:sp>
        <p:nvSpPr>
          <p:cNvPr id="5" name="Google Shape;186;p2">
            <a:extLst>
              <a:ext uri="{FF2B5EF4-FFF2-40B4-BE49-F238E27FC236}">
                <a16:creationId xmlns="" xmlns:a16="http://schemas.microsoft.com/office/drawing/2014/main" id="{5F396806-7418-5E45-AF7C-56771D32BF52}"/>
              </a:ext>
            </a:extLst>
          </p:cNvPr>
          <p:cNvSpPr txBox="1">
            <a:spLocks/>
          </p:cNvSpPr>
          <p:nvPr/>
        </p:nvSpPr>
        <p:spPr>
          <a:xfrm>
            <a:off x="781049" y="1767840"/>
            <a:ext cx="10629901" cy="3577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lgn="just">
              <a:lnSpc>
                <a:spcPct val="100000"/>
              </a:lnSpc>
              <a:buNone/>
            </a:pPr>
            <a:r>
              <a:rPr lang="en-US" sz="2400" dirty="0">
                <a:latin typeface="Candara" panose="020E0502030303020204" pitchFamily="34" charset="0"/>
              </a:rPr>
              <a:t>The PE-imports dataset contains values that represent the presence or absence of a wide list of functions imported by the file (around 1000 different imports), and also a column that determines if the file is a malware or a </a:t>
            </a:r>
            <a:r>
              <a:rPr lang="en-US" sz="2400" dirty="0" err="1">
                <a:latin typeface="Candara" panose="020E0502030303020204" pitchFamily="34" charset="0"/>
              </a:rPr>
              <a:t>goodware</a:t>
            </a:r>
            <a:r>
              <a:rPr lang="en-US" sz="2400" dirty="0">
                <a:latin typeface="Candara" panose="020E0502030303020204" pitchFamily="34" charset="0"/>
              </a:rPr>
              <a:t> (1 for representing malware and 0 for representing </a:t>
            </a:r>
            <a:r>
              <a:rPr lang="en-US" sz="2400" dirty="0" err="1">
                <a:latin typeface="Candara" panose="020E0502030303020204" pitchFamily="34" charset="0"/>
              </a:rPr>
              <a:t>goodware</a:t>
            </a:r>
            <a:r>
              <a:rPr lang="en-US" sz="2400" dirty="0">
                <a:latin typeface="Candara" panose="020E0502030303020204" pitchFamily="34" charset="0"/>
              </a:rPr>
              <a:t>). This dataset contains such information for around 4000 files. The presence of certain functions that access, modify or delete important data or processes, and functions that generate autorun or web connections, are the most common on malware imports, those are the ones that would help a model to do a correct recognition of a malware. </a:t>
            </a:r>
            <a:endParaRPr lang="es-CO" sz="2400" dirty="0">
              <a:latin typeface="Candara" panose="020E0502030303020204" pitchFamily="34" charset="0"/>
            </a:endParaRPr>
          </a:p>
        </p:txBody>
      </p:sp>
    </p:spTree>
    <p:extLst>
      <p:ext uri="{BB962C8B-B14F-4D97-AF65-F5344CB8AC3E}">
        <p14:creationId xmlns:p14="http://schemas.microsoft.com/office/powerpoint/2010/main" val="11545842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
          <p:cNvSpPr txBox="1"/>
          <p:nvPr/>
        </p:nvSpPr>
        <p:spPr>
          <a:xfrm>
            <a:off x="277892" y="141509"/>
            <a:ext cx="4494134" cy="646200"/>
          </a:xfrm>
          <a:prstGeom prst="rect">
            <a:avLst/>
          </a:prstGeom>
          <a:noFill/>
          <a:ln>
            <a:noFill/>
          </a:ln>
        </p:spPr>
        <p:txBody>
          <a:bodyPr spcFirstLastPara="1" wrap="square" lIns="91425" tIns="45700" rIns="91425" bIns="45700" anchor="t" anchorCtr="0">
            <a:noAutofit/>
          </a:bodyPr>
          <a:lstStyle/>
          <a:p>
            <a:pPr lvl="0"/>
            <a:r>
              <a:rPr lang="en-US" sz="3600" dirty="0">
                <a:solidFill>
                  <a:srgbClr val="002060"/>
                </a:solidFill>
                <a:latin typeface="Candara" panose="020E0502030303020204" pitchFamily="34" charset="0"/>
                <a:ea typeface="Calibri"/>
                <a:cs typeface="Calibri"/>
                <a:sym typeface="Calibri"/>
              </a:rPr>
              <a:t>PE section headers </a:t>
            </a:r>
          </a:p>
        </p:txBody>
      </p:sp>
      <p:pic>
        <p:nvPicPr>
          <p:cNvPr id="185" name="Google Shape;185;p2"/>
          <p:cNvPicPr preferRelativeResize="0"/>
          <p:nvPr/>
        </p:nvPicPr>
        <p:blipFill rotWithShape="1">
          <a:blip r:embed="rId3">
            <a:alphaModFix/>
          </a:blip>
          <a:srcRect/>
          <a:stretch/>
        </p:blipFill>
        <p:spPr>
          <a:xfrm>
            <a:off x="4772025" y="12172"/>
            <a:ext cx="7419975" cy="904875"/>
          </a:xfrm>
          <a:prstGeom prst="rect">
            <a:avLst/>
          </a:prstGeom>
          <a:noFill/>
          <a:ln>
            <a:noFill/>
          </a:ln>
        </p:spPr>
      </p:pic>
      <p:sp>
        <p:nvSpPr>
          <p:cNvPr id="5" name="Google Shape;186;p2">
            <a:extLst>
              <a:ext uri="{FF2B5EF4-FFF2-40B4-BE49-F238E27FC236}">
                <a16:creationId xmlns="" xmlns:a16="http://schemas.microsoft.com/office/drawing/2014/main" id="{5F396806-7418-5E45-AF7C-56771D32BF52}"/>
              </a:ext>
            </a:extLst>
          </p:cNvPr>
          <p:cNvSpPr txBox="1">
            <a:spLocks/>
          </p:cNvSpPr>
          <p:nvPr/>
        </p:nvSpPr>
        <p:spPr>
          <a:xfrm>
            <a:off x="745106" y="2101747"/>
            <a:ext cx="10701787" cy="30478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lgn="just">
              <a:lnSpc>
                <a:spcPct val="100000"/>
              </a:lnSpc>
              <a:buNone/>
            </a:pPr>
            <a:r>
              <a:rPr lang="en-US" sz="2400" dirty="0">
                <a:latin typeface="Candara" panose="020E0502030303020204" pitchFamily="34" charset="0"/>
              </a:rPr>
              <a:t>The PE-section headers dataset contains information like hash, data size, virtual address, entropy, virtual size, and </a:t>
            </a:r>
            <a:r>
              <a:rPr lang="en-US" sz="2400" dirty="0" err="1">
                <a:latin typeface="Candara" panose="020E0502030303020204" pitchFamily="34" charset="0"/>
              </a:rPr>
              <a:t>goodware</a:t>
            </a:r>
            <a:r>
              <a:rPr lang="en-US" sz="2400" dirty="0">
                <a:latin typeface="Candara" panose="020E0502030303020204" pitchFamily="34" charset="0"/>
              </a:rPr>
              <a:t>/malware for around 4000 files. This information is based on the .text section of the file. Information like the entropy is a key piece on the distinction of a malware. Not all the information on the dataset is used on the model creation and training, some data generates noise and reduces the model’s accuracy. The data that isn’t considered on the model is the </a:t>
            </a:r>
            <a:r>
              <a:rPr lang="en-US" sz="2400">
                <a:latin typeface="Candara" panose="020E0502030303020204" pitchFamily="34" charset="0"/>
              </a:rPr>
              <a:t>file’s </a:t>
            </a:r>
            <a:r>
              <a:rPr lang="en-US" sz="2400" smtClean="0">
                <a:latin typeface="Candara" panose="020E0502030303020204" pitchFamily="34" charset="0"/>
              </a:rPr>
              <a:t>hash. </a:t>
            </a:r>
            <a:endParaRPr lang="es-CO" sz="2400" dirty="0">
              <a:latin typeface="Candara" panose="020E0502030303020204" pitchFamily="34" charset="0"/>
            </a:endParaRPr>
          </a:p>
        </p:txBody>
      </p:sp>
    </p:spTree>
    <p:extLst>
      <p:ext uri="{BB962C8B-B14F-4D97-AF65-F5344CB8AC3E}">
        <p14:creationId xmlns:p14="http://schemas.microsoft.com/office/powerpoint/2010/main" val="232590561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
          <p:cNvSpPr txBox="1"/>
          <p:nvPr/>
        </p:nvSpPr>
        <p:spPr>
          <a:xfrm>
            <a:off x="277891" y="141509"/>
            <a:ext cx="4121580" cy="646200"/>
          </a:xfrm>
          <a:prstGeom prst="rect">
            <a:avLst/>
          </a:prstGeom>
          <a:noFill/>
          <a:ln>
            <a:noFill/>
          </a:ln>
        </p:spPr>
        <p:txBody>
          <a:bodyPr spcFirstLastPara="1" wrap="square" lIns="91425" tIns="45700" rIns="91425" bIns="45700" anchor="t" anchorCtr="0">
            <a:noAutofit/>
          </a:bodyPr>
          <a:lstStyle/>
          <a:p>
            <a:pPr lvl="0"/>
            <a:r>
              <a:rPr lang="es-CO" sz="3600" dirty="0">
                <a:solidFill>
                  <a:srgbClr val="002060"/>
                </a:solidFill>
                <a:latin typeface="Candara" panose="020E0502030303020204" pitchFamily="34" charset="0"/>
                <a:ea typeface="Calibri"/>
                <a:cs typeface="Calibri"/>
                <a:sym typeface="Calibri"/>
              </a:rPr>
              <a:t>METHODOLOGY</a:t>
            </a:r>
          </a:p>
        </p:txBody>
      </p:sp>
      <p:pic>
        <p:nvPicPr>
          <p:cNvPr id="185" name="Google Shape;185;p2"/>
          <p:cNvPicPr preferRelativeResize="0"/>
          <p:nvPr/>
        </p:nvPicPr>
        <p:blipFill rotWithShape="1">
          <a:blip r:embed="rId3">
            <a:alphaModFix/>
          </a:blip>
          <a:srcRect/>
          <a:stretch/>
        </p:blipFill>
        <p:spPr>
          <a:xfrm>
            <a:off x="4772025" y="12172"/>
            <a:ext cx="7419975" cy="904875"/>
          </a:xfrm>
          <a:prstGeom prst="rect">
            <a:avLst/>
          </a:prstGeom>
          <a:noFill/>
          <a:ln>
            <a:noFill/>
          </a:ln>
        </p:spPr>
      </p:pic>
      <p:pic>
        <p:nvPicPr>
          <p:cNvPr id="6" name="Imagen 5" descr="Diagrama&#10;&#10;Descripción generada automáticamente">
            <a:extLst>
              <a:ext uri="{FF2B5EF4-FFF2-40B4-BE49-F238E27FC236}">
                <a16:creationId xmlns="" xmlns:a16="http://schemas.microsoft.com/office/drawing/2014/main" id="{42AC856F-B684-2149-A51E-9046D9455B55}"/>
              </a:ext>
            </a:extLst>
          </p:cNvPr>
          <p:cNvPicPr>
            <a:picLocks noChangeAspect="1"/>
          </p:cNvPicPr>
          <p:nvPr/>
        </p:nvPicPr>
        <p:blipFill>
          <a:blip r:embed="rId4"/>
          <a:stretch>
            <a:fillRect/>
          </a:stretch>
        </p:blipFill>
        <p:spPr>
          <a:xfrm>
            <a:off x="1810134" y="917047"/>
            <a:ext cx="8571732" cy="5799444"/>
          </a:xfrm>
          <a:prstGeom prst="rect">
            <a:avLst/>
          </a:prstGeom>
        </p:spPr>
      </p:pic>
      <p:sp>
        <p:nvSpPr>
          <p:cNvPr id="3" name="Elipse 2">
            <a:extLst>
              <a:ext uri="{FF2B5EF4-FFF2-40B4-BE49-F238E27FC236}">
                <a16:creationId xmlns="" xmlns:a16="http://schemas.microsoft.com/office/drawing/2014/main" id="{AF105048-0415-8B4B-A9BF-F63D666ACA39}"/>
              </a:ext>
            </a:extLst>
          </p:cNvPr>
          <p:cNvSpPr/>
          <p:nvPr/>
        </p:nvSpPr>
        <p:spPr>
          <a:xfrm>
            <a:off x="984766" y="1190759"/>
            <a:ext cx="644274" cy="6463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7" name="CuadroTexto 6">
            <a:extLst>
              <a:ext uri="{FF2B5EF4-FFF2-40B4-BE49-F238E27FC236}">
                <a16:creationId xmlns="" xmlns:a16="http://schemas.microsoft.com/office/drawing/2014/main" id="{21DE7020-372C-5243-996F-01F5EF375D28}"/>
              </a:ext>
            </a:extLst>
          </p:cNvPr>
          <p:cNvSpPr txBox="1"/>
          <p:nvPr/>
        </p:nvSpPr>
        <p:spPr>
          <a:xfrm>
            <a:off x="1127905" y="1190759"/>
            <a:ext cx="525780" cy="646331"/>
          </a:xfrm>
          <a:prstGeom prst="rect">
            <a:avLst/>
          </a:prstGeom>
          <a:noFill/>
        </p:spPr>
        <p:txBody>
          <a:bodyPr wrap="square" rtlCol="0">
            <a:spAutoFit/>
          </a:bodyPr>
          <a:lstStyle/>
          <a:p>
            <a:r>
              <a:rPr lang="es-CO" sz="3600" dirty="0">
                <a:latin typeface="Candara" panose="020E0502030303020204" pitchFamily="34" charset="0"/>
              </a:rPr>
              <a:t>1</a:t>
            </a:r>
          </a:p>
        </p:txBody>
      </p:sp>
    </p:spTree>
    <p:extLst>
      <p:ext uri="{BB962C8B-B14F-4D97-AF65-F5344CB8AC3E}">
        <p14:creationId xmlns:p14="http://schemas.microsoft.com/office/powerpoint/2010/main" val="412344686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
          <p:cNvSpPr txBox="1"/>
          <p:nvPr/>
        </p:nvSpPr>
        <p:spPr>
          <a:xfrm>
            <a:off x="277891" y="141509"/>
            <a:ext cx="4121580" cy="646200"/>
          </a:xfrm>
          <a:prstGeom prst="rect">
            <a:avLst/>
          </a:prstGeom>
          <a:noFill/>
          <a:ln>
            <a:noFill/>
          </a:ln>
        </p:spPr>
        <p:txBody>
          <a:bodyPr spcFirstLastPara="1" wrap="square" lIns="91425" tIns="45700" rIns="91425" bIns="45700" anchor="t" anchorCtr="0">
            <a:noAutofit/>
          </a:bodyPr>
          <a:lstStyle/>
          <a:p>
            <a:pPr lvl="0"/>
            <a:r>
              <a:rPr lang="es-CO" sz="3600" dirty="0">
                <a:solidFill>
                  <a:srgbClr val="002060"/>
                </a:solidFill>
                <a:latin typeface="Candara" panose="020E0502030303020204" pitchFamily="34" charset="0"/>
                <a:ea typeface="Calibri"/>
                <a:cs typeface="Calibri"/>
                <a:sym typeface="Calibri"/>
              </a:rPr>
              <a:t>METHODOLOGY</a:t>
            </a:r>
          </a:p>
        </p:txBody>
      </p:sp>
      <p:pic>
        <p:nvPicPr>
          <p:cNvPr id="185" name="Google Shape;185;p2"/>
          <p:cNvPicPr preferRelativeResize="0"/>
          <p:nvPr/>
        </p:nvPicPr>
        <p:blipFill rotWithShape="1">
          <a:blip r:embed="rId3">
            <a:alphaModFix/>
          </a:blip>
          <a:srcRect/>
          <a:stretch/>
        </p:blipFill>
        <p:spPr>
          <a:xfrm>
            <a:off x="4772025" y="12172"/>
            <a:ext cx="7419975" cy="904875"/>
          </a:xfrm>
          <a:prstGeom prst="rect">
            <a:avLst/>
          </a:prstGeom>
          <a:noFill/>
          <a:ln>
            <a:noFill/>
          </a:ln>
        </p:spPr>
      </p:pic>
      <p:pic>
        <p:nvPicPr>
          <p:cNvPr id="6" name="Imagen 5" descr="Diagrama&#10;&#10;Descripción generada automáticamente">
            <a:extLst>
              <a:ext uri="{FF2B5EF4-FFF2-40B4-BE49-F238E27FC236}">
                <a16:creationId xmlns="" xmlns:a16="http://schemas.microsoft.com/office/drawing/2014/main" id="{42AC856F-B684-2149-A51E-9046D9455B55}"/>
              </a:ext>
            </a:extLst>
          </p:cNvPr>
          <p:cNvPicPr>
            <a:picLocks noChangeAspect="1"/>
          </p:cNvPicPr>
          <p:nvPr/>
        </p:nvPicPr>
        <p:blipFill>
          <a:blip r:embed="rId4"/>
          <a:stretch>
            <a:fillRect/>
          </a:stretch>
        </p:blipFill>
        <p:spPr>
          <a:xfrm>
            <a:off x="1810134" y="917047"/>
            <a:ext cx="8571732" cy="5799444"/>
          </a:xfrm>
          <a:prstGeom prst="rect">
            <a:avLst/>
          </a:prstGeom>
        </p:spPr>
      </p:pic>
      <p:sp>
        <p:nvSpPr>
          <p:cNvPr id="3" name="Elipse 2">
            <a:extLst>
              <a:ext uri="{FF2B5EF4-FFF2-40B4-BE49-F238E27FC236}">
                <a16:creationId xmlns="" xmlns:a16="http://schemas.microsoft.com/office/drawing/2014/main" id="{AF105048-0415-8B4B-A9BF-F63D666ACA39}"/>
              </a:ext>
            </a:extLst>
          </p:cNvPr>
          <p:cNvSpPr/>
          <p:nvPr/>
        </p:nvSpPr>
        <p:spPr>
          <a:xfrm>
            <a:off x="3755197" y="2459503"/>
            <a:ext cx="644274" cy="6463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7" name="CuadroTexto 6">
            <a:extLst>
              <a:ext uri="{FF2B5EF4-FFF2-40B4-BE49-F238E27FC236}">
                <a16:creationId xmlns="" xmlns:a16="http://schemas.microsoft.com/office/drawing/2014/main" id="{21DE7020-372C-5243-996F-01F5EF375D28}"/>
              </a:ext>
            </a:extLst>
          </p:cNvPr>
          <p:cNvSpPr txBox="1"/>
          <p:nvPr/>
        </p:nvSpPr>
        <p:spPr>
          <a:xfrm>
            <a:off x="3873691" y="2459503"/>
            <a:ext cx="525780" cy="646331"/>
          </a:xfrm>
          <a:prstGeom prst="rect">
            <a:avLst/>
          </a:prstGeom>
          <a:noFill/>
        </p:spPr>
        <p:txBody>
          <a:bodyPr wrap="square" rtlCol="0">
            <a:spAutoFit/>
          </a:bodyPr>
          <a:lstStyle/>
          <a:p>
            <a:r>
              <a:rPr lang="es-CO" sz="3600" dirty="0">
                <a:latin typeface="Candara" panose="020E0502030303020204" pitchFamily="34" charset="0"/>
              </a:rPr>
              <a:t>2</a:t>
            </a:r>
          </a:p>
        </p:txBody>
      </p:sp>
    </p:spTree>
    <p:extLst>
      <p:ext uri="{BB962C8B-B14F-4D97-AF65-F5344CB8AC3E}">
        <p14:creationId xmlns:p14="http://schemas.microsoft.com/office/powerpoint/2010/main" val="292044714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
          <p:cNvSpPr txBox="1"/>
          <p:nvPr/>
        </p:nvSpPr>
        <p:spPr>
          <a:xfrm>
            <a:off x="277891" y="141509"/>
            <a:ext cx="4121580" cy="646200"/>
          </a:xfrm>
          <a:prstGeom prst="rect">
            <a:avLst/>
          </a:prstGeom>
          <a:noFill/>
          <a:ln>
            <a:noFill/>
          </a:ln>
        </p:spPr>
        <p:txBody>
          <a:bodyPr spcFirstLastPara="1" wrap="square" lIns="91425" tIns="45700" rIns="91425" bIns="45700" anchor="t" anchorCtr="0">
            <a:noAutofit/>
          </a:bodyPr>
          <a:lstStyle/>
          <a:p>
            <a:pPr lvl="0"/>
            <a:r>
              <a:rPr lang="es-CO" sz="3600" dirty="0">
                <a:solidFill>
                  <a:srgbClr val="002060"/>
                </a:solidFill>
                <a:latin typeface="Candara" panose="020E0502030303020204" pitchFamily="34" charset="0"/>
                <a:ea typeface="Calibri"/>
                <a:cs typeface="Calibri"/>
                <a:sym typeface="Calibri"/>
              </a:rPr>
              <a:t>METHODOLOGY</a:t>
            </a:r>
          </a:p>
        </p:txBody>
      </p:sp>
      <p:pic>
        <p:nvPicPr>
          <p:cNvPr id="185" name="Google Shape;185;p2"/>
          <p:cNvPicPr preferRelativeResize="0"/>
          <p:nvPr/>
        </p:nvPicPr>
        <p:blipFill rotWithShape="1">
          <a:blip r:embed="rId3">
            <a:alphaModFix/>
          </a:blip>
          <a:srcRect/>
          <a:stretch/>
        </p:blipFill>
        <p:spPr>
          <a:xfrm>
            <a:off x="4772025" y="12172"/>
            <a:ext cx="7419975" cy="904875"/>
          </a:xfrm>
          <a:prstGeom prst="rect">
            <a:avLst/>
          </a:prstGeom>
          <a:noFill/>
          <a:ln>
            <a:noFill/>
          </a:ln>
        </p:spPr>
      </p:pic>
      <p:pic>
        <p:nvPicPr>
          <p:cNvPr id="6" name="Imagen 5" descr="Diagrama&#10;&#10;Descripción generada automáticamente">
            <a:extLst>
              <a:ext uri="{FF2B5EF4-FFF2-40B4-BE49-F238E27FC236}">
                <a16:creationId xmlns="" xmlns:a16="http://schemas.microsoft.com/office/drawing/2014/main" id="{42AC856F-B684-2149-A51E-9046D9455B55}"/>
              </a:ext>
            </a:extLst>
          </p:cNvPr>
          <p:cNvPicPr>
            <a:picLocks noChangeAspect="1"/>
          </p:cNvPicPr>
          <p:nvPr/>
        </p:nvPicPr>
        <p:blipFill>
          <a:blip r:embed="rId4"/>
          <a:stretch>
            <a:fillRect/>
          </a:stretch>
        </p:blipFill>
        <p:spPr>
          <a:xfrm>
            <a:off x="1810134" y="917047"/>
            <a:ext cx="8571732" cy="5799444"/>
          </a:xfrm>
          <a:prstGeom prst="rect">
            <a:avLst/>
          </a:prstGeom>
        </p:spPr>
      </p:pic>
      <p:sp>
        <p:nvSpPr>
          <p:cNvPr id="3" name="Elipse 2">
            <a:extLst>
              <a:ext uri="{FF2B5EF4-FFF2-40B4-BE49-F238E27FC236}">
                <a16:creationId xmlns="" xmlns:a16="http://schemas.microsoft.com/office/drawing/2014/main" id="{AF105048-0415-8B4B-A9BF-F63D666ACA39}"/>
              </a:ext>
            </a:extLst>
          </p:cNvPr>
          <p:cNvSpPr/>
          <p:nvPr/>
        </p:nvSpPr>
        <p:spPr>
          <a:xfrm>
            <a:off x="966277" y="3816769"/>
            <a:ext cx="644274" cy="6463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7" name="CuadroTexto 6">
            <a:extLst>
              <a:ext uri="{FF2B5EF4-FFF2-40B4-BE49-F238E27FC236}">
                <a16:creationId xmlns="" xmlns:a16="http://schemas.microsoft.com/office/drawing/2014/main" id="{21DE7020-372C-5243-996F-01F5EF375D28}"/>
              </a:ext>
            </a:extLst>
          </p:cNvPr>
          <p:cNvSpPr txBox="1"/>
          <p:nvPr/>
        </p:nvSpPr>
        <p:spPr>
          <a:xfrm>
            <a:off x="1084771" y="3816768"/>
            <a:ext cx="525780" cy="646331"/>
          </a:xfrm>
          <a:prstGeom prst="rect">
            <a:avLst/>
          </a:prstGeom>
          <a:noFill/>
        </p:spPr>
        <p:txBody>
          <a:bodyPr wrap="square" rtlCol="0">
            <a:spAutoFit/>
          </a:bodyPr>
          <a:lstStyle/>
          <a:p>
            <a:r>
              <a:rPr lang="es-CO" sz="3600" dirty="0">
                <a:latin typeface="Candara" panose="020E0502030303020204" pitchFamily="34" charset="0"/>
              </a:rPr>
              <a:t>3</a:t>
            </a:r>
          </a:p>
        </p:txBody>
      </p:sp>
    </p:spTree>
    <p:extLst>
      <p:ext uri="{BB962C8B-B14F-4D97-AF65-F5344CB8AC3E}">
        <p14:creationId xmlns:p14="http://schemas.microsoft.com/office/powerpoint/2010/main" val="302540478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
          <p:cNvSpPr txBox="1"/>
          <p:nvPr/>
        </p:nvSpPr>
        <p:spPr>
          <a:xfrm>
            <a:off x="277891" y="141509"/>
            <a:ext cx="4121580" cy="646200"/>
          </a:xfrm>
          <a:prstGeom prst="rect">
            <a:avLst/>
          </a:prstGeom>
          <a:noFill/>
          <a:ln>
            <a:noFill/>
          </a:ln>
        </p:spPr>
        <p:txBody>
          <a:bodyPr spcFirstLastPara="1" wrap="square" lIns="91425" tIns="45700" rIns="91425" bIns="45700" anchor="t" anchorCtr="0">
            <a:noAutofit/>
          </a:bodyPr>
          <a:lstStyle/>
          <a:p>
            <a:pPr lvl="0"/>
            <a:r>
              <a:rPr lang="es-CO" sz="3600" dirty="0">
                <a:solidFill>
                  <a:srgbClr val="002060"/>
                </a:solidFill>
                <a:latin typeface="Candara" panose="020E0502030303020204" pitchFamily="34" charset="0"/>
                <a:ea typeface="Calibri"/>
                <a:cs typeface="Calibri"/>
                <a:sym typeface="Calibri"/>
              </a:rPr>
              <a:t>METHODOLOGY</a:t>
            </a:r>
          </a:p>
        </p:txBody>
      </p:sp>
      <p:pic>
        <p:nvPicPr>
          <p:cNvPr id="185" name="Google Shape;185;p2"/>
          <p:cNvPicPr preferRelativeResize="0"/>
          <p:nvPr/>
        </p:nvPicPr>
        <p:blipFill rotWithShape="1">
          <a:blip r:embed="rId3">
            <a:alphaModFix/>
          </a:blip>
          <a:srcRect/>
          <a:stretch/>
        </p:blipFill>
        <p:spPr>
          <a:xfrm>
            <a:off x="4772025" y="12172"/>
            <a:ext cx="7419975" cy="904875"/>
          </a:xfrm>
          <a:prstGeom prst="rect">
            <a:avLst/>
          </a:prstGeom>
          <a:noFill/>
          <a:ln>
            <a:noFill/>
          </a:ln>
        </p:spPr>
      </p:pic>
      <p:pic>
        <p:nvPicPr>
          <p:cNvPr id="6" name="Imagen 5" descr="Diagrama&#10;&#10;Descripción generada automáticamente">
            <a:extLst>
              <a:ext uri="{FF2B5EF4-FFF2-40B4-BE49-F238E27FC236}">
                <a16:creationId xmlns="" xmlns:a16="http://schemas.microsoft.com/office/drawing/2014/main" id="{42AC856F-B684-2149-A51E-9046D9455B55}"/>
              </a:ext>
            </a:extLst>
          </p:cNvPr>
          <p:cNvPicPr>
            <a:picLocks noChangeAspect="1"/>
          </p:cNvPicPr>
          <p:nvPr/>
        </p:nvPicPr>
        <p:blipFill>
          <a:blip r:embed="rId4"/>
          <a:stretch>
            <a:fillRect/>
          </a:stretch>
        </p:blipFill>
        <p:spPr>
          <a:xfrm>
            <a:off x="1810134" y="917047"/>
            <a:ext cx="8571732" cy="5799444"/>
          </a:xfrm>
          <a:prstGeom prst="rect">
            <a:avLst/>
          </a:prstGeom>
        </p:spPr>
      </p:pic>
      <p:sp>
        <p:nvSpPr>
          <p:cNvPr id="3" name="Elipse 2">
            <a:extLst>
              <a:ext uri="{FF2B5EF4-FFF2-40B4-BE49-F238E27FC236}">
                <a16:creationId xmlns="" xmlns:a16="http://schemas.microsoft.com/office/drawing/2014/main" id="{AF105048-0415-8B4B-A9BF-F63D666ACA39}"/>
              </a:ext>
            </a:extLst>
          </p:cNvPr>
          <p:cNvSpPr/>
          <p:nvPr/>
        </p:nvSpPr>
        <p:spPr>
          <a:xfrm>
            <a:off x="3755197" y="5225191"/>
            <a:ext cx="644274" cy="6463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7" name="CuadroTexto 6">
            <a:extLst>
              <a:ext uri="{FF2B5EF4-FFF2-40B4-BE49-F238E27FC236}">
                <a16:creationId xmlns="" xmlns:a16="http://schemas.microsoft.com/office/drawing/2014/main" id="{21DE7020-372C-5243-996F-01F5EF375D28}"/>
              </a:ext>
            </a:extLst>
          </p:cNvPr>
          <p:cNvSpPr txBox="1"/>
          <p:nvPr/>
        </p:nvSpPr>
        <p:spPr>
          <a:xfrm>
            <a:off x="3873691" y="5225190"/>
            <a:ext cx="525780" cy="646331"/>
          </a:xfrm>
          <a:prstGeom prst="rect">
            <a:avLst/>
          </a:prstGeom>
          <a:noFill/>
        </p:spPr>
        <p:txBody>
          <a:bodyPr wrap="square" rtlCol="0">
            <a:spAutoFit/>
          </a:bodyPr>
          <a:lstStyle/>
          <a:p>
            <a:r>
              <a:rPr lang="es-CO" sz="3600" dirty="0">
                <a:latin typeface="Candara" panose="020E0502030303020204" pitchFamily="34" charset="0"/>
              </a:rPr>
              <a:t>4</a:t>
            </a:r>
          </a:p>
        </p:txBody>
      </p:sp>
    </p:spTree>
    <p:extLst>
      <p:ext uri="{BB962C8B-B14F-4D97-AF65-F5344CB8AC3E}">
        <p14:creationId xmlns:p14="http://schemas.microsoft.com/office/powerpoint/2010/main" val="78726454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
          <p:cNvSpPr txBox="1"/>
          <p:nvPr/>
        </p:nvSpPr>
        <p:spPr>
          <a:xfrm>
            <a:off x="277891" y="141509"/>
            <a:ext cx="4494134" cy="646200"/>
          </a:xfrm>
          <a:prstGeom prst="rect">
            <a:avLst/>
          </a:prstGeom>
          <a:noFill/>
          <a:ln>
            <a:noFill/>
          </a:ln>
        </p:spPr>
        <p:txBody>
          <a:bodyPr spcFirstLastPara="1" wrap="square" lIns="91425" tIns="45700" rIns="91425" bIns="45700" anchor="t" anchorCtr="0">
            <a:noAutofit/>
          </a:bodyPr>
          <a:lstStyle/>
          <a:p>
            <a:pPr lvl="0"/>
            <a:r>
              <a:rPr lang="es-CO" sz="3600" dirty="0">
                <a:solidFill>
                  <a:srgbClr val="002060"/>
                </a:solidFill>
                <a:latin typeface="Candara" panose="020E0502030303020204" pitchFamily="34" charset="0"/>
                <a:ea typeface="Calibri"/>
                <a:cs typeface="Calibri"/>
                <a:sym typeface="Calibri"/>
              </a:rPr>
              <a:t>PROPOSAL</a:t>
            </a:r>
          </a:p>
        </p:txBody>
      </p:sp>
      <p:pic>
        <p:nvPicPr>
          <p:cNvPr id="185" name="Google Shape;185;p2"/>
          <p:cNvPicPr preferRelativeResize="0"/>
          <p:nvPr/>
        </p:nvPicPr>
        <p:blipFill rotWithShape="1">
          <a:blip r:embed="rId3">
            <a:alphaModFix/>
          </a:blip>
          <a:srcRect/>
          <a:stretch/>
        </p:blipFill>
        <p:spPr>
          <a:xfrm>
            <a:off x="4772025" y="12172"/>
            <a:ext cx="7419975" cy="904875"/>
          </a:xfrm>
          <a:prstGeom prst="rect">
            <a:avLst/>
          </a:prstGeom>
          <a:noFill/>
          <a:ln>
            <a:noFill/>
          </a:ln>
        </p:spPr>
      </p:pic>
      <p:pic>
        <p:nvPicPr>
          <p:cNvPr id="6" name="Imagen 5" descr="Diagrama&#10;&#10;Descripción generada automáticamente">
            <a:extLst>
              <a:ext uri="{FF2B5EF4-FFF2-40B4-BE49-F238E27FC236}">
                <a16:creationId xmlns="" xmlns:a16="http://schemas.microsoft.com/office/drawing/2014/main" id="{61BBF57F-81D6-3649-A058-A7EFA75508B3}"/>
              </a:ext>
            </a:extLst>
          </p:cNvPr>
          <p:cNvPicPr>
            <a:picLocks noChangeAspect="1"/>
          </p:cNvPicPr>
          <p:nvPr/>
        </p:nvPicPr>
        <p:blipFill>
          <a:blip r:embed="rId4"/>
          <a:stretch>
            <a:fillRect/>
          </a:stretch>
        </p:blipFill>
        <p:spPr>
          <a:xfrm>
            <a:off x="360218" y="1649851"/>
            <a:ext cx="11471564" cy="4565451"/>
          </a:xfrm>
          <a:prstGeom prst="rect">
            <a:avLst/>
          </a:prstGeom>
        </p:spPr>
      </p:pic>
      <p:sp>
        <p:nvSpPr>
          <p:cNvPr id="2" name="Anillo 1">
            <a:extLst>
              <a:ext uri="{FF2B5EF4-FFF2-40B4-BE49-F238E27FC236}">
                <a16:creationId xmlns="" xmlns:a16="http://schemas.microsoft.com/office/drawing/2014/main" id="{0C04BEAF-3F8D-DE46-8592-47F1D9F09788}"/>
              </a:ext>
            </a:extLst>
          </p:cNvPr>
          <p:cNvSpPr/>
          <p:nvPr/>
        </p:nvSpPr>
        <p:spPr>
          <a:xfrm>
            <a:off x="2286000" y="5829300"/>
            <a:ext cx="525780" cy="548640"/>
          </a:xfrm>
          <a:prstGeom prst="donut">
            <a:avLst>
              <a:gd name="adj" fmla="val 699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a:solidFill>
                <a:schemeClr val="tx1"/>
              </a:solidFill>
            </a:endParaRPr>
          </a:p>
        </p:txBody>
      </p:sp>
    </p:spTree>
    <p:extLst>
      <p:ext uri="{BB962C8B-B14F-4D97-AF65-F5344CB8AC3E}">
        <p14:creationId xmlns:p14="http://schemas.microsoft.com/office/powerpoint/2010/main" val="303171730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
          <p:cNvSpPr txBox="1"/>
          <p:nvPr/>
        </p:nvSpPr>
        <p:spPr>
          <a:xfrm>
            <a:off x="277891" y="141509"/>
            <a:ext cx="4494134" cy="646200"/>
          </a:xfrm>
          <a:prstGeom prst="rect">
            <a:avLst/>
          </a:prstGeom>
          <a:noFill/>
          <a:ln>
            <a:noFill/>
          </a:ln>
        </p:spPr>
        <p:txBody>
          <a:bodyPr spcFirstLastPara="1" wrap="square" lIns="91425" tIns="45700" rIns="91425" bIns="45700" anchor="t" anchorCtr="0">
            <a:noAutofit/>
          </a:bodyPr>
          <a:lstStyle/>
          <a:p>
            <a:pPr lvl="0"/>
            <a:r>
              <a:rPr lang="es-CO" sz="3600" dirty="0">
                <a:solidFill>
                  <a:srgbClr val="002060"/>
                </a:solidFill>
                <a:latin typeface="Candara" panose="020E0502030303020204" pitchFamily="34" charset="0"/>
                <a:ea typeface="Calibri"/>
                <a:cs typeface="Calibri"/>
                <a:sym typeface="Calibri"/>
              </a:rPr>
              <a:t>PROPOSAL</a:t>
            </a:r>
          </a:p>
        </p:txBody>
      </p:sp>
      <p:pic>
        <p:nvPicPr>
          <p:cNvPr id="185" name="Google Shape;185;p2"/>
          <p:cNvPicPr preferRelativeResize="0"/>
          <p:nvPr/>
        </p:nvPicPr>
        <p:blipFill rotWithShape="1">
          <a:blip r:embed="rId3">
            <a:alphaModFix/>
          </a:blip>
          <a:srcRect/>
          <a:stretch/>
        </p:blipFill>
        <p:spPr>
          <a:xfrm>
            <a:off x="4772025" y="12172"/>
            <a:ext cx="7419975" cy="904875"/>
          </a:xfrm>
          <a:prstGeom prst="rect">
            <a:avLst/>
          </a:prstGeom>
          <a:noFill/>
          <a:ln>
            <a:noFill/>
          </a:ln>
        </p:spPr>
      </p:pic>
      <p:pic>
        <p:nvPicPr>
          <p:cNvPr id="6" name="Imagen 5" descr="Diagrama&#10;&#10;Descripción generada automáticamente">
            <a:extLst>
              <a:ext uri="{FF2B5EF4-FFF2-40B4-BE49-F238E27FC236}">
                <a16:creationId xmlns="" xmlns:a16="http://schemas.microsoft.com/office/drawing/2014/main" id="{61BBF57F-81D6-3649-A058-A7EFA75508B3}"/>
              </a:ext>
            </a:extLst>
          </p:cNvPr>
          <p:cNvPicPr>
            <a:picLocks noChangeAspect="1"/>
          </p:cNvPicPr>
          <p:nvPr/>
        </p:nvPicPr>
        <p:blipFill>
          <a:blip r:embed="rId4"/>
          <a:stretch>
            <a:fillRect/>
          </a:stretch>
        </p:blipFill>
        <p:spPr>
          <a:xfrm>
            <a:off x="360218" y="1649851"/>
            <a:ext cx="11471564" cy="4565451"/>
          </a:xfrm>
          <a:prstGeom prst="rect">
            <a:avLst/>
          </a:prstGeom>
        </p:spPr>
      </p:pic>
      <p:sp>
        <p:nvSpPr>
          <p:cNvPr id="2" name="Anillo 1">
            <a:extLst>
              <a:ext uri="{FF2B5EF4-FFF2-40B4-BE49-F238E27FC236}">
                <a16:creationId xmlns="" xmlns:a16="http://schemas.microsoft.com/office/drawing/2014/main" id="{0C04BEAF-3F8D-DE46-8592-47F1D9F09788}"/>
              </a:ext>
            </a:extLst>
          </p:cNvPr>
          <p:cNvSpPr/>
          <p:nvPr/>
        </p:nvSpPr>
        <p:spPr>
          <a:xfrm>
            <a:off x="6926580" y="5806440"/>
            <a:ext cx="594360" cy="594360"/>
          </a:xfrm>
          <a:prstGeom prst="donut">
            <a:avLst>
              <a:gd name="adj" fmla="val 699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a:solidFill>
                <a:schemeClr val="tx1"/>
              </a:solidFill>
            </a:endParaRPr>
          </a:p>
        </p:txBody>
      </p:sp>
    </p:spTree>
    <p:extLst>
      <p:ext uri="{BB962C8B-B14F-4D97-AF65-F5344CB8AC3E}">
        <p14:creationId xmlns:p14="http://schemas.microsoft.com/office/powerpoint/2010/main" val="3646108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
          <p:cNvSpPr txBox="1"/>
          <p:nvPr/>
        </p:nvSpPr>
        <p:spPr>
          <a:xfrm>
            <a:off x="277891" y="141509"/>
            <a:ext cx="4494134" cy="646200"/>
          </a:xfrm>
          <a:prstGeom prst="rect">
            <a:avLst/>
          </a:prstGeom>
          <a:noFill/>
          <a:ln>
            <a:noFill/>
          </a:ln>
        </p:spPr>
        <p:txBody>
          <a:bodyPr spcFirstLastPara="1" wrap="square" lIns="91425" tIns="45700" rIns="91425" bIns="45700" anchor="t" anchorCtr="0">
            <a:noAutofit/>
          </a:bodyPr>
          <a:lstStyle/>
          <a:p>
            <a:pPr lvl="0"/>
            <a:r>
              <a:rPr lang="es-CO" sz="3600" dirty="0">
                <a:solidFill>
                  <a:srgbClr val="002060"/>
                </a:solidFill>
                <a:latin typeface="Candara" panose="020E0502030303020204" pitchFamily="34" charset="0"/>
                <a:ea typeface="Calibri"/>
                <a:cs typeface="Calibri"/>
                <a:sym typeface="Calibri"/>
              </a:rPr>
              <a:t>PROPOSAL</a:t>
            </a:r>
          </a:p>
        </p:txBody>
      </p:sp>
      <p:pic>
        <p:nvPicPr>
          <p:cNvPr id="185" name="Google Shape;185;p2"/>
          <p:cNvPicPr preferRelativeResize="0"/>
          <p:nvPr/>
        </p:nvPicPr>
        <p:blipFill rotWithShape="1">
          <a:blip r:embed="rId3">
            <a:alphaModFix/>
          </a:blip>
          <a:srcRect/>
          <a:stretch/>
        </p:blipFill>
        <p:spPr>
          <a:xfrm>
            <a:off x="4772025" y="12172"/>
            <a:ext cx="7419975" cy="904875"/>
          </a:xfrm>
          <a:prstGeom prst="rect">
            <a:avLst/>
          </a:prstGeom>
          <a:noFill/>
          <a:ln>
            <a:noFill/>
          </a:ln>
        </p:spPr>
      </p:pic>
      <p:pic>
        <p:nvPicPr>
          <p:cNvPr id="6" name="Imagen 5" descr="Diagrama&#10;&#10;Descripción generada automáticamente">
            <a:extLst>
              <a:ext uri="{FF2B5EF4-FFF2-40B4-BE49-F238E27FC236}">
                <a16:creationId xmlns="" xmlns:a16="http://schemas.microsoft.com/office/drawing/2014/main" id="{61BBF57F-81D6-3649-A058-A7EFA75508B3}"/>
              </a:ext>
            </a:extLst>
          </p:cNvPr>
          <p:cNvPicPr>
            <a:picLocks noChangeAspect="1"/>
          </p:cNvPicPr>
          <p:nvPr/>
        </p:nvPicPr>
        <p:blipFill>
          <a:blip r:embed="rId4"/>
          <a:stretch>
            <a:fillRect/>
          </a:stretch>
        </p:blipFill>
        <p:spPr>
          <a:xfrm>
            <a:off x="360218" y="1649851"/>
            <a:ext cx="11471564" cy="4565451"/>
          </a:xfrm>
          <a:prstGeom prst="rect">
            <a:avLst/>
          </a:prstGeom>
        </p:spPr>
      </p:pic>
      <p:sp>
        <p:nvSpPr>
          <p:cNvPr id="2" name="Anillo 1">
            <a:extLst>
              <a:ext uri="{FF2B5EF4-FFF2-40B4-BE49-F238E27FC236}">
                <a16:creationId xmlns="" xmlns:a16="http://schemas.microsoft.com/office/drawing/2014/main" id="{0C04BEAF-3F8D-DE46-8592-47F1D9F09788}"/>
              </a:ext>
            </a:extLst>
          </p:cNvPr>
          <p:cNvSpPr/>
          <p:nvPr/>
        </p:nvSpPr>
        <p:spPr>
          <a:xfrm>
            <a:off x="10515600" y="5806440"/>
            <a:ext cx="617220" cy="594360"/>
          </a:xfrm>
          <a:prstGeom prst="donut">
            <a:avLst>
              <a:gd name="adj" fmla="val 6994"/>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a:solidFill>
                <a:schemeClr val="tx1"/>
              </a:solidFill>
            </a:endParaRPr>
          </a:p>
        </p:txBody>
      </p:sp>
    </p:spTree>
    <p:extLst>
      <p:ext uri="{BB962C8B-B14F-4D97-AF65-F5344CB8AC3E}">
        <p14:creationId xmlns:p14="http://schemas.microsoft.com/office/powerpoint/2010/main" val="353625667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
          <p:cNvSpPr txBox="1"/>
          <p:nvPr/>
        </p:nvSpPr>
        <p:spPr>
          <a:xfrm>
            <a:off x="277892" y="141509"/>
            <a:ext cx="4494134" cy="646200"/>
          </a:xfrm>
          <a:prstGeom prst="rect">
            <a:avLst/>
          </a:prstGeom>
          <a:noFill/>
          <a:ln>
            <a:noFill/>
          </a:ln>
        </p:spPr>
        <p:txBody>
          <a:bodyPr spcFirstLastPara="1" wrap="square" lIns="91425" tIns="45700" rIns="91425" bIns="45700" anchor="t" anchorCtr="0">
            <a:noAutofit/>
          </a:bodyPr>
          <a:lstStyle/>
          <a:p>
            <a:pPr lvl="0"/>
            <a:r>
              <a:rPr lang="en-US" sz="3600" dirty="0">
                <a:solidFill>
                  <a:srgbClr val="002060"/>
                </a:solidFill>
                <a:latin typeface="Candara" panose="020E0502030303020204" pitchFamily="34" charset="0"/>
                <a:ea typeface="Calibri"/>
                <a:cs typeface="Calibri"/>
                <a:sym typeface="Calibri"/>
              </a:rPr>
              <a:t>REFERENCES</a:t>
            </a:r>
          </a:p>
        </p:txBody>
      </p:sp>
      <p:pic>
        <p:nvPicPr>
          <p:cNvPr id="185" name="Google Shape;185;p2"/>
          <p:cNvPicPr preferRelativeResize="0"/>
          <p:nvPr/>
        </p:nvPicPr>
        <p:blipFill rotWithShape="1">
          <a:blip r:embed="rId3">
            <a:alphaModFix/>
          </a:blip>
          <a:srcRect/>
          <a:stretch/>
        </p:blipFill>
        <p:spPr>
          <a:xfrm>
            <a:off x="4772025" y="12172"/>
            <a:ext cx="7419975" cy="904875"/>
          </a:xfrm>
          <a:prstGeom prst="rect">
            <a:avLst/>
          </a:prstGeom>
          <a:noFill/>
          <a:ln>
            <a:noFill/>
          </a:ln>
        </p:spPr>
      </p:pic>
      <p:sp>
        <p:nvSpPr>
          <p:cNvPr id="186" name="Google Shape;186;p2"/>
          <p:cNvSpPr txBox="1">
            <a:spLocks noGrp="1"/>
          </p:cNvSpPr>
          <p:nvPr>
            <p:ph type="body" idx="1"/>
          </p:nvPr>
        </p:nvSpPr>
        <p:spPr>
          <a:xfrm>
            <a:off x="343181" y="1586829"/>
            <a:ext cx="9820727" cy="4198509"/>
          </a:xfrm>
          <a:prstGeom prst="rect">
            <a:avLst/>
          </a:prstGeom>
          <a:noFill/>
          <a:ln>
            <a:noFill/>
          </a:ln>
        </p:spPr>
        <p:txBody>
          <a:bodyPr spcFirstLastPara="1" wrap="square" lIns="91425" tIns="91425" rIns="91425" bIns="91425" anchor="t" anchorCtr="0">
            <a:noAutofit/>
          </a:bodyPr>
          <a:lstStyle/>
          <a:p>
            <a:pPr indent="0">
              <a:spcBef>
                <a:spcPts val="1200"/>
              </a:spcBef>
            </a:pPr>
            <a:r>
              <a:rPr lang="en-US" sz="2400" dirty="0">
                <a:latin typeface="Candara" panose="020E0502030303020204" pitchFamily="34" charset="0"/>
                <a:hlinkClick r:id="rId4"/>
              </a:rPr>
              <a:t>Siroski, M.,(2012).Practical Malware Analysis. The hands-on guide to dissecting malicious software, San Francisco, USA: no starch press.</a:t>
            </a:r>
          </a:p>
          <a:p>
            <a:pPr indent="0">
              <a:spcBef>
                <a:spcPts val="1200"/>
              </a:spcBef>
            </a:pPr>
            <a:r>
              <a:rPr lang="en-US" sz="2400" dirty="0">
                <a:latin typeface="Candara" panose="020E0502030303020204" pitchFamily="34" charset="0"/>
                <a:hlinkClick r:id="rId4"/>
              </a:rPr>
              <a:t>https://www.kaggle.com/ang3loliveira/malware-analysis-datasets-pe-section-headers</a:t>
            </a:r>
            <a:endParaRPr lang="en-US" sz="2400" dirty="0">
              <a:latin typeface="Candara" panose="020E0502030303020204" pitchFamily="34" charset="0"/>
            </a:endParaRPr>
          </a:p>
          <a:p>
            <a:pPr indent="0">
              <a:spcBef>
                <a:spcPts val="1200"/>
              </a:spcBef>
            </a:pPr>
            <a:r>
              <a:rPr lang="en-US" sz="2400" dirty="0">
                <a:latin typeface="Candara" panose="020E0502030303020204" pitchFamily="34" charset="0"/>
                <a:hlinkClick r:id="rId5"/>
              </a:rPr>
              <a:t>https://www.kaggle.com/ang3loliveira/malware-analysis-datasets-top1000-pe-imports</a:t>
            </a:r>
            <a:endParaRPr lang="en-US" sz="2400" dirty="0">
              <a:latin typeface="Candara" panose="020E0502030303020204" pitchFamily="34" charset="0"/>
            </a:endParaRPr>
          </a:p>
          <a:p>
            <a:pPr indent="0">
              <a:spcBef>
                <a:spcPts val="1200"/>
              </a:spcBef>
            </a:pPr>
            <a:r>
              <a:rPr lang="en-US" sz="2400" dirty="0">
                <a:latin typeface="Candara" panose="020E0502030303020204" pitchFamily="34" charset="0"/>
                <a:hlinkClick r:id="rId6"/>
              </a:rPr>
              <a:t>https://blog.kowalczyk.info/articles/pefileformat.html</a:t>
            </a:r>
            <a:endParaRPr lang="en-US" sz="2400" dirty="0">
              <a:latin typeface="Candara" panose="020E0502030303020204" pitchFamily="34" charset="0"/>
            </a:endParaRPr>
          </a:p>
          <a:p>
            <a:pPr indent="0">
              <a:spcBef>
                <a:spcPts val="1200"/>
              </a:spcBef>
            </a:pPr>
            <a:r>
              <a:rPr lang="en-US" sz="2400" dirty="0">
                <a:latin typeface="Candara" panose="020E0502030303020204" pitchFamily="34" charset="0"/>
                <a:hlinkClick r:id="rId7"/>
              </a:rPr>
              <a:t>https://www.youtube.com/watch?v=vQPz3QFDR3c</a:t>
            </a:r>
            <a:endParaRPr lang="en-US" sz="2400" dirty="0">
              <a:latin typeface="Candara" panose="020E0502030303020204" pitchFamily="34" charset="0"/>
            </a:endParaRPr>
          </a:p>
          <a:p>
            <a:pPr indent="0">
              <a:spcBef>
                <a:spcPts val="1200"/>
              </a:spcBef>
            </a:pPr>
            <a:endParaRPr lang="en-US" sz="2400" dirty="0">
              <a:latin typeface="Candara" panose="020E0502030303020204" pitchFamily="34" charset="0"/>
            </a:endParaRPr>
          </a:p>
          <a:p>
            <a:pPr indent="0">
              <a:spcBef>
                <a:spcPts val="1200"/>
              </a:spcBef>
            </a:pPr>
            <a:endParaRPr lang="en-US" sz="2400" dirty="0">
              <a:latin typeface="Candara" panose="020E0502030303020204" pitchFamily="34" charset="0"/>
            </a:endParaRPr>
          </a:p>
        </p:txBody>
      </p:sp>
    </p:spTree>
    <p:extLst>
      <p:ext uri="{BB962C8B-B14F-4D97-AF65-F5344CB8AC3E}">
        <p14:creationId xmlns:p14="http://schemas.microsoft.com/office/powerpoint/2010/main" val="164202869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
          <p:cNvSpPr txBox="1"/>
          <p:nvPr/>
        </p:nvSpPr>
        <p:spPr>
          <a:xfrm>
            <a:off x="345057" y="141509"/>
            <a:ext cx="6042366"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3600" dirty="0">
                <a:solidFill>
                  <a:srgbClr val="002060"/>
                </a:solidFill>
                <a:latin typeface="Candara" panose="020E0502030303020204" pitchFamily="34" charset="0"/>
                <a:ea typeface="Calibri"/>
                <a:cs typeface="Calibri"/>
                <a:sym typeface="Calibri"/>
              </a:rPr>
              <a:t>Content</a:t>
            </a:r>
            <a:endParaRPr sz="3600" dirty="0">
              <a:solidFill>
                <a:srgbClr val="002060"/>
              </a:solidFill>
              <a:latin typeface="Candara" panose="020E0502030303020204" pitchFamily="34" charset="0"/>
              <a:ea typeface="Calibri"/>
              <a:cs typeface="Calibri"/>
              <a:sym typeface="Calibri"/>
            </a:endParaRPr>
          </a:p>
        </p:txBody>
      </p:sp>
      <p:pic>
        <p:nvPicPr>
          <p:cNvPr id="185" name="Google Shape;185;p2"/>
          <p:cNvPicPr preferRelativeResize="0"/>
          <p:nvPr/>
        </p:nvPicPr>
        <p:blipFill rotWithShape="1">
          <a:blip r:embed="rId3">
            <a:alphaModFix/>
          </a:blip>
          <a:srcRect/>
          <a:stretch/>
        </p:blipFill>
        <p:spPr>
          <a:xfrm>
            <a:off x="4772025" y="12172"/>
            <a:ext cx="7419975" cy="904875"/>
          </a:xfrm>
          <a:prstGeom prst="rect">
            <a:avLst/>
          </a:prstGeom>
          <a:noFill/>
          <a:ln>
            <a:noFill/>
          </a:ln>
        </p:spPr>
      </p:pic>
      <p:sp>
        <p:nvSpPr>
          <p:cNvPr id="186" name="Google Shape;186;p2"/>
          <p:cNvSpPr txBox="1">
            <a:spLocks noGrp="1"/>
          </p:cNvSpPr>
          <p:nvPr>
            <p:ph type="body" idx="1"/>
          </p:nvPr>
        </p:nvSpPr>
        <p:spPr>
          <a:xfrm>
            <a:off x="1024125" y="1752600"/>
            <a:ext cx="9720000" cy="3492260"/>
          </a:xfrm>
          <a:prstGeom prst="rect">
            <a:avLst/>
          </a:prstGeom>
          <a:noFill/>
          <a:ln>
            <a:noFill/>
          </a:ln>
        </p:spPr>
        <p:txBody>
          <a:bodyPr spcFirstLastPara="1" wrap="square" lIns="91425" tIns="91425" rIns="91425" bIns="91425" anchor="t" anchorCtr="0">
            <a:noAutofit/>
          </a:bodyPr>
          <a:lstStyle/>
          <a:p>
            <a:pPr marL="558800" lvl="0" indent="-457200">
              <a:spcBef>
                <a:spcPts val="1200"/>
              </a:spcBef>
              <a:buSzPts val="2000"/>
              <a:buFont typeface="Arial"/>
              <a:buAutoNum type="arabicPeriod"/>
            </a:pPr>
            <a:r>
              <a:rPr lang="en-US" sz="2400" dirty="0">
                <a:latin typeface="Candara" panose="020E0502030303020204" pitchFamily="34" charset="0"/>
              </a:rPr>
              <a:t>Introduction.</a:t>
            </a:r>
          </a:p>
          <a:p>
            <a:pPr marL="558800" lvl="0" indent="-457200">
              <a:spcBef>
                <a:spcPts val="1200"/>
              </a:spcBef>
              <a:buSzPts val="2000"/>
              <a:buFont typeface="Arial"/>
              <a:buAutoNum type="arabicPeriod"/>
            </a:pPr>
            <a:r>
              <a:rPr lang="en-US" sz="2400" dirty="0">
                <a:latin typeface="Candara" panose="020E0502030303020204" pitchFamily="34" charset="0"/>
              </a:rPr>
              <a:t>Problem Statement.</a:t>
            </a:r>
          </a:p>
          <a:p>
            <a:pPr marL="558800" lvl="0" indent="-457200">
              <a:spcBef>
                <a:spcPts val="1200"/>
              </a:spcBef>
              <a:buSzPts val="2000"/>
              <a:buFont typeface="Arial"/>
              <a:buAutoNum type="arabicPeriod"/>
            </a:pPr>
            <a:r>
              <a:rPr lang="en-US" sz="2400" dirty="0">
                <a:latin typeface="Candara" panose="020E0502030303020204" pitchFamily="34" charset="0"/>
              </a:rPr>
              <a:t>Methodology.</a:t>
            </a:r>
          </a:p>
          <a:p>
            <a:pPr marL="558800" lvl="0" indent="-457200">
              <a:spcBef>
                <a:spcPts val="1200"/>
              </a:spcBef>
              <a:buSzPts val="2000"/>
              <a:buFont typeface="Arial"/>
              <a:buAutoNum type="arabicPeriod"/>
            </a:pPr>
            <a:r>
              <a:rPr lang="en-US" sz="2400" dirty="0">
                <a:latin typeface="Candara" panose="020E0502030303020204" pitchFamily="34" charset="0"/>
              </a:rPr>
              <a:t>Proposal.</a:t>
            </a:r>
          </a:p>
          <a:p>
            <a:pPr marL="558800" indent="-457200">
              <a:spcBef>
                <a:spcPts val="1200"/>
              </a:spcBef>
              <a:buSzPts val="2000"/>
              <a:buFont typeface="Arial"/>
              <a:buAutoNum type="arabicPeriod"/>
            </a:pPr>
            <a:r>
              <a:rPr lang="en-US" sz="2400" dirty="0">
                <a:latin typeface="Candara" panose="020E0502030303020204" pitchFamily="34" charset="0"/>
              </a:rPr>
              <a:t>Experiments.</a:t>
            </a:r>
          </a:p>
          <a:p>
            <a:pPr marL="558800" indent="-457200">
              <a:spcBef>
                <a:spcPts val="1200"/>
              </a:spcBef>
              <a:buSzPts val="2000"/>
              <a:buFont typeface="Arial"/>
              <a:buAutoNum type="arabicPeriod"/>
            </a:pPr>
            <a:r>
              <a:rPr lang="en-US" sz="2400" dirty="0">
                <a:latin typeface="Candara" panose="020E0502030303020204" pitchFamily="34" charset="0"/>
              </a:rPr>
              <a:t>Conclusions.</a:t>
            </a:r>
          </a:p>
          <a:p>
            <a:pPr marL="558800" lvl="0" indent="-457200">
              <a:spcBef>
                <a:spcPts val="1200"/>
              </a:spcBef>
              <a:buSzPts val="2000"/>
              <a:buFont typeface="Arial"/>
              <a:buAutoNum type="arabicPeriod"/>
            </a:pPr>
            <a:r>
              <a:rPr lang="en-US" sz="2400" dirty="0">
                <a:latin typeface="Candara" panose="020E0502030303020204" pitchFamily="34" charset="0"/>
              </a:rPr>
              <a:t>References.</a:t>
            </a:r>
          </a:p>
          <a:p>
            <a:pPr marL="558800" lvl="0" indent="-482600" algn="l">
              <a:lnSpc>
                <a:spcPct val="90000"/>
              </a:lnSpc>
              <a:spcBef>
                <a:spcPts val="1200"/>
              </a:spcBef>
              <a:spcAft>
                <a:spcPts val="0"/>
              </a:spcAft>
              <a:buSzPts val="2400"/>
              <a:buAutoNum type="arabicPeriod"/>
            </a:pPr>
            <a:endParaRPr lang="es-CO" sz="2400" dirty="0">
              <a:latin typeface="Candara" panose="020E0502030303020204" pitchFamily="34" charset="0"/>
            </a:endParaRPr>
          </a:p>
          <a:p>
            <a:pPr indent="0">
              <a:spcBef>
                <a:spcPts val="1200"/>
              </a:spcBef>
              <a:buNone/>
            </a:pPr>
            <a:endParaRPr lang="es-CO" dirty="0">
              <a:latin typeface="Candara" panose="020E0502030303020204" pitchFamily="34" charset="0"/>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ga1f4015098_0_285"/>
          <p:cNvPicPr preferRelativeResize="0"/>
          <p:nvPr/>
        </p:nvPicPr>
        <p:blipFill rotWithShape="1">
          <a:blip r:embed="rId3">
            <a:alphaModFix/>
          </a:blip>
          <a:srcRect r="21593"/>
          <a:stretch/>
        </p:blipFill>
        <p:spPr>
          <a:xfrm>
            <a:off x="3937436" y="903008"/>
            <a:ext cx="8236636" cy="5764562"/>
          </a:xfrm>
          <a:prstGeom prst="rect">
            <a:avLst/>
          </a:prstGeom>
          <a:noFill/>
          <a:ln>
            <a:noFill/>
          </a:ln>
        </p:spPr>
      </p:pic>
      <p:sp>
        <p:nvSpPr>
          <p:cNvPr id="235" name="Google Shape;235;ga1f4015098_0_285"/>
          <p:cNvSpPr/>
          <p:nvPr/>
        </p:nvSpPr>
        <p:spPr>
          <a:xfrm>
            <a:off x="-63952" y="1792810"/>
            <a:ext cx="6043449" cy="1444657"/>
          </a:xfrm>
          <a:custGeom>
            <a:avLst/>
            <a:gdLst/>
            <a:ahLst/>
            <a:cxnLst/>
            <a:rect l="l" t="t" r="r" b="b"/>
            <a:pathLst>
              <a:path w="9866856" h="552450" extrusionOk="0">
                <a:moveTo>
                  <a:pt x="0" y="0"/>
                </a:moveTo>
                <a:lnTo>
                  <a:pt x="9690272" y="0"/>
                </a:lnTo>
                <a:cubicBezTo>
                  <a:pt x="9912214" y="264049"/>
                  <a:pt x="9938847" y="279524"/>
                  <a:pt x="9690272" y="552450"/>
                </a:cubicBezTo>
                <a:lnTo>
                  <a:pt x="0" y="552450"/>
                </a:lnTo>
                <a:lnTo>
                  <a:pt x="0" y="0"/>
                </a:lnTo>
                <a:close/>
              </a:path>
            </a:pathLst>
          </a:custGeom>
          <a:solidFill>
            <a:srgbClr val="0A3380"/>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36" name="Google Shape;236;ga1f4015098_0_285"/>
          <p:cNvPicPr preferRelativeResize="0"/>
          <p:nvPr/>
        </p:nvPicPr>
        <p:blipFill rotWithShape="1">
          <a:blip r:embed="rId4">
            <a:alphaModFix/>
          </a:blip>
          <a:srcRect/>
          <a:stretch/>
        </p:blipFill>
        <p:spPr>
          <a:xfrm>
            <a:off x="-923570" y="7086960"/>
            <a:ext cx="990651" cy="1111307"/>
          </a:xfrm>
          <a:prstGeom prst="rect">
            <a:avLst/>
          </a:prstGeom>
          <a:noFill/>
          <a:ln>
            <a:noFill/>
          </a:ln>
        </p:spPr>
      </p:pic>
      <p:pic>
        <p:nvPicPr>
          <p:cNvPr id="237" name="Google Shape;237;ga1f4015098_0_285"/>
          <p:cNvPicPr preferRelativeResize="0"/>
          <p:nvPr/>
        </p:nvPicPr>
        <p:blipFill rotWithShape="1">
          <a:blip r:embed="rId5">
            <a:alphaModFix/>
          </a:blip>
          <a:srcRect/>
          <a:stretch/>
        </p:blipFill>
        <p:spPr>
          <a:xfrm>
            <a:off x="642727" y="7791822"/>
            <a:ext cx="2332824" cy="406445"/>
          </a:xfrm>
          <a:prstGeom prst="rect">
            <a:avLst/>
          </a:prstGeom>
          <a:noFill/>
          <a:ln>
            <a:noFill/>
          </a:ln>
        </p:spPr>
      </p:pic>
      <p:sp>
        <p:nvSpPr>
          <p:cNvPr id="238" name="Google Shape;238;ga1f4015098_0_285"/>
          <p:cNvSpPr/>
          <p:nvPr/>
        </p:nvSpPr>
        <p:spPr>
          <a:xfrm>
            <a:off x="985991" y="1990413"/>
            <a:ext cx="3866100" cy="101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6000" dirty="0">
                <a:solidFill>
                  <a:schemeClr val="lt1"/>
                </a:solidFill>
                <a:latin typeface="Candara" panose="020E0502030303020204" pitchFamily="34" charset="0"/>
                <a:sym typeface="Arial"/>
              </a:rPr>
              <a:t>GRACIAS</a:t>
            </a:r>
            <a:endParaRPr dirty="0">
              <a:latin typeface="Candara" panose="020E0502030303020204" pitchFamily="34" charset="0"/>
            </a:endParaRPr>
          </a:p>
        </p:txBody>
      </p:sp>
      <p:sp>
        <p:nvSpPr>
          <p:cNvPr id="239" name="Google Shape;239;ga1f4015098_0_285"/>
          <p:cNvSpPr/>
          <p:nvPr/>
        </p:nvSpPr>
        <p:spPr>
          <a:xfrm>
            <a:off x="3937000" y="5636843"/>
            <a:ext cx="7702500" cy="710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40" name="Google Shape;240;ga1f4015098_0_285"/>
          <p:cNvGrpSpPr/>
          <p:nvPr/>
        </p:nvGrpSpPr>
        <p:grpSpPr>
          <a:xfrm>
            <a:off x="4207788" y="5636843"/>
            <a:ext cx="7160732" cy="704850"/>
            <a:chOff x="4188329" y="5943786"/>
            <a:chExt cx="7160732" cy="704850"/>
          </a:xfrm>
        </p:grpSpPr>
        <p:grpSp>
          <p:nvGrpSpPr>
            <p:cNvPr id="241" name="Google Shape;241;ga1f4015098_0_285"/>
            <p:cNvGrpSpPr/>
            <p:nvPr/>
          </p:nvGrpSpPr>
          <p:grpSpPr>
            <a:xfrm>
              <a:off x="4188329" y="5943786"/>
              <a:ext cx="3080272" cy="704850"/>
              <a:chOff x="606918" y="6191182"/>
              <a:chExt cx="3158605" cy="704850"/>
            </a:xfrm>
          </p:grpSpPr>
          <p:sp>
            <p:nvSpPr>
              <p:cNvPr id="242" name="Google Shape;242;ga1f4015098_0_285"/>
              <p:cNvSpPr txBox="1"/>
              <p:nvPr/>
            </p:nvSpPr>
            <p:spPr>
              <a:xfrm>
                <a:off x="1294123" y="6400329"/>
                <a:ext cx="2471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b="1">
                    <a:solidFill>
                      <a:srgbClr val="595959"/>
                    </a:solidFill>
                    <a:latin typeface="Candara"/>
                    <a:ea typeface="Candara"/>
                    <a:cs typeface="Candara"/>
                    <a:sym typeface="Candara"/>
                  </a:rPr>
                  <a:t>@MACC_URosario</a:t>
                </a:r>
                <a:endParaRPr sz="1800" b="1">
                  <a:solidFill>
                    <a:schemeClr val="dk1"/>
                  </a:solidFill>
                  <a:latin typeface="Calibri"/>
                  <a:ea typeface="Calibri"/>
                  <a:cs typeface="Calibri"/>
                  <a:sym typeface="Calibri"/>
                </a:endParaRPr>
              </a:p>
            </p:txBody>
          </p:sp>
          <p:pic>
            <p:nvPicPr>
              <p:cNvPr id="243" name="Google Shape;243;ga1f4015098_0_285"/>
              <p:cNvPicPr preferRelativeResize="0"/>
              <p:nvPr/>
            </p:nvPicPr>
            <p:blipFill rotWithShape="1">
              <a:blip r:embed="rId6">
                <a:alphaModFix/>
              </a:blip>
              <a:srcRect/>
              <a:stretch/>
            </p:blipFill>
            <p:spPr>
              <a:xfrm>
                <a:off x="606918" y="6191182"/>
                <a:ext cx="676275" cy="704850"/>
              </a:xfrm>
              <a:prstGeom prst="rect">
                <a:avLst/>
              </a:prstGeom>
              <a:noFill/>
              <a:ln>
                <a:noFill/>
              </a:ln>
            </p:spPr>
          </p:pic>
        </p:grpSp>
        <p:pic>
          <p:nvPicPr>
            <p:cNvPr id="244" name="Google Shape;244;ga1f4015098_0_285"/>
            <p:cNvPicPr preferRelativeResize="0"/>
            <p:nvPr/>
          </p:nvPicPr>
          <p:blipFill rotWithShape="1">
            <a:blip r:embed="rId7">
              <a:alphaModFix/>
            </a:blip>
            <a:srcRect/>
            <a:stretch/>
          </p:blipFill>
          <p:spPr>
            <a:xfrm>
              <a:off x="9785897" y="6034601"/>
              <a:ext cx="499217" cy="489833"/>
            </a:xfrm>
            <a:prstGeom prst="rect">
              <a:avLst/>
            </a:prstGeom>
            <a:noFill/>
            <a:ln>
              <a:noFill/>
            </a:ln>
          </p:spPr>
        </p:pic>
        <p:sp>
          <p:nvSpPr>
            <p:cNvPr id="245" name="Google Shape;245;ga1f4015098_0_285"/>
            <p:cNvSpPr txBox="1"/>
            <p:nvPr/>
          </p:nvSpPr>
          <p:spPr>
            <a:xfrm>
              <a:off x="10308061" y="6136149"/>
              <a:ext cx="1041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b="1">
                  <a:solidFill>
                    <a:srgbClr val="595959"/>
                  </a:solidFill>
                  <a:latin typeface="Candara"/>
                  <a:ea typeface="Candara"/>
                  <a:cs typeface="Candara"/>
                  <a:sym typeface="Candara"/>
                </a:rPr>
                <a:t>macc_ur</a:t>
              </a:r>
              <a:endParaRPr sz="1800" b="1">
                <a:solidFill>
                  <a:schemeClr val="dk1"/>
                </a:solidFill>
                <a:latin typeface="Calibri"/>
                <a:ea typeface="Calibri"/>
                <a:cs typeface="Calibri"/>
                <a:sym typeface="Calibri"/>
              </a:endParaRPr>
            </a:p>
          </p:txBody>
        </p:sp>
        <p:pic>
          <p:nvPicPr>
            <p:cNvPr id="246" name="Google Shape;246;ga1f4015098_0_285"/>
            <p:cNvPicPr preferRelativeResize="0"/>
            <p:nvPr/>
          </p:nvPicPr>
          <p:blipFill rotWithShape="1">
            <a:blip r:embed="rId8">
              <a:alphaModFix/>
            </a:blip>
            <a:srcRect/>
            <a:stretch/>
          </p:blipFill>
          <p:spPr>
            <a:xfrm>
              <a:off x="7063097" y="6034601"/>
              <a:ext cx="571831" cy="571831"/>
            </a:xfrm>
            <a:prstGeom prst="rect">
              <a:avLst/>
            </a:prstGeom>
            <a:noFill/>
            <a:ln>
              <a:noFill/>
            </a:ln>
          </p:spPr>
        </p:pic>
        <p:sp>
          <p:nvSpPr>
            <p:cNvPr id="247" name="Google Shape;247;ga1f4015098_0_285"/>
            <p:cNvSpPr txBox="1"/>
            <p:nvPr/>
          </p:nvSpPr>
          <p:spPr>
            <a:xfrm>
              <a:off x="7625389" y="6129684"/>
              <a:ext cx="241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b="1">
                  <a:solidFill>
                    <a:srgbClr val="595959"/>
                  </a:solidFill>
                  <a:latin typeface="Candara"/>
                  <a:ea typeface="Candara"/>
                  <a:cs typeface="Candara"/>
                  <a:sym typeface="Candara"/>
                </a:rPr>
                <a:t>@MACC.URosario</a:t>
              </a:r>
              <a:endParaRPr sz="1800" b="1">
                <a:solidFill>
                  <a:schemeClr val="dk1"/>
                </a:solidFill>
                <a:latin typeface="Calibri"/>
                <a:ea typeface="Calibri"/>
                <a:cs typeface="Calibri"/>
                <a:sym typeface="Calibri"/>
              </a:endParaRPr>
            </a:p>
          </p:txBody>
        </p:sp>
      </p:grpSp>
      <p:pic>
        <p:nvPicPr>
          <p:cNvPr id="248" name="Google Shape;248;ga1f4015098_0_285"/>
          <p:cNvPicPr preferRelativeResize="0"/>
          <p:nvPr/>
        </p:nvPicPr>
        <p:blipFill rotWithShape="1">
          <a:blip r:embed="rId9">
            <a:alphaModFix/>
          </a:blip>
          <a:srcRect/>
          <a:stretch/>
        </p:blipFill>
        <p:spPr>
          <a:xfrm>
            <a:off x="2729937" y="0"/>
            <a:ext cx="9424867" cy="974745"/>
          </a:xfrm>
          <a:prstGeom prst="rect">
            <a:avLst/>
          </a:prstGeom>
          <a:noFill/>
          <a:ln>
            <a:noFill/>
          </a:ln>
        </p:spPr>
      </p:pic>
      <p:sp>
        <p:nvSpPr>
          <p:cNvPr id="18" name="Google Shape;167;ga1f4015098_0_95">
            <a:extLst>
              <a:ext uri="{FF2B5EF4-FFF2-40B4-BE49-F238E27FC236}">
                <a16:creationId xmlns="" xmlns:a16="http://schemas.microsoft.com/office/drawing/2014/main" id="{5F0565B3-425C-1C48-A0F7-76BA7355BD02}"/>
              </a:ext>
            </a:extLst>
          </p:cNvPr>
          <p:cNvSpPr/>
          <p:nvPr/>
        </p:nvSpPr>
        <p:spPr>
          <a:xfrm>
            <a:off x="17928" y="4096856"/>
            <a:ext cx="3873194" cy="1917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smtClean="0">
                <a:solidFill>
                  <a:srgbClr val="002060"/>
                </a:solidFill>
                <a:latin typeface="Candara"/>
                <a:ea typeface="Candara"/>
                <a:cs typeface="Candara"/>
                <a:sym typeface="Candara"/>
              </a:rPr>
              <a:t>Daniel </a:t>
            </a:r>
            <a:r>
              <a:rPr lang="en-US" sz="2400" b="1" dirty="0" err="1">
                <a:solidFill>
                  <a:srgbClr val="002060"/>
                </a:solidFill>
                <a:latin typeface="Candara"/>
                <a:ea typeface="Candara"/>
                <a:cs typeface="Candara"/>
                <a:sym typeface="Candara"/>
              </a:rPr>
              <a:t>Forero</a:t>
            </a:r>
            <a:endParaRPr sz="2400" b="1" dirty="0">
              <a:solidFill>
                <a:srgbClr val="002060"/>
              </a:solidFill>
              <a:latin typeface="Candara"/>
              <a:ea typeface="Candara"/>
              <a:cs typeface="Candara"/>
              <a:sym typeface="Candara"/>
            </a:endParaRPr>
          </a:p>
          <a:p>
            <a:pPr marL="0" marR="0" lvl="0" indent="0" algn="l" rtl="0">
              <a:spcBef>
                <a:spcPts val="0"/>
              </a:spcBef>
              <a:spcAft>
                <a:spcPts val="0"/>
              </a:spcAft>
              <a:buNone/>
            </a:pPr>
            <a:endParaRPr lang="es-CO" sz="1800" b="1" dirty="0">
              <a:solidFill>
                <a:srgbClr val="595959"/>
              </a:solidFill>
              <a:latin typeface="Candara" panose="020E0502030303020204" pitchFamily="34" charset="0"/>
              <a:ea typeface="Calibri"/>
              <a:cs typeface="Calibri"/>
              <a:sym typeface="Calibri"/>
            </a:endParaRPr>
          </a:p>
          <a:p>
            <a:r>
              <a:rPr lang="es-CO" sz="1800" b="1" dirty="0">
                <a:solidFill>
                  <a:srgbClr val="595959"/>
                </a:solidFill>
                <a:latin typeface="Candara" panose="020E0502030303020204" pitchFamily="34" charset="0"/>
                <a:ea typeface="Calibri"/>
                <a:cs typeface="Calibri"/>
                <a:sym typeface="Calibri"/>
              </a:rPr>
              <a:t>daniel.forero@urosario.edu.co</a:t>
            </a:r>
          </a:p>
          <a:p>
            <a:pPr marL="0" marR="0" lvl="0" indent="0" algn="l" rtl="0">
              <a:spcBef>
                <a:spcPts val="0"/>
              </a:spcBef>
              <a:spcAft>
                <a:spcPts val="0"/>
              </a:spcAft>
              <a:buNone/>
            </a:pPr>
            <a:endParaRPr sz="1800" b="1" dirty="0">
              <a:solidFill>
                <a:srgbClr val="595959"/>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
          <p:cNvSpPr txBox="1"/>
          <p:nvPr/>
        </p:nvSpPr>
        <p:spPr>
          <a:xfrm>
            <a:off x="201461" y="141509"/>
            <a:ext cx="4570564"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3600" dirty="0">
                <a:solidFill>
                  <a:srgbClr val="002060"/>
                </a:solidFill>
                <a:latin typeface="Candara" panose="020E0502030303020204" pitchFamily="34" charset="0"/>
                <a:ea typeface="Calibri"/>
                <a:cs typeface="Calibri"/>
                <a:sym typeface="Calibri"/>
              </a:rPr>
              <a:t>INTRODUCTION</a:t>
            </a:r>
            <a:endParaRPr sz="3600" dirty="0">
              <a:solidFill>
                <a:srgbClr val="002060"/>
              </a:solidFill>
              <a:latin typeface="Candara" panose="020E0502030303020204" pitchFamily="34" charset="0"/>
              <a:ea typeface="Calibri"/>
              <a:cs typeface="Calibri"/>
              <a:sym typeface="Calibri"/>
            </a:endParaRPr>
          </a:p>
        </p:txBody>
      </p:sp>
      <p:pic>
        <p:nvPicPr>
          <p:cNvPr id="185" name="Google Shape;185;p2"/>
          <p:cNvPicPr preferRelativeResize="0"/>
          <p:nvPr/>
        </p:nvPicPr>
        <p:blipFill rotWithShape="1">
          <a:blip r:embed="rId3">
            <a:alphaModFix/>
          </a:blip>
          <a:srcRect/>
          <a:stretch/>
        </p:blipFill>
        <p:spPr>
          <a:xfrm>
            <a:off x="4772025" y="12172"/>
            <a:ext cx="7419975" cy="904875"/>
          </a:xfrm>
          <a:prstGeom prst="rect">
            <a:avLst/>
          </a:prstGeom>
          <a:noFill/>
          <a:ln>
            <a:noFill/>
          </a:ln>
        </p:spPr>
      </p:pic>
      <p:sp>
        <p:nvSpPr>
          <p:cNvPr id="186" name="Google Shape;186;p2"/>
          <p:cNvSpPr txBox="1">
            <a:spLocks noGrp="1"/>
          </p:cNvSpPr>
          <p:nvPr>
            <p:ph type="body" idx="1"/>
          </p:nvPr>
        </p:nvSpPr>
        <p:spPr>
          <a:xfrm>
            <a:off x="828133" y="1735339"/>
            <a:ext cx="10714011" cy="1897811"/>
          </a:xfrm>
          <a:prstGeom prst="rect">
            <a:avLst/>
          </a:prstGeom>
          <a:noFill/>
          <a:ln>
            <a:noFill/>
          </a:ln>
        </p:spPr>
        <p:txBody>
          <a:bodyPr spcFirstLastPara="1" wrap="square" lIns="91425" tIns="91425" rIns="91425" bIns="91425" anchor="t" anchorCtr="0">
            <a:noAutofit/>
          </a:bodyPr>
          <a:lstStyle/>
          <a:p>
            <a:pPr marL="114300" indent="0" algn="just">
              <a:lnSpc>
                <a:spcPct val="100000"/>
              </a:lnSpc>
              <a:buNone/>
            </a:pPr>
            <a:r>
              <a:rPr lang="es-CO" sz="2400" dirty="0">
                <a:latin typeface="Candara" panose="020E0502030303020204" pitchFamily="34" charset="0"/>
                <a:cs typeface="Calibri" panose="020F0502020204030204" pitchFamily="34" charset="0"/>
              </a:rPr>
              <a:t>Nowadays technology has become fundamental in people's lives, and this is why more and more users are using electronic devices to access it. However, due to this, the risks of using electronic devices have also increased.</a:t>
            </a:r>
          </a:p>
          <a:p>
            <a:pPr marL="114300" indent="0">
              <a:buNone/>
            </a:pPr>
            <a:endParaRPr lang="es-CO" dirty="0">
              <a:latin typeface="Candara" panose="020E0502030303020204" pitchFamily="34" charset="0"/>
            </a:endParaRPr>
          </a:p>
          <a:p>
            <a:pPr indent="0">
              <a:spcBef>
                <a:spcPts val="1200"/>
              </a:spcBef>
              <a:buNone/>
            </a:pPr>
            <a:endParaRPr dirty="0">
              <a:latin typeface="Candara" panose="020E0502030303020204" pitchFamily="34" charset="0"/>
            </a:endParaRPr>
          </a:p>
        </p:txBody>
      </p:sp>
      <p:sp>
        <p:nvSpPr>
          <p:cNvPr id="2" name="CuadroTexto 1">
            <a:extLst>
              <a:ext uri="{FF2B5EF4-FFF2-40B4-BE49-F238E27FC236}">
                <a16:creationId xmlns="" xmlns:a16="http://schemas.microsoft.com/office/drawing/2014/main" id="{D25BD84E-256A-4F49-A910-95DC0133006B}"/>
              </a:ext>
            </a:extLst>
          </p:cNvPr>
          <p:cNvSpPr txBox="1"/>
          <p:nvPr/>
        </p:nvSpPr>
        <p:spPr>
          <a:xfrm>
            <a:off x="3726610" y="3429000"/>
            <a:ext cx="7815533" cy="2616101"/>
          </a:xfrm>
          <a:prstGeom prst="rect">
            <a:avLst/>
          </a:prstGeom>
          <a:noFill/>
        </p:spPr>
        <p:txBody>
          <a:bodyPr wrap="square" rtlCol="0">
            <a:spAutoFit/>
          </a:bodyPr>
          <a:lstStyle/>
          <a:p>
            <a:pPr algn="just"/>
            <a:r>
              <a:rPr lang="es-CO" sz="2400" dirty="0">
                <a:solidFill>
                  <a:schemeClr val="dk1"/>
                </a:solidFill>
                <a:latin typeface="Candara" panose="020E0502030303020204" pitchFamily="34" charset="0"/>
                <a:cs typeface="Calibri"/>
                <a:sym typeface="Calibri"/>
              </a:rPr>
              <a:t>For this reason, currently, many people are dedicated to the development of software and protection methods for these devices and systems. However, some people see an opportunity to exploit possible vulnerabilities that systems may have for malicious purposes, these are malware developers.</a:t>
            </a:r>
          </a:p>
          <a:p>
            <a:endParaRPr lang="es-CO" dirty="0"/>
          </a:p>
        </p:txBody>
      </p:sp>
      <p:pic>
        <p:nvPicPr>
          <p:cNvPr id="4" name="Imagen 3" descr="Icono&#10;&#10;Descripción generada automáticamente">
            <a:extLst>
              <a:ext uri="{FF2B5EF4-FFF2-40B4-BE49-F238E27FC236}">
                <a16:creationId xmlns="" xmlns:a16="http://schemas.microsoft.com/office/drawing/2014/main" id="{AACDD7BA-F6B5-FA4E-BAD1-4EA7851CB94C}"/>
              </a:ext>
            </a:extLst>
          </p:cNvPr>
          <p:cNvPicPr>
            <a:picLocks noChangeAspect="1"/>
          </p:cNvPicPr>
          <p:nvPr/>
        </p:nvPicPr>
        <p:blipFill>
          <a:blip r:embed="rId4"/>
          <a:stretch>
            <a:fillRect/>
          </a:stretch>
        </p:blipFill>
        <p:spPr>
          <a:xfrm>
            <a:off x="828133" y="3648200"/>
            <a:ext cx="2242633" cy="2242633"/>
          </a:xfrm>
          <a:prstGeom prst="rect">
            <a:avLst/>
          </a:prstGeom>
        </p:spPr>
      </p:pic>
    </p:spTree>
    <p:extLst>
      <p:ext uri="{BB962C8B-B14F-4D97-AF65-F5344CB8AC3E}">
        <p14:creationId xmlns:p14="http://schemas.microsoft.com/office/powerpoint/2010/main" val="113186270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
          <p:cNvSpPr txBox="1"/>
          <p:nvPr/>
        </p:nvSpPr>
        <p:spPr>
          <a:xfrm>
            <a:off x="306916" y="84979"/>
            <a:ext cx="4735083" cy="646200"/>
          </a:xfrm>
          <a:prstGeom prst="rect">
            <a:avLst/>
          </a:prstGeom>
          <a:noFill/>
          <a:ln>
            <a:noFill/>
          </a:ln>
        </p:spPr>
        <p:txBody>
          <a:bodyPr spcFirstLastPara="1" wrap="square" lIns="91425" tIns="45700" rIns="91425" bIns="45700" anchor="t" anchorCtr="0">
            <a:noAutofit/>
          </a:bodyPr>
          <a:lstStyle/>
          <a:p>
            <a:r>
              <a:rPr lang="es-CO" sz="3600" dirty="0">
                <a:solidFill>
                  <a:srgbClr val="002060"/>
                </a:solidFill>
                <a:latin typeface="Candara" panose="020E0502030303020204" pitchFamily="34" charset="0"/>
                <a:ea typeface="Calibri"/>
                <a:cs typeface="Calibri"/>
                <a:sym typeface="Calibri"/>
              </a:rPr>
              <a:t>Malware characterization </a:t>
            </a:r>
            <a:endParaRPr sz="3600" dirty="0">
              <a:solidFill>
                <a:srgbClr val="002060"/>
              </a:solidFill>
              <a:latin typeface="Candara" panose="020E0502030303020204" pitchFamily="34" charset="0"/>
              <a:ea typeface="Calibri"/>
              <a:cs typeface="Calibri"/>
              <a:sym typeface="Calibri"/>
            </a:endParaRPr>
          </a:p>
        </p:txBody>
      </p:sp>
      <p:pic>
        <p:nvPicPr>
          <p:cNvPr id="185" name="Google Shape;185;p2"/>
          <p:cNvPicPr preferRelativeResize="0"/>
          <p:nvPr/>
        </p:nvPicPr>
        <p:blipFill rotWithShape="1">
          <a:blip r:embed="rId3">
            <a:alphaModFix/>
          </a:blip>
          <a:srcRect/>
          <a:stretch/>
        </p:blipFill>
        <p:spPr>
          <a:xfrm>
            <a:off x="4772025" y="12172"/>
            <a:ext cx="7419975" cy="904875"/>
          </a:xfrm>
          <a:prstGeom prst="rect">
            <a:avLst/>
          </a:prstGeom>
          <a:noFill/>
          <a:ln>
            <a:noFill/>
          </a:ln>
        </p:spPr>
      </p:pic>
      <p:sp>
        <p:nvSpPr>
          <p:cNvPr id="186" name="Google Shape;186;p2"/>
          <p:cNvSpPr txBox="1">
            <a:spLocks noGrp="1"/>
          </p:cNvSpPr>
          <p:nvPr>
            <p:ph type="body" idx="1"/>
          </p:nvPr>
        </p:nvSpPr>
        <p:spPr>
          <a:xfrm>
            <a:off x="1236000" y="1790895"/>
            <a:ext cx="9720000" cy="1317171"/>
          </a:xfrm>
          <a:prstGeom prst="rect">
            <a:avLst/>
          </a:prstGeom>
          <a:noFill/>
          <a:ln>
            <a:noFill/>
          </a:ln>
        </p:spPr>
        <p:txBody>
          <a:bodyPr spcFirstLastPara="1" wrap="square" lIns="91425" tIns="91425" rIns="91425" bIns="91425" anchor="t" anchorCtr="0">
            <a:noAutofit/>
          </a:bodyPr>
          <a:lstStyle/>
          <a:p>
            <a:pPr indent="0">
              <a:lnSpc>
                <a:spcPct val="100000"/>
              </a:lnSpc>
              <a:spcBef>
                <a:spcPts val="1200"/>
              </a:spcBef>
              <a:buNone/>
            </a:pPr>
            <a:r>
              <a:rPr lang="es-CO" sz="2400" dirty="0">
                <a:latin typeface="Candara" panose="020E0502030303020204" pitchFamily="34" charset="0"/>
              </a:rPr>
              <a:t>There are many types of malware. </a:t>
            </a:r>
            <a:r>
              <a:rPr lang="en-US" sz="2400" dirty="0">
                <a:latin typeface="Candara" panose="020E0502030303020204" pitchFamily="34" charset="0"/>
              </a:rPr>
              <a:t>Its classification depends on their purpose and what they do on the victim's machine.</a:t>
            </a:r>
            <a:endParaRPr lang="es-CO" sz="2400" dirty="0">
              <a:latin typeface="Candara" panose="020E0502030303020204" pitchFamily="34" charset="0"/>
            </a:endParaRPr>
          </a:p>
          <a:p>
            <a:pPr indent="0">
              <a:spcBef>
                <a:spcPts val="1200"/>
              </a:spcBef>
              <a:buNone/>
            </a:pPr>
            <a:endParaRPr lang="en-US" sz="2400" dirty="0"/>
          </a:p>
        </p:txBody>
      </p:sp>
      <p:pic>
        <p:nvPicPr>
          <p:cNvPr id="3" name="Imagen 2" descr="Icono&#10;&#10;Descripción generada automáticamente">
            <a:extLst>
              <a:ext uri="{FF2B5EF4-FFF2-40B4-BE49-F238E27FC236}">
                <a16:creationId xmlns="" xmlns:a16="http://schemas.microsoft.com/office/drawing/2014/main" id="{8FAF81FA-E6C8-9143-92A3-F9201DBE91B8}"/>
              </a:ext>
            </a:extLst>
          </p:cNvPr>
          <p:cNvPicPr>
            <a:picLocks noChangeAspect="1"/>
          </p:cNvPicPr>
          <p:nvPr/>
        </p:nvPicPr>
        <p:blipFill>
          <a:blip r:embed="rId4"/>
          <a:stretch>
            <a:fillRect/>
          </a:stretch>
        </p:blipFill>
        <p:spPr>
          <a:xfrm>
            <a:off x="4201418" y="3456313"/>
            <a:ext cx="1445832" cy="1445832"/>
          </a:xfrm>
          <a:prstGeom prst="rect">
            <a:avLst/>
          </a:prstGeom>
        </p:spPr>
      </p:pic>
      <p:pic>
        <p:nvPicPr>
          <p:cNvPr id="5" name="Imagen 4" descr="Icono&#10;&#10;Descripción generada automáticamente">
            <a:extLst>
              <a:ext uri="{FF2B5EF4-FFF2-40B4-BE49-F238E27FC236}">
                <a16:creationId xmlns="" xmlns:a16="http://schemas.microsoft.com/office/drawing/2014/main" id="{CEA06787-B6C1-8341-9520-6950E4385D82}"/>
              </a:ext>
            </a:extLst>
          </p:cNvPr>
          <p:cNvPicPr>
            <a:picLocks noChangeAspect="1"/>
          </p:cNvPicPr>
          <p:nvPr/>
        </p:nvPicPr>
        <p:blipFill>
          <a:blip r:embed="rId5"/>
          <a:stretch>
            <a:fillRect/>
          </a:stretch>
        </p:blipFill>
        <p:spPr>
          <a:xfrm>
            <a:off x="6096000" y="5010249"/>
            <a:ext cx="1562100" cy="1562100"/>
          </a:xfrm>
          <a:prstGeom prst="rect">
            <a:avLst/>
          </a:prstGeom>
        </p:spPr>
      </p:pic>
      <p:pic>
        <p:nvPicPr>
          <p:cNvPr id="7" name="Imagen 6" descr="Imagen que contiene Icono&#10;&#10;Descripción generada automáticamente">
            <a:extLst>
              <a:ext uri="{FF2B5EF4-FFF2-40B4-BE49-F238E27FC236}">
                <a16:creationId xmlns="" xmlns:a16="http://schemas.microsoft.com/office/drawing/2014/main" id="{54D0202E-4C67-1B4A-855A-50C920D6EF6E}"/>
              </a:ext>
            </a:extLst>
          </p:cNvPr>
          <p:cNvPicPr>
            <a:picLocks noChangeAspect="1"/>
          </p:cNvPicPr>
          <p:nvPr/>
        </p:nvPicPr>
        <p:blipFill>
          <a:blip r:embed="rId6"/>
          <a:stretch>
            <a:fillRect/>
          </a:stretch>
        </p:blipFill>
        <p:spPr>
          <a:xfrm>
            <a:off x="2179208" y="4825583"/>
            <a:ext cx="1885000" cy="1885000"/>
          </a:xfrm>
          <a:prstGeom prst="rect">
            <a:avLst/>
          </a:prstGeom>
        </p:spPr>
      </p:pic>
      <p:pic>
        <p:nvPicPr>
          <p:cNvPr id="9" name="Imagen 8" descr="Icono&#10;&#10;Descripción generada automáticamente">
            <a:extLst>
              <a:ext uri="{FF2B5EF4-FFF2-40B4-BE49-F238E27FC236}">
                <a16:creationId xmlns="" xmlns:a16="http://schemas.microsoft.com/office/drawing/2014/main" id="{C09B3742-22C4-584F-B763-E8C5F5B704C5}"/>
              </a:ext>
            </a:extLst>
          </p:cNvPr>
          <p:cNvPicPr>
            <a:picLocks noChangeAspect="1"/>
          </p:cNvPicPr>
          <p:nvPr/>
        </p:nvPicPr>
        <p:blipFill>
          <a:blip r:embed="rId7"/>
          <a:stretch>
            <a:fillRect/>
          </a:stretch>
        </p:blipFill>
        <p:spPr>
          <a:xfrm>
            <a:off x="8082250" y="3340045"/>
            <a:ext cx="1562100" cy="1562100"/>
          </a:xfrm>
          <a:prstGeom prst="rect">
            <a:avLst/>
          </a:prstGeom>
        </p:spPr>
      </p:pic>
      <p:pic>
        <p:nvPicPr>
          <p:cNvPr id="11" name="Imagen 10" descr="Icono&#10;&#10;Descripción generada automáticamente">
            <a:extLst>
              <a:ext uri="{FF2B5EF4-FFF2-40B4-BE49-F238E27FC236}">
                <a16:creationId xmlns="" xmlns:a16="http://schemas.microsoft.com/office/drawing/2014/main" id="{0EB8D3D9-EE01-9A47-AB74-FD4F7CAC3107}"/>
              </a:ext>
            </a:extLst>
          </p:cNvPr>
          <p:cNvPicPr>
            <a:picLocks noChangeAspect="1"/>
          </p:cNvPicPr>
          <p:nvPr/>
        </p:nvPicPr>
        <p:blipFill>
          <a:blip r:embed="rId8"/>
          <a:stretch>
            <a:fillRect/>
          </a:stretch>
        </p:blipFill>
        <p:spPr>
          <a:xfrm>
            <a:off x="9911117" y="5000963"/>
            <a:ext cx="1666015" cy="1666015"/>
          </a:xfrm>
          <a:prstGeom prst="rect">
            <a:avLst/>
          </a:prstGeom>
        </p:spPr>
      </p:pic>
      <p:pic>
        <p:nvPicPr>
          <p:cNvPr id="13" name="Imagen 12" descr="Icono&#10;&#10;Descripción generada automáticamente">
            <a:extLst>
              <a:ext uri="{FF2B5EF4-FFF2-40B4-BE49-F238E27FC236}">
                <a16:creationId xmlns="" xmlns:a16="http://schemas.microsoft.com/office/drawing/2014/main" id="{E7BB90F5-504B-EA4C-965E-CC1F89B71ABF}"/>
              </a:ext>
            </a:extLst>
          </p:cNvPr>
          <p:cNvPicPr>
            <a:picLocks noChangeAspect="1"/>
          </p:cNvPicPr>
          <p:nvPr/>
        </p:nvPicPr>
        <p:blipFill>
          <a:blip r:embed="rId9"/>
          <a:stretch>
            <a:fillRect/>
          </a:stretch>
        </p:blipFill>
        <p:spPr>
          <a:xfrm>
            <a:off x="683028" y="3292277"/>
            <a:ext cx="1666015" cy="1666015"/>
          </a:xfrm>
          <a:prstGeom prst="rect">
            <a:avLst/>
          </a:prstGeom>
        </p:spPr>
      </p:pic>
      <p:sp>
        <p:nvSpPr>
          <p:cNvPr id="14" name="CuadroTexto 13">
            <a:extLst>
              <a:ext uri="{FF2B5EF4-FFF2-40B4-BE49-F238E27FC236}">
                <a16:creationId xmlns="" xmlns:a16="http://schemas.microsoft.com/office/drawing/2014/main" id="{F89799EB-1F06-0D43-91AF-F7950589CDA0}"/>
              </a:ext>
            </a:extLst>
          </p:cNvPr>
          <p:cNvSpPr txBox="1"/>
          <p:nvPr/>
        </p:nvSpPr>
        <p:spPr>
          <a:xfrm>
            <a:off x="1038039" y="4891820"/>
            <a:ext cx="955991" cy="369332"/>
          </a:xfrm>
          <a:prstGeom prst="rect">
            <a:avLst/>
          </a:prstGeom>
          <a:noFill/>
        </p:spPr>
        <p:txBody>
          <a:bodyPr wrap="square" rtlCol="0">
            <a:spAutoFit/>
          </a:bodyPr>
          <a:lstStyle/>
          <a:p>
            <a:r>
              <a:rPr lang="es-CO" sz="1800" dirty="0">
                <a:latin typeface="Candara" panose="020E0502030303020204" pitchFamily="34" charset="0"/>
              </a:rPr>
              <a:t>Troyan</a:t>
            </a:r>
          </a:p>
        </p:txBody>
      </p:sp>
      <p:sp>
        <p:nvSpPr>
          <p:cNvPr id="18" name="CuadroTexto 17">
            <a:extLst>
              <a:ext uri="{FF2B5EF4-FFF2-40B4-BE49-F238E27FC236}">
                <a16:creationId xmlns="" xmlns:a16="http://schemas.microsoft.com/office/drawing/2014/main" id="{286C6EF2-C995-7F47-AB9E-FBAE9E54C29D}"/>
              </a:ext>
            </a:extLst>
          </p:cNvPr>
          <p:cNvSpPr txBox="1"/>
          <p:nvPr/>
        </p:nvSpPr>
        <p:spPr>
          <a:xfrm>
            <a:off x="6126443" y="4661833"/>
            <a:ext cx="1501213" cy="369332"/>
          </a:xfrm>
          <a:prstGeom prst="rect">
            <a:avLst/>
          </a:prstGeom>
          <a:noFill/>
        </p:spPr>
        <p:txBody>
          <a:bodyPr wrap="square" rtlCol="0">
            <a:spAutoFit/>
          </a:bodyPr>
          <a:lstStyle/>
          <a:p>
            <a:r>
              <a:rPr lang="es-CO" sz="1800" dirty="0">
                <a:latin typeface="Candara" panose="020E0502030303020204" pitchFamily="34" charset="0"/>
              </a:rPr>
              <a:t>Ransomware</a:t>
            </a:r>
          </a:p>
        </p:txBody>
      </p:sp>
      <p:sp>
        <p:nvSpPr>
          <p:cNvPr id="19" name="CuadroTexto 18">
            <a:extLst>
              <a:ext uri="{FF2B5EF4-FFF2-40B4-BE49-F238E27FC236}">
                <a16:creationId xmlns="" xmlns:a16="http://schemas.microsoft.com/office/drawing/2014/main" id="{130B4E8B-3C80-B142-812D-C10C3EA8CA62}"/>
              </a:ext>
            </a:extLst>
          </p:cNvPr>
          <p:cNvSpPr txBox="1"/>
          <p:nvPr/>
        </p:nvSpPr>
        <p:spPr>
          <a:xfrm>
            <a:off x="2728572" y="4661833"/>
            <a:ext cx="860704" cy="369332"/>
          </a:xfrm>
          <a:prstGeom prst="rect">
            <a:avLst/>
          </a:prstGeom>
          <a:noFill/>
        </p:spPr>
        <p:txBody>
          <a:bodyPr wrap="square" rtlCol="0">
            <a:spAutoFit/>
          </a:bodyPr>
          <a:lstStyle/>
          <a:p>
            <a:r>
              <a:rPr lang="es-CO" sz="1800" dirty="0">
                <a:latin typeface="Candara" panose="020E0502030303020204" pitchFamily="34" charset="0"/>
              </a:rPr>
              <a:t>Botnet</a:t>
            </a:r>
          </a:p>
        </p:txBody>
      </p:sp>
      <p:sp>
        <p:nvSpPr>
          <p:cNvPr id="20" name="CuadroTexto 19">
            <a:extLst>
              <a:ext uri="{FF2B5EF4-FFF2-40B4-BE49-F238E27FC236}">
                <a16:creationId xmlns="" xmlns:a16="http://schemas.microsoft.com/office/drawing/2014/main" id="{A9E4C9B6-FFBB-5E46-9537-ECFCF05336B8}"/>
              </a:ext>
            </a:extLst>
          </p:cNvPr>
          <p:cNvSpPr txBox="1"/>
          <p:nvPr/>
        </p:nvSpPr>
        <p:spPr>
          <a:xfrm>
            <a:off x="4509574" y="4944809"/>
            <a:ext cx="829519" cy="369332"/>
          </a:xfrm>
          <a:prstGeom prst="rect">
            <a:avLst/>
          </a:prstGeom>
          <a:noFill/>
        </p:spPr>
        <p:txBody>
          <a:bodyPr wrap="square" rtlCol="0">
            <a:spAutoFit/>
          </a:bodyPr>
          <a:lstStyle/>
          <a:p>
            <a:r>
              <a:rPr lang="es-CO" sz="1800" dirty="0">
                <a:latin typeface="Candara" panose="020E0502030303020204" pitchFamily="34" charset="0"/>
              </a:rPr>
              <a:t>Worm</a:t>
            </a:r>
          </a:p>
        </p:txBody>
      </p:sp>
      <p:sp>
        <p:nvSpPr>
          <p:cNvPr id="21" name="CuadroTexto 20">
            <a:extLst>
              <a:ext uri="{FF2B5EF4-FFF2-40B4-BE49-F238E27FC236}">
                <a16:creationId xmlns="" xmlns:a16="http://schemas.microsoft.com/office/drawing/2014/main" id="{3C0A64B7-0BE1-2249-98D2-B9D5F301E41D}"/>
              </a:ext>
            </a:extLst>
          </p:cNvPr>
          <p:cNvSpPr txBox="1"/>
          <p:nvPr/>
        </p:nvSpPr>
        <p:spPr>
          <a:xfrm>
            <a:off x="10148252" y="4825583"/>
            <a:ext cx="1191744" cy="369332"/>
          </a:xfrm>
          <a:prstGeom prst="rect">
            <a:avLst/>
          </a:prstGeom>
          <a:noFill/>
        </p:spPr>
        <p:txBody>
          <a:bodyPr wrap="square" rtlCol="0">
            <a:spAutoFit/>
          </a:bodyPr>
          <a:lstStyle/>
          <a:p>
            <a:r>
              <a:rPr lang="es-CO" sz="1800" dirty="0">
                <a:latin typeface="Candara" panose="020E0502030303020204" pitchFamily="34" charset="0"/>
              </a:rPr>
              <a:t>Backdoor</a:t>
            </a:r>
          </a:p>
        </p:txBody>
      </p:sp>
      <p:sp>
        <p:nvSpPr>
          <p:cNvPr id="22" name="CuadroTexto 21">
            <a:extLst>
              <a:ext uri="{FF2B5EF4-FFF2-40B4-BE49-F238E27FC236}">
                <a16:creationId xmlns="" xmlns:a16="http://schemas.microsoft.com/office/drawing/2014/main" id="{3C53E2F9-1FDB-D348-996D-CFD81F07B5A5}"/>
              </a:ext>
            </a:extLst>
          </p:cNvPr>
          <p:cNvSpPr txBox="1"/>
          <p:nvPr/>
        </p:nvSpPr>
        <p:spPr>
          <a:xfrm>
            <a:off x="8267428" y="4886015"/>
            <a:ext cx="1191744" cy="369332"/>
          </a:xfrm>
          <a:prstGeom prst="rect">
            <a:avLst/>
          </a:prstGeom>
          <a:noFill/>
        </p:spPr>
        <p:txBody>
          <a:bodyPr wrap="square" rtlCol="0">
            <a:spAutoFit/>
          </a:bodyPr>
          <a:lstStyle/>
          <a:p>
            <a:r>
              <a:rPr lang="es-CO" sz="1800" dirty="0">
                <a:latin typeface="Candara" panose="020E0502030303020204" pitchFamily="34" charset="0"/>
              </a:rPr>
              <a:t>Keylogger</a:t>
            </a:r>
          </a:p>
        </p:txBody>
      </p:sp>
    </p:spTree>
    <p:extLst>
      <p:ext uri="{BB962C8B-B14F-4D97-AF65-F5344CB8AC3E}">
        <p14:creationId xmlns:p14="http://schemas.microsoft.com/office/powerpoint/2010/main" val="359060403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
          <p:cNvSpPr txBox="1"/>
          <p:nvPr/>
        </p:nvSpPr>
        <p:spPr>
          <a:xfrm>
            <a:off x="277891" y="100758"/>
            <a:ext cx="4730153" cy="646200"/>
          </a:xfrm>
          <a:prstGeom prst="rect">
            <a:avLst/>
          </a:prstGeom>
          <a:noFill/>
          <a:ln>
            <a:noFill/>
          </a:ln>
        </p:spPr>
        <p:txBody>
          <a:bodyPr spcFirstLastPara="1" wrap="square" lIns="91425" tIns="45700" rIns="91425" bIns="45700" anchor="t" anchorCtr="0">
            <a:noAutofit/>
          </a:bodyPr>
          <a:lstStyle/>
          <a:p>
            <a:r>
              <a:rPr lang="es-CO" sz="3600" dirty="0">
                <a:solidFill>
                  <a:srgbClr val="002060"/>
                </a:solidFill>
                <a:latin typeface="Candara" panose="020E0502030303020204" pitchFamily="34" charset="0"/>
                <a:ea typeface="Calibri"/>
                <a:cs typeface="Calibri"/>
                <a:sym typeface="Calibri"/>
              </a:rPr>
              <a:t>Malware characterization </a:t>
            </a:r>
          </a:p>
        </p:txBody>
      </p:sp>
      <p:pic>
        <p:nvPicPr>
          <p:cNvPr id="185" name="Google Shape;185;p2"/>
          <p:cNvPicPr preferRelativeResize="0"/>
          <p:nvPr/>
        </p:nvPicPr>
        <p:blipFill rotWithShape="1">
          <a:blip r:embed="rId3">
            <a:alphaModFix/>
          </a:blip>
          <a:srcRect/>
          <a:stretch/>
        </p:blipFill>
        <p:spPr>
          <a:xfrm>
            <a:off x="4772025" y="12172"/>
            <a:ext cx="7419975" cy="904875"/>
          </a:xfrm>
          <a:prstGeom prst="rect">
            <a:avLst/>
          </a:prstGeom>
          <a:noFill/>
          <a:ln>
            <a:noFill/>
          </a:ln>
        </p:spPr>
      </p:pic>
      <p:sp>
        <p:nvSpPr>
          <p:cNvPr id="186" name="Google Shape;186;p2"/>
          <p:cNvSpPr txBox="1">
            <a:spLocks noGrp="1"/>
          </p:cNvSpPr>
          <p:nvPr>
            <p:ph type="body" idx="1"/>
          </p:nvPr>
        </p:nvSpPr>
        <p:spPr>
          <a:xfrm>
            <a:off x="3492343" y="1446594"/>
            <a:ext cx="8394228" cy="2234085"/>
          </a:xfrm>
          <a:prstGeom prst="rect">
            <a:avLst/>
          </a:prstGeom>
          <a:noFill/>
          <a:ln>
            <a:noFill/>
          </a:ln>
        </p:spPr>
        <p:txBody>
          <a:bodyPr spcFirstLastPara="1" wrap="square" lIns="91425" tIns="91425" rIns="91425" bIns="91425" anchor="t" anchorCtr="0">
            <a:noAutofit/>
          </a:bodyPr>
          <a:lstStyle/>
          <a:p>
            <a:pPr marL="114300" indent="0" algn="just">
              <a:lnSpc>
                <a:spcPct val="100000"/>
              </a:lnSpc>
              <a:buNone/>
            </a:pPr>
            <a:r>
              <a:rPr lang="en-US" sz="2400" dirty="0">
                <a:latin typeface="Candara" panose="020E0502030303020204" pitchFamily="34" charset="0"/>
              </a:rPr>
              <a:t>Malware, like any type of file, has certain information that facilitates its recognition. An example of this could be the HASH of a program, which allows us to recognize if it is a malware or not, by searching for it on a platform that analyzes files and web pages through antivirus (e.g. </a:t>
            </a:r>
            <a:r>
              <a:rPr lang="en-US" sz="2400" dirty="0" err="1">
                <a:latin typeface="Candara" panose="020E0502030303020204" pitchFamily="34" charset="0"/>
              </a:rPr>
              <a:t>VirusTotal</a:t>
            </a:r>
            <a:r>
              <a:rPr lang="en-US" sz="2400" dirty="0">
                <a:latin typeface="Candara" panose="020E0502030303020204" pitchFamily="34" charset="0"/>
              </a:rPr>
              <a:t>). </a:t>
            </a:r>
            <a:endParaRPr lang="es-CO" sz="2400" dirty="0">
              <a:latin typeface="Candara" panose="020E0502030303020204" pitchFamily="34" charset="0"/>
            </a:endParaRPr>
          </a:p>
        </p:txBody>
      </p:sp>
      <p:pic>
        <p:nvPicPr>
          <p:cNvPr id="3" name="Imagen 2" descr="Icono&#10;&#10;Descripción generada automáticamente">
            <a:extLst>
              <a:ext uri="{FF2B5EF4-FFF2-40B4-BE49-F238E27FC236}">
                <a16:creationId xmlns="" xmlns:a16="http://schemas.microsoft.com/office/drawing/2014/main" id="{E3436954-8933-B140-B84A-301F9CF0FEE8}"/>
              </a:ext>
            </a:extLst>
          </p:cNvPr>
          <p:cNvPicPr>
            <a:picLocks noChangeAspect="1"/>
          </p:cNvPicPr>
          <p:nvPr/>
        </p:nvPicPr>
        <p:blipFill>
          <a:blip r:embed="rId4"/>
          <a:stretch>
            <a:fillRect/>
          </a:stretch>
        </p:blipFill>
        <p:spPr>
          <a:xfrm>
            <a:off x="874637" y="1487037"/>
            <a:ext cx="2388494" cy="2388494"/>
          </a:xfrm>
          <a:prstGeom prst="rect">
            <a:avLst/>
          </a:prstGeom>
        </p:spPr>
      </p:pic>
      <p:pic>
        <p:nvPicPr>
          <p:cNvPr id="5" name="Imagen 4">
            <a:extLst>
              <a:ext uri="{FF2B5EF4-FFF2-40B4-BE49-F238E27FC236}">
                <a16:creationId xmlns="" xmlns:a16="http://schemas.microsoft.com/office/drawing/2014/main" id="{A846D7E0-3FC2-8742-8C7C-C49C690F5675}"/>
              </a:ext>
            </a:extLst>
          </p:cNvPr>
          <p:cNvPicPr>
            <a:picLocks noChangeAspect="1"/>
          </p:cNvPicPr>
          <p:nvPr/>
        </p:nvPicPr>
        <p:blipFill>
          <a:blip r:embed="rId5"/>
          <a:stretch>
            <a:fillRect/>
          </a:stretch>
        </p:blipFill>
        <p:spPr>
          <a:xfrm>
            <a:off x="4772025" y="4029170"/>
            <a:ext cx="6878527" cy="2181783"/>
          </a:xfrm>
          <a:prstGeom prst="rect">
            <a:avLst/>
          </a:prstGeom>
        </p:spPr>
      </p:pic>
      <p:sp>
        <p:nvSpPr>
          <p:cNvPr id="6" name="CuadroTexto 5">
            <a:extLst>
              <a:ext uri="{FF2B5EF4-FFF2-40B4-BE49-F238E27FC236}">
                <a16:creationId xmlns="" xmlns:a16="http://schemas.microsoft.com/office/drawing/2014/main" id="{105F4908-92E6-AA48-A18B-C86B6607830A}"/>
              </a:ext>
            </a:extLst>
          </p:cNvPr>
          <p:cNvSpPr txBox="1"/>
          <p:nvPr/>
        </p:nvSpPr>
        <p:spPr>
          <a:xfrm>
            <a:off x="555400" y="4176716"/>
            <a:ext cx="3993740" cy="1938992"/>
          </a:xfrm>
          <a:prstGeom prst="rect">
            <a:avLst/>
          </a:prstGeom>
          <a:noFill/>
        </p:spPr>
        <p:txBody>
          <a:bodyPr wrap="square" rtlCol="0">
            <a:spAutoFit/>
          </a:bodyPr>
          <a:lstStyle/>
          <a:p>
            <a:pPr algn="just"/>
            <a:r>
              <a:rPr lang="es-CO" sz="2400" dirty="0">
                <a:latin typeface="Candara" panose="020E0502030303020204" pitchFamily="34" charset="0"/>
              </a:rPr>
              <a:t>Also, malwares uses certain characteristic functions that are frequently used in these malicious files, such as the following:</a:t>
            </a:r>
          </a:p>
        </p:txBody>
      </p:sp>
    </p:spTree>
    <p:extLst>
      <p:ext uri="{BB962C8B-B14F-4D97-AF65-F5344CB8AC3E}">
        <p14:creationId xmlns:p14="http://schemas.microsoft.com/office/powerpoint/2010/main" val="33876561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
          <p:cNvSpPr txBox="1"/>
          <p:nvPr/>
        </p:nvSpPr>
        <p:spPr>
          <a:xfrm>
            <a:off x="191217" y="141509"/>
            <a:ext cx="4846610" cy="646200"/>
          </a:xfrm>
          <a:prstGeom prst="rect">
            <a:avLst/>
          </a:prstGeom>
          <a:noFill/>
          <a:ln>
            <a:noFill/>
          </a:ln>
        </p:spPr>
        <p:txBody>
          <a:bodyPr spcFirstLastPara="1" wrap="square" lIns="91425" tIns="45700" rIns="91425" bIns="45700" anchor="t" anchorCtr="0">
            <a:noAutofit/>
          </a:bodyPr>
          <a:lstStyle/>
          <a:p>
            <a:r>
              <a:rPr lang="es-CO" sz="3600" dirty="0">
                <a:solidFill>
                  <a:srgbClr val="002060"/>
                </a:solidFill>
                <a:latin typeface="Candara" panose="020E0502030303020204" pitchFamily="34" charset="0"/>
                <a:ea typeface="Calibri"/>
                <a:cs typeface="Calibri"/>
                <a:sym typeface="Calibri"/>
              </a:rPr>
              <a:t>PE as malware recognition tool </a:t>
            </a:r>
          </a:p>
          <a:p>
            <a:pPr marL="0" marR="0" lvl="0" indent="0" algn="l" rtl="0">
              <a:spcBef>
                <a:spcPts val="0"/>
              </a:spcBef>
              <a:spcAft>
                <a:spcPts val="0"/>
              </a:spcAft>
              <a:buNone/>
            </a:pPr>
            <a:endParaRPr sz="3600" dirty="0">
              <a:solidFill>
                <a:srgbClr val="002060"/>
              </a:solidFill>
              <a:latin typeface="Calibri"/>
              <a:ea typeface="Calibri"/>
              <a:cs typeface="Calibri"/>
              <a:sym typeface="Calibri"/>
            </a:endParaRPr>
          </a:p>
        </p:txBody>
      </p:sp>
      <p:pic>
        <p:nvPicPr>
          <p:cNvPr id="185" name="Google Shape;185;p2"/>
          <p:cNvPicPr preferRelativeResize="0"/>
          <p:nvPr/>
        </p:nvPicPr>
        <p:blipFill rotWithShape="1">
          <a:blip r:embed="rId3">
            <a:alphaModFix/>
          </a:blip>
          <a:srcRect/>
          <a:stretch/>
        </p:blipFill>
        <p:spPr>
          <a:xfrm>
            <a:off x="4772025" y="12172"/>
            <a:ext cx="7419975" cy="904875"/>
          </a:xfrm>
          <a:prstGeom prst="rect">
            <a:avLst/>
          </a:prstGeom>
          <a:noFill/>
          <a:ln>
            <a:noFill/>
          </a:ln>
        </p:spPr>
      </p:pic>
      <p:sp>
        <p:nvSpPr>
          <p:cNvPr id="186" name="Google Shape;186;p2"/>
          <p:cNvSpPr txBox="1">
            <a:spLocks noGrp="1"/>
          </p:cNvSpPr>
          <p:nvPr>
            <p:ph type="body" idx="1"/>
          </p:nvPr>
        </p:nvSpPr>
        <p:spPr>
          <a:xfrm>
            <a:off x="5350963" y="1949682"/>
            <a:ext cx="6262097" cy="3675221"/>
          </a:xfrm>
          <a:prstGeom prst="rect">
            <a:avLst/>
          </a:prstGeom>
          <a:noFill/>
          <a:ln>
            <a:noFill/>
          </a:ln>
        </p:spPr>
        <p:txBody>
          <a:bodyPr spcFirstLastPara="1" wrap="square" lIns="91425" tIns="91425" rIns="91425" bIns="91425" anchor="t" anchorCtr="0">
            <a:noAutofit/>
          </a:bodyPr>
          <a:lstStyle/>
          <a:p>
            <a:pPr indent="0" algn="just">
              <a:lnSpc>
                <a:spcPct val="100000"/>
              </a:lnSpc>
              <a:spcBef>
                <a:spcPts val="1200"/>
              </a:spcBef>
              <a:buNone/>
            </a:pPr>
            <a:r>
              <a:rPr lang="en-US" sz="2400" dirty="0">
                <a:latin typeface="Candara" panose="020E0502030303020204" pitchFamily="34" charset="0"/>
              </a:rPr>
              <a:t>By analyzing the PE associated with a file or program, it is possible to recognize certain features that make it achievable to identify whether a file is malicious or not. </a:t>
            </a:r>
          </a:p>
          <a:p>
            <a:pPr indent="0" algn="just">
              <a:lnSpc>
                <a:spcPct val="100000"/>
              </a:lnSpc>
              <a:spcBef>
                <a:spcPts val="1200"/>
              </a:spcBef>
              <a:buNone/>
            </a:pPr>
            <a:r>
              <a:rPr lang="en-US" sz="2400" dirty="0">
                <a:latin typeface="Candara" panose="020E0502030303020204" pitchFamily="34" charset="0"/>
              </a:rPr>
              <a:t>Behaviors such as the appearance of OS folder names, domains, or import and use of libraries and functions that may compromise the integrity of the machine, make a program a potential malware.</a:t>
            </a:r>
          </a:p>
        </p:txBody>
      </p:sp>
      <p:pic>
        <p:nvPicPr>
          <p:cNvPr id="12" name="Imagen 11">
            <a:extLst>
              <a:ext uri="{FF2B5EF4-FFF2-40B4-BE49-F238E27FC236}">
                <a16:creationId xmlns="" xmlns:a16="http://schemas.microsoft.com/office/drawing/2014/main" id="{41354D2D-5164-4545-943C-C282D62F17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902" y="2392987"/>
            <a:ext cx="4843817" cy="2788613"/>
          </a:xfrm>
          <a:prstGeom prst="rect">
            <a:avLst/>
          </a:prstGeom>
        </p:spPr>
      </p:pic>
      <p:sp>
        <p:nvSpPr>
          <p:cNvPr id="9" name="CuadroTexto 8">
            <a:extLst>
              <a:ext uri="{FF2B5EF4-FFF2-40B4-BE49-F238E27FC236}">
                <a16:creationId xmlns="" xmlns:a16="http://schemas.microsoft.com/office/drawing/2014/main" id="{5955CE21-171E-8E4E-A5AD-254DC0EDDD39}"/>
              </a:ext>
            </a:extLst>
          </p:cNvPr>
          <p:cNvSpPr txBox="1"/>
          <p:nvPr/>
        </p:nvSpPr>
        <p:spPr>
          <a:xfrm>
            <a:off x="578940" y="5181600"/>
            <a:ext cx="4633362" cy="246221"/>
          </a:xfrm>
          <a:prstGeom prst="rect">
            <a:avLst/>
          </a:prstGeom>
          <a:noFill/>
        </p:spPr>
        <p:txBody>
          <a:bodyPr wrap="square" rtlCol="0">
            <a:spAutoFit/>
          </a:bodyPr>
          <a:lstStyle/>
          <a:p>
            <a:r>
              <a:rPr lang="es-CO" sz="1000" i="1" dirty="0">
                <a:latin typeface="Candara" panose="020E0502030303020204" pitchFamily="34" charset="0"/>
              </a:rPr>
              <a:t>Example of a PE format of a malware obtained using Peview.</a:t>
            </a:r>
          </a:p>
        </p:txBody>
      </p:sp>
    </p:spTree>
    <p:extLst>
      <p:ext uri="{BB962C8B-B14F-4D97-AF65-F5344CB8AC3E}">
        <p14:creationId xmlns:p14="http://schemas.microsoft.com/office/powerpoint/2010/main" val="388236821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
          <p:cNvSpPr txBox="1"/>
          <p:nvPr/>
        </p:nvSpPr>
        <p:spPr>
          <a:xfrm>
            <a:off x="290199" y="178500"/>
            <a:ext cx="4014708" cy="1143528"/>
          </a:xfrm>
          <a:prstGeom prst="rect">
            <a:avLst/>
          </a:prstGeom>
          <a:noFill/>
          <a:ln>
            <a:noFill/>
          </a:ln>
        </p:spPr>
        <p:txBody>
          <a:bodyPr spcFirstLastPara="1" wrap="square" lIns="91425" tIns="45700" rIns="91425" bIns="45700" anchor="t" anchorCtr="0">
            <a:noAutofit/>
          </a:bodyPr>
          <a:lstStyle/>
          <a:p>
            <a:r>
              <a:rPr lang="es-CO" sz="3600" dirty="0">
                <a:solidFill>
                  <a:srgbClr val="002060"/>
                </a:solidFill>
                <a:latin typeface="Candara" panose="020E0502030303020204" pitchFamily="34" charset="0"/>
                <a:ea typeface="Calibri"/>
                <a:cs typeface="Calibri"/>
                <a:sym typeface="Calibri"/>
              </a:rPr>
              <a:t>PROBLEM STATEMENT</a:t>
            </a:r>
          </a:p>
        </p:txBody>
      </p:sp>
      <p:pic>
        <p:nvPicPr>
          <p:cNvPr id="185" name="Google Shape;185;p2"/>
          <p:cNvPicPr preferRelativeResize="0"/>
          <p:nvPr/>
        </p:nvPicPr>
        <p:blipFill rotWithShape="1">
          <a:blip r:embed="rId3">
            <a:alphaModFix/>
          </a:blip>
          <a:srcRect/>
          <a:stretch/>
        </p:blipFill>
        <p:spPr>
          <a:xfrm>
            <a:off x="4772025" y="12172"/>
            <a:ext cx="7419975" cy="904875"/>
          </a:xfrm>
          <a:prstGeom prst="rect">
            <a:avLst/>
          </a:prstGeom>
          <a:noFill/>
          <a:ln>
            <a:noFill/>
          </a:ln>
        </p:spPr>
      </p:pic>
      <p:sp>
        <p:nvSpPr>
          <p:cNvPr id="186" name="Google Shape;186;p2"/>
          <p:cNvSpPr txBox="1">
            <a:spLocks noGrp="1"/>
          </p:cNvSpPr>
          <p:nvPr>
            <p:ph type="body" idx="1"/>
          </p:nvPr>
        </p:nvSpPr>
        <p:spPr>
          <a:xfrm>
            <a:off x="606723" y="2846198"/>
            <a:ext cx="6163355" cy="1766160"/>
          </a:xfrm>
          <a:prstGeom prst="rect">
            <a:avLst/>
          </a:prstGeom>
          <a:noFill/>
          <a:ln>
            <a:noFill/>
          </a:ln>
        </p:spPr>
        <p:txBody>
          <a:bodyPr spcFirstLastPara="1" wrap="square" lIns="91425" tIns="91425" rIns="91425" bIns="91425" anchor="t" anchorCtr="0">
            <a:noAutofit/>
          </a:bodyPr>
          <a:lstStyle/>
          <a:p>
            <a:pPr indent="0" algn="just">
              <a:lnSpc>
                <a:spcPct val="100000"/>
              </a:lnSpc>
              <a:spcBef>
                <a:spcPts val="1200"/>
              </a:spcBef>
              <a:buNone/>
            </a:pPr>
            <a:r>
              <a:rPr lang="en-US" sz="2400" dirty="0">
                <a:latin typeface="Candara" panose="020E0502030303020204" pitchFamily="34" charset="0"/>
              </a:rPr>
              <a:t>By means of the information that is obtained from file's or program’s PE, we seek to standardize the features that allow the categorization of a file as a malware.</a:t>
            </a:r>
            <a:endParaRPr lang="es-CO" sz="2400" dirty="0">
              <a:latin typeface="Candara" panose="020E0502030303020204" pitchFamily="34" charset="0"/>
            </a:endParaRPr>
          </a:p>
          <a:p>
            <a:pPr indent="0" algn="just">
              <a:spcBef>
                <a:spcPts val="1200"/>
              </a:spcBef>
              <a:buNone/>
            </a:pPr>
            <a:endParaRPr lang="en-US" sz="2400" dirty="0"/>
          </a:p>
        </p:txBody>
      </p:sp>
      <p:pic>
        <p:nvPicPr>
          <p:cNvPr id="5" name="Imagen 4" descr="Tabla&#10;&#10;Descripción generada automáticamente">
            <a:extLst>
              <a:ext uri="{FF2B5EF4-FFF2-40B4-BE49-F238E27FC236}">
                <a16:creationId xmlns="" xmlns:a16="http://schemas.microsoft.com/office/drawing/2014/main" id="{9E0D0696-104B-F44E-9B2A-CF87BB8B83E9}"/>
              </a:ext>
            </a:extLst>
          </p:cNvPr>
          <p:cNvPicPr>
            <a:picLocks noChangeAspect="1"/>
          </p:cNvPicPr>
          <p:nvPr/>
        </p:nvPicPr>
        <p:blipFill>
          <a:blip r:embed="rId4"/>
          <a:stretch>
            <a:fillRect/>
          </a:stretch>
        </p:blipFill>
        <p:spPr>
          <a:xfrm>
            <a:off x="7913370" y="1834823"/>
            <a:ext cx="2760492" cy="3788910"/>
          </a:xfrm>
          <a:prstGeom prst="rect">
            <a:avLst/>
          </a:prstGeom>
        </p:spPr>
      </p:pic>
    </p:spTree>
    <p:extLst>
      <p:ext uri="{BB962C8B-B14F-4D97-AF65-F5344CB8AC3E}">
        <p14:creationId xmlns:p14="http://schemas.microsoft.com/office/powerpoint/2010/main" val="85285654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
          <p:cNvSpPr txBox="1"/>
          <p:nvPr/>
        </p:nvSpPr>
        <p:spPr>
          <a:xfrm>
            <a:off x="277890" y="141509"/>
            <a:ext cx="4494135" cy="1313080"/>
          </a:xfrm>
          <a:prstGeom prst="rect">
            <a:avLst/>
          </a:prstGeom>
          <a:noFill/>
          <a:ln>
            <a:noFill/>
          </a:ln>
        </p:spPr>
        <p:txBody>
          <a:bodyPr spcFirstLastPara="1" wrap="square" lIns="91425" tIns="45700" rIns="91425" bIns="45700" anchor="t" anchorCtr="0">
            <a:noAutofit/>
          </a:bodyPr>
          <a:lstStyle/>
          <a:p>
            <a:pPr lvl="0"/>
            <a:r>
              <a:rPr lang="es-CO" sz="3600" dirty="0">
                <a:solidFill>
                  <a:srgbClr val="002060"/>
                </a:solidFill>
                <a:latin typeface="Candara" panose="020E0502030303020204" pitchFamily="34" charset="0"/>
                <a:cs typeface="Calibri"/>
              </a:rPr>
              <a:t>ML model to tackle the problem</a:t>
            </a:r>
            <a:endParaRPr lang="es-CO" sz="3600" dirty="0">
              <a:solidFill>
                <a:srgbClr val="002060"/>
              </a:solidFill>
              <a:latin typeface="Candara" panose="020E0502030303020204" pitchFamily="34" charset="0"/>
              <a:cs typeface="Calibri"/>
              <a:sym typeface="Calibri"/>
            </a:endParaRPr>
          </a:p>
        </p:txBody>
      </p:sp>
      <p:pic>
        <p:nvPicPr>
          <p:cNvPr id="185" name="Google Shape;185;p2"/>
          <p:cNvPicPr preferRelativeResize="0"/>
          <p:nvPr/>
        </p:nvPicPr>
        <p:blipFill rotWithShape="1">
          <a:blip r:embed="rId3">
            <a:alphaModFix/>
          </a:blip>
          <a:srcRect/>
          <a:stretch/>
        </p:blipFill>
        <p:spPr>
          <a:xfrm>
            <a:off x="4772025" y="12172"/>
            <a:ext cx="7419975" cy="904875"/>
          </a:xfrm>
          <a:prstGeom prst="rect">
            <a:avLst/>
          </a:prstGeom>
          <a:noFill/>
          <a:ln>
            <a:noFill/>
          </a:ln>
        </p:spPr>
      </p:pic>
      <p:sp>
        <p:nvSpPr>
          <p:cNvPr id="186" name="Google Shape;186;p2"/>
          <p:cNvSpPr txBox="1">
            <a:spLocks noGrp="1"/>
          </p:cNvSpPr>
          <p:nvPr>
            <p:ph type="body" idx="1"/>
          </p:nvPr>
        </p:nvSpPr>
        <p:spPr>
          <a:xfrm>
            <a:off x="610056" y="2521900"/>
            <a:ext cx="7327881" cy="2413000"/>
          </a:xfrm>
          <a:prstGeom prst="rect">
            <a:avLst/>
          </a:prstGeom>
          <a:noFill/>
          <a:ln>
            <a:noFill/>
          </a:ln>
        </p:spPr>
        <p:txBody>
          <a:bodyPr spcFirstLastPara="1" wrap="square" lIns="91425" tIns="91425" rIns="91425" bIns="91425" anchor="t" anchorCtr="0">
            <a:noAutofit/>
          </a:bodyPr>
          <a:lstStyle/>
          <a:p>
            <a:pPr marL="114300" indent="0" algn="just">
              <a:lnSpc>
                <a:spcPct val="100000"/>
              </a:lnSpc>
              <a:buNone/>
            </a:pPr>
            <a:r>
              <a:rPr lang="en-US" sz="2400" dirty="0">
                <a:latin typeface="Candara" panose="020E0502030303020204" pitchFamily="34" charset="0"/>
              </a:rPr>
              <a:t>Subsequently, the chosen models were implemented using the python programming language and trained with the two datasets previously mentioned in order to recognize potentially malicious files through certain frequent features and characteristics.</a:t>
            </a:r>
            <a:endParaRPr lang="es-CO" sz="2400" dirty="0">
              <a:latin typeface="Candara" panose="020E0502030303020204" pitchFamily="34" charset="0"/>
            </a:endParaRPr>
          </a:p>
          <a:p>
            <a:pPr indent="0">
              <a:lnSpc>
                <a:spcPct val="100000"/>
              </a:lnSpc>
              <a:spcBef>
                <a:spcPts val="1200"/>
              </a:spcBef>
            </a:pPr>
            <a:endParaRPr lang="en-US" sz="2400" dirty="0"/>
          </a:p>
        </p:txBody>
      </p:sp>
      <p:pic>
        <p:nvPicPr>
          <p:cNvPr id="10" name="Imagen 9">
            <a:extLst>
              <a:ext uri="{FF2B5EF4-FFF2-40B4-BE49-F238E27FC236}">
                <a16:creationId xmlns="" xmlns:a16="http://schemas.microsoft.com/office/drawing/2014/main" id="{9DC39260-6D9F-244C-8A27-580CA97DBBE0}"/>
              </a:ext>
            </a:extLst>
          </p:cNvPr>
          <p:cNvPicPr>
            <a:picLocks noChangeAspect="1"/>
          </p:cNvPicPr>
          <p:nvPr/>
        </p:nvPicPr>
        <p:blipFill>
          <a:blip r:embed="rId4"/>
          <a:stretch>
            <a:fillRect/>
          </a:stretch>
        </p:blipFill>
        <p:spPr>
          <a:xfrm>
            <a:off x="8898215" y="2442618"/>
            <a:ext cx="2413000" cy="2413000"/>
          </a:xfrm>
          <a:prstGeom prst="rect">
            <a:avLst/>
          </a:prstGeom>
        </p:spPr>
      </p:pic>
    </p:spTree>
    <p:extLst>
      <p:ext uri="{BB962C8B-B14F-4D97-AF65-F5344CB8AC3E}">
        <p14:creationId xmlns:p14="http://schemas.microsoft.com/office/powerpoint/2010/main" val="354755334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
          <p:cNvSpPr txBox="1"/>
          <p:nvPr/>
        </p:nvSpPr>
        <p:spPr>
          <a:xfrm>
            <a:off x="277892" y="141509"/>
            <a:ext cx="4494134" cy="646200"/>
          </a:xfrm>
          <a:prstGeom prst="rect">
            <a:avLst/>
          </a:prstGeom>
          <a:noFill/>
          <a:ln>
            <a:noFill/>
          </a:ln>
        </p:spPr>
        <p:txBody>
          <a:bodyPr spcFirstLastPara="1" wrap="square" lIns="91425" tIns="45700" rIns="91425" bIns="45700" anchor="t" anchorCtr="0">
            <a:noAutofit/>
          </a:bodyPr>
          <a:lstStyle/>
          <a:p>
            <a:pPr lvl="0"/>
            <a:r>
              <a:rPr lang="es-CO" sz="3600" dirty="0">
                <a:solidFill>
                  <a:srgbClr val="002060"/>
                </a:solidFill>
                <a:latin typeface="Candara" panose="020E0502030303020204" pitchFamily="34" charset="0"/>
                <a:ea typeface="Calibri"/>
                <a:cs typeface="Calibri"/>
                <a:sym typeface="Calibri"/>
              </a:rPr>
              <a:t>Datasets for the ML training model</a:t>
            </a:r>
          </a:p>
        </p:txBody>
      </p:sp>
      <p:pic>
        <p:nvPicPr>
          <p:cNvPr id="185" name="Google Shape;185;p2"/>
          <p:cNvPicPr preferRelativeResize="0"/>
          <p:nvPr/>
        </p:nvPicPr>
        <p:blipFill rotWithShape="1">
          <a:blip r:embed="rId3">
            <a:alphaModFix/>
          </a:blip>
          <a:srcRect/>
          <a:stretch/>
        </p:blipFill>
        <p:spPr>
          <a:xfrm>
            <a:off x="4772025" y="12172"/>
            <a:ext cx="7419975" cy="904875"/>
          </a:xfrm>
          <a:prstGeom prst="rect">
            <a:avLst/>
          </a:prstGeom>
          <a:noFill/>
          <a:ln>
            <a:noFill/>
          </a:ln>
        </p:spPr>
      </p:pic>
      <p:sp>
        <p:nvSpPr>
          <p:cNvPr id="186" name="Google Shape;186;p2"/>
          <p:cNvSpPr txBox="1">
            <a:spLocks noGrp="1"/>
          </p:cNvSpPr>
          <p:nvPr>
            <p:ph type="body" idx="1"/>
          </p:nvPr>
        </p:nvSpPr>
        <p:spPr>
          <a:xfrm>
            <a:off x="277892" y="2321870"/>
            <a:ext cx="6896632" cy="3010967"/>
          </a:xfrm>
          <a:prstGeom prst="rect">
            <a:avLst/>
          </a:prstGeom>
          <a:noFill/>
          <a:ln>
            <a:noFill/>
          </a:ln>
        </p:spPr>
        <p:txBody>
          <a:bodyPr spcFirstLastPara="1" wrap="square" lIns="91425" tIns="91425" rIns="91425" bIns="91425" anchor="t" anchorCtr="0">
            <a:noAutofit/>
          </a:bodyPr>
          <a:lstStyle/>
          <a:p>
            <a:pPr indent="0" algn="just">
              <a:lnSpc>
                <a:spcPct val="100000"/>
              </a:lnSpc>
              <a:spcBef>
                <a:spcPts val="1200"/>
              </a:spcBef>
              <a:buNone/>
            </a:pPr>
            <a:r>
              <a:rPr lang="en-US" sz="2400" dirty="0">
                <a:latin typeface="Candara" panose="020E0502030303020204" pitchFamily="34" charset="0"/>
              </a:rPr>
              <a:t>Initially, there are two datasets used for the development of the project. Those two datasets contain information related to the PE format. The databases allow the proper construction of the ML model providing data that allow us to identify and analyze specific features of the PE that could lead the model to categorize it as malware or not.</a:t>
            </a:r>
          </a:p>
        </p:txBody>
      </p:sp>
      <p:pic>
        <p:nvPicPr>
          <p:cNvPr id="3" name="Imagen 2" descr="Icono&#10;&#10;Descripción generada automáticamente">
            <a:extLst>
              <a:ext uri="{FF2B5EF4-FFF2-40B4-BE49-F238E27FC236}">
                <a16:creationId xmlns="" xmlns:a16="http://schemas.microsoft.com/office/drawing/2014/main" id="{90F99CEE-9CF1-6A4D-B5B2-BDFEF5CA3379}"/>
              </a:ext>
            </a:extLst>
          </p:cNvPr>
          <p:cNvPicPr>
            <a:picLocks noChangeAspect="1"/>
          </p:cNvPicPr>
          <p:nvPr/>
        </p:nvPicPr>
        <p:blipFill>
          <a:blip r:embed="rId4"/>
          <a:stretch>
            <a:fillRect/>
          </a:stretch>
        </p:blipFill>
        <p:spPr>
          <a:xfrm>
            <a:off x="8280586" y="2534231"/>
            <a:ext cx="2532487" cy="2532487"/>
          </a:xfrm>
          <a:prstGeom prst="rect">
            <a:avLst/>
          </a:prstGeom>
        </p:spPr>
      </p:pic>
    </p:spTree>
    <p:extLst>
      <p:ext uri="{BB962C8B-B14F-4D97-AF65-F5344CB8AC3E}">
        <p14:creationId xmlns:p14="http://schemas.microsoft.com/office/powerpoint/2010/main" val="41668201"/>
      </p:ext>
    </p:extLst>
  </p:cSld>
  <p:clrMapOvr>
    <a:masterClrMapping/>
  </p:clrMapOvr>
  <p:transition spd="slow">
    <p:wipe/>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TotalTime>
  <Words>741</Words>
  <Application>Microsoft Macintosh PowerPoint</Application>
  <PresentationFormat>Panorámica</PresentationFormat>
  <Paragraphs>71</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20</vt:i4>
      </vt:variant>
    </vt:vector>
  </HeadingPairs>
  <TitlesOfParts>
    <vt:vector size="25" baseType="lpstr">
      <vt:lpstr>Arial</vt:lpstr>
      <vt:lpstr>Calibri</vt:lpstr>
      <vt:lpstr>Candara</vt:lpstr>
      <vt:lpstr>Tema de Office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Sara Lucia Gallego Rivera</dc:creator>
  <cp:lastModifiedBy>daniel forero</cp:lastModifiedBy>
  <cp:revision>12</cp:revision>
  <dcterms:created xsi:type="dcterms:W3CDTF">2020-11-30T06:04:03Z</dcterms:created>
  <dcterms:modified xsi:type="dcterms:W3CDTF">2021-01-29T08:52:51Z</dcterms:modified>
</cp:coreProperties>
</file>