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65" r:id="rId5"/>
    <p:sldId id="258" r:id="rId6"/>
    <p:sldId id="266" r:id="rId7"/>
    <p:sldId id="259" r:id="rId8"/>
    <p:sldId id="260" r:id="rId9"/>
    <p:sldId id="263" r:id="rId10"/>
    <p:sldId id="272" r:id="rId11"/>
    <p:sldId id="264" r:id="rId12"/>
    <p:sldId id="268" r:id="rId13"/>
    <p:sldId id="261"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6" autoAdjust="0"/>
    <p:restoredTop sz="94660"/>
  </p:normalViewPr>
  <p:slideViewPr>
    <p:cSldViewPr snapToGrid="0">
      <p:cViewPr>
        <p:scale>
          <a:sx n="100" d="100"/>
          <a:sy n="100" d="100"/>
        </p:scale>
        <p:origin x="130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CB415-E455-406C-8F95-4D4741942270}"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74384-0585-47DB-AE01-0E62D181C719}" type="slidenum">
              <a:rPr lang="en-US" smtClean="0"/>
              <a:t>‹#›</a:t>
            </a:fld>
            <a:endParaRPr lang="en-US"/>
          </a:p>
        </p:txBody>
      </p:sp>
    </p:spTree>
    <p:extLst>
      <p:ext uri="{BB962C8B-B14F-4D97-AF65-F5344CB8AC3E}">
        <p14:creationId xmlns:p14="http://schemas.microsoft.com/office/powerpoint/2010/main" val="312569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C:\Users\USER\OneDrive\school work\808 VHDL testing\VLSI project\</a:t>
            </a:r>
            <a:r>
              <a:rPr lang="en-US" dirty="0" err="1"/>
              <a:t>sobel_edge_detection</a:t>
            </a:r>
            <a:r>
              <a:rPr lang="en-US" dirty="0"/>
              <a:t>\</a:t>
            </a:r>
            <a:r>
              <a:rPr lang="en-US" dirty="0" err="1"/>
              <a:t>sobel_edge_detection.sim</a:t>
            </a:r>
            <a:r>
              <a:rPr lang="en-US" dirty="0"/>
              <a:t>\sim_1\</a:t>
            </a:r>
            <a:r>
              <a:rPr lang="en-US" dirty="0" err="1"/>
              <a:t>behav</a:t>
            </a:r>
            <a:r>
              <a:rPr lang="en-US" dirty="0"/>
              <a:t>\</a:t>
            </a:r>
            <a:r>
              <a:rPr lang="en-US" dirty="0" err="1"/>
              <a:t>xsim</a:t>
            </a:r>
            <a:endParaRPr lang="en-US" dirty="0"/>
          </a:p>
        </p:txBody>
      </p:sp>
      <p:sp>
        <p:nvSpPr>
          <p:cNvPr id="4" name="Slide Number Placeholder 3"/>
          <p:cNvSpPr>
            <a:spLocks noGrp="1"/>
          </p:cNvSpPr>
          <p:nvPr>
            <p:ph type="sldNum" sz="quarter" idx="5"/>
          </p:nvPr>
        </p:nvSpPr>
        <p:spPr/>
        <p:txBody>
          <a:bodyPr/>
          <a:lstStyle/>
          <a:p>
            <a:fld id="{9BA74384-0585-47DB-AE01-0E62D181C719}" type="slidenum">
              <a:rPr lang="en-US" smtClean="0"/>
              <a:t>7</a:t>
            </a:fld>
            <a:endParaRPr lang="en-US"/>
          </a:p>
        </p:txBody>
      </p:sp>
    </p:spTree>
    <p:extLst>
      <p:ext uri="{BB962C8B-B14F-4D97-AF65-F5344CB8AC3E}">
        <p14:creationId xmlns:p14="http://schemas.microsoft.com/office/powerpoint/2010/main" val="225539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A42F-8EC4-0E14-FD75-8DF85C9DC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2DBA5-FE0E-8BA3-ACA9-FCC93D1EA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D7FF1-87C9-BA67-F503-A60063D41788}"/>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AC70D9EF-4176-2B26-9377-3B3664FF6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D006E-A47D-5DC3-36E3-3C51B888CA46}"/>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68205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80CE-C435-3D92-B873-652D989188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FE55D-1553-2C25-F390-240348B6C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ADA26-C705-F3CE-8AB0-7B1AF7E8ACE5}"/>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2DE3D2BB-9F29-AD55-AFF0-AF47EC34A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3DD80-4A0E-B3A1-2745-4106239BCE44}"/>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84499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AF5B1A-928B-3621-80FF-D7D6D0EB5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F37C7-93A1-D9B2-EF87-0101C6AAC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6BBE4-8483-5527-490E-ADC1288B0B02}"/>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ABBA92BC-2874-F509-DBC9-72CC9893C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C44DE-0FA1-25B4-985D-6DA8E1A28097}"/>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8200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C5CF-F5D4-A825-2F60-E366AE628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1A154-86CF-EE75-E6F1-02E04B56D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D66D2-F3DA-052B-2B18-479E94234DD6}"/>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88FED034-80C2-75E1-263E-A0DE04FA3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97919-E9AC-9CD3-5F65-312FD21F8BF2}"/>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353895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831-DA5F-EC3F-7CF1-DADB0C67C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FBF77-D02F-F219-A29D-9E7B27499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43E322-A928-76BA-FAA8-AC385F94E8AE}"/>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660A1BCA-7231-69F4-9439-1DC128EC2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BBC8F-ADBE-46A0-7AD3-2486344683E1}"/>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2937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D462-0E11-7F2F-F9FA-828A8EB76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2AFA2-7ADC-DB0A-1439-D0B584351B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13870A-E6F9-D5EB-5604-97EAA0E1D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0F753-AC8B-4DBB-7AE9-E3A2D54B0E48}"/>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6" name="Footer Placeholder 5">
            <a:extLst>
              <a:ext uri="{FF2B5EF4-FFF2-40B4-BE49-F238E27FC236}">
                <a16:creationId xmlns:a16="http://schemas.microsoft.com/office/drawing/2014/main" id="{55F3198E-E3C3-E8F9-2159-B475F8796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E21C-56EF-CB01-803A-1072AEBAC9C6}"/>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39433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4E59-1F8B-52C8-40B6-044C510C38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BF281-DBCE-DC76-FF9D-12824E107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625584-A93F-F6E7-96AC-D71B3B0FB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DC2FD-E8D4-EB13-BEF7-4A27CB9DC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3F38F7-7DE2-55ED-8A52-E8F0826BE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A3AEC6-DEC0-ACE6-96A0-9BF2ED69097F}"/>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8" name="Footer Placeholder 7">
            <a:extLst>
              <a:ext uri="{FF2B5EF4-FFF2-40B4-BE49-F238E27FC236}">
                <a16:creationId xmlns:a16="http://schemas.microsoft.com/office/drawing/2014/main" id="{B0CEFD2D-E59E-61B4-D05E-D2B2E22B5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3618B-ABEC-2C38-E73D-FBDE416370FF}"/>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1846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D5A6-2AD8-0C8F-CD24-781D85335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FBAA3-9B99-D5C5-3211-C9A0C2F21FA4}"/>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4" name="Footer Placeholder 3">
            <a:extLst>
              <a:ext uri="{FF2B5EF4-FFF2-40B4-BE49-F238E27FC236}">
                <a16:creationId xmlns:a16="http://schemas.microsoft.com/office/drawing/2014/main" id="{C1687773-6BDC-841B-4068-8A96F556D9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B24ED-2ED1-F24A-8998-94FE611D429D}"/>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86587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70F93-3057-067F-17A4-6955AD5166F7}"/>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3" name="Footer Placeholder 2">
            <a:extLst>
              <a:ext uri="{FF2B5EF4-FFF2-40B4-BE49-F238E27FC236}">
                <a16:creationId xmlns:a16="http://schemas.microsoft.com/office/drawing/2014/main" id="{A3044317-2232-F8F2-4C7E-D9E3A13CF2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1B029-1F69-6398-33BF-6491B39A1FE3}"/>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176089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D84B-EDC1-74E2-DEF2-D082D620D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DD4BE8-E8F4-46DC-21FE-983DE7644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88BA5D-7A03-64B1-922C-A40E4B95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CA484-CEF7-4DFC-CE58-99411798D59E}"/>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6" name="Footer Placeholder 5">
            <a:extLst>
              <a:ext uri="{FF2B5EF4-FFF2-40B4-BE49-F238E27FC236}">
                <a16:creationId xmlns:a16="http://schemas.microsoft.com/office/drawing/2014/main" id="{61B4ACBA-D62A-6A97-1DA1-4F94A0C55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EB94D-4C71-39B5-1BA7-ADC9E2ABC34F}"/>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346705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CEF7-438C-F97E-C85D-B5702F801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8B2D2C-73F9-605D-DCB6-66EBCAAD2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0311FC-D58F-E448-8203-39EBB8C3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D291E-FE05-E05C-E840-87DDF4EB8632}"/>
              </a:ext>
            </a:extLst>
          </p:cNvPr>
          <p:cNvSpPr>
            <a:spLocks noGrp="1"/>
          </p:cNvSpPr>
          <p:nvPr>
            <p:ph type="dt" sz="half" idx="10"/>
          </p:nvPr>
        </p:nvSpPr>
        <p:spPr/>
        <p:txBody>
          <a:bodyPr/>
          <a:lstStyle/>
          <a:p>
            <a:fld id="{68077018-10F9-4E12-B589-F42F2CDEF837}" type="datetimeFigureOut">
              <a:rPr lang="en-US" smtClean="0"/>
              <a:t>5/7/2023</a:t>
            </a:fld>
            <a:endParaRPr lang="en-US"/>
          </a:p>
        </p:txBody>
      </p:sp>
      <p:sp>
        <p:nvSpPr>
          <p:cNvPr id="6" name="Footer Placeholder 5">
            <a:extLst>
              <a:ext uri="{FF2B5EF4-FFF2-40B4-BE49-F238E27FC236}">
                <a16:creationId xmlns:a16="http://schemas.microsoft.com/office/drawing/2014/main" id="{B64AE993-FED2-3B9A-3B33-73BE843DE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EEC96-AF24-1AC6-B12A-57F6CA043571}"/>
              </a:ext>
            </a:extLst>
          </p:cNvPr>
          <p:cNvSpPr>
            <a:spLocks noGrp="1"/>
          </p:cNvSpPr>
          <p:nvPr>
            <p:ph type="sldNum" sz="quarter" idx="12"/>
          </p:nvPr>
        </p:nvSpPr>
        <p:spPr/>
        <p:txBody>
          <a:bodyPr/>
          <a:lstStyle/>
          <a:p>
            <a:fld id="{E6647047-AC3D-46EA-A62F-3A2A4CA85AFE}" type="slidenum">
              <a:rPr lang="en-US" smtClean="0"/>
              <a:t>‹#›</a:t>
            </a:fld>
            <a:endParaRPr lang="en-US"/>
          </a:p>
        </p:txBody>
      </p:sp>
    </p:spTree>
    <p:extLst>
      <p:ext uri="{BB962C8B-B14F-4D97-AF65-F5344CB8AC3E}">
        <p14:creationId xmlns:p14="http://schemas.microsoft.com/office/powerpoint/2010/main" val="279748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B1531-DA81-9803-C389-C577D2370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7B931-341D-FDF8-0895-165808C14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CDE55-5C7C-E6C5-6E1C-484333339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77018-10F9-4E12-B589-F42F2CDEF837}" type="datetimeFigureOut">
              <a:rPr lang="en-US" smtClean="0"/>
              <a:t>5/7/2023</a:t>
            </a:fld>
            <a:endParaRPr lang="en-US"/>
          </a:p>
        </p:txBody>
      </p:sp>
      <p:sp>
        <p:nvSpPr>
          <p:cNvPr id="5" name="Footer Placeholder 4">
            <a:extLst>
              <a:ext uri="{FF2B5EF4-FFF2-40B4-BE49-F238E27FC236}">
                <a16:creationId xmlns:a16="http://schemas.microsoft.com/office/drawing/2014/main" id="{1D1B7D48-9F88-B280-1169-4363C3681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85BDB9-056A-1C46-BD97-6C9FF1DD4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47047-AC3D-46EA-A62F-3A2A4CA85AFE}" type="slidenum">
              <a:rPr lang="en-US" smtClean="0"/>
              <a:t>‹#›</a:t>
            </a:fld>
            <a:endParaRPr lang="en-US"/>
          </a:p>
        </p:txBody>
      </p:sp>
    </p:spTree>
    <p:extLst>
      <p:ext uri="{BB962C8B-B14F-4D97-AF65-F5344CB8AC3E}">
        <p14:creationId xmlns:p14="http://schemas.microsoft.com/office/powerpoint/2010/main" val="363734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2916-FB85-31A8-17C6-B9E7FCCBEEEA}"/>
              </a:ext>
            </a:extLst>
          </p:cNvPr>
          <p:cNvSpPr>
            <a:spLocks noGrp="1"/>
          </p:cNvSpPr>
          <p:nvPr>
            <p:ph type="ctrTitle"/>
          </p:nvPr>
        </p:nvSpPr>
        <p:spPr/>
        <p:txBody>
          <a:bodyPr/>
          <a:lstStyle/>
          <a:p>
            <a:r>
              <a:rPr lang="en-US" b="1" i="0" dirty="0">
                <a:solidFill>
                  <a:srgbClr val="292929"/>
                </a:solidFill>
                <a:effectLst/>
                <a:latin typeface="sohne"/>
              </a:rPr>
              <a:t>Canny Edge Detection</a:t>
            </a:r>
            <a:br>
              <a:rPr lang="en-US" b="1" i="0" dirty="0">
                <a:solidFill>
                  <a:srgbClr val="292929"/>
                </a:solidFill>
                <a:effectLst/>
                <a:latin typeface="sohne"/>
              </a:rPr>
            </a:br>
            <a:r>
              <a:rPr lang="en-US" b="1" i="0" dirty="0">
                <a:solidFill>
                  <a:srgbClr val="292929"/>
                </a:solidFill>
                <a:effectLst/>
                <a:latin typeface="sohne"/>
              </a:rPr>
              <a:t>In Verilog</a:t>
            </a:r>
          </a:p>
        </p:txBody>
      </p:sp>
      <p:sp>
        <p:nvSpPr>
          <p:cNvPr id="3" name="Subtitle 2">
            <a:extLst>
              <a:ext uri="{FF2B5EF4-FFF2-40B4-BE49-F238E27FC236}">
                <a16:creationId xmlns:a16="http://schemas.microsoft.com/office/drawing/2014/main" id="{0AD06682-7E72-C308-7BC5-46D532C17CAF}"/>
              </a:ext>
            </a:extLst>
          </p:cNvPr>
          <p:cNvSpPr>
            <a:spLocks noGrp="1"/>
          </p:cNvSpPr>
          <p:nvPr>
            <p:ph type="subTitle" idx="1"/>
          </p:nvPr>
        </p:nvSpPr>
        <p:spPr/>
        <p:txBody>
          <a:bodyPr/>
          <a:lstStyle/>
          <a:p>
            <a:r>
              <a:rPr lang="en-US" dirty="0"/>
              <a:t>Name: Po-Yu Huang</a:t>
            </a:r>
          </a:p>
          <a:p>
            <a:r>
              <a:rPr lang="en-US" dirty="0"/>
              <a:t>UID: 117684681</a:t>
            </a:r>
          </a:p>
        </p:txBody>
      </p:sp>
    </p:spTree>
    <p:extLst>
      <p:ext uri="{BB962C8B-B14F-4D97-AF65-F5344CB8AC3E}">
        <p14:creationId xmlns:p14="http://schemas.microsoft.com/office/powerpoint/2010/main" val="102362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08A5-CA23-9915-BCB9-913831F2D1B9}"/>
              </a:ext>
            </a:extLst>
          </p:cNvPr>
          <p:cNvSpPr>
            <a:spLocks noGrp="1"/>
          </p:cNvSpPr>
          <p:nvPr>
            <p:ph type="title"/>
          </p:nvPr>
        </p:nvSpPr>
        <p:spPr/>
        <p:txBody>
          <a:bodyPr/>
          <a:lstStyle/>
          <a:p>
            <a:r>
              <a:rPr lang="en-US" b="0" i="0" dirty="0">
                <a:solidFill>
                  <a:srgbClr val="292929"/>
                </a:solidFill>
                <a:effectLst/>
                <a:latin typeface="source-serif-pro"/>
              </a:rPr>
              <a:t>Non-maximum Suppression</a:t>
            </a:r>
            <a:endParaRPr lang="en-US" dirty="0"/>
          </a:p>
        </p:txBody>
      </p:sp>
      <p:pic>
        <p:nvPicPr>
          <p:cNvPr id="4" name="Picture 3">
            <a:extLst>
              <a:ext uri="{FF2B5EF4-FFF2-40B4-BE49-F238E27FC236}">
                <a16:creationId xmlns:a16="http://schemas.microsoft.com/office/drawing/2014/main" id="{31A9E2A9-5586-0A98-FE20-30D06946F455}"/>
              </a:ext>
            </a:extLst>
          </p:cNvPr>
          <p:cNvPicPr>
            <a:picLocks noChangeAspect="1"/>
          </p:cNvPicPr>
          <p:nvPr/>
        </p:nvPicPr>
        <p:blipFill>
          <a:blip r:embed="rId2"/>
          <a:stretch>
            <a:fillRect/>
          </a:stretch>
        </p:blipFill>
        <p:spPr>
          <a:xfrm>
            <a:off x="1358113" y="1690688"/>
            <a:ext cx="9145574" cy="4356507"/>
          </a:xfrm>
          <a:prstGeom prst="rect">
            <a:avLst/>
          </a:prstGeom>
        </p:spPr>
      </p:pic>
    </p:spTree>
    <p:extLst>
      <p:ext uri="{BB962C8B-B14F-4D97-AF65-F5344CB8AC3E}">
        <p14:creationId xmlns:p14="http://schemas.microsoft.com/office/powerpoint/2010/main" val="85881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BA36-4B7D-5821-112B-24F0E1C33E52}"/>
              </a:ext>
            </a:extLst>
          </p:cNvPr>
          <p:cNvSpPr>
            <a:spLocks noGrp="1"/>
          </p:cNvSpPr>
          <p:nvPr>
            <p:ph type="title"/>
          </p:nvPr>
        </p:nvSpPr>
        <p:spPr/>
        <p:txBody>
          <a:bodyPr/>
          <a:lstStyle/>
          <a:p>
            <a:r>
              <a:rPr lang="en-US" b="0" i="0" dirty="0">
                <a:solidFill>
                  <a:srgbClr val="292929"/>
                </a:solidFill>
                <a:effectLst/>
                <a:latin typeface="source-serif-pro"/>
              </a:rPr>
              <a:t>Non-maximum Suppression (Result)</a:t>
            </a:r>
            <a:endParaRPr lang="en-US" dirty="0"/>
          </a:p>
        </p:txBody>
      </p:sp>
      <p:pic>
        <p:nvPicPr>
          <p:cNvPr id="5" name="Picture 4" descr="A picture containing bird, bird of prey, owl, black and white&#10;&#10;Description automatically generated">
            <a:extLst>
              <a:ext uri="{FF2B5EF4-FFF2-40B4-BE49-F238E27FC236}">
                <a16:creationId xmlns:a16="http://schemas.microsoft.com/office/drawing/2014/main" id="{974DDD5A-1D28-FE13-3EEE-9E7FB7487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2551458"/>
            <a:ext cx="5640663" cy="3760442"/>
          </a:xfrm>
          <a:prstGeom prst="rect">
            <a:avLst/>
          </a:prstGeom>
        </p:spPr>
      </p:pic>
      <p:pic>
        <p:nvPicPr>
          <p:cNvPr id="15" name="Content Placeholder 14" descr="A black and white image of two birds&#10;&#10;Description automatically generated with low confidence">
            <a:extLst>
              <a:ext uri="{FF2B5EF4-FFF2-40B4-BE49-F238E27FC236}">
                <a16:creationId xmlns:a16="http://schemas.microsoft.com/office/drawing/2014/main" id="{B253E08C-FC28-940A-E50A-76819A21A4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396" y="2551458"/>
            <a:ext cx="5640663" cy="3760442"/>
          </a:xfrm>
        </p:spPr>
      </p:pic>
    </p:spTree>
    <p:extLst>
      <p:ext uri="{BB962C8B-B14F-4D97-AF65-F5344CB8AC3E}">
        <p14:creationId xmlns:p14="http://schemas.microsoft.com/office/powerpoint/2010/main" val="428340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B897B-2AAF-1151-801D-55AF7F769C8E}"/>
              </a:ext>
            </a:extLst>
          </p:cNvPr>
          <p:cNvSpPr>
            <a:spLocks noGrp="1"/>
          </p:cNvSpPr>
          <p:nvPr>
            <p:ph idx="1"/>
          </p:nvPr>
        </p:nvSpPr>
        <p:spPr/>
        <p:txBody>
          <a:bodyPr/>
          <a:lstStyle/>
          <a:p>
            <a:r>
              <a:rPr lang="en-US" dirty="0"/>
              <a:t>The double threshold step aims at identifying 3 kinds of pixels: strong, weak, and non-relevant:</a:t>
            </a:r>
          </a:p>
        </p:txBody>
      </p:sp>
      <p:sp>
        <p:nvSpPr>
          <p:cNvPr id="4" name="Title 1">
            <a:extLst>
              <a:ext uri="{FF2B5EF4-FFF2-40B4-BE49-F238E27FC236}">
                <a16:creationId xmlns:a16="http://schemas.microsoft.com/office/drawing/2014/main" id="{A46C94B3-8984-2318-969C-1D3882A22F31}"/>
              </a:ext>
            </a:extLst>
          </p:cNvPr>
          <p:cNvSpPr>
            <a:spLocks noGrp="1"/>
          </p:cNvSpPr>
          <p:nvPr>
            <p:ph type="title"/>
          </p:nvPr>
        </p:nvSpPr>
        <p:spPr>
          <a:xfrm>
            <a:off x="838200" y="365125"/>
            <a:ext cx="10515600" cy="1325563"/>
          </a:xfrm>
        </p:spPr>
        <p:txBody>
          <a:bodyPr/>
          <a:lstStyle/>
          <a:p>
            <a:pPr algn="l"/>
            <a:r>
              <a:rPr lang="en-US" b="0" i="0" dirty="0">
                <a:solidFill>
                  <a:srgbClr val="292929"/>
                </a:solidFill>
                <a:effectLst/>
                <a:latin typeface="source-serif-pro"/>
              </a:rPr>
              <a:t>Double Threshold</a:t>
            </a:r>
          </a:p>
        </p:txBody>
      </p:sp>
      <p:pic>
        <p:nvPicPr>
          <p:cNvPr id="6" name="Picture 5">
            <a:extLst>
              <a:ext uri="{FF2B5EF4-FFF2-40B4-BE49-F238E27FC236}">
                <a16:creationId xmlns:a16="http://schemas.microsoft.com/office/drawing/2014/main" id="{A3A37BC8-6F8B-AA82-3A6E-BA2F3A8E6528}"/>
              </a:ext>
            </a:extLst>
          </p:cNvPr>
          <p:cNvPicPr>
            <a:picLocks noChangeAspect="1"/>
          </p:cNvPicPr>
          <p:nvPr/>
        </p:nvPicPr>
        <p:blipFill>
          <a:blip r:embed="rId2"/>
          <a:stretch>
            <a:fillRect/>
          </a:stretch>
        </p:blipFill>
        <p:spPr>
          <a:xfrm>
            <a:off x="2250685" y="2855612"/>
            <a:ext cx="6842515" cy="3456288"/>
          </a:xfrm>
          <a:prstGeom prst="rect">
            <a:avLst/>
          </a:prstGeom>
        </p:spPr>
      </p:pic>
      <p:pic>
        <p:nvPicPr>
          <p:cNvPr id="8" name="Picture 7">
            <a:extLst>
              <a:ext uri="{FF2B5EF4-FFF2-40B4-BE49-F238E27FC236}">
                <a16:creationId xmlns:a16="http://schemas.microsoft.com/office/drawing/2014/main" id="{958F6466-7071-B687-DBFC-1032C6E629F5}"/>
              </a:ext>
            </a:extLst>
          </p:cNvPr>
          <p:cNvPicPr>
            <a:picLocks noChangeAspect="1"/>
          </p:cNvPicPr>
          <p:nvPr/>
        </p:nvPicPr>
        <p:blipFill>
          <a:blip r:embed="rId3"/>
          <a:stretch>
            <a:fillRect/>
          </a:stretch>
        </p:blipFill>
        <p:spPr>
          <a:xfrm>
            <a:off x="688872" y="3746710"/>
            <a:ext cx="2714728" cy="1233967"/>
          </a:xfrm>
          <a:prstGeom prst="rect">
            <a:avLst/>
          </a:prstGeom>
        </p:spPr>
      </p:pic>
    </p:spTree>
    <p:extLst>
      <p:ext uri="{BB962C8B-B14F-4D97-AF65-F5344CB8AC3E}">
        <p14:creationId xmlns:p14="http://schemas.microsoft.com/office/powerpoint/2010/main" val="308362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8DBB-17A1-B4C7-8E61-A9C3543F5B50}"/>
              </a:ext>
            </a:extLst>
          </p:cNvPr>
          <p:cNvSpPr>
            <a:spLocks noGrp="1"/>
          </p:cNvSpPr>
          <p:nvPr>
            <p:ph type="title"/>
          </p:nvPr>
        </p:nvSpPr>
        <p:spPr/>
        <p:txBody>
          <a:bodyPr/>
          <a:lstStyle/>
          <a:p>
            <a:pPr algn="l"/>
            <a:r>
              <a:rPr lang="en-US" b="0" i="0" dirty="0">
                <a:solidFill>
                  <a:srgbClr val="292929"/>
                </a:solidFill>
                <a:effectLst/>
                <a:latin typeface="source-serif-pro"/>
              </a:rPr>
              <a:t>Double Threshold (Result)</a:t>
            </a:r>
          </a:p>
        </p:txBody>
      </p:sp>
      <p:pic>
        <p:nvPicPr>
          <p:cNvPr id="8" name="Content Placeholder 6" descr="A black and white image of two birds&#10;&#10;Description automatically generated with low confidence">
            <a:extLst>
              <a:ext uri="{FF2B5EF4-FFF2-40B4-BE49-F238E27FC236}">
                <a16:creationId xmlns:a16="http://schemas.microsoft.com/office/drawing/2014/main" id="{D492C1B2-DF1D-BC67-18D6-394A21AAA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2551458"/>
            <a:ext cx="5640663" cy="3760442"/>
          </a:xfrm>
          <a:prstGeom prst="rect">
            <a:avLst/>
          </a:prstGeom>
        </p:spPr>
      </p:pic>
      <p:pic>
        <p:nvPicPr>
          <p:cNvPr id="10" name="Picture 9" descr="A picture containing text, sketch, drawing, art&#10;&#10;Description automatically generated">
            <a:extLst>
              <a:ext uri="{FF2B5EF4-FFF2-40B4-BE49-F238E27FC236}">
                <a16:creationId xmlns:a16="http://schemas.microsoft.com/office/drawing/2014/main" id="{71D0EF23-2C12-9C0B-164E-8E2344DFF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100" y="2551458"/>
            <a:ext cx="5640663" cy="3760442"/>
          </a:xfrm>
          <a:prstGeom prst="rect">
            <a:avLst/>
          </a:prstGeom>
        </p:spPr>
      </p:pic>
    </p:spTree>
    <p:extLst>
      <p:ext uri="{BB962C8B-B14F-4D97-AF65-F5344CB8AC3E}">
        <p14:creationId xmlns:p14="http://schemas.microsoft.com/office/powerpoint/2010/main" val="373909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D7F9-192F-87D9-FBDD-7F547BEBD67C}"/>
              </a:ext>
            </a:extLst>
          </p:cNvPr>
          <p:cNvSpPr>
            <a:spLocks noGrp="1"/>
          </p:cNvSpPr>
          <p:nvPr>
            <p:ph type="title"/>
          </p:nvPr>
        </p:nvSpPr>
        <p:spPr/>
        <p:txBody>
          <a:bodyPr/>
          <a:lstStyle/>
          <a:p>
            <a:r>
              <a:rPr lang="en-US" b="0" i="0" dirty="0">
                <a:solidFill>
                  <a:srgbClr val="292929"/>
                </a:solidFill>
                <a:effectLst/>
                <a:latin typeface="source-serif-pro"/>
              </a:rPr>
              <a:t>Edge Tracking by Hysteresis</a:t>
            </a:r>
            <a:endParaRPr lang="en-US" dirty="0"/>
          </a:p>
        </p:txBody>
      </p:sp>
      <p:sp>
        <p:nvSpPr>
          <p:cNvPr id="5" name="Content Placeholder 4">
            <a:extLst>
              <a:ext uri="{FF2B5EF4-FFF2-40B4-BE49-F238E27FC236}">
                <a16:creationId xmlns:a16="http://schemas.microsoft.com/office/drawing/2014/main" id="{91442748-5A27-6B51-F991-DB57632AD2A0}"/>
              </a:ext>
            </a:extLst>
          </p:cNvPr>
          <p:cNvSpPr>
            <a:spLocks noGrp="1"/>
          </p:cNvSpPr>
          <p:nvPr>
            <p:ph idx="1"/>
          </p:nvPr>
        </p:nvSpPr>
        <p:spPr/>
        <p:txBody>
          <a:bodyPr/>
          <a:lstStyle/>
          <a:p>
            <a:pPr marL="0" indent="0">
              <a:buNone/>
            </a:pPr>
            <a:r>
              <a:rPr lang="en-US" b="0" i="0" dirty="0">
                <a:solidFill>
                  <a:srgbClr val="292929"/>
                </a:solidFill>
                <a:effectLst/>
                <a:latin typeface="source-serif-pro"/>
              </a:rPr>
              <a:t>Based on the threshold results, the hysteresis consists of transforming weak pixels into strong ones, if and only if at least one of the pixels around the one being processed is a strong one</a:t>
            </a:r>
            <a:endParaRPr lang="en-US" dirty="0"/>
          </a:p>
        </p:txBody>
      </p:sp>
      <p:pic>
        <p:nvPicPr>
          <p:cNvPr id="7" name="Picture 6">
            <a:extLst>
              <a:ext uri="{FF2B5EF4-FFF2-40B4-BE49-F238E27FC236}">
                <a16:creationId xmlns:a16="http://schemas.microsoft.com/office/drawing/2014/main" id="{0ED14AFE-A2AC-DF6A-8BF1-23AF5A7129BF}"/>
              </a:ext>
            </a:extLst>
          </p:cNvPr>
          <p:cNvPicPr>
            <a:picLocks noChangeAspect="1"/>
          </p:cNvPicPr>
          <p:nvPr/>
        </p:nvPicPr>
        <p:blipFill>
          <a:blip r:embed="rId2"/>
          <a:stretch>
            <a:fillRect/>
          </a:stretch>
        </p:blipFill>
        <p:spPr>
          <a:xfrm>
            <a:off x="838200" y="3095810"/>
            <a:ext cx="9715500" cy="3500253"/>
          </a:xfrm>
          <a:prstGeom prst="rect">
            <a:avLst/>
          </a:prstGeom>
        </p:spPr>
      </p:pic>
    </p:spTree>
    <p:extLst>
      <p:ext uri="{BB962C8B-B14F-4D97-AF65-F5344CB8AC3E}">
        <p14:creationId xmlns:p14="http://schemas.microsoft.com/office/powerpoint/2010/main" val="191569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8122-A882-2F61-4987-703D8A410D9D}"/>
              </a:ext>
            </a:extLst>
          </p:cNvPr>
          <p:cNvSpPr>
            <a:spLocks noGrp="1"/>
          </p:cNvSpPr>
          <p:nvPr>
            <p:ph type="title"/>
          </p:nvPr>
        </p:nvSpPr>
        <p:spPr/>
        <p:txBody>
          <a:bodyPr/>
          <a:lstStyle/>
          <a:p>
            <a:r>
              <a:rPr lang="en-US" b="0" i="0" dirty="0">
                <a:solidFill>
                  <a:srgbClr val="292929"/>
                </a:solidFill>
                <a:effectLst/>
                <a:latin typeface="source-serif-pro"/>
              </a:rPr>
              <a:t>Edge Tracking by Hysteresis (Result)</a:t>
            </a:r>
            <a:endParaRPr lang="en-US" dirty="0"/>
          </a:p>
        </p:txBody>
      </p:sp>
      <p:pic>
        <p:nvPicPr>
          <p:cNvPr id="4" name="Picture 3" descr="A picture containing text, sketch, drawing, art&#10;&#10;Description automatically generated">
            <a:extLst>
              <a:ext uri="{FF2B5EF4-FFF2-40B4-BE49-F238E27FC236}">
                <a16:creationId xmlns:a16="http://schemas.microsoft.com/office/drawing/2014/main" id="{2B53A710-EFB8-5DC8-E8F5-25EE8985B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68" y="2487959"/>
            <a:ext cx="5640663" cy="3760442"/>
          </a:xfrm>
          <a:prstGeom prst="rect">
            <a:avLst/>
          </a:prstGeom>
        </p:spPr>
      </p:pic>
      <p:pic>
        <p:nvPicPr>
          <p:cNvPr id="10" name="Content Placeholder 9" descr="A black and white image of two parrots&#10;&#10;Description automatically generated with low confidence">
            <a:extLst>
              <a:ext uri="{FF2B5EF4-FFF2-40B4-BE49-F238E27FC236}">
                <a16:creationId xmlns:a16="http://schemas.microsoft.com/office/drawing/2014/main" id="{E7698C6D-57C2-23D6-4AB0-62E4F8DBBB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487958"/>
            <a:ext cx="5640664" cy="3760443"/>
          </a:xfrm>
        </p:spPr>
      </p:pic>
    </p:spTree>
    <p:extLst>
      <p:ext uri="{BB962C8B-B14F-4D97-AF65-F5344CB8AC3E}">
        <p14:creationId xmlns:p14="http://schemas.microsoft.com/office/powerpoint/2010/main" val="372744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2286-2574-52F0-E06C-D3887009F283}"/>
              </a:ext>
            </a:extLst>
          </p:cNvPr>
          <p:cNvSpPr>
            <a:spLocks noGrp="1"/>
          </p:cNvSpPr>
          <p:nvPr>
            <p:ph type="title"/>
          </p:nvPr>
        </p:nvSpPr>
        <p:spPr/>
        <p:txBody>
          <a:bodyPr/>
          <a:lstStyle/>
          <a:p>
            <a:r>
              <a:rPr lang="en-US" dirty="0"/>
              <a:t>Final Result</a:t>
            </a:r>
          </a:p>
        </p:txBody>
      </p:sp>
      <p:pic>
        <p:nvPicPr>
          <p:cNvPr id="5" name="Content Placeholder 4" descr="A close-up of a parrot&#10;&#10;Description automatically generated with low confidence">
            <a:extLst>
              <a:ext uri="{FF2B5EF4-FFF2-40B4-BE49-F238E27FC236}">
                <a16:creationId xmlns:a16="http://schemas.microsoft.com/office/drawing/2014/main" id="{EA2EC2EB-3839-D4C1-AB49-182F5CF85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55" y="2487958"/>
            <a:ext cx="5607845" cy="3738563"/>
          </a:xfrm>
        </p:spPr>
      </p:pic>
      <p:pic>
        <p:nvPicPr>
          <p:cNvPr id="7" name="Content Placeholder 9" descr="A black and white image of two parrots&#10;&#10;Description automatically generated with low confidence">
            <a:extLst>
              <a:ext uri="{FF2B5EF4-FFF2-40B4-BE49-F238E27FC236}">
                <a16:creationId xmlns:a16="http://schemas.microsoft.com/office/drawing/2014/main" id="{D5E0DEE7-CEEB-EC86-2D35-C59E41AC1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7958"/>
            <a:ext cx="5640664" cy="3760443"/>
          </a:xfrm>
          <a:prstGeom prst="rect">
            <a:avLst/>
          </a:prstGeom>
        </p:spPr>
      </p:pic>
    </p:spTree>
    <p:extLst>
      <p:ext uri="{BB962C8B-B14F-4D97-AF65-F5344CB8AC3E}">
        <p14:creationId xmlns:p14="http://schemas.microsoft.com/office/powerpoint/2010/main" val="22196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C6C34-144F-2501-A12F-A1E47E3C4A97}"/>
              </a:ext>
            </a:extLst>
          </p:cNvPr>
          <p:cNvSpPr>
            <a:spLocks noGrp="1"/>
          </p:cNvSpPr>
          <p:nvPr>
            <p:ph idx="1"/>
          </p:nvPr>
        </p:nvSpPr>
        <p:spPr/>
        <p:txBody>
          <a:bodyPr/>
          <a:lstStyle/>
          <a:p>
            <a:pPr marL="0" indent="0">
              <a:buNone/>
            </a:pPr>
            <a:r>
              <a:rPr lang="en-US" dirty="0"/>
              <a:t>Recap:</a:t>
            </a:r>
          </a:p>
          <a:p>
            <a:pPr marL="0" indent="0">
              <a:buNone/>
            </a:pPr>
            <a:r>
              <a:rPr lang="en-US" dirty="0"/>
              <a:t>1. Image processing for INVERT_OPERATION (gray scale), BRIGHTNESS_OPERATION and THRESHOLD_OPERATION.</a:t>
            </a:r>
          </a:p>
          <a:p>
            <a:pPr marL="0" indent="0">
              <a:buNone/>
            </a:pPr>
            <a:endParaRPr lang="en-US" dirty="0"/>
          </a:p>
          <a:p>
            <a:pPr marL="0" indent="0">
              <a:buNone/>
            </a:pPr>
            <a:r>
              <a:rPr lang="en-US" dirty="0"/>
              <a:t>This Presentation:</a:t>
            </a:r>
          </a:p>
          <a:p>
            <a:pPr marL="0" indent="0">
              <a:buNone/>
            </a:pPr>
            <a:r>
              <a:rPr lang="en-US" dirty="0"/>
              <a:t>1. Implementation of </a:t>
            </a:r>
            <a:r>
              <a:rPr lang="en-US" b="0" i="0" dirty="0">
                <a:solidFill>
                  <a:srgbClr val="292929"/>
                </a:solidFill>
                <a:effectLst/>
                <a:latin typeface="source-serif-pro"/>
              </a:rPr>
              <a:t>Canny Edge Detection Algorithm</a:t>
            </a:r>
            <a:endParaRPr lang="en-US" dirty="0"/>
          </a:p>
          <a:p>
            <a:pPr marL="0" indent="0">
              <a:buNone/>
            </a:pPr>
            <a:r>
              <a:rPr lang="en-US" dirty="0"/>
              <a:t>2. Code Structure in Verilog</a:t>
            </a:r>
          </a:p>
          <a:p>
            <a:pPr marL="0" indent="0">
              <a:buNone/>
            </a:pPr>
            <a:endParaRPr lang="en-US" dirty="0"/>
          </a:p>
        </p:txBody>
      </p:sp>
    </p:spTree>
    <p:extLst>
      <p:ext uri="{BB962C8B-B14F-4D97-AF65-F5344CB8AC3E}">
        <p14:creationId xmlns:p14="http://schemas.microsoft.com/office/powerpoint/2010/main" val="123857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60B1-B204-137E-9F8B-854091DB87C6}"/>
              </a:ext>
            </a:extLst>
          </p:cNvPr>
          <p:cNvSpPr>
            <a:spLocks noGrp="1"/>
          </p:cNvSpPr>
          <p:nvPr>
            <p:ph type="title"/>
          </p:nvPr>
        </p:nvSpPr>
        <p:spPr/>
        <p:txBody>
          <a:bodyPr/>
          <a:lstStyle/>
          <a:p>
            <a:r>
              <a:rPr lang="en-US" dirty="0"/>
              <a:t>5 steps for </a:t>
            </a:r>
            <a:r>
              <a:rPr lang="en-US" b="0" i="0" dirty="0">
                <a:solidFill>
                  <a:srgbClr val="292929"/>
                </a:solidFill>
                <a:effectLst/>
                <a:latin typeface="source-serif-pro"/>
              </a:rPr>
              <a:t>Canny Edge Detection Algorithm</a:t>
            </a:r>
            <a:endParaRPr lang="en-US" dirty="0"/>
          </a:p>
        </p:txBody>
      </p:sp>
      <p:sp>
        <p:nvSpPr>
          <p:cNvPr id="3" name="Content Placeholder 2">
            <a:extLst>
              <a:ext uri="{FF2B5EF4-FFF2-40B4-BE49-F238E27FC236}">
                <a16:creationId xmlns:a16="http://schemas.microsoft.com/office/drawing/2014/main" id="{E9774800-C74F-C2EE-FF21-C8272D4E75DC}"/>
              </a:ext>
            </a:extLst>
          </p:cNvPr>
          <p:cNvSpPr>
            <a:spLocks noGrp="1"/>
          </p:cNvSpPr>
          <p:nvPr>
            <p:ph idx="1"/>
          </p:nvPr>
        </p:nvSpPr>
        <p:spPr/>
        <p:txBody>
          <a:bodyPr/>
          <a:lstStyle/>
          <a:p>
            <a:pPr marL="0" indent="0" algn="l">
              <a:buNone/>
            </a:pPr>
            <a:r>
              <a:rPr lang="en-US" dirty="0">
                <a:solidFill>
                  <a:srgbClr val="292929"/>
                </a:solidFill>
                <a:latin typeface="source-serif-pro"/>
              </a:rPr>
              <a:t>0. Gray Scale (Did it by the paper)</a:t>
            </a:r>
            <a:endParaRPr lang="en-US" b="0" i="0" dirty="0">
              <a:solidFill>
                <a:srgbClr val="292929"/>
              </a:solidFill>
              <a:effectLst/>
              <a:latin typeface="source-serif-pro"/>
            </a:endParaRPr>
          </a:p>
          <a:p>
            <a:pPr algn="l">
              <a:buFont typeface="+mj-lt"/>
              <a:buAutoNum type="arabicPeriod"/>
            </a:pPr>
            <a:r>
              <a:rPr lang="en-US" b="0" i="0" dirty="0">
                <a:solidFill>
                  <a:srgbClr val="292929"/>
                </a:solidFill>
                <a:effectLst/>
                <a:latin typeface="source-serif-pro"/>
              </a:rPr>
              <a:t> Noise Reduction</a:t>
            </a:r>
          </a:p>
          <a:p>
            <a:pPr algn="l">
              <a:buFont typeface="+mj-lt"/>
              <a:buAutoNum type="arabicPeriod"/>
            </a:pPr>
            <a:r>
              <a:rPr lang="en-US" b="0" i="0" dirty="0">
                <a:solidFill>
                  <a:srgbClr val="292929"/>
                </a:solidFill>
                <a:effectLst/>
                <a:latin typeface="source-serif-pro"/>
              </a:rPr>
              <a:t> Gradient Calculation (Sobel </a:t>
            </a:r>
            <a:r>
              <a:rPr lang="en-US" b="0" i="0">
                <a:solidFill>
                  <a:srgbClr val="292929"/>
                </a:solidFill>
                <a:effectLst/>
                <a:latin typeface="source-serif-pro"/>
              </a:rPr>
              <a:t>Edge Detection)</a:t>
            </a:r>
            <a:endParaRPr lang="en-US" b="0" i="0" dirty="0">
              <a:solidFill>
                <a:srgbClr val="292929"/>
              </a:solidFill>
              <a:effectLst/>
              <a:latin typeface="source-serif-pro"/>
            </a:endParaRPr>
          </a:p>
          <a:p>
            <a:pPr algn="l">
              <a:buFont typeface="+mj-lt"/>
              <a:buAutoNum type="arabicPeriod"/>
            </a:pPr>
            <a:r>
              <a:rPr lang="en-US" b="0" i="0" dirty="0">
                <a:solidFill>
                  <a:srgbClr val="292929"/>
                </a:solidFill>
                <a:effectLst/>
                <a:latin typeface="source-serif-pro"/>
              </a:rPr>
              <a:t> Non-maximum Suppression</a:t>
            </a:r>
          </a:p>
          <a:p>
            <a:pPr algn="l">
              <a:buFont typeface="+mj-lt"/>
              <a:buAutoNum type="arabicPeriod"/>
            </a:pPr>
            <a:r>
              <a:rPr lang="en-US" b="0" i="0" dirty="0">
                <a:solidFill>
                  <a:srgbClr val="292929"/>
                </a:solidFill>
                <a:effectLst/>
                <a:latin typeface="source-serif-pro"/>
              </a:rPr>
              <a:t> Double Threshold</a:t>
            </a:r>
          </a:p>
          <a:p>
            <a:pPr algn="l">
              <a:buFont typeface="+mj-lt"/>
              <a:buAutoNum type="arabicPeriod"/>
            </a:pPr>
            <a:r>
              <a:rPr lang="en-US" b="0" i="0" dirty="0">
                <a:solidFill>
                  <a:srgbClr val="292929"/>
                </a:solidFill>
                <a:effectLst/>
                <a:latin typeface="source-serif-pro"/>
              </a:rPr>
              <a:t> Edge Tracking by Hysteresis</a:t>
            </a:r>
          </a:p>
        </p:txBody>
      </p:sp>
    </p:spTree>
    <p:extLst>
      <p:ext uri="{BB962C8B-B14F-4D97-AF65-F5344CB8AC3E}">
        <p14:creationId xmlns:p14="http://schemas.microsoft.com/office/powerpoint/2010/main" val="122544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6712-7F3F-331E-A66D-2B98D49683E1}"/>
              </a:ext>
            </a:extLst>
          </p:cNvPr>
          <p:cNvSpPr>
            <a:spLocks noGrp="1"/>
          </p:cNvSpPr>
          <p:nvPr>
            <p:ph type="title"/>
          </p:nvPr>
        </p:nvSpPr>
        <p:spPr/>
        <p:txBody>
          <a:bodyPr/>
          <a:lstStyle/>
          <a:p>
            <a:r>
              <a:rPr lang="en-US" dirty="0">
                <a:solidFill>
                  <a:srgbClr val="292929"/>
                </a:solidFill>
                <a:latin typeface="source-serif-pro"/>
              </a:rPr>
              <a:t>Gray Scale</a:t>
            </a:r>
            <a:endParaRPr lang="en-US" dirty="0"/>
          </a:p>
        </p:txBody>
      </p:sp>
      <p:pic>
        <p:nvPicPr>
          <p:cNvPr id="5" name="Content Placeholder 4">
            <a:extLst>
              <a:ext uri="{FF2B5EF4-FFF2-40B4-BE49-F238E27FC236}">
                <a16:creationId xmlns:a16="http://schemas.microsoft.com/office/drawing/2014/main" id="{358C7805-4B34-4CF6-F3DB-295EA98EFAEF}"/>
              </a:ext>
            </a:extLst>
          </p:cNvPr>
          <p:cNvPicPr>
            <a:picLocks noGrp="1" noChangeAspect="1"/>
          </p:cNvPicPr>
          <p:nvPr>
            <p:ph idx="1"/>
          </p:nvPr>
        </p:nvPicPr>
        <p:blipFill>
          <a:blip r:embed="rId2"/>
          <a:stretch>
            <a:fillRect/>
          </a:stretch>
        </p:blipFill>
        <p:spPr>
          <a:xfrm>
            <a:off x="838200" y="4332657"/>
            <a:ext cx="10515600" cy="2160218"/>
          </a:xfrm>
        </p:spPr>
      </p:pic>
      <p:sp>
        <p:nvSpPr>
          <p:cNvPr id="7" name="TextBox 6">
            <a:extLst>
              <a:ext uri="{FF2B5EF4-FFF2-40B4-BE49-F238E27FC236}">
                <a16:creationId xmlns:a16="http://schemas.microsoft.com/office/drawing/2014/main" id="{DDDD1667-51A5-89B4-3F3C-5B95856E78A2}"/>
              </a:ext>
            </a:extLst>
          </p:cNvPr>
          <p:cNvSpPr txBox="1"/>
          <p:nvPr/>
        </p:nvSpPr>
        <p:spPr>
          <a:xfrm>
            <a:off x="1028700" y="1796534"/>
            <a:ext cx="6096000" cy="1477328"/>
          </a:xfrm>
          <a:prstGeom prst="rect">
            <a:avLst/>
          </a:prstGeom>
          <a:noFill/>
        </p:spPr>
        <p:txBody>
          <a:bodyPr wrap="square">
            <a:spAutoFit/>
          </a:bodyPr>
          <a:lstStyle/>
          <a:p>
            <a:pPr marL="342900" indent="-342900" algn="l">
              <a:buAutoNum type="arabicPeriod"/>
            </a:pPr>
            <a:r>
              <a:rPr lang="en-US" sz="2400" b="1" i="0" dirty="0">
                <a:solidFill>
                  <a:srgbClr val="000000"/>
                </a:solidFill>
                <a:effectLst/>
                <a:latin typeface="Raleway" panose="020B0604020202020204" pitchFamily="2" charset="0"/>
              </a:rPr>
              <a:t>Lightness Method</a:t>
            </a:r>
          </a:p>
          <a:p>
            <a:pPr marL="342900" indent="-342900">
              <a:buFontTx/>
              <a:buAutoNum type="arabicPeriod"/>
            </a:pPr>
            <a:r>
              <a:rPr lang="en-US" sz="2400" b="1" i="0" dirty="0">
                <a:solidFill>
                  <a:srgbClr val="000000"/>
                </a:solidFill>
                <a:effectLst/>
                <a:latin typeface="Raleway" panose="020B0604020202020204" pitchFamily="2" charset="0"/>
              </a:rPr>
              <a:t>Average Method</a:t>
            </a:r>
          </a:p>
          <a:p>
            <a:pPr marL="342900" indent="-342900">
              <a:buFontTx/>
              <a:buAutoNum type="arabicPeriod"/>
            </a:pPr>
            <a:r>
              <a:rPr lang="en-US" sz="2400" b="1" i="0" dirty="0">
                <a:solidFill>
                  <a:srgbClr val="000000"/>
                </a:solidFill>
                <a:effectLst/>
                <a:latin typeface="Raleway" panose="020B0604020202020204" pitchFamily="2" charset="0"/>
              </a:rPr>
              <a:t>Luminosity Method</a:t>
            </a:r>
          </a:p>
          <a:p>
            <a:pPr marL="342900" indent="-342900" algn="l">
              <a:buAutoNum type="arabicPeriod"/>
            </a:pPr>
            <a:endParaRPr lang="en-US" b="1" i="0" dirty="0">
              <a:solidFill>
                <a:srgbClr val="000000"/>
              </a:solidFill>
              <a:effectLst/>
              <a:latin typeface="Raleway" panose="020B0604020202020204" pitchFamily="2" charset="0"/>
            </a:endParaRPr>
          </a:p>
        </p:txBody>
      </p:sp>
      <p:pic>
        <p:nvPicPr>
          <p:cNvPr id="10" name="Picture 9">
            <a:extLst>
              <a:ext uri="{FF2B5EF4-FFF2-40B4-BE49-F238E27FC236}">
                <a16:creationId xmlns:a16="http://schemas.microsoft.com/office/drawing/2014/main" id="{F7537681-E436-E2E9-381A-A243E72B48F7}"/>
              </a:ext>
            </a:extLst>
          </p:cNvPr>
          <p:cNvPicPr>
            <a:picLocks noChangeAspect="1"/>
          </p:cNvPicPr>
          <p:nvPr/>
        </p:nvPicPr>
        <p:blipFill>
          <a:blip r:embed="rId3"/>
          <a:stretch>
            <a:fillRect/>
          </a:stretch>
        </p:blipFill>
        <p:spPr>
          <a:xfrm>
            <a:off x="4705012" y="2860183"/>
            <a:ext cx="5535028" cy="430502"/>
          </a:xfrm>
          <a:prstGeom prst="rect">
            <a:avLst/>
          </a:prstGeom>
        </p:spPr>
      </p:pic>
      <p:pic>
        <p:nvPicPr>
          <p:cNvPr id="12" name="Picture 11">
            <a:extLst>
              <a:ext uri="{FF2B5EF4-FFF2-40B4-BE49-F238E27FC236}">
                <a16:creationId xmlns:a16="http://schemas.microsoft.com/office/drawing/2014/main" id="{B274C80B-54C9-3FA5-CABE-4EAA4B44BD96}"/>
              </a:ext>
            </a:extLst>
          </p:cNvPr>
          <p:cNvPicPr>
            <a:picLocks noChangeAspect="1"/>
          </p:cNvPicPr>
          <p:nvPr/>
        </p:nvPicPr>
        <p:blipFill>
          <a:blip r:embed="rId4"/>
          <a:stretch>
            <a:fillRect/>
          </a:stretch>
        </p:blipFill>
        <p:spPr>
          <a:xfrm>
            <a:off x="5842572" y="2154074"/>
            <a:ext cx="2839797" cy="600164"/>
          </a:xfrm>
          <a:prstGeom prst="rect">
            <a:avLst/>
          </a:prstGeom>
        </p:spPr>
      </p:pic>
      <p:pic>
        <p:nvPicPr>
          <p:cNvPr id="14" name="Picture 13">
            <a:extLst>
              <a:ext uri="{FF2B5EF4-FFF2-40B4-BE49-F238E27FC236}">
                <a16:creationId xmlns:a16="http://schemas.microsoft.com/office/drawing/2014/main" id="{080623F5-F05D-5476-80E1-96763146465C}"/>
              </a:ext>
            </a:extLst>
          </p:cNvPr>
          <p:cNvPicPr>
            <a:picLocks noChangeAspect="1"/>
          </p:cNvPicPr>
          <p:nvPr/>
        </p:nvPicPr>
        <p:blipFill>
          <a:blip r:embed="rId5"/>
          <a:stretch>
            <a:fillRect/>
          </a:stretch>
        </p:blipFill>
        <p:spPr>
          <a:xfrm>
            <a:off x="4769059" y="1443528"/>
            <a:ext cx="4711281" cy="600163"/>
          </a:xfrm>
          <a:prstGeom prst="rect">
            <a:avLst/>
          </a:prstGeom>
        </p:spPr>
      </p:pic>
    </p:spTree>
    <p:extLst>
      <p:ext uri="{BB962C8B-B14F-4D97-AF65-F5344CB8AC3E}">
        <p14:creationId xmlns:p14="http://schemas.microsoft.com/office/powerpoint/2010/main" val="349556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DF47-6DE4-FB63-64DE-967A433742FE}"/>
              </a:ext>
            </a:extLst>
          </p:cNvPr>
          <p:cNvSpPr>
            <a:spLocks noGrp="1"/>
          </p:cNvSpPr>
          <p:nvPr>
            <p:ph type="title"/>
          </p:nvPr>
        </p:nvSpPr>
        <p:spPr>
          <a:xfrm>
            <a:off x="838200" y="688078"/>
            <a:ext cx="10515600" cy="1325563"/>
          </a:xfrm>
        </p:spPr>
        <p:txBody>
          <a:bodyPr/>
          <a:lstStyle/>
          <a:p>
            <a:r>
              <a:rPr lang="en-US" b="0" i="0" dirty="0">
                <a:solidFill>
                  <a:srgbClr val="292929"/>
                </a:solidFill>
                <a:effectLst/>
                <a:latin typeface="source-serif-pro"/>
              </a:rPr>
              <a:t>Noise Reduction</a:t>
            </a:r>
            <a:br>
              <a:rPr lang="en-US" b="0" i="0" dirty="0">
                <a:solidFill>
                  <a:srgbClr val="292929"/>
                </a:solidFill>
                <a:effectLst/>
                <a:latin typeface="source-serif-pro"/>
              </a:rPr>
            </a:br>
            <a:r>
              <a:rPr lang="en-US" b="0" i="0" dirty="0">
                <a:solidFill>
                  <a:srgbClr val="292929"/>
                </a:solidFill>
                <a:effectLst/>
                <a:latin typeface="source-serif-pro"/>
              </a:rPr>
              <a:t>(</a:t>
            </a:r>
            <a:r>
              <a:rPr lang="en-US" dirty="0"/>
              <a:t>Gaussian filter)</a:t>
            </a:r>
          </a:p>
        </p:txBody>
      </p:sp>
      <p:pic>
        <p:nvPicPr>
          <p:cNvPr id="5" name="Content Placeholder 4">
            <a:extLst>
              <a:ext uri="{FF2B5EF4-FFF2-40B4-BE49-F238E27FC236}">
                <a16:creationId xmlns:a16="http://schemas.microsoft.com/office/drawing/2014/main" id="{DCCB9F09-3C8D-01BE-850C-5427E0A1CE0D}"/>
              </a:ext>
            </a:extLst>
          </p:cNvPr>
          <p:cNvPicPr>
            <a:picLocks noGrp="1" noChangeAspect="1"/>
          </p:cNvPicPr>
          <p:nvPr>
            <p:ph idx="1"/>
          </p:nvPr>
        </p:nvPicPr>
        <p:blipFill>
          <a:blip r:embed="rId2"/>
          <a:stretch>
            <a:fillRect/>
          </a:stretch>
        </p:blipFill>
        <p:spPr>
          <a:xfrm>
            <a:off x="3838574" y="2209125"/>
            <a:ext cx="8353426" cy="1814519"/>
          </a:xfrm>
        </p:spPr>
      </p:pic>
      <p:pic>
        <p:nvPicPr>
          <p:cNvPr id="10" name="Picture 9">
            <a:extLst>
              <a:ext uri="{FF2B5EF4-FFF2-40B4-BE49-F238E27FC236}">
                <a16:creationId xmlns:a16="http://schemas.microsoft.com/office/drawing/2014/main" id="{A6C958C0-5B68-34CF-0A81-CF00A78C8336}"/>
              </a:ext>
            </a:extLst>
          </p:cNvPr>
          <p:cNvPicPr>
            <a:picLocks noChangeAspect="1"/>
          </p:cNvPicPr>
          <p:nvPr/>
        </p:nvPicPr>
        <p:blipFill>
          <a:blip r:embed="rId3"/>
          <a:stretch>
            <a:fillRect/>
          </a:stretch>
        </p:blipFill>
        <p:spPr>
          <a:xfrm>
            <a:off x="8015287" y="4435029"/>
            <a:ext cx="3097376" cy="1896352"/>
          </a:xfrm>
          <a:prstGeom prst="rect">
            <a:avLst/>
          </a:prstGeom>
        </p:spPr>
      </p:pic>
      <p:sp>
        <p:nvSpPr>
          <p:cNvPr id="12" name="TextBox 11">
            <a:extLst>
              <a:ext uri="{FF2B5EF4-FFF2-40B4-BE49-F238E27FC236}">
                <a16:creationId xmlns:a16="http://schemas.microsoft.com/office/drawing/2014/main" id="{DC452609-7C2B-AA75-A000-1697DD02604F}"/>
              </a:ext>
            </a:extLst>
          </p:cNvPr>
          <p:cNvSpPr txBox="1"/>
          <p:nvPr/>
        </p:nvSpPr>
        <p:spPr>
          <a:xfrm>
            <a:off x="838200" y="3945849"/>
            <a:ext cx="7705726" cy="1569660"/>
          </a:xfrm>
          <a:prstGeom prst="rect">
            <a:avLst/>
          </a:prstGeom>
          <a:noFill/>
        </p:spPr>
        <p:txBody>
          <a:bodyPr wrap="square">
            <a:spAutoFit/>
          </a:bodyPr>
          <a:lstStyle/>
          <a:p>
            <a:pPr algn="l">
              <a:buFont typeface="Arial" panose="020B0604020202020204" pitchFamily="34" charset="0"/>
              <a:buChar char="•"/>
            </a:pPr>
            <a:r>
              <a:rPr lang="en-US" sz="2400" b="0" i="0" dirty="0">
                <a:solidFill>
                  <a:srgbClr val="3D3D4E"/>
                </a:solidFill>
                <a:effectLst/>
                <a:latin typeface="Droid Serif"/>
              </a:rPr>
              <a:t> It helps to eliminate noise from blurry images.</a:t>
            </a:r>
          </a:p>
          <a:p>
            <a:pPr algn="l">
              <a:buFont typeface="Arial" panose="020B0604020202020204" pitchFamily="34" charset="0"/>
              <a:buChar char="•"/>
            </a:pPr>
            <a:r>
              <a:rPr lang="en-US" sz="2400" b="0" i="0" dirty="0">
                <a:solidFill>
                  <a:srgbClr val="3D3D4E"/>
                </a:solidFill>
                <a:effectLst/>
                <a:latin typeface="Droid Serif"/>
              </a:rPr>
              <a:t> It is used to reduce noise from the image taken in low light.</a:t>
            </a:r>
          </a:p>
          <a:p>
            <a:pPr algn="l">
              <a:buFont typeface="Arial" panose="020B0604020202020204" pitchFamily="34" charset="0"/>
              <a:buChar char="•"/>
            </a:pPr>
            <a:r>
              <a:rPr lang="en-US" sz="2400" b="0" i="0" dirty="0">
                <a:solidFill>
                  <a:srgbClr val="3D3D4E"/>
                </a:solidFill>
                <a:effectLst/>
                <a:latin typeface="Droid Serif"/>
              </a:rPr>
              <a:t> It can eliminate the bright pixels.</a:t>
            </a:r>
          </a:p>
          <a:p>
            <a:pPr algn="l">
              <a:buFont typeface="Arial" panose="020B0604020202020204" pitchFamily="34" charset="0"/>
              <a:buChar char="•"/>
            </a:pPr>
            <a:r>
              <a:rPr lang="en-US" sz="2400" b="0" i="0" dirty="0">
                <a:solidFill>
                  <a:srgbClr val="3D3D4E"/>
                </a:solidFill>
                <a:effectLst/>
                <a:latin typeface="Droid Serif"/>
              </a:rPr>
              <a:t> It helps to make edges smooth.</a:t>
            </a:r>
          </a:p>
        </p:txBody>
      </p:sp>
      <p:sp>
        <p:nvSpPr>
          <p:cNvPr id="15" name="TextBox 14">
            <a:extLst>
              <a:ext uri="{FF2B5EF4-FFF2-40B4-BE49-F238E27FC236}">
                <a16:creationId xmlns:a16="http://schemas.microsoft.com/office/drawing/2014/main" id="{7FC85A68-8100-7284-0BA0-F1BA068F6F31}"/>
              </a:ext>
            </a:extLst>
          </p:cNvPr>
          <p:cNvSpPr txBox="1"/>
          <p:nvPr/>
        </p:nvSpPr>
        <p:spPr>
          <a:xfrm>
            <a:off x="2570163" y="5569757"/>
            <a:ext cx="6096000" cy="1200329"/>
          </a:xfrm>
          <a:prstGeom prst="rect">
            <a:avLst/>
          </a:prstGeom>
          <a:noFill/>
        </p:spPr>
        <p:txBody>
          <a:bodyPr wrap="square">
            <a:spAutoFit/>
          </a:bodyPr>
          <a:lstStyle/>
          <a:p>
            <a:pPr algn="l"/>
            <a:r>
              <a:rPr lang="en-US" sz="1800" b="0" i="0" dirty="0">
                <a:solidFill>
                  <a:srgbClr val="3D3D4E"/>
                </a:solidFill>
                <a:effectLst/>
                <a:latin typeface="Droid Serif"/>
              </a:rPr>
              <a:t>Figure From </a:t>
            </a:r>
            <a:r>
              <a:rPr lang="en-US" b="1" i="0" dirty="0">
                <a:solidFill>
                  <a:srgbClr val="000000"/>
                </a:solidFill>
                <a:effectLst/>
                <a:latin typeface="Segoe UI" panose="020B0502040204020203" pitchFamily="34" charset="0"/>
              </a:rPr>
              <a:t>non</a:t>
            </a:r>
          </a:p>
          <a:p>
            <a:pPr algn="l"/>
            <a:r>
              <a:rPr lang="en-US" b="0" i="0" dirty="0">
                <a:solidFill>
                  <a:srgbClr val="000000"/>
                </a:solidFill>
                <a:effectLst/>
                <a:latin typeface="Segoe UI" panose="020B0502040204020203" pitchFamily="34" charset="0"/>
              </a:rPr>
              <a:t>(2023). Retrieved 9 May 2023, from https://www.cs.auckland.ac.nz/courses/compsci373s1c/PatricesLectures/Gaussian%20Filtering_1up.pdf</a:t>
            </a:r>
            <a:endParaRPr lang="en-US"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1193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A291-F25D-5AAC-BCF7-EE1687BC82FA}"/>
              </a:ext>
            </a:extLst>
          </p:cNvPr>
          <p:cNvSpPr>
            <a:spLocks noGrp="1"/>
          </p:cNvSpPr>
          <p:nvPr>
            <p:ph type="title"/>
          </p:nvPr>
        </p:nvSpPr>
        <p:spPr/>
        <p:txBody>
          <a:bodyPr/>
          <a:lstStyle/>
          <a:p>
            <a:r>
              <a:rPr lang="en-US" b="0" i="0" dirty="0">
                <a:solidFill>
                  <a:srgbClr val="292929"/>
                </a:solidFill>
                <a:effectLst/>
                <a:latin typeface="source-serif-pro"/>
              </a:rPr>
              <a:t>Noise Reduction (Result)</a:t>
            </a:r>
            <a:endParaRPr lang="en-US" dirty="0"/>
          </a:p>
        </p:txBody>
      </p:sp>
      <p:pic>
        <p:nvPicPr>
          <p:cNvPr id="4" name="Content Placeholder 4" descr="Close-up of a parrot&#10;&#10;Description automatically generated with low confidence">
            <a:extLst>
              <a:ext uri="{FF2B5EF4-FFF2-40B4-BE49-F238E27FC236}">
                <a16:creationId xmlns:a16="http://schemas.microsoft.com/office/drawing/2014/main" id="{58E213B0-D898-94FB-4DFD-AC34FCC08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57708"/>
            <a:ext cx="5595886" cy="3730591"/>
          </a:xfrm>
          <a:prstGeom prst="rect">
            <a:avLst/>
          </a:prstGeom>
        </p:spPr>
      </p:pic>
      <p:pic>
        <p:nvPicPr>
          <p:cNvPr id="5" name="Picture 4" descr="Close-up of a parrot&#10;&#10;Description automatically generated with low confidence">
            <a:extLst>
              <a:ext uri="{FF2B5EF4-FFF2-40B4-BE49-F238E27FC236}">
                <a16:creationId xmlns:a16="http://schemas.microsoft.com/office/drawing/2014/main" id="{A21AFADB-43E2-CAE6-A457-70F3ED618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4" y="2557707"/>
            <a:ext cx="5595886" cy="3730591"/>
          </a:xfrm>
          <a:prstGeom prst="rect">
            <a:avLst/>
          </a:prstGeom>
        </p:spPr>
      </p:pic>
      <p:sp>
        <p:nvSpPr>
          <p:cNvPr id="9" name="TextBox 8">
            <a:extLst>
              <a:ext uri="{FF2B5EF4-FFF2-40B4-BE49-F238E27FC236}">
                <a16:creationId xmlns:a16="http://schemas.microsoft.com/office/drawing/2014/main" id="{99A92C55-45A9-3254-5752-3729BBB9ADD7}"/>
              </a:ext>
            </a:extLst>
          </p:cNvPr>
          <p:cNvSpPr txBox="1"/>
          <p:nvPr/>
        </p:nvSpPr>
        <p:spPr>
          <a:xfrm>
            <a:off x="384314" y="2188375"/>
            <a:ext cx="6096000" cy="369332"/>
          </a:xfrm>
          <a:prstGeom prst="rect">
            <a:avLst/>
          </a:prstGeom>
          <a:noFill/>
        </p:spPr>
        <p:txBody>
          <a:bodyPr wrap="square">
            <a:spAutoFit/>
          </a:bodyPr>
          <a:lstStyle/>
          <a:p>
            <a:r>
              <a:rPr lang="en-US" b="0" i="0" dirty="0">
                <a:solidFill>
                  <a:srgbClr val="292929"/>
                </a:solidFill>
                <a:effectLst/>
                <a:latin typeface="source-serif-pro"/>
              </a:rPr>
              <a:t>Without filter</a:t>
            </a:r>
            <a:endParaRPr lang="en-US" dirty="0"/>
          </a:p>
        </p:txBody>
      </p:sp>
      <p:sp>
        <p:nvSpPr>
          <p:cNvPr id="10" name="TextBox 9">
            <a:extLst>
              <a:ext uri="{FF2B5EF4-FFF2-40B4-BE49-F238E27FC236}">
                <a16:creationId xmlns:a16="http://schemas.microsoft.com/office/drawing/2014/main" id="{CA3BC836-C6CE-FAF9-15CB-3E62EF9F1ABF}"/>
              </a:ext>
            </a:extLst>
          </p:cNvPr>
          <p:cNvSpPr txBox="1"/>
          <p:nvPr/>
        </p:nvSpPr>
        <p:spPr>
          <a:xfrm>
            <a:off x="6096000" y="2188375"/>
            <a:ext cx="6096000" cy="369332"/>
          </a:xfrm>
          <a:prstGeom prst="rect">
            <a:avLst/>
          </a:prstGeom>
          <a:noFill/>
        </p:spPr>
        <p:txBody>
          <a:bodyPr wrap="square">
            <a:spAutoFit/>
          </a:bodyPr>
          <a:lstStyle/>
          <a:p>
            <a:r>
              <a:rPr lang="en-US" b="0" i="0" dirty="0">
                <a:solidFill>
                  <a:srgbClr val="292929"/>
                </a:solidFill>
                <a:effectLst/>
                <a:latin typeface="source-serif-pro"/>
              </a:rPr>
              <a:t>With filter</a:t>
            </a:r>
            <a:endParaRPr lang="en-US" dirty="0"/>
          </a:p>
        </p:txBody>
      </p:sp>
    </p:spTree>
    <p:extLst>
      <p:ext uri="{BB962C8B-B14F-4D97-AF65-F5344CB8AC3E}">
        <p14:creationId xmlns:p14="http://schemas.microsoft.com/office/powerpoint/2010/main" val="77114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EDA0-DE65-22FF-8401-F918ECFB9F7D}"/>
              </a:ext>
            </a:extLst>
          </p:cNvPr>
          <p:cNvSpPr>
            <a:spLocks noGrp="1"/>
          </p:cNvSpPr>
          <p:nvPr>
            <p:ph type="title"/>
          </p:nvPr>
        </p:nvSpPr>
        <p:spPr/>
        <p:txBody>
          <a:bodyPr/>
          <a:lstStyle/>
          <a:p>
            <a:r>
              <a:rPr lang="en-US" b="0" i="0" dirty="0">
                <a:solidFill>
                  <a:srgbClr val="292929"/>
                </a:solidFill>
                <a:effectLst/>
                <a:latin typeface="source-serif-pro"/>
              </a:rPr>
              <a:t>Gradient Calculation</a:t>
            </a:r>
            <a:endParaRPr lang="en-US" dirty="0"/>
          </a:p>
        </p:txBody>
      </p:sp>
      <p:pic>
        <p:nvPicPr>
          <p:cNvPr id="17" name="Picture 16">
            <a:extLst>
              <a:ext uri="{FF2B5EF4-FFF2-40B4-BE49-F238E27FC236}">
                <a16:creationId xmlns:a16="http://schemas.microsoft.com/office/drawing/2014/main" id="{E35DA9E0-3520-F0A8-3DAB-C0711E48D3F1}"/>
              </a:ext>
            </a:extLst>
          </p:cNvPr>
          <p:cNvPicPr>
            <a:picLocks noChangeAspect="1"/>
          </p:cNvPicPr>
          <p:nvPr/>
        </p:nvPicPr>
        <p:blipFill>
          <a:blip r:embed="rId3"/>
          <a:stretch>
            <a:fillRect/>
          </a:stretch>
        </p:blipFill>
        <p:spPr>
          <a:xfrm>
            <a:off x="3077458" y="1690688"/>
            <a:ext cx="6037082" cy="2067951"/>
          </a:xfrm>
          <a:prstGeom prst="rect">
            <a:avLst/>
          </a:prstGeom>
        </p:spPr>
      </p:pic>
      <p:pic>
        <p:nvPicPr>
          <p:cNvPr id="19" name="Picture 18">
            <a:extLst>
              <a:ext uri="{FF2B5EF4-FFF2-40B4-BE49-F238E27FC236}">
                <a16:creationId xmlns:a16="http://schemas.microsoft.com/office/drawing/2014/main" id="{30AED833-A17B-FDD3-FC6F-9404619E1223}"/>
              </a:ext>
            </a:extLst>
          </p:cNvPr>
          <p:cNvPicPr>
            <a:picLocks noChangeAspect="1"/>
          </p:cNvPicPr>
          <p:nvPr/>
        </p:nvPicPr>
        <p:blipFill>
          <a:blip r:embed="rId4"/>
          <a:stretch>
            <a:fillRect/>
          </a:stretch>
        </p:blipFill>
        <p:spPr>
          <a:xfrm>
            <a:off x="3880400" y="3758639"/>
            <a:ext cx="4431197" cy="2039757"/>
          </a:xfrm>
          <a:prstGeom prst="rect">
            <a:avLst/>
          </a:prstGeom>
        </p:spPr>
      </p:pic>
      <p:sp>
        <p:nvSpPr>
          <p:cNvPr id="20" name="TextBox 19">
            <a:extLst>
              <a:ext uri="{FF2B5EF4-FFF2-40B4-BE49-F238E27FC236}">
                <a16:creationId xmlns:a16="http://schemas.microsoft.com/office/drawing/2014/main" id="{8EE9E435-CEBB-08B9-15A0-998547AC4528}"/>
              </a:ext>
            </a:extLst>
          </p:cNvPr>
          <p:cNvSpPr txBox="1"/>
          <p:nvPr/>
        </p:nvSpPr>
        <p:spPr>
          <a:xfrm>
            <a:off x="3441700" y="5978974"/>
            <a:ext cx="6096000" cy="646331"/>
          </a:xfrm>
          <a:prstGeom prst="rect">
            <a:avLst/>
          </a:prstGeom>
          <a:noFill/>
        </p:spPr>
        <p:txBody>
          <a:bodyPr wrap="square">
            <a:spAutoFit/>
          </a:bodyPr>
          <a:lstStyle/>
          <a:p>
            <a:pPr algn="l"/>
            <a:r>
              <a:rPr lang="en-US" sz="1800" b="0" i="0" dirty="0">
                <a:solidFill>
                  <a:srgbClr val="3D3D4E"/>
                </a:solidFill>
                <a:effectLst/>
                <a:latin typeface="Droid Serif"/>
              </a:rPr>
              <a:t>Figure From </a:t>
            </a:r>
            <a:r>
              <a:rPr lang="en-US" b="1" i="0" dirty="0">
                <a:solidFill>
                  <a:srgbClr val="000000"/>
                </a:solidFill>
                <a:effectLst/>
                <a:latin typeface="Segoe UI" panose="020B0502040204020203" pitchFamily="34" charset="0"/>
              </a:rPr>
              <a:t>Canny Edge Detection Step by Step in Python — Computer Vision</a:t>
            </a:r>
          </a:p>
        </p:txBody>
      </p:sp>
    </p:spTree>
    <p:extLst>
      <p:ext uri="{BB962C8B-B14F-4D97-AF65-F5344CB8AC3E}">
        <p14:creationId xmlns:p14="http://schemas.microsoft.com/office/powerpoint/2010/main" val="361040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bird, bird of prey, owl, black and white&#10;&#10;Description automatically generated">
            <a:extLst>
              <a:ext uri="{FF2B5EF4-FFF2-40B4-BE49-F238E27FC236}">
                <a16:creationId xmlns:a16="http://schemas.microsoft.com/office/drawing/2014/main" id="{52CEACF2-579D-A396-245A-F16E14184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570922"/>
            <a:ext cx="5640663" cy="3760442"/>
          </a:xfrm>
          <a:prstGeom prst="rect">
            <a:avLst/>
          </a:prstGeom>
        </p:spPr>
      </p:pic>
      <p:sp>
        <p:nvSpPr>
          <p:cNvPr id="12" name="Title 1">
            <a:extLst>
              <a:ext uri="{FF2B5EF4-FFF2-40B4-BE49-F238E27FC236}">
                <a16:creationId xmlns:a16="http://schemas.microsoft.com/office/drawing/2014/main" id="{16C69EE8-D798-FC5C-8A1D-CD20E36F8CFF}"/>
              </a:ext>
            </a:extLst>
          </p:cNvPr>
          <p:cNvSpPr>
            <a:spLocks noGrp="1"/>
          </p:cNvSpPr>
          <p:nvPr>
            <p:ph type="title"/>
          </p:nvPr>
        </p:nvSpPr>
        <p:spPr>
          <a:xfrm>
            <a:off x="838200" y="365125"/>
            <a:ext cx="10515600" cy="1325563"/>
          </a:xfrm>
        </p:spPr>
        <p:txBody>
          <a:bodyPr/>
          <a:lstStyle/>
          <a:p>
            <a:r>
              <a:rPr lang="en-US" b="0" i="0" dirty="0">
                <a:solidFill>
                  <a:srgbClr val="292929"/>
                </a:solidFill>
                <a:effectLst/>
                <a:latin typeface="source-serif-pro"/>
              </a:rPr>
              <a:t>Gradient Calculation (Result)</a:t>
            </a:r>
            <a:endParaRPr lang="en-US" dirty="0"/>
          </a:p>
        </p:txBody>
      </p:sp>
      <p:sp>
        <p:nvSpPr>
          <p:cNvPr id="13" name="TextBox 12">
            <a:extLst>
              <a:ext uri="{FF2B5EF4-FFF2-40B4-BE49-F238E27FC236}">
                <a16:creationId xmlns:a16="http://schemas.microsoft.com/office/drawing/2014/main" id="{36440CBE-6DEF-0214-B12A-94F22CF64391}"/>
              </a:ext>
            </a:extLst>
          </p:cNvPr>
          <p:cNvSpPr txBox="1"/>
          <p:nvPr/>
        </p:nvSpPr>
        <p:spPr>
          <a:xfrm>
            <a:off x="163237" y="2201590"/>
            <a:ext cx="6096000" cy="369332"/>
          </a:xfrm>
          <a:prstGeom prst="rect">
            <a:avLst/>
          </a:prstGeom>
          <a:noFill/>
        </p:spPr>
        <p:txBody>
          <a:bodyPr wrap="square">
            <a:spAutoFit/>
          </a:bodyPr>
          <a:lstStyle/>
          <a:p>
            <a:r>
              <a:rPr lang="en-US" b="0" i="0" dirty="0">
                <a:solidFill>
                  <a:srgbClr val="292929"/>
                </a:solidFill>
                <a:effectLst/>
                <a:latin typeface="source-serif-pro"/>
              </a:rPr>
              <a:t>Just getting the value from G[18:5]</a:t>
            </a:r>
            <a:endParaRPr lang="en-US" dirty="0"/>
          </a:p>
        </p:txBody>
      </p:sp>
      <p:sp>
        <p:nvSpPr>
          <p:cNvPr id="14" name="TextBox 13">
            <a:extLst>
              <a:ext uri="{FF2B5EF4-FFF2-40B4-BE49-F238E27FC236}">
                <a16:creationId xmlns:a16="http://schemas.microsoft.com/office/drawing/2014/main" id="{02635F75-3226-122A-FBCB-96789AF4D654}"/>
              </a:ext>
            </a:extLst>
          </p:cNvPr>
          <p:cNvSpPr txBox="1"/>
          <p:nvPr/>
        </p:nvSpPr>
        <p:spPr>
          <a:xfrm>
            <a:off x="5943600" y="2201590"/>
            <a:ext cx="6096000" cy="369332"/>
          </a:xfrm>
          <a:prstGeom prst="rect">
            <a:avLst/>
          </a:prstGeom>
          <a:noFill/>
        </p:spPr>
        <p:txBody>
          <a:bodyPr wrap="square">
            <a:spAutoFit/>
          </a:bodyPr>
          <a:lstStyle/>
          <a:p>
            <a:r>
              <a:rPr lang="en-US" b="0" i="0" dirty="0">
                <a:solidFill>
                  <a:srgbClr val="292929"/>
                </a:solidFill>
                <a:effectLst/>
                <a:latin typeface="source-serif-pro"/>
              </a:rPr>
              <a:t>Using $sqrt()</a:t>
            </a:r>
            <a:endParaRPr lang="en-US" dirty="0"/>
          </a:p>
        </p:txBody>
      </p:sp>
      <p:pic>
        <p:nvPicPr>
          <p:cNvPr id="15" name="Content Placeholder 6" descr="A black and white image of two birds&#10;&#10;Description automatically generated with low confidence">
            <a:extLst>
              <a:ext uri="{FF2B5EF4-FFF2-40B4-BE49-F238E27FC236}">
                <a16:creationId xmlns:a16="http://schemas.microsoft.com/office/drawing/2014/main" id="{C94F9940-5E8C-BADF-A5B5-160B4DE197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570922"/>
            <a:ext cx="5640663" cy="3760442"/>
          </a:xfrm>
        </p:spPr>
      </p:pic>
    </p:spTree>
    <p:extLst>
      <p:ext uri="{BB962C8B-B14F-4D97-AF65-F5344CB8AC3E}">
        <p14:creationId xmlns:p14="http://schemas.microsoft.com/office/powerpoint/2010/main" val="299835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6638-81D4-D0C1-CE77-B5C09FB4DFB5}"/>
              </a:ext>
            </a:extLst>
          </p:cNvPr>
          <p:cNvSpPr>
            <a:spLocks noGrp="1"/>
          </p:cNvSpPr>
          <p:nvPr>
            <p:ph type="title"/>
          </p:nvPr>
        </p:nvSpPr>
        <p:spPr/>
        <p:txBody>
          <a:bodyPr/>
          <a:lstStyle/>
          <a:p>
            <a:r>
              <a:rPr lang="en-US" b="0" i="0" dirty="0">
                <a:solidFill>
                  <a:srgbClr val="292929"/>
                </a:solidFill>
                <a:effectLst/>
                <a:latin typeface="source-serif-pro"/>
              </a:rPr>
              <a:t>Non-maximum Suppression</a:t>
            </a:r>
            <a:endParaRPr lang="en-US" dirty="0"/>
          </a:p>
        </p:txBody>
      </p:sp>
      <p:sp>
        <p:nvSpPr>
          <p:cNvPr id="11" name="TextBox 10">
            <a:extLst>
              <a:ext uri="{FF2B5EF4-FFF2-40B4-BE49-F238E27FC236}">
                <a16:creationId xmlns:a16="http://schemas.microsoft.com/office/drawing/2014/main" id="{4A7293F4-A6C2-A5A2-D314-01D40C3C1540}"/>
              </a:ext>
            </a:extLst>
          </p:cNvPr>
          <p:cNvSpPr txBox="1"/>
          <p:nvPr/>
        </p:nvSpPr>
        <p:spPr>
          <a:xfrm>
            <a:off x="1320800" y="1904206"/>
            <a:ext cx="8743950" cy="3539430"/>
          </a:xfrm>
          <a:prstGeom prst="rect">
            <a:avLst/>
          </a:prstGeom>
          <a:noFill/>
        </p:spPr>
        <p:txBody>
          <a:bodyPr wrap="square">
            <a:spAutoFit/>
          </a:bodyPr>
          <a:lstStyle/>
          <a:p>
            <a:r>
              <a:rPr lang="en-US" sz="2800" b="0" i="0" dirty="0">
                <a:solidFill>
                  <a:srgbClr val="292929"/>
                </a:solidFill>
                <a:effectLst/>
                <a:latin typeface="source-serif-pro"/>
              </a:rPr>
              <a:t> </a:t>
            </a:r>
          </a:p>
          <a:p>
            <a:r>
              <a:rPr lang="en-US" sz="2800" b="0" i="0" dirty="0">
                <a:solidFill>
                  <a:srgbClr val="292929"/>
                </a:solidFill>
                <a:effectLst/>
                <a:latin typeface="source-serif-pro"/>
              </a:rPr>
              <a:t>Ideally, the final image should have thin edges. </a:t>
            </a:r>
          </a:p>
          <a:p>
            <a:endParaRPr lang="en-US" sz="2800" dirty="0">
              <a:solidFill>
                <a:srgbClr val="292929"/>
              </a:solidFill>
              <a:latin typeface="source-serif-pro"/>
            </a:endParaRPr>
          </a:p>
          <a:p>
            <a:r>
              <a:rPr lang="en-US" sz="2800" b="0" i="0" dirty="0">
                <a:solidFill>
                  <a:srgbClr val="292929"/>
                </a:solidFill>
                <a:effectLst/>
                <a:latin typeface="source-serif-pro"/>
              </a:rPr>
              <a:t>Principle: The algorithm goes through all the points on the gradient intensity matrix and finds the pixels with the maximum value in the edge directions.</a:t>
            </a:r>
          </a:p>
          <a:p>
            <a:endParaRPr lang="en-US" sz="2800" dirty="0">
              <a:solidFill>
                <a:srgbClr val="292929"/>
              </a:solidFill>
              <a:latin typeface="source-serif-pro"/>
            </a:endParaRPr>
          </a:p>
          <a:p>
            <a:r>
              <a:rPr lang="en-US" sz="2800" dirty="0">
                <a:solidFill>
                  <a:srgbClr val="292929"/>
                </a:solidFill>
                <a:latin typeface="source-serif-pro"/>
              </a:rPr>
              <a:t>Divide the 3x3 grid of pixels into 8 sections.</a:t>
            </a:r>
            <a:endParaRPr lang="en-US" sz="2800" dirty="0"/>
          </a:p>
        </p:txBody>
      </p:sp>
      <p:pic>
        <p:nvPicPr>
          <p:cNvPr id="13" name="Picture 12">
            <a:extLst>
              <a:ext uri="{FF2B5EF4-FFF2-40B4-BE49-F238E27FC236}">
                <a16:creationId xmlns:a16="http://schemas.microsoft.com/office/drawing/2014/main" id="{CF93DBFE-8654-3A60-EAFC-2338EA42D042}"/>
              </a:ext>
            </a:extLst>
          </p:cNvPr>
          <p:cNvPicPr>
            <a:picLocks noChangeAspect="1"/>
          </p:cNvPicPr>
          <p:nvPr/>
        </p:nvPicPr>
        <p:blipFill>
          <a:blip r:embed="rId2"/>
          <a:stretch>
            <a:fillRect/>
          </a:stretch>
        </p:blipFill>
        <p:spPr>
          <a:xfrm>
            <a:off x="7730674" y="4305539"/>
            <a:ext cx="4347026" cy="2388227"/>
          </a:xfrm>
          <a:prstGeom prst="rect">
            <a:avLst/>
          </a:prstGeom>
        </p:spPr>
      </p:pic>
      <p:sp>
        <p:nvSpPr>
          <p:cNvPr id="14" name="TextBox 13">
            <a:extLst>
              <a:ext uri="{FF2B5EF4-FFF2-40B4-BE49-F238E27FC236}">
                <a16:creationId xmlns:a16="http://schemas.microsoft.com/office/drawing/2014/main" id="{B199E763-C384-758A-258A-03A4D699178A}"/>
              </a:ext>
            </a:extLst>
          </p:cNvPr>
          <p:cNvSpPr txBox="1"/>
          <p:nvPr/>
        </p:nvSpPr>
        <p:spPr>
          <a:xfrm>
            <a:off x="2870200" y="5846544"/>
            <a:ext cx="6096000" cy="1200329"/>
          </a:xfrm>
          <a:prstGeom prst="rect">
            <a:avLst/>
          </a:prstGeom>
          <a:noFill/>
        </p:spPr>
        <p:txBody>
          <a:bodyPr wrap="square">
            <a:spAutoFit/>
          </a:bodyPr>
          <a:lstStyle/>
          <a:p>
            <a:pPr algn="l"/>
            <a:r>
              <a:rPr lang="en-US" sz="1800" b="0" i="0" dirty="0">
                <a:solidFill>
                  <a:srgbClr val="3D3D4E"/>
                </a:solidFill>
                <a:effectLst/>
                <a:latin typeface="Droid Serif"/>
              </a:rPr>
              <a:t>Figure From </a:t>
            </a:r>
            <a:r>
              <a:rPr lang="en-US" b="1" i="0" dirty="0">
                <a:solidFill>
                  <a:srgbClr val="000000"/>
                </a:solidFill>
                <a:effectLst/>
                <a:latin typeface="Segoe UI" panose="020B0502040204020203" pitchFamily="34" charset="0"/>
              </a:rPr>
              <a:t>non</a:t>
            </a:r>
          </a:p>
          <a:p>
            <a:pPr algn="l"/>
            <a:r>
              <a:rPr lang="en-US" b="0" i="0" dirty="0">
                <a:solidFill>
                  <a:srgbClr val="000000"/>
                </a:solidFill>
                <a:effectLst/>
                <a:latin typeface="Segoe UI" panose="020B0502040204020203" pitchFamily="34" charset="0"/>
              </a:rPr>
              <a:t>(2023). Retrieved 9 May 2023, from https://www.cs.auckland.ac.nz/courses/compsci373s1c/PatricesLectures/Gaussian%20Filtering_1up.pdf</a:t>
            </a:r>
            <a:endParaRPr lang="en-US"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2985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3260</TotalTime>
  <Words>436</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Droid Serif</vt:lpstr>
      <vt:lpstr>sohne</vt:lpstr>
      <vt:lpstr>source-serif-pro</vt:lpstr>
      <vt:lpstr>Arial</vt:lpstr>
      <vt:lpstr>Calibri</vt:lpstr>
      <vt:lpstr>Calibri Light</vt:lpstr>
      <vt:lpstr>Raleway</vt:lpstr>
      <vt:lpstr>Segoe UI</vt:lpstr>
      <vt:lpstr>Office Theme</vt:lpstr>
      <vt:lpstr>Canny Edge Detection In Verilog</vt:lpstr>
      <vt:lpstr>PowerPoint Presentation</vt:lpstr>
      <vt:lpstr>5 steps for Canny Edge Detection Algorithm</vt:lpstr>
      <vt:lpstr>Gray Scale</vt:lpstr>
      <vt:lpstr>Noise Reduction (Gaussian filter)</vt:lpstr>
      <vt:lpstr>Noise Reduction (Result)</vt:lpstr>
      <vt:lpstr>Gradient Calculation</vt:lpstr>
      <vt:lpstr>Gradient Calculation (Result)</vt:lpstr>
      <vt:lpstr>Non-maximum Suppression</vt:lpstr>
      <vt:lpstr>Non-maximum Suppression</vt:lpstr>
      <vt:lpstr>Non-maximum Suppression (Result)</vt:lpstr>
      <vt:lpstr>Double Threshold</vt:lpstr>
      <vt:lpstr>Double Threshold (Result)</vt:lpstr>
      <vt:lpstr>Edge Tracking by Hysteresis</vt:lpstr>
      <vt:lpstr>Edge Tracking by Hysteresis (Result)</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Canny Edge Detection</dc:title>
  <dc:creator>po yu huang</dc:creator>
  <cp:lastModifiedBy>po yu huang</cp:lastModifiedBy>
  <cp:revision>18</cp:revision>
  <dcterms:created xsi:type="dcterms:W3CDTF">2023-05-07T18:08:09Z</dcterms:created>
  <dcterms:modified xsi:type="dcterms:W3CDTF">2023-05-10T00:28:16Z</dcterms:modified>
</cp:coreProperties>
</file>