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2736" autoAdjust="0"/>
  </p:normalViewPr>
  <p:slideViewPr>
    <p:cSldViewPr snapToGrid="0">
      <p:cViewPr varScale="1">
        <p:scale>
          <a:sx n="102" d="100"/>
          <a:sy n="102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AE9B6-C087-4D8E-88CD-E2A595E812D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DE6F7-3DCA-43C2-BC6C-2BFF4915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74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VSYNC: vertical synchronizing pulse</a:t>
            </a:r>
          </a:p>
          <a:p>
            <a:r>
              <a:rPr lang="en-US" dirty="0"/>
              <a:t>HSYNC: horizontal synchronizing pulse</a:t>
            </a:r>
          </a:p>
          <a:p>
            <a:endParaRPr lang="en-US" dirty="0"/>
          </a:p>
          <a:p>
            <a:r>
              <a:rPr lang="en-US" dirty="0"/>
              <a:t>This purpose is to create a Verilog model of am image sensor or camera in the case that you want to test your image processing algorithm, with your real-time image or video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DE6F7-3DCA-43C2-BC6C-2BFF4915A4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2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pulse is high it means that the data is valid.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DE6F7-3DCA-43C2-BC6C-2BFF4915A4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42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F46E-EC44-7B19-66E0-C3E822AC7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1C7D6-1702-68B5-16A9-C5E96288D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50677-C318-E172-C80E-096A640F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E4EE-E97A-4188-B01B-A216ECED535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31E46-C499-4FA0-82B0-6C9FB4A0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3CD03-6A43-7DE6-0A3C-F8BD4FBC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7714-91DD-480D-A0C8-A6C075DE3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3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9AEF2-853A-A227-EE44-360BCF1E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00073-A4AD-95D5-EBB4-7CF1BB618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6E5C5-F2A7-049F-B5DF-80C4C7EE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E4EE-E97A-4188-B01B-A216ECED535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D0160-F749-8A99-2D0B-D3A832D6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276D0-BB1D-03E7-3603-0F77D943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7714-91DD-480D-A0C8-A6C075DE3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5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94FDFA-2F51-D029-9C3D-06492C990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A4A9B-67C6-2ECC-8B0D-860F0F4F3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C6875-06B1-C775-A1B0-EEB1FAED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E4EE-E97A-4188-B01B-A216ECED535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8B8A9-B7FD-D1E3-5211-CD714DB4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E6087-05A5-90EA-E258-4AD42C34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7714-91DD-480D-A0C8-A6C075DE3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3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3ED0-D819-20FD-F8E2-F6B0B837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359E7-4D10-B7FA-035B-A3215E5D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3B8BE-66AF-9174-E21E-E22AC232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E4EE-E97A-4188-B01B-A216ECED535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053FA-5748-3E4D-441B-8E5CE49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3ABD8-0378-2471-39D3-331050F6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7714-91DD-480D-A0C8-A6C075DE3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9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A66B-347C-1E64-B373-C54844B63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4BE9C-2C89-4D52-5CDD-A9E799CE6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A3A41-F1D0-45D0-A260-6D61ED49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E4EE-E97A-4188-B01B-A216ECED535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F699E-4641-F785-B66E-497D2492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BE4F1-2F09-24BD-0499-48E7EDB2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7714-91DD-480D-A0C8-A6C075DE3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6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7C1E-7B4C-6649-A7BD-C932AAE6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29B5-5222-ABC5-B027-0AA4FE369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244FC-32A4-3361-E4D4-10CAA45AF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10431-82BF-3E0B-9CED-5878B073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E4EE-E97A-4188-B01B-A216ECED535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EB041-B93F-A8CB-9FCE-023A4CB53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7A59-4423-BF0A-3319-EE8616BD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7714-91DD-480D-A0C8-A6C075DE3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3D9E-790A-EF77-36EC-C9BAA7BA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7A898-E9AE-7486-6C48-5755F8568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CDCE1-4F96-003A-D71A-1B41BF6C1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A69FD-6893-BAF7-B6D2-524FE18BC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3A953-C06A-58CD-3EA0-3AB084257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B9FDBB-BB55-BDE7-0848-50BCD72C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E4EE-E97A-4188-B01B-A216ECED535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C4D7FB-F0AC-7503-C416-6766A744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4CA94-A734-1507-13B4-843C89AF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7714-91DD-480D-A0C8-A6C075DE3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9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B4FB-4617-C7B4-D80F-0442D426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8546C-8F14-AC19-AC2F-4008DA44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E4EE-E97A-4188-B01B-A216ECED535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74D7A-CB88-80B2-4FE2-89AB51849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2903B-30A8-CD7D-E8CE-C394DF61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7714-91DD-480D-A0C8-A6C075DE3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1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FB618-B8EC-B89D-5F19-7A0022EC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E4EE-E97A-4188-B01B-A216ECED535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9337E5-BC1B-0897-6964-08703DDE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0C0F6-2ACD-81C2-DDC6-97E5B579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7714-91DD-480D-A0C8-A6C075DE3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A187-E3D7-F274-CA93-DBF3719F4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22AD0-60E0-CAFF-A3D9-08CF126E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B4853-0846-74B0-DEB2-05A57CDB0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EB4C4-BE14-B200-CD7D-D4D549E2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E4EE-E97A-4188-B01B-A216ECED535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867F0-3BFE-5C5B-A240-28152504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89E38-44E1-82EB-6115-3DE2E0B7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7714-91DD-480D-A0C8-A6C075DE3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7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37C6-E979-8CFF-2D8C-E3C5F1431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EDC791-6907-6AD1-7E8A-67E3B6C62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30254-AF93-6F90-BBC1-BF02270CB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70B78-CC86-A4FF-F4BF-E475DA99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E4EE-E97A-4188-B01B-A216ECED535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5E584-3164-A1F9-7F49-CB4EAD84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F907C-E6B5-C66D-7D0A-5E624146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7714-91DD-480D-A0C8-A6C075DE3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7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E505B-E2A5-B320-2FC0-E2EE42B9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3C6D3-7380-1BA9-4020-2BD447190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258CE-3D06-0200-D3FF-77A52A7D0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9E4EE-E97A-4188-B01B-A216ECED535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B19D9-7C8D-6CA6-0DCE-677944FBB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4F2F2-9FC4-1C36-EF02-7D23C44C7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57714-91DD-480D-A0C8-A6C075DE3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14FC7-DF29-0F81-8FAA-EC4CEAD9B5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Image Processing to Manipulate RGB Values Using Verilog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CFA37-5A65-EA1C-9662-A6D15C249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Po-Yu Huang</a:t>
            </a:r>
          </a:p>
          <a:p>
            <a:r>
              <a:rPr lang="en-US" dirty="0"/>
              <a:t>UID:117684681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3966B-5562-7202-10EA-C9053D16F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721" y="4429919"/>
            <a:ext cx="7816553" cy="9161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3BD0E2-8075-1A85-03C2-1D2717D55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463" y="5467492"/>
            <a:ext cx="9031074" cy="105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0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F31A0-C138-7AF7-DCEC-6398D62C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 Operation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F676C-53E4-F489-886C-E0803E06D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471" y="1363293"/>
            <a:ext cx="8567057" cy="5276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F3DC3C-A0A0-BAB4-D052-CB8740726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64" y="5125427"/>
            <a:ext cx="7363853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26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2E3C4-56CC-149D-49BB-A21D8ADA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Write out the image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91D14-D73A-1B10-E538-9019449A2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412" y="1438025"/>
            <a:ext cx="678264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2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5E11-FFEB-EF3B-794B-50A495D12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BMP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D0563-7C44-1555-FACD-1D4CC804B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8344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The file header (14 bytes) contains information about file size and location at which data is stored. </a:t>
            </a:r>
          </a:p>
          <a:p>
            <a:pPr marL="514350" indent="-514350">
              <a:buAutoNum type="arabicPeriod"/>
            </a:pPr>
            <a:r>
              <a:rPr lang="en-US" dirty="0"/>
              <a:t>The Image header (40 bytes*) tells information about rows and columns of an image, bits per pixel, type of compression used if any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B1F0C-38E4-9D0C-C809-B9EF13D47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458" y="175758"/>
            <a:ext cx="5477639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8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64712-E6F1-855F-0D02-82A112CFA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B2BF6D-21A4-E4FB-FA85-ADB74474E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28" y="872808"/>
            <a:ext cx="10652144" cy="530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1D0B-E24A-426C-7CC7-B4E2241F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78511-15B3-FA9C-5CCD-699C2AED2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AE12A-D58E-DCC1-D2D8-DF940DB33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98" y="0"/>
            <a:ext cx="5405266" cy="3580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1DB978-CD01-65AD-F66F-81FF68B47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34" y="3656656"/>
            <a:ext cx="5807861" cy="32244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863B7F-E593-65AE-BB4E-FD5E81C92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836" y="38340"/>
            <a:ext cx="5781330" cy="34396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2669D2-C042-991D-987F-C05F04BCC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733" y="3439303"/>
            <a:ext cx="5621686" cy="344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9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1B7D-18A7-AC9B-3101-30192E543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I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F5F8A-6CD0-C873-AAFA-2834C2141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Edge detection? Sobel, Canny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6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8BFC3-566E-B5BB-F03C-133D27F35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/>
              <a:t>Paper Demonstrate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599C0-C105-D99F-5D1B-444EC6983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</a:rPr>
              <a:t>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mplementing the image processing in the Verilog code. This paper have showed how they converted an image in a hex file using MATLAB and then used the hex file in Verilog coding to perform some image processing operations.</a:t>
            </a:r>
          </a:p>
          <a:p>
            <a:r>
              <a:rPr lang="en-US" sz="2000" b="0" i="0" dirty="0">
                <a:effectLst/>
                <a:latin typeface="Arial" panose="020B0604020202020204" pitchFamily="34" charset="0"/>
              </a:rPr>
              <a:t>Inversion operations: RGB - 255</a:t>
            </a:r>
          </a:p>
          <a:p>
            <a:r>
              <a:rPr lang="en-US" sz="2000" dirty="0">
                <a:latin typeface="Arial" panose="020B0604020202020204" pitchFamily="34" charset="0"/>
              </a:rPr>
              <a:t>B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rightness operations: RGB + value </a:t>
            </a:r>
            <a:endParaRPr lang="en-US" sz="2000" dirty="0">
              <a:latin typeface="Arial" panose="020B0604020202020204" pitchFamily="34" charset="0"/>
            </a:endParaRPr>
          </a:p>
          <a:p>
            <a:r>
              <a:rPr lang="en-US" sz="2000" b="0" i="0" dirty="0">
                <a:effectLst/>
                <a:latin typeface="Arial" panose="020B0604020202020204" pitchFamily="34" charset="0"/>
              </a:rPr>
              <a:t>Threshold operations: if (RGB &gt; Threshold):  RGB = 255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B253A-52FD-F34A-FD7D-22B5084F4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625" y="2967501"/>
            <a:ext cx="4908247" cy="2245522"/>
          </a:xfrm>
          <a:prstGeom prst="rect">
            <a:avLst/>
          </a:prstGeom>
        </p:spPr>
      </p:pic>
      <p:sp>
        <p:nvSpPr>
          <p:cNvPr id="25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F12C8-C54A-7F15-F132-6AFDB3FDC647}"/>
              </a:ext>
            </a:extLst>
          </p:cNvPr>
          <p:cNvSpPr txBox="1"/>
          <p:nvPr/>
        </p:nvSpPr>
        <p:spPr>
          <a:xfrm>
            <a:off x="6690663" y="5592915"/>
            <a:ext cx="55013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Figure from paper:</a:t>
            </a:r>
          </a:p>
          <a:p>
            <a:r>
              <a:rPr lang="en-US" sz="1400" dirty="0"/>
              <a:t>https://www.irjet.net/archives/V5/i5/IRJET-V5I5341.pdf</a:t>
            </a:r>
          </a:p>
        </p:txBody>
      </p:sp>
    </p:spTree>
    <p:extLst>
      <p:ext uri="{BB962C8B-B14F-4D97-AF65-F5344CB8AC3E}">
        <p14:creationId xmlns:p14="http://schemas.microsoft.com/office/powerpoint/2010/main" val="303129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5EE96-9B22-103F-1C49-3C91EC06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Constrains and difficulties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23295-A088-00A7-82AE-1245F4BFF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Verilog can’t read image directly much change to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hexadecimal</a:t>
            </a:r>
            <a:r>
              <a:rPr lang="en-US" dirty="0"/>
              <a:t> form. (bmp -&gt; hex) </a:t>
            </a:r>
          </a:p>
          <a:p>
            <a:pPr marL="0" indent="0">
              <a:buNone/>
            </a:pPr>
            <a:r>
              <a:rPr lang="en-US" dirty="0"/>
              <a:t>2. This paper is designed to simulate the code to simulate on virtual board environment. For this project, the virtual simulation is on VIRTEX 6 FPGA board. They run the simulation on Xilinx ISE. It used to simulate on Xilinx ISE, trying to simulating it on Xilinx </a:t>
            </a:r>
            <a:r>
              <a:rPr lang="en-US" dirty="0" err="1"/>
              <a:t>Vivado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A2E62-B430-4C2B-BA76-11CE0BC84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672" y="4581405"/>
            <a:ext cx="3905795" cy="1657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800F85-363C-3299-AB1E-0918B31E2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18" y="4581405"/>
            <a:ext cx="6457361" cy="18034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769D7C-21FA-49C0-E121-47A998E3B7EA}"/>
              </a:ext>
            </a:extLst>
          </p:cNvPr>
          <p:cNvSpPr txBox="1"/>
          <p:nvPr/>
        </p:nvSpPr>
        <p:spPr>
          <a:xfrm>
            <a:off x="2599430" y="6123202"/>
            <a:ext cx="55013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Figure from Xilinx:</a:t>
            </a:r>
          </a:p>
          <a:p>
            <a:r>
              <a:rPr lang="en-US" sz="1400" dirty="0"/>
              <a:t>https://www.xilinx.com/products/boards-and-kits/ek-v6-ml605-g.html#specifications</a:t>
            </a:r>
          </a:p>
        </p:txBody>
      </p:sp>
    </p:spTree>
    <p:extLst>
      <p:ext uri="{BB962C8B-B14F-4D97-AF65-F5344CB8AC3E}">
        <p14:creationId xmlns:p14="http://schemas.microsoft.com/office/powerpoint/2010/main" val="320745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5F511-82E5-90DD-C390-2DB7DBFE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D42940-65D3-68B5-51B8-7EA42727A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940" y="2445051"/>
            <a:ext cx="8118689" cy="389289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BF9429-F325-4BB4-75CF-5FCE294139A2}"/>
              </a:ext>
            </a:extLst>
          </p:cNvPr>
          <p:cNvSpPr txBox="1"/>
          <p:nvPr/>
        </p:nvSpPr>
        <p:spPr>
          <a:xfrm>
            <a:off x="1047940" y="146828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Changing bitmap to hexadecimal. This part is written in MATLAB.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E69A2C-78E6-AA27-E30B-1D21DD189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393" y="547473"/>
            <a:ext cx="3419952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7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7C98-29CE-C89B-5BAA-F36A1DE13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Image Processing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DE91A6-0FA4-D834-F4E2-7738CB945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91" y="1468417"/>
            <a:ext cx="6103496" cy="423921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509C96-0A2A-2105-E952-37C79A8E6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1093" y="3332748"/>
            <a:ext cx="8573696" cy="282932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B650B0-0F20-1200-3FC4-6F2AB6132C96}"/>
              </a:ext>
            </a:extLst>
          </p:cNvPr>
          <p:cNvSpPr txBox="1"/>
          <p:nvPr/>
        </p:nvSpPr>
        <p:spPr>
          <a:xfrm>
            <a:off x="7324626" y="1811606"/>
            <a:ext cx="3912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Defining the inputs that need to operate the image processing.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4497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91A31-59AA-0C21-6A79-D4710A33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7545"/>
            <a:ext cx="10515600" cy="70941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Process and transmit 2 pixels in parallel to make the process faster, you can modify to transmit 1 pixels or more if needed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F291FE-85D5-42B0-A18B-EE070742B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074" y="716389"/>
            <a:ext cx="8630854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16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95B16-94EB-F404-6F59-4F6B5116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022F9-F33A-F69E-91B7-9BA9BAF3A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AC1B8-E063-2374-3490-7F98E67BD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9" y="763629"/>
            <a:ext cx="11951357" cy="541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7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590A-01EE-D145-C317-02D412EC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Brightness addition and 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06C67-BACD-32E6-A3F6-31E6BBFAE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19BB6-079F-3528-CBF2-B398E7AD2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902" y="1360522"/>
            <a:ext cx="4075450" cy="5586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1D52E5-01B7-2A8E-FCC6-0B5010D6E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60522"/>
            <a:ext cx="3751060" cy="5497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BED042-F468-909C-DB26-8E6EBE38A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136" y="397782"/>
            <a:ext cx="6658904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1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0B93-B731-1352-E4E3-3DD85142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 Operation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2EBB73-2726-709D-A9A9-E291E0C6D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606242" cy="307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7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385</Words>
  <Application>Microsoft Office PowerPoint</Application>
  <PresentationFormat>Widescreen</PresentationFormat>
  <Paragraphs>36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Image Processing to Manipulate RGB Values Using Verilog</vt:lpstr>
      <vt:lpstr>Paper Demonstrate </vt:lpstr>
      <vt:lpstr>Constrains and difficulties  </vt:lpstr>
      <vt:lpstr>Part 1</vt:lpstr>
      <vt:lpstr>Part 2: Image Processing</vt:lpstr>
      <vt:lpstr>PowerPoint Presentation</vt:lpstr>
      <vt:lpstr>PowerPoint Presentation</vt:lpstr>
      <vt:lpstr>Brightness addition and subtraction</vt:lpstr>
      <vt:lpstr>Invert Operation</vt:lpstr>
      <vt:lpstr>Threshold Operation</vt:lpstr>
      <vt:lpstr>Part 3: Write out the image </vt:lpstr>
      <vt:lpstr>BMP format</vt:lpstr>
      <vt:lpstr>PowerPoint Presentation</vt:lpstr>
      <vt:lpstr>PowerPoint Presentation</vt:lpstr>
      <vt:lpstr>What else can I do?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to Manipulate RGB Values Using Verilog</dc:title>
  <dc:creator>po yu huang</dc:creator>
  <cp:lastModifiedBy>po yu huang</cp:lastModifiedBy>
  <cp:revision>17</cp:revision>
  <dcterms:created xsi:type="dcterms:W3CDTF">2023-04-04T19:38:33Z</dcterms:created>
  <dcterms:modified xsi:type="dcterms:W3CDTF">2023-04-05T10:40:53Z</dcterms:modified>
</cp:coreProperties>
</file>