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7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89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44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87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274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0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4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15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7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79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6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35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74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3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F401-A319-4CF8-A458-99A85BF6AC5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0794EF-D2AA-40A8-A097-BB1131043E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D497-FB7D-4843-A98D-59AB266E3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Engenharia de Software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41C57-A8EC-4D86-A1DA-6629F68E8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Aula 02 – Desenvolvimento Ágil</a:t>
            </a:r>
          </a:p>
        </p:txBody>
      </p:sp>
    </p:spTree>
    <p:extLst>
      <p:ext uri="{BB962C8B-B14F-4D97-AF65-F5344CB8AC3E}">
        <p14:creationId xmlns:p14="http://schemas.microsoft.com/office/powerpoint/2010/main" val="299463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9EB65-A4BE-4685-A63A-ABBC4878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Continuando...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15FA3-99AA-4A5F-9F35-97BBC535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Os processos ágeis promovem desenvolvimento sustentável.</a:t>
            </a:r>
          </a:p>
          <a:p>
            <a:r>
              <a:rPr lang="pt-BR" sz="2000" dirty="0"/>
              <a:t>Atenção contínua para com a excelência técnicas e para com bons projetos aumenta a agilidade.</a:t>
            </a:r>
          </a:p>
          <a:p>
            <a:r>
              <a:rPr lang="pt-BR" sz="2000" dirty="0"/>
              <a:t>Simplicidade – a arte de maximizar o volume de trabalho não efetuado, é essencial.</a:t>
            </a:r>
          </a:p>
          <a:p>
            <a:r>
              <a:rPr lang="pt-BR" sz="2000" dirty="0"/>
              <a:t>As melhores arquiteturas, requisitos e projetos emergem de equipes que se auto-organizam.</a:t>
            </a:r>
          </a:p>
          <a:p>
            <a:r>
              <a:rPr lang="pt-BR" sz="2000" dirty="0"/>
              <a:t>A intervalos regulares, a equipe se avalia para ver como torna-se mais eficiente, então sintoniza e ajusta seu comportamento de acordo.</a:t>
            </a:r>
          </a:p>
        </p:txBody>
      </p:sp>
    </p:spTree>
    <p:extLst>
      <p:ext uri="{BB962C8B-B14F-4D97-AF65-F5344CB8AC3E}">
        <p14:creationId xmlns:p14="http://schemas.microsoft.com/office/powerpoint/2010/main" val="130154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3667-0D7B-42F8-9D85-C603E9F7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Política do Desenvolvimento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8E719-D9F3-4F17-B5C4-6521B004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pt-BR" sz="2000" dirty="0"/>
              <a:t>Há debates consideráveis sobre os benefícios e a aplicabilidade do desenvolvimento de software ágil em contraposição a processos de engenharia de software mais convencionais.</a:t>
            </a:r>
          </a:p>
          <a:p>
            <a:r>
              <a:rPr lang="pt-BR" sz="2000" dirty="0"/>
              <a:t>Ninguém é contra a agilidade. A verdade questão é: Qual a melhor maneira de atingi-la? Igualmente importante, como desenvolver software que atenda às necessidades atuais dos clientes e que apresente características de qualidade que permitirão que seja estendido e ampliado para responder às necessidades dos clientes no longo prazo?</a:t>
            </a:r>
          </a:p>
          <a:p>
            <a:r>
              <a:rPr lang="pt-BR" sz="2000" dirty="0"/>
              <a:t>Conclusão: pode-se ganhar muito considerando o que há de melhor nas duas escolas e praticamente nada denegrindo uma ou outra abordagem.</a:t>
            </a:r>
          </a:p>
        </p:txBody>
      </p:sp>
    </p:spTree>
    <p:extLst>
      <p:ext uri="{BB962C8B-B14F-4D97-AF65-F5344CB8AC3E}">
        <p14:creationId xmlns:p14="http://schemas.microsoft.com/office/powerpoint/2010/main" val="62302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7235A-8AC5-438D-82B8-EF501BA8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Fatores Humanos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4126B-F1AF-4194-8D86-28058520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defensores do desenvolvimento de software ágil se esmeram para enfatizar a importância dos fatores humanos.</a:t>
            </a:r>
          </a:p>
          <a:p>
            <a:endParaRPr lang="pt-BR" dirty="0"/>
          </a:p>
          <a:p>
            <a:r>
              <a:rPr lang="pt-BR" b="1" dirty="0"/>
              <a:t>Competência</a:t>
            </a:r>
            <a:r>
              <a:rPr lang="pt-BR" dirty="0"/>
              <a:t>: no contexto do desenvolvimento ágil, a competência abrange talento inato, habilidades específicas relacionadas a software e conhecimento generalizado do processo que a equipe escolheu para aplicar.</a:t>
            </a:r>
          </a:p>
          <a:p>
            <a:r>
              <a:rPr lang="pt-BR" b="1" dirty="0"/>
              <a:t>Foco comum</a:t>
            </a:r>
            <a:r>
              <a:rPr lang="pt-BR" dirty="0"/>
              <a:t>: embora os membros de uma equipe ágil possam realizar diferentes tarefas e tragam diferentes habilidades para o projeto, todos devem estar focados em um único objetivo – entregar um incremento de software funcionando ao cliente, dentro do prazo prometido.</a:t>
            </a:r>
          </a:p>
        </p:txBody>
      </p:sp>
    </p:spTree>
    <p:extLst>
      <p:ext uri="{BB962C8B-B14F-4D97-AF65-F5344CB8AC3E}">
        <p14:creationId xmlns:p14="http://schemas.microsoft.com/office/powerpoint/2010/main" val="171869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7535E-7591-473E-B491-E83750F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Continuando...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77AE9-5DF6-4325-97AE-6E009C3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800600"/>
          </a:xfrm>
        </p:spPr>
        <p:txBody>
          <a:bodyPr>
            <a:normAutofit/>
          </a:bodyPr>
          <a:lstStyle/>
          <a:p>
            <a:r>
              <a:rPr lang="pt-BR" b="1" dirty="0"/>
              <a:t>Colaboração</a:t>
            </a:r>
            <a:r>
              <a:rPr lang="pt-BR" dirty="0"/>
              <a:t>: trata de avaliação, análise e uso de informações comunicadas à equipe de software; criar informações que ajudarão todos os envolvidos a compreender o trabalho da equipe e a construir informações que forneçam valor do negócio para o cliente.</a:t>
            </a:r>
          </a:p>
          <a:p>
            <a:r>
              <a:rPr lang="pt-BR" b="1" dirty="0"/>
              <a:t>Tomada de Decisão</a:t>
            </a:r>
            <a:r>
              <a:rPr lang="pt-BR" dirty="0"/>
              <a:t>: qualquer boa equipe deve ter liberdade para controlar seu próprio destino.</a:t>
            </a:r>
          </a:p>
          <a:p>
            <a:r>
              <a:rPr lang="pt-BR" b="1" dirty="0"/>
              <a:t>Habilidade de solução de problemas confusos</a:t>
            </a:r>
            <a:r>
              <a:rPr lang="pt-BR" dirty="0"/>
              <a:t>: os gerentes de software devem reconhecer que a equipe ágil terá que lidar continuamente com a ambiguidade e que será continuamente atingida por mudanças</a:t>
            </a:r>
          </a:p>
          <a:p>
            <a:r>
              <a:rPr lang="pt-BR" b="1" dirty="0"/>
              <a:t>Confiança mútua e respeito: </a:t>
            </a:r>
            <a:r>
              <a:rPr lang="pt-BR" dirty="0"/>
              <a:t>uma equipe consistente demonstra a confiança e o respeito necessário para torna-la forte.</a:t>
            </a:r>
          </a:p>
          <a:p>
            <a:r>
              <a:rPr lang="pt-BR" b="1" dirty="0"/>
              <a:t>Auto-organização</a:t>
            </a:r>
            <a:r>
              <a:rPr lang="pt-BR" dirty="0"/>
              <a:t>: implica três fatores: (1) a equipe ágil se organiza para o trabalho ser feito, (2) a equipe organiza o processo para melhor se adequar ao seu ambiente, (3) a equipe organiza o cronograma de trabalho para melhor cumprir a entrega do incremento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92679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36F6E-0696-492F-A08E-A4CBBA97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Extreme </a:t>
            </a:r>
            <a:r>
              <a:rPr lang="pt-BR" dirty="0" err="1"/>
              <a:t>Programming</a:t>
            </a:r>
            <a:r>
              <a:rPr lang="pt-BR" dirty="0"/>
              <a:t> - XP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F0729-2F07-469F-BF6A-6A440AEB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ilustrar um processo ágil de forma um pouco mais detalhada, segue uma visão geral de XP, abordagem mais amplamente utilizada para desenvolvimento de software ágil.</a:t>
            </a:r>
          </a:p>
          <a:p>
            <a:r>
              <a:rPr lang="pt-BR" sz="2000" dirty="0"/>
              <a:t>Um conjunto de cinco valores que estabelecem as bases para todo trabalho realizado como parte da XP – comunicação, simplicidade, feedback, coragem e respeito.</a:t>
            </a:r>
          </a:p>
        </p:txBody>
      </p:sp>
    </p:spTree>
    <p:extLst>
      <p:ext uri="{BB962C8B-B14F-4D97-AF65-F5344CB8AC3E}">
        <p14:creationId xmlns:p14="http://schemas.microsoft.com/office/powerpoint/2010/main" val="104893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3B5442-4F25-4A67-9408-6CE32546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EFFFF"/>
                </a:solidFill>
              </a:rPr>
              <a:t>O </a:t>
            </a:r>
            <a:r>
              <a:rPr lang="en-US" sz="4000" dirty="0" err="1">
                <a:solidFill>
                  <a:srgbClr val="FEFFFF"/>
                </a:solidFill>
              </a:rPr>
              <a:t>Processo</a:t>
            </a:r>
            <a:r>
              <a:rPr lang="en-US" sz="4000" dirty="0">
                <a:solidFill>
                  <a:srgbClr val="FEFFFF"/>
                </a:solidFill>
              </a:rPr>
              <a:t> XP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103ED99-3022-4B6F-89DF-D16080A1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959941"/>
            <a:ext cx="6315248" cy="44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4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4A524B-81F0-4B62-B215-BAC93DE1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Debate XP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64793EF3-DBE7-48DD-B97E-A686BFD5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estimulam</a:t>
            </a:r>
            <a:r>
              <a:rPr lang="en-US" dirty="0"/>
              <a:t> debates </a:t>
            </a:r>
            <a:r>
              <a:rPr lang="en-US" dirty="0" err="1"/>
              <a:t>úteis</a:t>
            </a:r>
            <a:r>
              <a:rPr lang="en-US" dirty="0"/>
              <a:t> 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debates </a:t>
            </a:r>
            <a:r>
              <a:rPr lang="en-US" dirty="0" err="1"/>
              <a:t>acalorados</a:t>
            </a:r>
            <a:r>
              <a:rPr lang="en-US" dirty="0"/>
              <a:t>. A XP </a:t>
            </a:r>
            <a:r>
              <a:rPr lang="en-US" dirty="0" err="1"/>
              <a:t>provocou</a:t>
            </a:r>
            <a:r>
              <a:rPr lang="en-US" dirty="0"/>
              <a:t> ambos.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A590EB-D511-4119-90F4-A79D7108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78" y="640080"/>
            <a:ext cx="6799706" cy="5252773"/>
          </a:xfrm>
          <a:prstGeom prst="rect">
            <a:avLst/>
          </a:prstGeom>
        </p:spPr>
      </p:pic>
      <p:sp>
        <p:nvSpPr>
          <p:cNvPr id="21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C37CC3-064D-48A2-A8FF-FB4F6E05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51" y="2796286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Casa Segura – Software Ágil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2A61D1-680D-4142-8AC7-66C4D0AE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01" y="640080"/>
            <a:ext cx="6607261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6E59C-B0F0-42CB-92FA-DF5FD254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Outros Modelos de Processos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C0BC6-6BB9-431E-A431-8493124F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Desenvolvimento de software adaptativo (ASD).</a:t>
            </a:r>
          </a:p>
          <a:p>
            <a:r>
              <a:rPr lang="pt-BR" sz="2000" dirty="0"/>
              <a:t>Scrum.</a:t>
            </a:r>
          </a:p>
          <a:p>
            <a:r>
              <a:rPr lang="pt-BR" sz="2000" dirty="0"/>
              <a:t>Método de desenvolvimento de sistemas dinâmicos.</a:t>
            </a:r>
          </a:p>
          <a:p>
            <a:r>
              <a:rPr lang="pt-BR" sz="2000" dirty="0"/>
              <a:t>Crystal.</a:t>
            </a:r>
          </a:p>
          <a:p>
            <a:r>
              <a:rPr lang="pt-BR" sz="2000" dirty="0"/>
              <a:t>Desenvolvimento dirigido a funcionalidades (FDD).</a:t>
            </a:r>
          </a:p>
          <a:p>
            <a:r>
              <a:rPr lang="pt-BR" sz="2000" dirty="0"/>
              <a:t>Desenvolvimento de software enxuto (LSD).</a:t>
            </a:r>
          </a:p>
          <a:p>
            <a:r>
              <a:rPr lang="pt-BR" sz="2000" dirty="0"/>
              <a:t>Modelagem ágil (AM).</a:t>
            </a:r>
          </a:p>
          <a:p>
            <a:r>
              <a:rPr lang="pt-BR" sz="2000" dirty="0"/>
              <a:t>Processo unificado ágil (AUP).</a:t>
            </a:r>
          </a:p>
        </p:txBody>
      </p:sp>
    </p:spTree>
    <p:extLst>
      <p:ext uri="{BB962C8B-B14F-4D97-AF65-F5344CB8AC3E}">
        <p14:creationId xmlns:p14="http://schemas.microsoft.com/office/powerpoint/2010/main" val="66967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0CDB07-3A50-478D-959C-5293A98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EFFFF"/>
                </a:solidFill>
              </a:rPr>
              <a:t>Desenvolvimento</a:t>
            </a:r>
            <a:r>
              <a:rPr lang="en-US" sz="4000" dirty="0">
                <a:solidFill>
                  <a:srgbClr val="FEFFFF"/>
                </a:solidFill>
              </a:rPr>
              <a:t> de Software </a:t>
            </a:r>
            <a:r>
              <a:rPr lang="en-US" sz="4000" dirty="0" err="1">
                <a:solidFill>
                  <a:srgbClr val="FEFFFF"/>
                </a:solidFill>
              </a:rPr>
              <a:t>Adaptativo</a:t>
            </a:r>
            <a:r>
              <a:rPr lang="en-US" sz="4000" dirty="0">
                <a:solidFill>
                  <a:srgbClr val="FEFFFF"/>
                </a:solidFill>
              </a:rPr>
              <a:t> (ASD)</a:t>
            </a:r>
          </a:p>
        </p:txBody>
      </p:sp>
      <p:sp>
        <p:nvSpPr>
          <p:cNvPr id="46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C5F8F-57F7-48E1-8CD7-88EF6267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528046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EFFFF"/>
                </a:solidFill>
              </a:rPr>
              <a:t>O ASD como uma técnica de construção de software e sistemas complexos.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EE637CA-E493-4FB8-9525-AA6E4E7A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12" y="892589"/>
            <a:ext cx="5520725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4C1F-C981-4081-B1A3-579F83D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B633D-5734-4406-B549-7A977E73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Em 2001, Kent Beck e outros dezesseis renomados desenvolvedores, autores e consultores da área de software (batizados de “</a:t>
            </a:r>
            <a:r>
              <a:rPr lang="pt-BR" sz="2000" dirty="0" err="1"/>
              <a:t>Agile</a:t>
            </a:r>
            <a:r>
              <a:rPr lang="pt-BR" sz="2000" dirty="0"/>
              <a:t> Alliance”) assinaram o “Manifesto de Desenvolvimento Ágil de Software”, que se inicia da seguinte maneira:</a:t>
            </a:r>
          </a:p>
          <a:p>
            <a:endParaRPr lang="pt-BR" sz="2000" dirty="0"/>
          </a:p>
          <a:p>
            <a:pPr lvl="1"/>
            <a:r>
              <a:rPr lang="pt-BR" sz="2000" dirty="0"/>
              <a:t>Indivíduos e interações acima de processos de ferramentas</a:t>
            </a:r>
          </a:p>
          <a:p>
            <a:pPr lvl="1"/>
            <a:r>
              <a:rPr lang="pt-BR" sz="2000" dirty="0"/>
              <a:t>Software operacional acima de documentação completa</a:t>
            </a:r>
          </a:p>
          <a:p>
            <a:pPr lvl="1"/>
            <a:r>
              <a:rPr lang="pt-BR" sz="2000" dirty="0"/>
              <a:t>Colaboração dos clientes acima de negociação contratual</a:t>
            </a:r>
          </a:p>
          <a:p>
            <a:pPr lvl="1"/>
            <a:r>
              <a:rPr lang="pt-BR" sz="2000" dirty="0"/>
              <a:t>Respostas a mudanças acima de seguir um plano</a:t>
            </a:r>
          </a:p>
        </p:txBody>
      </p:sp>
    </p:spTree>
    <p:extLst>
      <p:ext uri="{BB962C8B-B14F-4D97-AF65-F5344CB8AC3E}">
        <p14:creationId xmlns:p14="http://schemas.microsoft.com/office/powerpoint/2010/main" val="189687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E893F-BF3C-4BDB-ABB7-164232BA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060BA-AB7C-4A05-843D-7D7BB624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método de desenvolvimento ágil de software concebido por Jeff Sutherland e sua equipe de desenvolvimento no início dos anos 1990.</a:t>
            </a:r>
          </a:p>
          <a:p>
            <a:r>
              <a:rPr lang="pt-BR" dirty="0"/>
              <a:t>Os princípios do Scrum são consistentes com o manifesto ágil e são usados para orientar as atividades de desenvolvimento dentro de um processo que incorpora as seguintes atividades estruturais: requisitos, análise, projeto, evolução e entrega. Em cada atividade metodológica, chamada </a:t>
            </a:r>
            <a:r>
              <a:rPr lang="pt-BR" b="1" dirty="0"/>
              <a:t>Sprint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22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D83659-ECBB-409B-BB12-1132D0CC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Sprint - Scrum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64388-D438-4D5A-92DC-3E110019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Reuniões Scrum – são reuniões curtas (tipicamente 15 minutos), realizadas diariamente pela equipe Scrum.</a:t>
            </a:r>
          </a:p>
          <a:p>
            <a:r>
              <a:rPr lang="pt-BR" dirty="0"/>
              <a:t>Demos – entrega de incremento de software ao cliente para que a funcionalidade implementada possa ser demonstrada e avaliada pelo cliente.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61B69E-259B-40FA-A515-2FC591E9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77" y="1294692"/>
            <a:ext cx="7328096" cy="4268615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7F30C-4047-44A5-AA28-083A3D57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 de Desenvolvimento de Sistemas Dinâmicos (DSDM)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6579D-58DA-4776-A4F5-A14F677B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O método DSDM é uma abordagem de desenvolvimento de software ágil que “oferece uma metodologia para construir e manter sistemas que atendem restrições de prazo apertado através do uso da prototipagem incremental em um ambiente de projeto controlado”</a:t>
            </a:r>
          </a:p>
          <a:p>
            <a:r>
              <a:rPr lang="pt-BR" sz="2000" dirty="0"/>
              <a:t>O DSDM é um processo de software iterativo em cada interação segue a regra dos 80%. Ou seja, somente o trabalho suficiente é requisitado pra cada incremento, para facilitar o movimento para o próximo incremento.</a:t>
            </a:r>
          </a:p>
        </p:txBody>
      </p:sp>
    </p:spTree>
    <p:extLst>
      <p:ext uri="{BB962C8B-B14F-4D97-AF65-F5344CB8AC3E}">
        <p14:creationId xmlns:p14="http://schemas.microsoft.com/office/powerpoint/2010/main" val="3553771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8039D-F86A-4483-8247-384CFE7F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Crystal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C7227-F30D-4982-ABC2-297992B6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Elaborar uma abordagem de desenvolvimento de software que priorizasse a adaptabilidade caracterizado como um “jogo de invenção e comunicação cooperativo e com recursos limitados, tendo como primeiro objetivo entregar software útil em funcionamento e como segundo objetivo preparar-se para o jogo seguinte”</a:t>
            </a:r>
          </a:p>
        </p:txBody>
      </p:sp>
    </p:spTree>
    <p:extLst>
      <p:ext uri="{BB962C8B-B14F-4D97-AF65-F5344CB8AC3E}">
        <p14:creationId xmlns:p14="http://schemas.microsoft.com/office/powerpoint/2010/main" val="351866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B99A3-B441-4F81-ACBC-3D0FE265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300" dirty="0"/>
              <a:t>Desenvolvimento Dirigido a Funcionalidades (FDD)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09F62-75DB-4B40-B6A2-8C36E911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O FDD adota uma filosofia que enfatiza a colaboração entre pessoas da equipe, gerencia problemas e complexidade de projetos utilizando a decomposição baseada em funcionalidades, seguidas pela integração dos incrementos de software.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00F7C49-D705-4878-A555-2933EB9D5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968" y="1905000"/>
            <a:ext cx="7403711" cy="3368688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BF0A4-5EE0-4591-BD59-F2BA817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 de Software Enxuto (LSD)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8957F-71B2-442A-B775-79652A65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56268"/>
            <a:ext cx="8915400" cy="3777622"/>
          </a:xfrm>
        </p:spPr>
        <p:txBody>
          <a:bodyPr>
            <a:normAutofit/>
          </a:bodyPr>
          <a:lstStyle/>
          <a:p>
            <a:r>
              <a:rPr lang="pt-BR" sz="2500" dirty="0"/>
              <a:t>O LSD adaptou os princípios da fabricação enxuta para o mundo da engenharia de software. Os princípios enxutos que inspiram o processo LSD podem ser sintetizados em eliminar desperdício, incorporar qualidade, criar conhecimento, adiar compromissos, entregar rápido, respeitar as pessoas e otimizar o todo.</a:t>
            </a:r>
          </a:p>
        </p:txBody>
      </p:sp>
    </p:spTree>
    <p:extLst>
      <p:ext uri="{BB962C8B-B14F-4D97-AF65-F5344CB8AC3E}">
        <p14:creationId xmlns:p14="http://schemas.microsoft.com/office/powerpoint/2010/main" val="177279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362C-1D34-43F9-B823-08A06EBC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798" y="245589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Modelagem Ágil (AM)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3D69EE-726B-4F9A-B1E0-BD2C8BA1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54" y="1339130"/>
            <a:ext cx="6600825" cy="4838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030DB0-6C13-474A-8EEC-E1B886CA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54" y="6139141"/>
            <a:ext cx="65913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0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34291-57F3-4A8F-8168-B884D215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 Unificado Ágil (AUP)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60CCC-902E-4E87-AAD5-D5B0C4C9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73705"/>
            <a:ext cx="8915400" cy="3777622"/>
          </a:xfrm>
        </p:spPr>
        <p:txBody>
          <a:bodyPr>
            <a:normAutofit/>
          </a:bodyPr>
          <a:lstStyle/>
          <a:p>
            <a:r>
              <a:rPr lang="pt-BR" sz="2500" dirty="0"/>
              <a:t>O AUP adota uma filosofia “serial para o que é amplo” e “iterativa para o que é particular”.</a:t>
            </a:r>
          </a:p>
          <a:p>
            <a:r>
              <a:rPr lang="pt-BR" sz="2500" dirty="0"/>
              <a:t>Cada interação AUP dirige-se para as seguintes atividades: Modelagem, Implementação, Teste, Aplicação e Configuração e gerenciamento de projeto.</a:t>
            </a:r>
          </a:p>
        </p:txBody>
      </p:sp>
    </p:spTree>
    <p:extLst>
      <p:ext uri="{BB962C8B-B14F-4D97-AF65-F5344CB8AC3E}">
        <p14:creationId xmlns:p14="http://schemas.microsoft.com/office/powerpoint/2010/main" val="2522473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77732-31C1-4AB1-843E-43EF7906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Conjunto de Ferramentas para o Processo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2D4CD-2B3B-47A4-B62D-49E16846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56268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Ferramentas voltadas para a comunicação e para a colaboração são, em geral, de tecnologia de base e incorporam qualquer mecanismo que fornece informações e coordenação entre desenvolvedores. A comunicação ativa é obtida por meio de dinâmicas de grupo, enquanto a comunicação passiva é obtiva através dos “irradiadores de informações” (por exemplo, um display de um painel fixo).</a:t>
            </a:r>
          </a:p>
          <a:p>
            <a:r>
              <a:rPr lang="pt-BR" sz="2000" dirty="0"/>
              <a:t>Quaisquer dessas coisas são ferramentas? Serão, caso facilitem o trabalho desenvolvido por um membro da equipe ágil e venha a aprimorar a qualidade do produto final.</a:t>
            </a:r>
          </a:p>
        </p:txBody>
      </p:sp>
    </p:spTree>
    <p:extLst>
      <p:ext uri="{BB962C8B-B14F-4D97-AF65-F5344CB8AC3E}">
        <p14:creationId xmlns:p14="http://schemas.microsoft.com/office/powerpoint/2010/main" val="6270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8AB8B9-F851-4C4C-9398-24E4CE31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EFFFF"/>
                </a:solidFill>
              </a:rPr>
              <a:t>Panorama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 descr="Jornal com texto preto sobre fundo branco&#10;&#10;Descrição gerada automaticamente">
            <a:extLst>
              <a:ext uri="{FF2B5EF4-FFF2-40B4-BE49-F238E27FC236}">
                <a16:creationId xmlns:a16="http://schemas.microsoft.com/office/drawing/2014/main" id="{7C3E715D-8B1D-484E-9939-08B38EA2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769" y="448159"/>
            <a:ext cx="7112945" cy="44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C6732-64BD-4ECE-9734-264E547F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Agilidade?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4310B-421A-4B7F-94A1-B9B9747A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 contexto da engenharia de software, o que é agilidade? Ivar Jacobson apresenta uma útil discussão:</a:t>
            </a:r>
          </a:p>
          <a:p>
            <a:r>
              <a:rPr lang="pt-BR" sz="2000" dirty="0"/>
              <a:t>“Atualmente, agilidade tornou-se a palavra da moda quando se descreve um moderno processo de software. Todo mundo é ágil. Uma equipe ágil é aquela rápida e capaz de responder apropriadamente a mudanças. Mudanças têm muito a ver com o desenvolvimento de software. Mudanças no software está sendo criado, mudanças nos membros da equipe, mudanças devido a novas tecnologias, mudanças de todos os tipos que poderão ter um impacto no produto que está em construção ou no projeto que cria o produto.”</a:t>
            </a:r>
          </a:p>
        </p:txBody>
      </p:sp>
    </p:spTree>
    <p:extLst>
      <p:ext uri="{BB962C8B-B14F-4D97-AF65-F5344CB8AC3E}">
        <p14:creationId xmlns:p14="http://schemas.microsoft.com/office/powerpoint/2010/main" val="26096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4A46-650E-455F-8ADD-A8E39380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Continuando...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E80FC-A8A4-4EFE-AD48-19AF18FE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Segundo Jacobson, a penetração da mudança é o principal condutor para a agilidade.</a:t>
            </a:r>
          </a:p>
          <a:p>
            <a:r>
              <a:rPr lang="pt-BR" sz="2000" dirty="0"/>
              <a:t>A agilidade pode ser aplicada a qualquer processo de software. Entretanto, para obtê-la, é essencial que seja projetado para que a equipe possa adaptar e alinhar (racionalizar) tarefas; possa conduzir o planejamento compreendendo a fluidez de uma abordagem do desenvolvimento ágil.</a:t>
            </a:r>
          </a:p>
          <a:p>
            <a:r>
              <a:rPr lang="pt-BR" sz="2000" dirty="0"/>
              <a:t>Sempre enfatizar a estratégia de entrega incremental, conseguindo entregar ao cliente, o mais rapidamente possível, o software operacional para o tipo de produto e ambiente operacional.</a:t>
            </a:r>
          </a:p>
        </p:txBody>
      </p:sp>
    </p:spTree>
    <p:extLst>
      <p:ext uri="{BB962C8B-B14F-4D97-AF65-F5344CB8AC3E}">
        <p14:creationId xmlns:p14="http://schemas.microsoft.com/office/powerpoint/2010/main" val="104400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E2B17-6C9C-4A1A-A9AC-C1872DA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Agilidade e Custo das Mudanças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CC2A1-744A-4F09-BC59-D02072EE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1900" dirty="0"/>
              <a:t>A sabedoria convencional em desenvolvimento de software afirma que os custos de mudanças aumentam de forma não linear conforme o projeto avança.</a:t>
            </a:r>
          </a:p>
          <a:p>
            <a:r>
              <a:rPr lang="pt-BR" sz="1900" dirty="0"/>
              <a:t>É relativamente fácil assimilar uma mudança quando uma equipe de software está juntando requisitos. Pode-se ter de alterar um detalhamento do uso, ampliar uma lista de funções ou editar uma especificação por escrito.</a:t>
            </a:r>
          </a:p>
          <a:p>
            <a:r>
              <a:rPr lang="pt-BR" sz="1900" dirty="0"/>
              <a:t>Os custos crescem rapidamente e não serão triviais o tempo e custos necessários para assegurar que a mudança seja feita sem efeitos colaterais inesperados.</a:t>
            </a:r>
          </a:p>
        </p:txBody>
      </p:sp>
    </p:spTree>
    <p:extLst>
      <p:ext uri="{BB962C8B-B14F-4D97-AF65-F5344CB8AC3E}">
        <p14:creationId xmlns:p14="http://schemas.microsoft.com/office/powerpoint/2010/main" val="37516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7F839-3152-4AC7-8AAF-3F9BFAD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Custos de Alteração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2E7EC-478F-4BF8-9310-9EF02853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defensores da agilidade, argumentam que um processo ágil bem elaborado “achata” o custo da curva de mudança.</a:t>
            </a:r>
          </a:p>
          <a:p>
            <a:r>
              <a:rPr lang="pt-BR" dirty="0"/>
              <a:t>Há evidências que sugerem que se pode alcançar redução significativa nos custos de alterações, embora haja um debate contínuo sobre qual o nível em que a curva de custos torna-se “achatada”.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5A8BF2-EEE5-4166-A00F-D8076CB8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062744"/>
            <a:ext cx="6953577" cy="4407444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E366D-9D9A-437B-9BA0-FFC2872F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que é Processo Ágil?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6E376-0E71-4863-96DE-4CE4495B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Dado esses três preceitos, surge uma importante questão: como criar um processo capaz de administrar e imprevisibilidade?</a:t>
            </a:r>
          </a:p>
          <a:p>
            <a:r>
              <a:rPr lang="pt-BR" dirty="0"/>
              <a:t>A reposta, conforme já observado, consiste na adaptabilidade de processo. Portanto, um processo ágil deve ser adaptável.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EE90D9-DFA0-48E5-8CCF-DD4B1E9B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2136510"/>
            <a:ext cx="6953577" cy="2259912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7D20F-B762-461F-BD3C-4610CFA2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da Agilidade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4B86A0-171A-4ECB-B0E9-3336FF7C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2546"/>
            <a:ext cx="8915400" cy="4924927"/>
          </a:xfrm>
        </p:spPr>
        <p:txBody>
          <a:bodyPr/>
          <a:lstStyle/>
          <a:p>
            <a:r>
              <a:rPr lang="pt-BR" dirty="0"/>
              <a:t>A maior prioridade é satisfazer o cliente por meio de entrega adiantada e contínua de software valioso.</a:t>
            </a:r>
          </a:p>
          <a:p>
            <a:r>
              <a:rPr lang="pt-BR" dirty="0"/>
              <a:t>Acolha bem os pedidos de alterações, mesmo atrasados no desenvolvimento. Os processos ágeis se aproveitam das mudanças como uma vantagem competitiva na relação com o cliente.</a:t>
            </a:r>
          </a:p>
          <a:p>
            <a:r>
              <a:rPr lang="pt-BR" dirty="0"/>
              <a:t>Entregue software em funcionamento frequentemente, de algumas semanas par alguns meses, dando preferência a intervalos mais curtos.</a:t>
            </a:r>
          </a:p>
          <a:p>
            <a:r>
              <a:rPr lang="pt-BR" dirty="0"/>
              <a:t>O pessoal comercial e os desenvolvedores devem trabalhar em conjunto diariamente ao longo de todo o projeto.</a:t>
            </a:r>
          </a:p>
          <a:p>
            <a:r>
              <a:rPr lang="pt-BR" dirty="0"/>
              <a:t>Construa projetos em torno de indivíduos motivados. Dê a eles o ambiente e apoio necessários e confie neles para ter o trabalho feito.</a:t>
            </a:r>
          </a:p>
          <a:p>
            <a:r>
              <a:rPr lang="pt-BR" dirty="0"/>
              <a:t>O método mais efetivo de transmitir informações para e dentro de uma equipe de desenvolvimento é uma conversa aberta, de forma presencial.</a:t>
            </a:r>
          </a:p>
          <a:p>
            <a:r>
              <a:rPr lang="pt-BR" dirty="0"/>
              <a:t>Software em um funcionamento é a principal medida do progresso.</a:t>
            </a:r>
          </a:p>
        </p:txBody>
      </p:sp>
    </p:spTree>
    <p:extLst>
      <p:ext uri="{BB962C8B-B14F-4D97-AF65-F5344CB8AC3E}">
        <p14:creationId xmlns:p14="http://schemas.microsoft.com/office/powerpoint/2010/main" val="178645716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556E6C92188A478F274F0F38BF2589" ma:contentTypeVersion="0" ma:contentTypeDescription="Crie um novo documento." ma:contentTypeScope="" ma:versionID="2606d4dcf568fa45d6d1c84c6353d3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BFE1D-A23D-486C-838F-0139255AE5C1}"/>
</file>

<file path=customXml/itemProps2.xml><?xml version="1.0" encoding="utf-8"?>
<ds:datastoreItem xmlns:ds="http://schemas.openxmlformats.org/officeDocument/2006/customXml" ds:itemID="{AD325F34-A704-4436-A447-83CD74A6EFC0}"/>
</file>

<file path=customXml/itemProps3.xml><?xml version="1.0" encoding="utf-8"?>
<ds:datastoreItem xmlns:ds="http://schemas.openxmlformats.org/officeDocument/2006/customXml" ds:itemID="{3EB0858A-7F86-43A0-8053-8A956A9016AE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644</TotalTime>
  <Words>1756</Words>
  <Application>Microsoft Office PowerPoint</Application>
  <PresentationFormat>Widescreen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Cacho</vt:lpstr>
      <vt:lpstr>Engenharia de Software II</vt:lpstr>
      <vt:lpstr>Desenvolvimento Ágil</vt:lpstr>
      <vt:lpstr>Panorama</vt:lpstr>
      <vt:lpstr>O que é Agilidade?</vt:lpstr>
      <vt:lpstr>Continuando...</vt:lpstr>
      <vt:lpstr>Agilidade e Custo das Mudanças</vt:lpstr>
      <vt:lpstr>Custos de Alteração</vt:lpstr>
      <vt:lpstr>O que é Processo Ágil?</vt:lpstr>
      <vt:lpstr>Princípios da Agilidade</vt:lpstr>
      <vt:lpstr>Continuando...</vt:lpstr>
      <vt:lpstr>A Política do Desenvolvimento Ágil</vt:lpstr>
      <vt:lpstr>Fatores Humanos</vt:lpstr>
      <vt:lpstr>Continuando...</vt:lpstr>
      <vt:lpstr>Extreme Programming - XP</vt:lpstr>
      <vt:lpstr>O Processo XP</vt:lpstr>
      <vt:lpstr>O Debate XP</vt:lpstr>
      <vt:lpstr>Casa Segura – Software Ágil</vt:lpstr>
      <vt:lpstr>Outros Modelos de Processos Ágeis</vt:lpstr>
      <vt:lpstr>Desenvolvimento de Software Adaptativo (ASD)</vt:lpstr>
      <vt:lpstr>Scrum</vt:lpstr>
      <vt:lpstr>Sprint - Scrum</vt:lpstr>
      <vt:lpstr>Método de Desenvolvimento de Sistemas Dinâmicos (DSDM)</vt:lpstr>
      <vt:lpstr>Crystal</vt:lpstr>
      <vt:lpstr>Desenvolvimento Dirigido a Funcionalidades (FDD)</vt:lpstr>
      <vt:lpstr>Desenvolvimento de Software Enxuto (LSD)</vt:lpstr>
      <vt:lpstr>Modelagem Ágil (AM)</vt:lpstr>
      <vt:lpstr>Processo Unificado Ágil (AUP)</vt:lpstr>
      <vt:lpstr>Conjunto de Ferramentas para o Processo Ágil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para Web</dc:title>
  <dc:creator>Jonas Bodê</dc:creator>
  <cp:lastModifiedBy>JULIO CESAR DE LEMOS</cp:lastModifiedBy>
  <cp:revision>164</cp:revision>
  <dcterms:created xsi:type="dcterms:W3CDTF">2021-02-08T04:41:24Z</dcterms:created>
  <dcterms:modified xsi:type="dcterms:W3CDTF">2022-08-29T21:55:45Z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0x01010001556E6C92188A478F274F0F38BF2589</vt:lpwstr>
  </property>
</Properties>
</file>