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70" r:id="rId8"/>
    <p:sldId id="260" r:id="rId9"/>
    <p:sldId id="261" r:id="rId10"/>
    <p:sldId id="262" r:id="rId11"/>
    <p:sldId id="271" r:id="rId12"/>
    <p:sldId id="263" r:id="rId13"/>
    <p:sldId id="272" r:id="rId14"/>
    <p:sldId id="264" r:id="rId15"/>
    <p:sldId id="265" r:id="rId16"/>
    <p:sldId id="266" r:id="rId17"/>
    <p:sldId id="267" r:id="rId18"/>
    <p:sldId id="268" r:id="rId19"/>
    <p:sldId id="269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4" r:id="rId28"/>
    <p:sldId id="282" r:id="rId29"/>
    <p:sldId id="283" r:id="rId30"/>
    <p:sldId id="285" r:id="rId31"/>
    <p:sldId id="281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653" y="2235200"/>
            <a:ext cx="9144000" cy="2387600"/>
          </a:xfrm>
        </p:spPr>
        <p:txBody>
          <a:bodyPr/>
          <a:lstStyle/>
          <a:p>
            <a:r>
              <a:rPr lang="en-US" sz="7200" i="1" dirty="0" err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Projeto</a:t>
            </a:r>
            <a:r>
              <a:rPr lang="en-US" sz="7200" i="1" dirty="0">
                <a:solidFill>
                  <a:schemeClr val="accent6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7200" i="1" dirty="0" err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Interdisciplinar</a:t>
            </a:r>
            <a:r>
              <a:rPr lang="en-US" sz="7200" i="1" dirty="0">
                <a:solidFill>
                  <a:schemeClr val="accent6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7200" i="1" dirty="0" err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Primeiro</a:t>
            </a:r>
            <a:r>
              <a:rPr lang="en-US" sz="7200" i="1" dirty="0">
                <a:solidFill>
                  <a:schemeClr val="accent6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7200" i="1" dirty="0" err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Semestre</a:t>
            </a:r>
            <a:endParaRPr lang="en-US" sz="72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939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cs typeface="Calibri"/>
              </a:rPr>
              <a:t>25/06/2022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C2E267-0AE3-A10F-6436-6BE3CA4CED34}"/>
              </a:ext>
            </a:extLst>
          </p:cNvPr>
          <p:cNvSpPr/>
          <p:nvPr/>
        </p:nvSpPr>
        <p:spPr>
          <a:xfrm>
            <a:off x="11274725" y="-4313"/>
            <a:ext cx="920150" cy="69305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26416-483F-00B2-CCEF-82BA2C67D707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C2E2E6F5-6408-89C8-52C2-881828BCA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53" y="193340"/>
            <a:ext cx="4057212" cy="175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95F906-E8E8-E544-A3C7-09BD13A02B8B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8C55A-BBEC-66C5-EA3A-4E5EFCC69500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10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3DE0712F-7507-B6E6-170B-5F464DD75B9C}"/>
              </a:ext>
            </a:extLst>
          </p:cNvPr>
          <p:cNvSpPr txBox="1"/>
          <p:nvPr/>
        </p:nvSpPr>
        <p:spPr>
          <a:xfrm>
            <a:off x="3381555" y="2362723"/>
            <a:ext cx="453832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0" i="1" dirty="0">
                <a:solidFill>
                  <a:schemeClr val="accent6">
                    <a:lumMod val="75000"/>
                  </a:schemeClr>
                </a:solidFill>
                <a:cs typeface="Calibri Light"/>
              </a:rPr>
              <a:t>LOGOTIPO</a:t>
            </a:r>
            <a:endParaRPr lang="en-US" sz="72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262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2476BE-49DD-8848-83D9-A6E3B6098AEF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0C208-1DD5-2CD0-DC7B-41CAD6F20CDA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11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9C2B314-D1F9-445D-D5D6-A8454090F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787400"/>
            <a:ext cx="2743200" cy="2743200"/>
          </a:xfrm>
          <a:prstGeom prst="rect">
            <a:avLst/>
          </a:prstGeom>
        </p:spPr>
      </p:pic>
      <p:pic>
        <p:nvPicPr>
          <p:cNvPr id="7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36A0F5AE-D910-A9DD-CB8D-98899C940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977" y="1735668"/>
            <a:ext cx="2667000" cy="1524000"/>
          </a:xfrm>
          <a:prstGeom prst="rect">
            <a:avLst/>
          </a:prstGeom>
        </p:spPr>
      </p:pic>
      <p:pic>
        <p:nvPicPr>
          <p:cNvPr id="8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0C6932D-5E19-B5A8-0164-CC9C97EFB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699" y="1718507"/>
            <a:ext cx="2543175" cy="180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B60582-6762-8CC0-41A3-B4A1A229B496}"/>
              </a:ext>
            </a:extLst>
          </p:cNvPr>
          <p:cNvSpPr txBox="1"/>
          <p:nvPr/>
        </p:nvSpPr>
        <p:spPr>
          <a:xfrm>
            <a:off x="866019" y="347859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Fonte: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https://pt.vecteezy.com/arte-vetorial/2271392-eco-energy-logo-images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DA7DF-3096-F517-B032-2189843F2FDE}"/>
              </a:ext>
            </a:extLst>
          </p:cNvPr>
          <p:cNvSpPr txBox="1"/>
          <p:nvPr/>
        </p:nvSpPr>
        <p:spPr>
          <a:xfrm>
            <a:off x="4446210" y="347859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Fonte:</a:t>
            </a:r>
            <a:r>
              <a:rPr lang="en-US" sz="1200">
                <a:solidFill>
                  <a:srgbClr val="7F7F7F"/>
                </a:solidFill>
              </a:rPr>
              <a:t> 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https://www.logaster.com.br/blog/tips/professions/create-electrician-logo/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3720D7-ED47-F318-A924-35D5CC3453AD}"/>
              </a:ext>
            </a:extLst>
          </p:cNvPr>
          <p:cNvSpPr txBox="1"/>
          <p:nvPr/>
        </p:nvSpPr>
        <p:spPr>
          <a:xfrm>
            <a:off x="7808686" y="3478590"/>
            <a:ext cx="321491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ea typeface="+mn-lt"/>
                <a:cs typeface="+mn-lt"/>
              </a:rPr>
              <a:t>Fonte: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https://www.megapixl.com/lightning-logo-symbol-thunderbolt-cube-electricity-electric-power-icon-design-concept-illustration-58555973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3A2846-6044-CD9F-B575-7B58344F09E7}"/>
              </a:ext>
            </a:extLst>
          </p:cNvPr>
          <p:cNvSpPr txBox="1"/>
          <p:nvPr/>
        </p:nvSpPr>
        <p:spPr>
          <a:xfrm>
            <a:off x="633942" y="5218036"/>
            <a:ext cx="62266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>
                <a:cs typeface="Calibri"/>
              </a:rPr>
              <a:t>Análise</a:t>
            </a:r>
            <a:r>
              <a:rPr lang="en-US" sz="2800" dirty="0">
                <a:cs typeface="Calibri"/>
              </a:rPr>
              <a:t> de </a:t>
            </a:r>
            <a:r>
              <a:rPr lang="en-US" sz="2800" dirty="0" err="1">
                <a:cs typeface="Calibri"/>
              </a:rPr>
              <a:t>similares</a:t>
            </a:r>
            <a:r>
              <a:rPr lang="en-US" sz="2800" dirty="0"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2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D34BBD-15C8-63B3-F3C3-04F7BF81756C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39280-2115-3E14-DE8C-9F1A34609E71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12</a:t>
            </a: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59B26B84-30DB-FD6F-4B85-EC8CE9F5E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138" y="994565"/>
            <a:ext cx="2743200" cy="2908663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C5934F97-A2F7-5E85-4F2E-B71ABBA7B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43" y="917712"/>
            <a:ext cx="2743200" cy="2985516"/>
          </a:xfrm>
          <a:prstGeom prst="rect">
            <a:avLst/>
          </a:prstGeom>
        </p:spPr>
      </p:pic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9727DF2A-1FE5-BBB5-B329-C153A28FC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788" y="1513137"/>
            <a:ext cx="4388152" cy="23900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7A631E-86CD-FF55-E84F-EF14E53D87E6}"/>
              </a:ext>
            </a:extLst>
          </p:cNvPr>
          <p:cNvSpPr txBox="1"/>
          <p:nvPr/>
        </p:nvSpPr>
        <p:spPr>
          <a:xfrm>
            <a:off x="3390751" y="4698532"/>
            <a:ext cx="51043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600" err="1">
                <a:cs typeface="Calibri"/>
              </a:rPr>
              <a:t>Primeiros</a:t>
            </a:r>
            <a:r>
              <a:rPr lang="en-US" sz="3600">
                <a:cs typeface="Calibri"/>
              </a:rPr>
              <a:t> </a:t>
            </a:r>
            <a:r>
              <a:rPr lang="en-US" sz="3600" err="1">
                <a:cs typeface="Calibri"/>
              </a:rPr>
              <a:t>rascunhos</a:t>
            </a:r>
            <a:r>
              <a:rPr lang="en-US" sz="3600">
                <a:cs typeface="Calibri"/>
              </a:rPr>
              <a:t>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6081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03AAEA-9BAF-2B05-187E-BE6386570443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47A521-C16B-1EF4-C99E-D63822717B42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13</a:t>
            </a: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696AF843-584D-4681-2292-86E9B93B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3" y="-209907"/>
            <a:ext cx="9697961" cy="5282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40FC37-022D-F1F2-C568-E2FFA7392C38}"/>
              </a:ext>
            </a:extLst>
          </p:cNvPr>
          <p:cNvSpPr txBox="1"/>
          <p:nvPr/>
        </p:nvSpPr>
        <p:spPr>
          <a:xfrm>
            <a:off x="1168400" y="4893735"/>
            <a:ext cx="2985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err="1">
                <a:cs typeface="Calibri"/>
              </a:rPr>
              <a:t>Resultado</a:t>
            </a:r>
            <a:r>
              <a:rPr lang="en-US" sz="2800">
                <a:cs typeface="Calibri"/>
              </a:rPr>
              <a:t> final.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C99A1-0E34-1EFC-8689-457FB6DE69BF}"/>
              </a:ext>
            </a:extLst>
          </p:cNvPr>
          <p:cNvSpPr txBox="1"/>
          <p:nvPr/>
        </p:nvSpPr>
        <p:spPr>
          <a:xfrm>
            <a:off x="4347179" y="370613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Fonte </a:t>
            </a:r>
            <a:r>
              <a:rPr lang="en-US" sz="1200" b="1" dirty="0" err="1"/>
              <a:t>utilizada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Blanka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Font</a:t>
            </a:r>
          </a:p>
        </p:txBody>
      </p:sp>
    </p:spTree>
    <p:extLst>
      <p:ext uri="{BB962C8B-B14F-4D97-AF65-F5344CB8AC3E}">
        <p14:creationId xmlns:p14="http://schemas.microsoft.com/office/powerpoint/2010/main" val="426770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Logo&#10;&#10;Description automatically generated">
            <a:extLst>
              <a:ext uri="{FF2B5EF4-FFF2-40B4-BE49-F238E27FC236}">
                <a16:creationId xmlns:a16="http://schemas.microsoft.com/office/drawing/2014/main" id="{2DDED1AD-F526-4D42-3079-AF77B4F67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3" y="-209907"/>
            <a:ext cx="9697961" cy="52820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DD6F83-6B50-AD00-933B-C538EE4DDECC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E96F1B-55C7-0F69-76D3-9EC5E0201821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C25D4-3EF1-0AF4-0830-13DF44210A6D}"/>
              </a:ext>
            </a:extLst>
          </p:cNvPr>
          <p:cNvSpPr txBox="1"/>
          <p:nvPr/>
        </p:nvSpPr>
        <p:spPr>
          <a:xfrm>
            <a:off x="527353" y="4307621"/>
            <a:ext cx="1044544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A </a:t>
            </a:r>
            <a:r>
              <a:rPr lang="en-US" sz="2800" dirty="0" err="1"/>
              <a:t>elipse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verde</a:t>
            </a:r>
            <a:r>
              <a:rPr lang="en-US" sz="2800" dirty="0"/>
              <a:t> </a:t>
            </a:r>
            <a:r>
              <a:rPr lang="en-US" sz="2800" dirty="0" err="1"/>
              <a:t>faz</a:t>
            </a:r>
            <a:r>
              <a:rPr lang="en-US" sz="2800" dirty="0"/>
              <a:t> </a:t>
            </a:r>
            <a:r>
              <a:rPr lang="en-US" sz="2800" dirty="0" err="1"/>
              <a:t>referência</a:t>
            </a:r>
            <a:r>
              <a:rPr lang="en-US" sz="2800" dirty="0"/>
              <a:t> </a:t>
            </a:r>
            <a:r>
              <a:rPr lang="en-US" sz="2800" dirty="0" err="1"/>
              <a:t>ao</a:t>
            </a:r>
            <a:r>
              <a:rPr lang="en-US" sz="2800" dirty="0"/>
              <a:t> </a:t>
            </a:r>
            <a:r>
              <a:rPr lang="en-US" sz="2800" dirty="0" err="1"/>
              <a:t>globo</a:t>
            </a:r>
            <a:r>
              <a:rPr lang="en-US" sz="2800" dirty="0"/>
              <a:t> </a:t>
            </a:r>
            <a:r>
              <a:rPr lang="en-US" sz="2800" dirty="0" err="1"/>
              <a:t>terrestre</a:t>
            </a:r>
            <a:r>
              <a:rPr lang="en-US" sz="2800" dirty="0"/>
              <a:t>;</a:t>
            </a: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O </a:t>
            </a:r>
            <a:r>
              <a:rPr lang="en-US" sz="2800" dirty="0" err="1">
                <a:cs typeface="Calibri"/>
              </a:rPr>
              <a:t>raio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representa</a:t>
            </a:r>
            <a:r>
              <a:rPr lang="en-US" sz="2800" dirty="0">
                <a:cs typeface="Calibri"/>
              </a:rPr>
              <a:t> a </a:t>
            </a:r>
            <a:r>
              <a:rPr lang="en-US" sz="2800" dirty="0" err="1">
                <a:cs typeface="Calibri"/>
              </a:rPr>
              <a:t>energia</a:t>
            </a:r>
            <a:r>
              <a:rPr lang="en-US" sz="2800" dirty="0">
                <a:cs typeface="Calibri"/>
              </a:rPr>
              <a:t> e, </a:t>
            </a:r>
            <a:r>
              <a:rPr lang="en-US" sz="2800" dirty="0" err="1">
                <a:cs typeface="Calibri"/>
              </a:rPr>
              <a:t>assim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como</a:t>
            </a:r>
            <a:r>
              <a:rPr lang="en-US" sz="2800" dirty="0">
                <a:cs typeface="Calibri"/>
              </a:rPr>
              <a:t> a </a:t>
            </a:r>
            <a:r>
              <a:rPr lang="en-US" sz="2800" dirty="0" err="1">
                <a:cs typeface="Calibri"/>
              </a:rPr>
              <a:t>fonte</a:t>
            </a:r>
            <a:r>
              <a:rPr lang="en-US" sz="2800" dirty="0">
                <a:cs typeface="Calibri"/>
              </a:rPr>
              <a:t>, </a:t>
            </a:r>
            <a:r>
              <a:rPr lang="en-US" sz="2800" dirty="0" err="1">
                <a:cs typeface="Calibri"/>
              </a:rPr>
              <a:t>sua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cor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está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semelhante</a:t>
            </a:r>
            <a:r>
              <a:rPr lang="en-US" sz="2800" dirty="0">
                <a:cs typeface="Calibri"/>
              </a:rPr>
              <a:t> a do 13º </a:t>
            </a:r>
            <a:r>
              <a:rPr lang="en-US" sz="2800" dirty="0" err="1">
                <a:cs typeface="Calibri"/>
              </a:rPr>
              <a:t>objetivo</a:t>
            </a:r>
            <a:r>
              <a:rPr lang="en-US" sz="2800" dirty="0">
                <a:cs typeface="Calibri"/>
              </a:rPr>
              <a:t> da ONU.</a:t>
            </a:r>
          </a:p>
        </p:txBody>
      </p:sp>
    </p:spTree>
    <p:extLst>
      <p:ext uri="{BB962C8B-B14F-4D97-AF65-F5344CB8AC3E}">
        <p14:creationId xmlns:p14="http://schemas.microsoft.com/office/powerpoint/2010/main" val="2592966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956E1A-90C8-3C77-B210-D8605B436F79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76C031-1787-495A-12F7-037FE5A1B26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15</a:t>
            </a:r>
          </a:p>
        </p:txBody>
      </p:sp>
      <p:pic>
        <p:nvPicPr>
          <p:cNvPr id="6" name="Picture 6" descr="Text, logo&#10;&#10;Description automatically generated">
            <a:extLst>
              <a:ext uri="{FF2B5EF4-FFF2-40B4-BE49-F238E27FC236}">
                <a16:creationId xmlns:a16="http://schemas.microsoft.com/office/drawing/2014/main" id="{860D1401-C421-1678-03AE-E9D66D35D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67" y="0"/>
            <a:ext cx="8851294" cy="4676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662163-FD82-6EF5-12FA-D15A3327B54A}"/>
              </a:ext>
            </a:extLst>
          </p:cNvPr>
          <p:cNvSpPr txBox="1"/>
          <p:nvPr/>
        </p:nvSpPr>
        <p:spPr>
          <a:xfrm>
            <a:off x="240890" y="3984297"/>
            <a:ext cx="1049624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A Fonte </a:t>
            </a:r>
            <a:r>
              <a:rPr lang="en-US" sz="2800" dirty="0" err="1">
                <a:cs typeface="Calibri"/>
              </a:rPr>
              <a:t>utilizada</a:t>
            </a:r>
            <a:r>
              <a:rPr lang="en-US" sz="2800" dirty="0">
                <a:cs typeface="Calibri"/>
              </a:rPr>
              <a:t>: </a:t>
            </a:r>
            <a:r>
              <a:rPr lang="en-US" sz="2800" dirty="0" err="1">
                <a:cs typeface="Calibri"/>
              </a:rPr>
              <a:t>Blanka</a:t>
            </a:r>
            <a:r>
              <a:rPr lang="en-US" sz="2800" dirty="0">
                <a:cs typeface="Calibri"/>
              </a:rPr>
              <a:t> Font </a:t>
            </a:r>
            <a:r>
              <a:rPr lang="en-US" sz="2800" dirty="0" err="1">
                <a:cs typeface="Calibri"/>
              </a:rPr>
              <a:t>ela</a:t>
            </a:r>
            <a:r>
              <a:rPr lang="en-US" sz="2800" dirty="0">
                <a:cs typeface="Calibri"/>
              </a:rPr>
              <a:t> é </a:t>
            </a:r>
            <a:r>
              <a:rPr lang="en-US" sz="2800" dirty="0" err="1">
                <a:cs typeface="Calibri"/>
              </a:rPr>
              <a:t>uma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variação</a:t>
            </a:r>
            <a:r>
              <a:rPr lang="en-US" sz="2800" dirty="0">
                <a:cs typeface="Calibri"/>
              </a:rPr>
              <a:t> de </a:t>
            </a:r>
            <a:r>
              <a:rPr lang="en-US" sz="2800" dirty="0" err="1">
                <a:cs typeface="Calibri"/>
              </a:rPr>
              <a:t>moderno</a:t>
            </a:r>
            <a:r>
              <a:rPr lang="en-US" sz="2800" dirty="0">
                <a:cs typeface="Calibri"/>
              </a:rPr>
              <a:t> e </a:t>
            </a:r>
            <a:r>
              <a:rPr lang="en-US" sz="2800" dirty="0" err="1">
                <a:cs typeface="Calibri"/>
              </a:rPr>
              <a:t>escrita</a:t>
            </a:r>
            <a:r>
              <a:rPr lang="en-US" sz="2800" dirty="0">
                <a:cs typeface="Calibri"/>
              </a:rPr>
              <a:t> tribal para </a:t>
            </a:r>
            <a:r>
              <a:rPr lang="en-US" sz="2800" dirty="0" err="1">
                <a:cs typeface="Calibri"/>
              </a:rPr>
              <a:t>mixar</a:t>
            </a:r>
            <a:r>
              <a:rPr lang="en-US" sz="2800" dirty="0">
                <a:cs typeface="Calibri"/>
              </a:rPr>
              <a:t> o </a:t>
            </a:r>
            <a:r>
              <a:rPr lang="en-US" sz="2800" dirty="0" err="1">
                <a:cs typeface="Calibri"/>
              </a:rPr>
              <a:t>moderno</a:t>
            </a:r>
            <a:r>
              <a:rPr lang="en-US" sz="2800" dirty="0">
                <a:cs typeface="Calibri"/>
              </a:rPr>
              <a:t> da </a:t>
            </a:r>
            <a:r>
              <a:rPr lang="en-US" sz="2800" dirty="0" err="1">
                <a:cs typeface="Calibri"/>
              </a:rPr>
              <a:t>eletrecidade</a:t>
            </a:r>
            <a:r>
              <a:rPr lang="en-US" sz="2800" dirty="0">
                <a:cs typeface="Calibri"/>
              </a:rPr>
              <a:t> e a </a:t>
            </a:r>
            <a:r>
              <a:rPr lang="en-US" sz="2800" dirty="0" err="1">
                <a:cs typeface="Calibri"/>
              </a:rPr>
              <a:t>questão</a:t>
            </a:r>
            <a:r>
              <a:rPr lang="en-US" sz="2800" dirty="0">
                <a:cs typeface="Calibri"/>
              </a:rPr>
              <a:t> tribal de Gaia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90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A24E66-9E1C-B2C4-CE5D-0C6CBDE916C0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0AA30-33B6-E3E7-CD3F-7CE03CC99659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16</a:t>
            </a: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CD9E97D4-05BE-CC54-BACB-C861C5728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5277" y="1582015"/>
            <a:ext cx="6154056" cy="3371052"/>
          </a:xfrm>
          <a:prstGeom prst="rect">
            <a:avLst/>
          </a:prstGeom>
        </p:spPr>
      </p:pic>
      <p:pic>
        <p:nvPicPr>
          <p:cNvPr id="7" name="Picture 7" descr="Text, logo&#10;&#10;Description automatically generated">
            <a:extLst>
              <a:ext uri="{FF2B5EF4-FFF2-40B4-BE49-F238E27FC236}">
                <a16:creationId xmlns:a16="http://schemas.microsoft.com/office/drawing/2014/main" id="{90E95443-28FF-156D-FA8D-5D7C5F2DA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29" y="1713236"/>
            <a:ext cx="5343675" cy="2899338"/>
          </a:xfrm>
          <a:prstGeom prst="rect">
            <a:avLst/>
          </a:prstGeom>
        </p:spPr>
      </p:pic>
      <p:pic>
        <p:nvPicPr>
          <p:cNvPr id="8" name="Picture 8" descr="Text, logo&#10;&#10;Description automatically generated">
            <a:extLst>
              <a:ext uri="{FF2B5EF4-FFF2-40B4-BE49-F238E27FC236}">
                <a16:creationId xmlns:a16="http://schemas.microsoft.com/office/drawing/2014/main" id="{FA805172-5FF2-6596-2615-105D17E07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67" y="1883026"/>
            <a:ext cx="4654248" cy="2524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34E9BC-4DCA-7AF6-613C-779DD20FA081}"/>
              </a:ext>
            </a:extLst>
          </p:cNvPr>
          <p:cNvSpPr txBox="1"/>
          <p:nvPr/>
        </p:nvSpPr>
        <p:spPr>
          <a:xfrm>
            <a:off x="1047447" y="529287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800" err="1"/>
              <a:t>Variações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32280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95F906-E8E8-E544-A3C7-09BD13A02B8B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8C55A-BBEC-66C5-EA3A-4E5EFCC69500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17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3DE0712F-7507-B6E6-170B-5F464DD75B9C}"/>
              </a:ext>
            </a:extLst>
          </p:cNvPr>
          <p:cNvSpPr txBox="1"/>
          <p:nvPr/>
        </p:nvSpPr>
        <p:spPr>
          <a:xfrm>
            <a:off x="2461405" y="1388779"/>
            <a:ext cx="608691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i="1" dirty="0">
                <a:solidFill>
                  <a:schemeClr val="accent6">
                    <a:lumMod val="75000"/>
                  </a:schemeClr>
                </a:solidFill>
                <a:cs typeface="Calibri Light"/>
              </a:rPr>
              <a:t>ENGENHARIA DE SOFTWARE</a:t>
            </a:r>
            <a:endParaRPr lang="en-US" sz="72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9094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956E1A-90C8-3C77-B210-D8605B436F79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76C031-1787-495A-12F7-037FE5A1B26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62163-FD82-6EF5-12FA-D15A3327B54A}"/>
              </a:ext>
            </a:extLst>
          </p:cNvPr>
          <p:cNvSpPr txBox="1"/>
          <p:nvPr/>
        </p:nvSpPr>
        <p:spPr>
          <a:xfrm>
            <a:off x="256793" y="3744886"/>
            <a:ext cx="10496248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4000" dirty="0" err="1">
                <a:cs typeface="Calibri"/>
              </a:rPr>
              <a:t>Visão</a:t>
            </a:r>
            <a:r>
              <a:rPr lang="en-US" sz="4800" dirty="0">
                <a:cs typeface="Calibri"/>
              </a:rPr>
              <a:t>:</a:t>
            </a:r>
          </a:p>
          <a:p>
            <a:pPr marL="457200" indent="-457200">
              <a:buFont typeface="Arial"/>
              <a:buChar char="•"/>
            </a:pPr>
            <a:endParaRPr lang="en-US" sz="4800" dirty="0">
              <a:cs typeface="Calibri"/>
            </a:endParaRPr>
          </a:p>
          <a:p>
            <a:pPr marL="914400" lvl="1" indent="-457200" algn="just">
              <a:buFont typeface="Arial"/>
              <a:buChar char="•"/>
            </a:pPr>
            <a:r>
              <a:rPr lang="en-US" sz="3200" dirty="0">
                <a:cs typeface="Calibri"/>
              </a:rPr>
              <a:t>Que </a:t>
            </a:r>
            <a:r>
              <a:rPr lang="en-US" sz="3200" dirty="0" err="1">
                <a:cs typeface="Calibri"/>
              </a:rPr>
              <a:t>através</a:t>
            </a:r>
            <a:r>
              <a:rPr lang="en-US" sz="3200" dirty="0">
                <a:cs typeface="Calibri"/>
              </a:rPr>
              <a:t> dos </a:t>
            </a:r>
            <a:r>
              <a:rPr lang="en-US" sz="3200" dirty="0" err="1">
                <a:cs typeface="Calibri"/>
              </a:rPr>
              <a:t>nosso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softwares</a:t>
            </a:r>
            <a:r>
              <a:rPr lang="en-US" sz="3200" dirty="0">
                <a:cs typeface="Calibri"/>
              </a:rPr>
              <a:t> e </a:t>
            </a:r>
            <a:r>
              <a:rPr lang="en-US" sz="3200" dirty="0" err="1">
                <a:cs typeface="Calibri"/>
              </a:rPr>
              <a:t>tecnologias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todas</a:t>
            </a:r>
            <a:r>
              <a:rPr lang="en-US" sz="3200" dirty="0">
                <a:cs typeface="Calibri"/>
              </a:rPr>
              <a:t> as </a:t>
            </a:r>
            <a:r>
              <a:rPr lang="en-US" sz="3200" dirty="0" err="1">
                <a:cs typeface="Calibri"/>
              </a:rPr>
              <a:t>pessoas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possam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criar</a:t>
            </a:r>
            <a:r>
              <a:rPr lang="en-US" sz="3200" dirty="0">
                <a:cs typeface="Calibri"/>
              </a:rPr>
              <a:t> um </a:t>
            </a:r>
            <a:r>
              <a:rPr lang="en-US" sz="3200" dirty="0" err="1">
                <a:cs typeface="Calibri"/>
              </a:rPr>
              <a:t>mundo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totalmente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sustentavel</a:t>
            </a:r>
            <a:r>
              <a:rPr lang="en-US" sz="3200" dirty="0">
                <a:cs typeface="Calibri"/>
              </a:rPr>
              <a:t>.</a:t>
            </a:r>
            <a:endParaRPr lang="en-US" sz="3200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047D4AD-2AB2-6841-0609-1B4F6C3F00AC}"/>
              </a:ext>
            </a:extLst>
          </p:cNvPr>
          <p:cNvSpPr txBox="1"/>
          <p:nvPr/>
        </p:nvSpPr>
        <p:spPr>
          <a:xfrm>
            <a:off x="256793" y="804791"/>
            <a:ext cx="1049624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4000" dirty="0" err="1">
                <a:cs typeface="Calibri"/>
              </a:rPr>
              <a:t>Missão</a:t>
            </a:r>
            <a:r>
              <a:rPr lang="en-US" sz="4000" dirty="0">
                <a:cs typeface="Calibri"/>
              </a:rPr>
              <a:t>:</a:t>
            </a:r>
          </a:p>
          <a:p>
            <a:pPr marL="457200" indent="-457200">
              <a:buFont typeface="Arial"/>
              <a:buChar char="•"/>
            </a:pPr>
            <a:endParaRPr lang="en-US" sz="4000" dirty="0">
              <a:cs typeface="Calibri"/>
            </a:endParaRPr>
          </a:p>
          <a:p>
            <a:pPr marL="914400" lvl="1" indent="-457200" algn="just">
              <a:buFont typeface="Arial"/>
              <a:buChar char="•"/>
            </a:pPr>
            <a:r>
              <a:rPr lang="en-US" sz="3200" dirty="0" err="1">
                <a:cs typeface="Calibri"/>
              </a:rPr>
              <a:t>Criar</a:t>
            </a:r>
            <a:r>
              <a:rPr lang="en-US" sz="3200" dirty="0">
                <a:cs typeface="Calibri"/>
              </a:rPr>
              <a:t> um </a:t>
            </a:r>
            <a:r>
              <a:rPr lang="en-US" sz="3200" dirty="0" err="1">
                <a:cs typeface="Calibri"/>
              </a:rPr>
              <a:t>mundo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sustentavel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através</a:t>
            </a:r>
            <a:r>
              <a:rPr lang="en-US" sz="3200" dirty="0">
                <a:cs typeface="Calibri"/>
              </a:rPr>
              <a:t> da </a:t>
            </a:r>
            <a:r>
              <a:rPr lang="en-US" sz="3200" dirty="0" err="1">
                <a:cs typeface="Calibri"/>
              </a:rPr>
              <a:t>tecnologia</a:t>
            </a:r>
            <a:r>
              <a:rPr lang="en-US" sz="3200" dirty="0">
                <a:cs typeface="Calibri"/>
              </a:rPr>
              <a:t>  </a:t>
            </a:r>
            <a:r>
              <a:rPr lang="en-US" sz="3200" dirty="0" err="1">
                <a:cs typeface="Calibri"/>
              </a:rPr>
              <a:t>deixando</a:t>
            </a:r>
            <a:r>
              <a:rPr lang="en-US" sz="3200" dirty="0">
                <a:cs typeface="Calibri"/>
              </a:rPr>
              <a:t> um </a:t>
            </a:r>
            <a:r>
              <a:rPr lang="en-US" sz="3200" dirty="0" err="1">
                <a:cs typeface="Calibri"/>
              </a:rPr>
              <a:t>legado</a:t>
            </a:r>
            <a:r>
              <a:rPr lang="en-US" sz="3200" dirty="0">
                <a:cs typeface="Calibri"/>
              </a:rPr>
              <a:t> para as </a:t>
            </a:r>
            <a:r>
              <a:rPr lang="en-US" sz="3200" dirty="0" err="1">
                <a:cs typeface="Calibri"/>
              </a:rPr>
              <a:t>futuras</a:t>
            </a:r>
            <a:r>
              <a:rPr lang="en-US" sz="3200" dirty="0">
                <a:cs typeface="Calibri"/>
              </a:rPr>
              <a:t>  </a:t>
            </a:r>
            <a:r>
              <a:rPr lang="en-US" sz="3200" dirty="0" err="1">
                <a:cs typeface="Calibri"/>
              </a:rPr>
              <a:t>gerações</a:t>
            </a:r>
            <a:r>
              <a:rPr lang="en-US" sz="3200" dirty="0">
                <a:cs typeface="Calibri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3524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9A803-BD83-F3B1-A2E4-9DCF0428DB5A}"/>
              </a:ext>
            </a:extLst>
          </p:cNvPr>
          <p:cNvSpPr txBox="1"/>
          <p:nvPr/>
        </p:nvSpPr>
        <p:spPr>
          <a:xfrm>
            <a:off x="853924" y="454780"/>
            <a:ext cx="3178628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900" i="1"/>
              <a:t>EKKOGAIA</a:t>
            </a:r>
            <a:endParaRPr lang="en-US" sz="4900" i="1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485213" y="2258376"/>
            <a:ext cx="10000889" cy="29992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pt-BR" sz="3600" dirty="0" err="1">
                <a:latin typeface="Calibri"/>
                <a:cs typeface="Arial"/>
              </a:rPr>
              <a:t>Ekkogaia</a:t>
            </a:r>
            <a:r>
              <a:rPr lang="pt-BR" sz="3600" dirty="0">
                <a:latin typeface="Calibri"/>
                <a:cs typeface="Arial"/>
              </a:rPr>
              <a:t> é um aplicativo para dispositivos móveis que auxilia seu usuário a economizar energia elétrica:</a:t>
            </a:r>
            <a:endParaRPr lang="en-US" sz="3600" dirty="0">
              <a:latin typeface="Calibri"/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endParaRPr lang="pt-BR" sz="2000" dirty="0">
              <a:latin typeface="Calibri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978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8939-F919-96CD-86D1-6ED1BFA9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685"/>
            <a:ext cx="9407013" cy="1526940"/>
          </a:xfrm>
        </p:spPr>
        <p:txBody>
          <a:bodyPr>
            <a:normAutofit fontScale="90000"/>
          </a:bodyPr>
          <a:lstStyle/>
          <a:p>
            <a:r>
              <a:rPr lang="en-US" sz="5400" i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  <a:t>Materias</a:t>
            </a:r>
            <a:r>
              <a:rPr lang="en-US" sz="5400" i="1" dirty="0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  <a:t> </a:t>
            </a:r>
            <a:r>
              <a:rPr lang="en-US" sz="5400" i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  <a:t>Envolvidas</a:t>
            </a:r>
            <a:r>
              <a:rPr lang="en-US" sz="5400" i="1" dirty="0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  <a:t>:</a:t>
            </a:r>
            <a:br>
              <a:rPr lang="en-US" sz="5400" i="1" dirty="0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</a:br>
            <a:r>
              <a:rPr lang="en-US" sz="2400" dirty="0" err="1">
                <a:solidFill>
                  <a:srgbClr val="747474"/>
                </a:solidFill>
                <a:latin typeface="Arial" panose="020B0604020202020204" pitchFamily="34" charset="0"/>
              </a:rPr>
              <a:t>Engenharia</a:t>
            </a:r>
            <a:r>
              <a:rPr lang="en-US" sz="2400" dirty="0">
                <a:solidFill>
                  <a:srgbClr val="747474"/>
                </a:solidFill>
                <a:latin typeface="Arial" panose="020B0604020202020204" pitchFamily="34" charset="0"/>
              </a:rPr>
              <a:t> de Software</a:t>
            </a:r>
            <a:br>
              <a:rPr lang="en-US" sz="2400" dirty="0">
                <a:solidFill>
                  <a:srgbClr val="747474"/>
                </a:solidFill>
                <a:latin typeface="Arial" panose="020B0604020202020204" pitchFamily="34" charset="0"/>
              </a:rPr>
            </a:br>
            <a:r>
              <a:rPr lang="pt-BR" sz="2400" b="0" i="0" dirty="0">
                <a:solidFill>
                  <a:srgbClr val="747474"/>
                </a:solidFill>
                <a:effectLst/>
                <a:latin typeface="Arial" panose="020B0604020202020204" pitchFamily="34" charset="0"/>
              </a:rPr>
              <a:t>Desenvolvimento Web I</a:t>
            </a:r>
            <a:br>
              <a:rPr lang="pt-BR" sz="2400" b="0" i="0" dirty="0">
                <a:solidFill>
                  <a:srgbClr val="747474"/>
                </a:solidFill>
                <a:effectLst/>
                <a:latin typeface="Arial" panose="020B0604020202020204" pitchFamily="34" charset="0"/>
              </a:rPr>
            </a:br>
            <a:r>
              <a:rPr lang="pt-BR" sz="2400" dirty="0">
                <a:solidFill>
                  <a:srgbClr val="747474"/>
                </a:solidFill>
                <a:latin typeface="Arial" panose="020B0604020202020204" pitchFamily="34" charset="0"/>
              </a:rPr>
              <a:t>Design Digital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849EF-2039-817B-1F84-92F043FF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298" y="2565944"/>
            <a:ext cx="5257800" cy="39933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49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cs typeface="Calibri"/>
              </a:rPr>
              <a:t>Grupo:</a:t>
            </a:r>
          </a:p>
          <a:p>
            <a:pPr marL="0" indent="0">
              <a:buNone/>
            </a:pPr>
            <a:endParaRPr lang="en-US" sz="300" dirty="0">
              <a:solidFill>
                <a:schemeClr val="tx1">
                  <a:lumMod val="50000"/>
                  <a:lumOff val="50000"/>
                </a:schemeClr>
              </a:solidFill>
              <a:latin typeface="Calibri Light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Daniel França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Eric Michel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Estevam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 da Silva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Harthur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 Felipe Benetti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Luiz Fernando Avelino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Betelli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/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Silmara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 Oliveira Lima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"/>
              </a:rPr>
              <a:t>Vitor Villanova de Oliveira</a:t>
            </a:r>
          </a:p>
          <a:p>
            <a:pPr marL="0" indent="0">
              <a:buNone/>
            </a:pPr>
            <a:endParaRPr lang="en-US" sz="4900" i="1" dirty="0">
              <a:latin typeface="Calibri Light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2B7DE-7126-2FB5-A0F1-0F8855EA9114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CA63C3-4853-971B-97B7-0E6614C473F4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7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9A803-BD83-F3B1-A2E4-9DCF0428DB5A}"/>
              </a:ext>
            </a:extLst>
          </p:cNvPr>
          <p:cNvSpPr txBox="1"/>
          <p:nvPr/>
        </p:nvSpPr>
        <p:spPr>
          <a:xfrm>
            <a:off x="853924" y="454780"/>
            <a:ext cx="3178628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900" i="1"/>
              <a:t>EKKOGAIA</a:t>
            </a:r>
            <a:endParaRPr lang="en-US" sz="4900" i="1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339213" y="1936254"/>
            <a:ext cx="10118876" cy="25185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Ajuda a economizar bateria configurando o aparelho;</a:t>
            </a:r>
            <a:endParaRPr lang="pt-BR" sz="2800" dirty="0">
              <a:latin typeface="Calibri"/>
              <a:ea typeface="+mn-lt"/>
              <a:cs typeface="Arial"/>
            </a:endParaRPr>
          </a:p>
          <a:p>
            <a:pPr marL="742950" lvl="1" indent="-285750" algn="just">
              <a:lnSpc>
                <a:spcPct val="150000"/>
              </a:lnSpc>
              <a:buFont typeface="Arial,Sans-Serif"/>
              <a:buChar char="•"/>
            </a:pPr>
            <a:endParaRPr lang="pt-BR" sz="1200" dirty="0">
              <a:latin typeface="Calibri"/>
              <a:cs typeface="Arial"/>
            </a:endParaRPr>
          </a:p>
          <a:p>
            <a:pPr marL="742950" lvl="1" indent="-285750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Conta com dicas diárias de economia de energia;</a:t>
            </a:r>
            <a:endParaRPr lang="pt-BR" sz="2800" dirty="0">
              <a:latin typeface="Calibri"/>
              <a:ea typeface="+mn-lt"/>
              <a:cs typeface="Arial"/>
            </a:endParaRPr>
          </a:p>
          <a:p>
            <a:pPr marL="742950" lvl="1" indent="-285750" algn="just">
              <a:lnSpc>
                <a:spcPct val="150000"/>
              </a:lnSpc>
              <a:buFont typeface="Arial,Sans-Serif"/>
              <a:buChar char="•"/>
            </a:pPr>
            <a:endParaRPr lang="pt-BR" sz="1200" dirty="0">
              <a:latin typeface="Calibri"/>
              <a:cs typeface="Arial"/>
            </a:endParaRPr>
          </a:p>
          <a:p>
            <a:pPr marL="742950" lvl="1" indent="-285750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Possui um contador de gastos de energia. </a:t>
            </a:r>
            <a:endParaRPr lang="en-US" sz="2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9288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9A803-BD83-F3B1-A2E4-9DCF0428DB5A}"/>
              </a:ext>
            </a:extLst>
          </p:cNvPr>
          <p:cNvSpPr txBox="1"/>
          <p:nvPr/>
        </p:nvSpPr>
        <p:spPr>
          <a:xfrm>
            <a:off x="853924" y="454780"/>
            <a:ext cx="8658786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900" i="1" dirty="0" err="1"/>
              <a:t>Documentação</a:t>
            </a:r>
            <a:r>
              <a:rPr lang="en-US" sz="4900" i="1" dirty="0"/>
              <a:t> do Software</a:t>
            </a:r>
            <a:endParaRPr lang="en-US" sz="4900" i="1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72674" y="1818905"/>
            <a:ext cx="10118876" cy="1318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Foram levantados 8 Requisitos Funcionais(RF) e 7 Requisitos Não Funcionais(RNF);</a:t>
            </a:r>
            <a:endParaRPr lang="pt-BR" sz="2800" dirty="0">
              <a:latin typeface="Calibri"/>
              <a:ea typeface="+mn-lt"/>
              <a:cs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EF7176-DE19-AFD9-34E8-12354B360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504" y="3429000"/>
            <a:ext cx="61436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70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AE257861-A8AB-75F4-BB1F-F137F94E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3" y="2382726"/>
            <a:ext cx="6859465" cy="42982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9A803-BD83-F3B1-A2E4-9DCF0428DB5A}"/>
              </a:ext>
            </a:extLst>
          </p:cNvPr>
          <p:cNvSpPr txBox="1"/>
          <p:nvPr/>
        </p:nvSpPr>
        <p:spPr>
          <a:xfrm>
            <a:off x="853924" y="454780"/>
            <a:ext cx="8658786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900" i="1" dirty="0" err="1"/>
              <a:t>Documentação</a:t>
            </a:r>
            <a:r>
              <a:rPr lang="en-US" sz="4900" i="1" dirty="0"/>
              <a:t> do Software</a:t>
            </a:r>
            <a:endParaRPr lang="en-US" sz="4900" i="1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272674" y="1818905"/>
            <a:ext cx="10118876" cy="671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Diagrama de caso de uso:</a:t>
            </a:r>
            <a:endParaRPr lang="pt-BR" sz="2800" dirty="0">
              <a:latin typeface="Calibri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5635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9A803-BD83-F3B1-A2E4-9DCF0428DB5A}"/>
              </a:ext>
            </a:extLst>
          </p:cNvPr>
          <p:cNvSpPr txBox="1"/>
          <p:nvPr/>
        </p:nvSpPr>
        <p:spPr>
          <a:xfrm>
            <a:off x="853924" y="454780"/>
            <a:ext cx="8658786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900" i="1" dirty="0" err="1"/>
              <a:t>Documentação</a:t>
            </a:r>
            <a:r>
              <a:rPr lang="en-US" sz="4900" i="1" dirty="0"/>
              <a:t> do Software</a:t>
            </a:r>
            <a:endParaRPr lang="en-US" sz="4900" i="1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611887" y="2246608"/>
            <a:ext cx="10118876" cy="30630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Arial,Sans-Serif"/>
              <a:buChar char="•"/>
            </a:pPr>
            <a:r>
              <a:rPr lang="pt-BR" sz="4000" dirty="0">
                <a:latin typeface="Calibri"/>
                <a:cs typeface="Arial"/>
              </a:rPr>
              <a:t>Foram levantados também: </a:t>
            </a:r>
          </a:p>
          <a:p>
            <a:pPr marL="742950" lvl="1" indent="-285750" algn="just">
              <a:lnSpc>
                <a:spcPct val="150000"/>
              </a:lnSpc>
              <a:buFont typeface="Arial,Sans-Serif"/>
              <a:buChar char="•"/>
            </a:pPr>
            <a:endParaRPr lang="pt-BR" sz="2800" dirty="0">
              <a:latin typeface="Calibri"/>
              <a:cs typeface="Arial"/>
            </a:endParaRPr>
          </a:p>
          <a:p>
            <a:pPr marL="1200150" lvl="2" indent="-285750" algn="just">
              <a:lnSpc>
                <a:spcPct val="150000"/>
              </a:lnSpc>
              <a:buFont typeface="Arial,Sans-Serif"/>
              <a:buChar char="•"/>
            </a:pPr>
            <a:r>
              <a:rPr lang="pt-BR" sz="3200" dirty="0">
                <a:latin typeface="Calibri"/>
                <a:cs typeface="Arial"/>
              </a:rPr>
              <a:t>Análise de similares;</a:t>
            </a:r>
          </a:p>
          <a:p>
            <a:pPr marL="1200150" lvl="2" indent="-285750" algn="just">
              <a:lnSpc>
                <a:spcPct val="150000"/>
              </a:lnSpc>
              <a:buFont typeface="Arial,Sans-Serif"/>
              <a:buChar char="•"/>
            </a:pPr>
            <a:r>
              <a:rPr lang="pt-BR" sz="3200" dirty="0">
                <a:latin typeface="Calibri"/>
                <a:ea typeface="+mn-lt"/>
                <a:cs typeface="Arial"/>
              </a:rPr>
              <a:t>Conceituação geral do usuário.</a:t>
            </a:r>
          </a:p>
        </p:txBody>
      </p:sp>
    </p:spTree>
    <p:extLst>
      <p:ext uri="{BB962C8B-B14F-4D97-AF65-F5344CB8AC3E}">
        <p14:creationId xmlns:p14="http://schemas.microsoft.com/office/powerpoint/2010/main" val="3037656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9A803-BD83-F3B1-A2E4-9DCF0428DB5A}"/>
              </a:ext>
            </a:extLst>
          </p:cNvPr>
          <p:cNvSpPr txBox="1"/>
          <p:nvPr/>
        </p:nvSpPr>
        <p:spPr>
          <a:xfrm>
            <a:off x="853924" y="454780"/>
            <a:ext cx="8658786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900" i="1" dirty="0" err="1"/>
              <a:t>Documentação</a:t>
            </a:r>
            <a:r>
              <a:rPr lang="en-US" sz="4900" i="1" dirty="0"/>
              <a:t> do Software</a:t>
            </a:r>
            <a:endParaRPr lang="en-US" sz="4900" i="1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611887" y="2246607"/>
            <a:ext cx="9844719" cy="22415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Arial,Sans-Serif"/>
              <a:buChar char="•"/>
            </a:pPr>
            <a:r>
              <a:rPr lang="pt-BR" sz="4000" dirty="0">
                <a:latin typeface="Calibri"/>
                <a:cs typeface="Arial"/>
              </a:rPr>
              <a:t>Link do GitHub para documentação: 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/>
                <a:cs typeface="Arial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pt-BR" sz="2800" dirty="0">
                <a:latin typeface="Calibri"/>
                <a:cs typeface="Arial"/>
              </a:rPr>
              <a:t>			 https://bityli.com/BMkbWQ</a:t>
            </a:r>
          </a:p>
        </p:txBody>
      </p:sp>
    </p:spTree>
    <p:extLst>
      <p:ext uri="{BB962C8B-B14F-4D97-AF65-F5344CB8AC3E}">
        <p14:creationId xmlns:p14="http://schemas.microsoft.com/office/powerpoint/2010/main" val="148649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95F906-E8E8-E544-A3C7-09BD13A02B8B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8C55A-BBEC-66C5-EA3A-4E5EFCC69500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25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3DE0712F-7507-B6E6-170B-5F464DD75B9C}"/>
              </a:ext>
            </a:extLst>
          </p:cNvPr>
          <p:cNvSpPr txBox="1"/>
          <p:nvPr/>
        </p:nvSpPr>
        <p:spPr>
          <a:xfrm>
            <a:off x="588360" y="2319254"/>
            <a:ext cx="8703124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8000" i="1" dirty="0">
                <a:solidFill>
                  <a:schemeClr val="accent6">
                    <a:lumMod val="75000"/>
                  </a:schemeClr>
                </a:solidFill>
                <a:cs typeface="Calibri Light"/>
              </a:rPr>
              <a:t>DESENVOLVIMENTO WEB 1</a:t>
            </a:r>
            <a:endParaRPr lang="en-US" sz="72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384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9A803-BD83-F3B1-A2E4-9DCF0428DB5A}"/>
              </a:ext>
            </a:extLst>
          </p:cNvPr>
          <p:cNvSpPr txBox="1"/>
          <p:nvPr/>
        </p:nvSpPr>
        <p:spPr>
          <a:xfrm>
            <a:off x="853924" y="454780"/>
            <a:ext cx="8658786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900" i="1" dirty="0" err="1"/>
              <a:t>Desenvolvimento</a:t>
            </a:r>
            <a:r>
              <a:rPr lang="en-US" sz="4900" i="1" dirty="0"/>
              <a:t> Web I</a:t>
            </a:r>
            <a:endParaRPr lang="en-US" sz="4900" i="1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611887" y="2246607"/>
            <a:ext cx="9844719" cy="22415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Arial,Sans-Serif"/>
              <a:buChar char="•"/>
            </a:pPr>
            <a:r>
              <a:rPr lang="pt-BR" sz="4000" dirty="0">
                <a:latin typeface="Calibri"/>
                <a:cs typeface="Arial"/>
              </a:rPr>
              <a:t>Link para o Site: 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/>
                <a:cs typeface="Arial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pt-BR" sz="2800" dirty="0">
                <a:latin typeface="Calibri"/>
                <a:cs typeface="Arial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673153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95F906-E8E8-E544-A3C7-09BD13A02B8B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8C55A-BBEC-66C5-EA3A-4E5EFCC69500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27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3DE0712F-7507-B6E6-170B-5F464DD75B9C}"/>
              </a:ext>
            </a:extLst>
          </p:cNvPr>
          <p:cNvSpPr txBox="1"/>
          <p:nvPr/>
        </p:nvSpPr>
        <p:spPr>
          <a:xfrm>
            <a:off x="588360" y="2319254"/>
            <a:ext cx="870312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8000" i="1" dirty="0">
                <a:solidFill>
                  <a:schemeClr val="accent6">
                    <a:lumMod val="75000"/>
                  </a:schemeClr>
                </a:solidFill>
                <a:cs typeface="Calibri Light"/>
              </a:rPr>
              <a:t>PROTOTIPAGEM</a:t>
            </a:r>
            <a:endParaRPr lang="en-US" sz="72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024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9A803-BD83-F3B1-A2E4-9DCF0428DB5A}"/>
              </a:ext>
            </a:extLst>
          </p:cNvPr>
          <p:cNvSpPr txBox="1"/>
          <p:nvPr/>
        </p:nvSpPr>
        <p:spPr>
          <a:xfrm>
            <a:off x="853924" y="454780"/>
            <a:ext cx="8658786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900" i="1" dirty="0" err="1"/>
              <a:t>Documentação</a:t>
            </a:r>
            <a:r>
              <a:rPr lang="en-US" sz="4900" i="1" dirty="0"/>
              <a:t> do Software</a:t>
            </a:r>
            <a:endParaRPr lang="en-US" sz="4900" i="1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611887" y="2246607"/>
            <a:ext cx="9844719" cy="22415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Arial,Sans-Serif"/>
              <a:buChar char="•"/>
            </a:pPr>
            <a:r>
              <a:rPr lang="pt-BR" sz="4000" dirty="0">
                <a:latin typeface="Calibri"/>
                <a:cs typeface="Arial"/>
              </a:rPr>
              <a:t>Telas Aplicativo: 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/>
                <a:cs typeface="Arial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pt-BR" sz="2800" dirty="0">
                <a:latin typeface="Calibri"/>
                <a:cs typeface="Arial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845988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9A803-BD83-F3B1-A2E4-9DCF0428DB5A}"/>
              </a:ext>
            </a:extLst>
          </p:cNvPr>
          <p:cNvSpPr txBox="1"/>
          <p:nvPr/>
        </p:nvSpPr>
        <p:spPr>
          <a:xfrm>
            <a:off x="853924" y="454780"/>
            <a:ext cx="8658786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900" i="1" dirty="0"/>
              <a:t>REFERÊNCIAS:</a:t>
            </a:r>
            <a:endParaRPr lang="en-US" sz="4900" i="1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611887" y="2246607"/>
            <a:ext cx="9844719" cy="22415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Arial,Sans-Serif"/>
              <a:buChar char="•"/>
            </a:pPr>
            <a:r>
              <a:rPr lang="pt-BR" sz="4000" dirty="0">
                <a:latin typeface="Calibri"/>
                <a:cs typeface="Arial"/>
              </a:rPr>
              <a:t>a 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/>
                <a:cs typeface="Arial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pt-BR" sz="2800" dirty="0">
                <a:latin typeface="Calibri"/>
                <a:cs typeface="Arial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7960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4F8-EF0C-908D-DD66-7A7C9615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282" y="96312"/>
            <a:ext cx="4666342" cy="331391"/>
          </a:xfrm>
        </p:spPr>
        <p:txBody>
          <a:bodyPr/>
          <a:lstStyle/>
          <a:p>
            <a:r>
              <a:rPr lang="en-US" sz="1200" b="1" dirty="0" err="1">
                <a:cs typeface="Calibri Light"/>
              </a:rPr>
              <a:t>Figura</a:t>
            </a:r>
            <a:r>
              <a:rPr lang="en-US" sz="1200" b="1" dirty="0">
                <a:cs typeface="Calibri Light"/>
              </a:rPr>
              <a:t> 1: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Os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 17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objetivos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 de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desenvolvimento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sustentável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 IV</a:t>
            </a:r>
            <a:endParaRPr lang="en-US" sz="1200" cap="all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F896A17-0A76-03D7-84A8-2EEA19D1E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28" y="427703"/>
            <a:ext cx="10960209" cy="569287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39946E-109B-6398-78E4-6C364D29759B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529A14-F9D1-0C26-C852-238A48641F17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698A4-2B18-4375-64F7-7E5E5AE7261A}"/>
              </a:ext>
            </a:extLst>
          </p:cNvPr>
          <p:cNvSpPr txBox="1"/>
          <p:nvPr/>
        </p:nvSpPr>
        <p:spPr>
          <a:xfrm>
            <a:off x="3297162" y="4518781"/>
            <a:ext cx="466634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chemeClr val="tx1">
                    <a:lumMod val="95000"/>
                    <a:lumOff val="5000"/>
                  </a:schemeClr>
                </a:solidFill>
              </a:rPr>
              <a:t>Fonte:</a:t>
            </a:r>
            <a:r>
              <a:rPr lang="en-US" sz="1200"/>
              <a:t> 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https://globalherit.hypotheses.org/6325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2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39946E-109B-6398-78E4-6C364D29759B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529A14-F9D1-0C26-C852-238A48641F17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2CB492-A63C-AB36-1DCE-F08A33126FFD}"/>
              </a:ext>
            </a:extLst>
          </p:cNvPr>
          <p:cNvSpPr txBox="1"/>
          <p:nvPr/>
        </p:nvSpPr>
        <p:spPr>
          <a:xfrm>
            <a:off x="423874" y="1493956"/>
            <a:ext cx="1055672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BR" sz="2800" dirty="0">
                <a:latin typeface="Calibri"/>
                <a:cs typeface="Arial"/>
              </a:rPr>
              <a:t>Nosso Projeto </a:t>
            </a:r>
            <a:r>
              <a:rPr lang="pt-BR" sz="2800" dirty="0" err="1">
                <a:latin typeface="Calibri"/>
                <a:cs typeface="Arial"/>
              </a:rPr>
              <a:t>Interdisciclinar</a:t>
            </a:r>
            <a:r>
              <a:rPr lang="pt-BR" sz="2800" dirty="0">
                <a:latin typeface="Calibri"/>
                <a:cs typeface="Arial"/>
              </a:rPr>
              <a:t> (PI) está fundamentado na pauta da ONU dos The Global </a:t>
            </a:r>
            <a:r>
              <a:rPr lang="pt-BR" sz="2800" dirty="0" err="1">
                <a:latin typeface="Calibri"/>
                <a:cs typeface="Arial"/>
              </a:rPr>
              <a:t>Goals</a:t>
            </a:r>
            <a:r>
              <a:rPr lang="pt-BR" sz="2800" dirty="0">
                <a:latin typeface="Calibri"/>
                <a:cs typeface="Arial"/>
              </a:rPr>
              <a:t>;</a:t>
            </a:r>
          </a:p>
          <a:p>
            <a:pPr marL="457200" indent="-457200">
              <a:buFont typeface="Arial"/>
              <a:buChar char="•"/>
            </a:pPr>
            <a:endParaRPr lang="pt-BR" sz="2800" dirty="0">
              <a:latin typeface="Calibri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pt-BR" sz="2800" dirty="0">
              <a:latin typeface="Calibri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pt-BR" sz="2800" dirty="0">
              <a:latin typeface="Calibri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pt-BR" sz="2800" dirty="0">
                <a:latin typeface="Calibri"/>
                <a:cs typeface="Arial"/>
              </a:rPr>
              <a:t>O The Global </a:t>
            </a:r>
            <a:r>
              <a:rPr lang="pt-BR" sz="2800" dirty="0" err="1">
                <a:latin typeface="Calibri"/>
                <a:cs typeface="Arial"/>
              </a:rPr>
              <a:t>Goals</a:t>
            </a:r>
            <a:r>
              <a:rPr lang="pt-BR" sz="2800" dirty="0">
                <a:latin typeface="Calibri"/>
                <a:cs typeface="Arial"/>
              </a:rPr>
              <a:t> são 17 objetivos globais para o desenvolvimento sustentável.</a:t>
            </a:r>
          </a:p>
          <a:p>
            <a:pPr marL="457200" indent="-457200">
              <a:buFont typeface="Arial"/>
              <a:buChar char="•"/>
            </a:pPr>
            <a:endParaRPr lang="pt-BR" sz="2800" dirty="0">
              <a:latin typeface="Calibri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pt-BR" sz="2800" dirty="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584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739A9C3D-D48B-9CB7-55E4-BB5F2CA7D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7885" y="1700885"/>
            <a:ext cx="3456230" cy="345623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D0EFF8-356C-6198-150A-87DB07ADE55F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A1D251-31D7-9F98-2161-171BD9C60855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>
                <a:solidFill>
                  <a:schemeClr val="accent6">
                    <a:lumMod val="50000"/>
                  </a:schemeClr>
                </a:solidFill>
                <a:cs typeface="Calibri"/>
              </a:rPr>
              <a:t>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5AA95-E03D-6844-A82C-BEF77CB87548}"/>
              </a:ext>
            </a:extLst>
          </p:cNvPr>
          <p:cNvSpPr txBox="1"/>
          <p:nvPr/>
        </p:nvSpPr>
        <p:spPr>
          <a:xfrm>
            <a:off x="2498876" y="647290"/>
            <a:ext cx="71942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O </a:t>
            </a:r>
            <a:r>
              <a:rPr lang="en-US" sz="2800" dirty="0" err="1">
                <a:cs typeface="Calibri"/>
              </a:rPr>
              <a:t>objetivo</a:t>
            </a:r>
            <a:r>
              <a:rPr lang="en-US" sz="2800" dirty="0">
                <a:cs typeface="Calibri"/>
              </a:rPr>
              <a:t> que </a:t>
            </a:r>
            <a:r>
              <a:rPr lang="en-US" sz="2800" dirty="0" err="1">
                <a:cs typeface="Calibri"/>
              </a:rPr>
              <a:t>será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trabalhado</a:t>
            </a:r>
            <a:r>
              <a:rPr lang="en-US" sz="2800" dirty="0">
                <a:cs typeface="Calibri"/>
              </a:rPr>
              <a:t> no PI é o 13º.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7DFC7A-B47D-5E3D-75B9-ED8DF184C5D1}"/>
              </a:ext>
            </a:extLst>
          </p:cNvPr>
          <p:cNvSpPr txBox="1"/>
          <p:nvPr/>
        </p:nvSpPr>
        <p:spPr>
          <a:xfrm>
            <a:off x="2764972" y="5425880"/>
            <a:ext cx="66620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>
                <a:cs typeface="Calibri"/>
              </a:rPr>
              <a:t>Ações</a:t>
            </a:r>
            <a:r>
              <a:rPr lang="en-US" sz="2800" dirty="0">
                <a:cs typeface="Calibri"/>
              </a:rPr>
              <a:t> contra a </a:t>
            </a:r>
            <a:r>
              <a:rPr lang="en-US" sz="2800" dirty="0" err="1">
                <a:cs typeface="Calibri"/>
              </a:rPr>
              <a:t>mudança</a:t>
            </a:r>
            <a:r>
              <a:rPr lang="en-US" sz="2800" dirty="0">
                <a:cs typeface="Calibri"/>
              </a:rPr>
              <a:t> global do </a:t>
            </a:r>
            <a:r>
              <a:rPr lang="en-US" sz="2800" dirty="0" err="1">
                <a:cs typeface="Calibri"/>
              </a:rPr>
              <a:t>clima</a:t>
            </a:r>
            <a:r>
              <a:rPr lang="en-US" sz="28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61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4FA850-AE68-7AAC-D53B-12FCE49F9AE9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21AD6B-173D-52CD-CF95-34C86C804B66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>
                <a:solidFill>
                  <a:schemeClr val="accent6">
                    <a:lumMod val="50000"/>
                  </a:schemeClr>
                </a:solidFill>
                <a:cs typeface="Calibri"/>
              </a:rPr>
              <a:t>06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0EC13D-FB36-184D-534C-B01C1F5B06F5}"/>
              </a:ext>
            </a:extLst>
          </p:cNvPr>
          <p:cNvSpPr txBox="1"/>
          <p:nvPr/>
        </p:nvSpPr>
        <p:spPr>
          <a:xfrm>
            <a:off x="651226" y="947253"/>
            <a:ext cx="1015929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BR" sz="3600" dirty="0">
                <a:ea typeface="+mn-lt"/>
                <a:cs typeface="+mn-lt"/>
              </a:rPr>
              <a:t>A nossa contribuição contra a para mudança global no clima: é o EKKOGAIA.</a:t>
            </a:r>
            <a:endParaRPr lang="en-US" sz="3600" dirty="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F2D353-12E1-EC13-63CB-7E4EB49919BD}"/>
              </a:ext>
            </a:extLst>
          </p:cNvPr>
          <p:cNvSpPr txBox="1"/>
          <p:nvPr/>
        </p:nvSpPr>
        <p:spPr>
          <a:xfrm>
            <a:off x="3420572" y="4186463"/>
            <a:ext cx="535085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Mas o que é EKKOGAIA?</a:t>
            </a:r>
          </a:p>
        </p:txBody>
      </p:sp>
    </p:spTree>
    <p:extLst>
      <p:ext uri="{BB962C8B-B14F-4D97-AF65-F5344CB8AC3E}">
        <p14:creationId xmlns:p14="http://schemas.microsoft.com/office/powerpoint/2010/main" val="198268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>
                <a:solidFill>
                  <a:schemeClr val="accent6">
                    <a:lumMod val="50000"/>
                  </a:schemeClr>
                </a:solidFill>
                <a:cs typeface="Calibri"/>
              </a:rPr>
              <a:t>07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9A803-BD83-F3B1-A2E4-9DCF0428DB5A}"/>
              </a:ext>
            </a:extLst>
          </p:cNvPr>
          <p:cNvSpPr txBox="1"/>
          <p:nvPr/>
        </p:nvSpPr>
        <p:spPr>
          <a:xfrm>
            <a:off x="853924" y="454780"/>
            <a:ext cx="3178628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900" i="1"/>
              <a:t>EKKOGAIA</a:t>
            </a:r>
            <a:endParaRPr lang="en-US" sz="4900" i="1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485213" y="2258376"/>
            <a:ext cx="10000889" cy="29992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pt-BR" sz="3600" dirty="0" err="1">
                <a:latin typeface="Calibri"/>
                <a:cs typeface="Arial"/>
              </a:rPr>
              <a:t>Ekkogaia</a:t>
            </a:r>
            <a:r>
              <a:rPr lang="pt-BR" sz="3600" dirty="0">
                <a:latin typeface="Calibri"/>
                <a:cs typeface="Arial"/>
              </a:rPr>
              <a:t> é um aplicativo para dispositivos móveis que auxilia seu usuário a economizar energia elétrica:</a:t>
            </a:r>
            <a:endParaRPr lang="en-US" sz="3600" dirty="0">
              <a:latin typeface="Calibri"/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endParaRPr lang="pt-BR" sz="2000" dirty="0">
              <a:latin typeface="Calibri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341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08D26-B4A5-015D-4B78-65A8335F30DA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DADA-41FD-2E3E-7B33-937EC480D57F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9A803-BD83-F3B1-A2E4-9DCF0428DB5A}"/>
              </a:ext>
            </a:extLst>
          </p:cNvPr>
          <p:cNvSpPr txBox="1"/>
          <p:nvPr/>
        </p:nvSpPr>
        <p:spPr>
          <a:xfrm>
            <a:off x="853924" y="454780"/>
            <a:ext cx="3178628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900" i="1"/>
              <a:t>EKKOGAIA</a:t>
            </a:r>
            <a:endParaRPr lang="en-US" sz="4900" i="1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8AAAD-CD83-6680-B14C-292BCF44487D}"/>
              </a:ext>
            </a:extLst>
          </p:cNvPr>
          <p:cNvSpPr txBox="1"/>
          <p:nvPr/>
        </p:nvSpPr>
        <p:spPr>
          <a:xfrm>
            <a:off x="339213" y="1936254"/>
            <a:ext cx="10118876" cy="25185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Ajuda a economizar bateria configurando o aparelho;</a:t>
            </a:r>
            <a:endParaRPr lang="pt-BR" sz="2800" dirty="0">
              <a:latin typeface="Calibri"/>
              <a:ea typeface="+mn-lt"/>
              <a:cs typeface="Arial"/>
            </a:endParaRPr>
          </a:p>
          <a:p>
            <a:pPr marL="742950" lvl="1" indent="-285750" algn="just">
              <a:lnSpc>
                <a:spcPct val="150000"/>
              </a:lnSpc>
              <a:buFont typeface="Arial,Sans-Serif"/>
              <a:buChar char="•"/>
            </a:pPr>
            <a:endParaRPr lang="pt-BR" sz="1200" dirty="0">
              <a:latin typeface="Calibri"/>
              <a:cs typeface="Arial"/>
            </a:endParaRPr>
          </a:p>
          <a:p>
            <a:pPr marL="742950" lvl="1" indent="-285750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Conta com dicas diárias de economia de energia;</a:t>
            </a:r>
            <a:endParaRPr lang="pt-BR" sz="2800" dirty="0">
              <a:latin typeface="Calibri"/>
              <a:ea typeface="+mn-lt"/>
              <a:cs typeface="Arial"/>
            </a:endParaRPr>
          </a:p>
          <a:p>
            <a:pPr marL="742950" lvl="1" indent="-285750" algn="just">
              <a:lnSpc>
                <a:spcPct val="150000"/>
              </a:lnSpc>
              <a:buFont typeface="Arial,Sans-Serif"/>
              <a:buChar char="•"/>
            </a:pPr>
            <a:endParaRPr lang="pt-BR" sz="1200" dirty="0">
              <a:latin typeface="Calibri"/>
              <a:cs typeface="Arial"/>
            </a:endParaRPr>
          </a:p>
          <a:p>
            <a:pPr marL="742950" lvl="1" indent="-285750" algn="just">
              <a:lnSpc>
                <a:spcPct val="150000"/>
              </a:lnSpc>
              <a:buFont typeface="Arial,Sans-Serif"/>
              <a:buChar char="•"/>
            </a:pPr>
            <a:r>
              <a:rPr lang="pt-BR" sz="2800" dirty="0">
                <a:latin typeface="Calibri"/>
                <a:cs typeface="Arial"/>
              </a:rPr>
              <a:t>Possui um contador de gastos de energia. </a:t>
            </a:r>
            <a:endParaRPr lang="en-US" sz="2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028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indoor, blue, painting, painted&#10;&#10;Description automatically generated">
            <a:extLst>
              <a:ext uri="{FF2B5EF4-FFF2-40B4-BE49-F238E27FC236}">
                <a16:creationId xmlns:a16="http://schemas.microsoft.com/office/drawing/2014/main" id="{A8BDB1D8-D963-B22A-43BE-C86A56955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637" y="546406"/>
            <a:ext cx="2549677" cy="25496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95F906-E8E8-E544-A3C7-09BD13A02B8B}"/>
              </a:ext>
            </a:extLst>
          </p:cNvPr>
          <p:cNvSpPr/>
          <p:nvPr/>
        </p:nvSpPr>
        <p:spPr>
          <a:xfrm>
            <a:off x="11274725" y="-4313"/>
            <a:ext cx="920150" cy="6966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8C55A-BBEC-66C5-EA3A-4E5EFCC69500}"/>
              </a:ext>
            </a:extLst>
          </p:cNvPr>
          <p:cNvSpPr/>
          <p:nvPr/>
        </p:nvSpPr>
        <p:spPr>
          <a:xfrm>
            <a:off x="11272557" y="2677645"/>
            <a:ext cx="918882" cy="918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09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3924A-D253-19E7-AC97-A1349A762831}"/>
              </a:ext>
            </a:extLst>
          </p:cNvPr>
          <p:cNvSpPr txBox="1"/>
          <p:nvPr/>
        </p:nvSpPr>
        <p:spPr>
          <a:xfrm>
            <a:off x="4084247" y="202908"/>
            <a:ext cx="31060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 err="1"/>
              <a:t>Figura</a:t>
            </a:r>
            <a:r>
              <a:rPr lang="en-US" sz="1200" b="1" dirty="0"/>
              <a:t> 2: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Gaia, 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deusa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da Terra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93AC6-304D-8D59-C002-43D72BD1CB6B}"/>
              </a:ext>
            </a:extLst>
          </p:cNvPr>
          <p:cNvSpPr txBox="1"/>
          <p:nvPr/>
        </p:nvSpPr>
        <p:spPr>
          <a:xfrm>
            <a:off x="4084247" y="3137086"/>
            <a:ext cx="25496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Fonte:</a:t>
            </a:r>
            <a:r>
              <a:rPr lang="en-US" sz="1200" dirty="0"/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https://mitologiagrega.net.br/gaia-a-deusa-da-terra/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CA5989-79D5-D09D-7022-6DEDBA8A6D2E}"/>
              </a:ext>
            </a:extLst>
          </p:cNvPr>
          <p:cNvSpPr txBox="1"/>
          <p:nvPr/>
        </p:nvSpPr>
        <p:spPr>
          <a:xfrm>
            <a:off x="273352" y="3882926"/>
            <a:ext cx="1050834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3200" dirty="0">
                <a:cs typeface="Calibri"/>
              </a:rPr>
              <a:t>O </a:t>
            </a:r>
            <a:r>
              <a:rPr lang="en-US" sz="3200" dirty="0" err="1">
                <a:cs typeface="Calibri"/>
              </a:rPr>
              <a:t>nome</a:t>
            </a:r>
            <a:r>
              <a:rPr lang="en-US" sz="3200" dirty="0">
                <a:cs typeface="Calibri"/>
              </a:rPr>
              <a:t> </a:t>
            </a:r>
            <a:r>
              <a:rPr lang="en-US" sz="3200" dirty="0" err="1">
                <a:cs typeface="Calibri"/>
              </a:rPr>
              <a:t>Ekkogaia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vem</a:t>
            </a:r>
            <a:r>
              <a:rPr lang="en-US" sz="3200" dirty="0">
                <a:cs typeface="Calibri"/>
              </a:rPr>
              <a:t> da </a:t>
            </a:r>
            <a:r>
              <a:rPr lang="en-US" sz="3200" dirty="0" err="1">
                <a:cs typeface="Calibri"/>
              </a:rPr>
              <a:t>junção</a:t>
            </a:r>
            <a:r>
              <a:rPr lang="en-US" sz="3200" dirty="0">
                <a:cs typeface="Calibri"/>
              </a:rPr>
              <a:t> de </a:t>
            </a:r>
            <a:r>
              <a:rPr lang="en-US" sz="3200" dirty="0" err="1">
                <a:cs typeface="Calibri"/>
              </a:rPr>
              <a:t>duas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palavras</a:t>
            </a:r>
            <a:r>
              <a:rPr lang="en-US" sz="3200" dirty="0">
                <a:cs typeface="Calibri"/>
              </a:rPr>
              <a:t>: Economia + Gaia.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DD587-035E-B8B5-075F-AC3C88A471EF}"/>
              </a:ext>
            </a:extLst>
          </p:cNvPr>
          <p:cNvSpPr txBox="1"/>
          <p:nvPr/>
        </p:nvSpPr>
        <p:spPr>
          <a:xfrm>
            <a:off x="268311" y="5279434"/>
            <a:ext cx="106160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3200" dirty="0">
                <a:cs typeface="Calibri"/>
              </a:rPr>
              <a:t>A </a:t>
            </a:r>
            <a:r>
              <a:rPr lang="en-US" sz="3200" dirty="0" err="1">
                <a:cs typeface="Calibri"/>
              </a:rPr>
              <a:t>palavra</a:t>
            </a:r>
            <a:r>
              <a:rPr lang="en-US" sz="3200" dirty="0">
                <a:cs typeface="Calibri"/>
              </a:rPr>
              <a:t> "Economia" </a:t>
            </a:r>
            <a:r>
              <a:rPr lang="en-US" sz="3200" dirty="0" err="1">
                <a:cs typeface="Calibri"/>
              </a:rPr>
              <a:t>foi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cortada</a:t>
            </a:r>
            <a:r>
              <a:rPr lang="en-US" sz="3200" dirty="0">
                <a:cs typeface="Calibri"/>
              </a:rPr>
              <a:t> e </a:t>
            </a:r>
            <a:r>
              <a:rPr lang="en-US" sz="3200" dirty="0" err="1">
                <a:cs typeface="Calibri"/>
              </a:rPr>
              <a:t>teve</a:t>
            </a:r>
            <a:r>
              <a:rPr lang="en-US" sz="3200" dirty="0">
                <a:cs typeface="Calibri"/>
              </a:rPr>
              <a:t> o "C" </a:t>
            </a:r>
            <a:r>
              <a:rPr lang="en-US" sz="3200" dirty="0" err="1">
                <a:cs typeface="Calibri"/>
              </a:rPr>
              <a:t>substituido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por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dois</a:t>
            </a:r>
            <a:r>
              <a:rPr lang="en-US" sz="3200" dirty="0">
                <a:cs typeface="Calibri"/>
              </a:rPr>
              <a:t> "K's".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400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d59b4e3-a75a-45fd-b48b-7e736d129f7c">
      <Terms xmlns="http://schemas.microsoft.com/office/infopath/2007/PartnerControls"/>
    </lcf76f155ced4ddcb4097134ff3c332f>
    <TaxCatchAll xmlns="0d2254a8-b9ed-4394-a847-13ad7b246dd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6611434B13A3479CB25E68C2F97656" ma:contentTypeVersion="8" ma:contentTypeDescription="Crie um novo documento." ma:contentTypeScope="" ma:versionID="e690f393f58afc50289eb8bca84d0b5e">
  <xsd:schema xmlns:xsd="http://www.w3.org/2001/XMLSchema" xmlns:xs="http://www.w3.org/2001/XMLSchema" xmlns:p="http://schemas.microsoft.com/office/2006/metadata/properties" xmlns:ns2="1d59b4e3-a75a-45fd-b48b-7e736d129f7c" xmlns:ns3="0d2254a8-b9ed-4394-a847-13ad7b246dd9" targetNamespace="http://schemas.microsoft.com/office/2006/metadata/properties" ma:root="true" ma:fieldsID="35e1e1df96c581faa18d9b75de6153ec" ns2:_="" ns3:_="">
    <xsd:import namespace="1d59b4e3-a75a-45fd-b48b-7e736d129f7c"/>
    <xsd:import namespace="0d2254a8-b9ed-4394-a847-13ad7b246dd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59b4e3-a75a-45fd-b48b-7e736d129f7c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2254a8-b9ed-4394-a847-13ad7b246dd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3fd8ced-df81-45f2-880c-27d017974e7c}" ma:internalName="TaxCatchAll" ma:showField="CatchAllData" ma:web="0d2254a8-b9ed-4394-a847-13ad7b246d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E94CC1-0AD3-421C-BD23-C60399E02F74}">
  <ds:schemaRefs>
    <ds:schemaRef ds:uri="http://schemas.microsoft.com/office/2006/metadata/properties"/>
    <ds:schemaRef ds:uri="http://schemas.microsoft.com/office/infopath/2007/PartnerControls"/>
    <ds:schemaRef ds:uri="1d59b4e3-a75a-45fd-b48b-7e736d129f7c"/>
    <ds:schemaRef ds:uri="0d2254a8-b9ed-4394-a847-13ad7b246dd9"/>
  </ds:schemaRefs>
</ds:datastoreItem>
</file>

<file path=customXml/itemProps2.xml><?xml version="1.0" encoding="utf-8"?>
<ds:datastoreItem xmlns:ds="http://schemas.openxmlformats.org/officeDocument/2006/customXml" ds:itemID="{308407FC-F17D-47E8-AA88-62D2434620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59b4e3-a75a-45fd-b48b-7e736d129f7c"/>
    <ds:schemaRef ds:uri="0d2254a8-b9ed-4394-a847-13ad7b246d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71FEB8-267E-4B28-AAFD-6837C5AC29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558</Words>
  <Application>Microsoft Office PowerPoint</Application>
  <PresentationFormat>Widescreen</PresentationFormat>
  <Paragraphs>116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Arial,Sans-Serif</vt:lpstr>
      <vt:lpstr>Calibri</vt:lpstr>
      <vt:lpstr>Calibri Light</vt:lpstr>
      <vt:lpstr>office theme</vt:lpstr>
      <vt:lpstr>Projeto Interdisciplinar Primeiro Semestre</vt:lpstr>
      <vt:lpstr>Materias Envolvidas: Engenharia de Software Desenvolvimento Web I Design Digital</vt:lpstr>
      <vt:lpstr>Figura 1: Os 17 objetivos de desenvolvimento sustentável IV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Daniel França</cp:lastModifiedBy>
  <cp:revision>7</cp:revision>
  <dcterms:created xsi:type="dcterms:W3CDTF">2022-05-21T01:40:10Z</dcterms:created>
  <dcterms:modified xsi:type="dcterms:W3CDTF">2022-06-24T20:32:44Z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0x0101000F6611434B13A3479CB25E68C2F97656</vt:lpwstr>
  </property>
  <property fmtid="{D5CDD505-2E9C-101B-9397-08002B2CF9AE}" pid="3" name="MediaServiceImageTags">
    <vt:lpwstr/>
  </property>
</Properties>
</file>