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96" r:id="rId3"/>
    <p:sldId id="350" r:id="rId4"/>
    <p:sldId id="349" r:id="rId5"/>
    <p:sldId id="351" r:id="rId6"/>
    <p:sldId id="352" r:id="rId7"/>
    <p:sldId id="353" r:id="rId8"/>
    <p:sldId id="354" r:id="rId9"/>
    <p:sldId id="355" r:id="rId10"/>
    <p:sldId id="357" r:id="rId11"/>
    <p:sldId id="356" r:id="rId12"/>
    <p:sldId id="358" r:id="rId13"/>
    <p:sldId id="359" r:id="rId14"/>
    <p:sldId id="361" r:id="rId15"/>
    <p:sldId id="360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294" r:id="rId73"/>
    <p:sldId id="295" r:id="rId7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3110" autoAdjust="0"/>
  </p:normalViewPr>
  <p:slideViewPr>
    <p:cSldViewPr snapToGrid="0">
      <p:cViewPr>
        <p:scale>
          <a:sx n="50" d="100"/>
          <a:sy n="50" d="100"/>
        </p:scale>
        <p:origin x="1842" y="426"/>
      </p:cViewPr>
      <p:guideLst/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13/07/2023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58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3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526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6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9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7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56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1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34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20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579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4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00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53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2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7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96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910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49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81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9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91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177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83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29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83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47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73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82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921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9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98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403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815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931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793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60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30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142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691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0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003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970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454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417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519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311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743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106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5525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251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0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691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99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12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640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57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3050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610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8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723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5724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0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73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108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791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871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4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60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3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13/07/2023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13/07/2023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122363"/>
            <a:ext cx="11231880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GERENCIAMENTO DE CONFIGURAÇÃO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0533" y="5147733"/>
            <a:ext cx="8805333" cy="1710267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ESP. Yuri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CostA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Multiplataforma – FATEC ARARAS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F7DFDD-6FB4-E34D-6719-28ED1BB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1847849"/>
            <a:ext cx="4538662" cy="47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3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Considerando este cenário, frequentemente ocorreriam sobreposições ou perdas de modificações implementadas nos artefatos comuns nas organizações sem a prática da Gerência de Configuração.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desenvolvedor poderia implementar sua modificação em uma versão desatualizada do artefato e sobrepor a versão mais atual disponibilizada por outro.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problema ocorre devido à atualização simultânea, quando dois desenvolvedores compartilham o mesmo repositório e não existe controle ou restrição quanto ao acesso a este repositório.</a:t>
            </a:r>
          </a:p>
        </p:txBody>
      </p:sp>
    </p:spTree>
    <p:extLst>
      <p:ext uri="{BB962C8B-B14F-4D97-AF65-F5344CB8AC3E}">
        <p14:creationId xmlns:p14="http://schemas.microsoft.com/office/powerpoint/2010/main" val="363541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Sob a perspectiva de desenvolvimento, a Gerência de Configuração de Software abrange três sistemas principais: controle de modificações, controle de versões e controle de gerenciamento de construção.</a:t>
            </a:r>
          </a:p>
        </p:txBody>
      </p:sp>
    </p:spTree>
    <p:extLst>
      <p:ext uri="{BB962C8B-B14F-4D97-AF65-F5344CB8AC3E}">
        <p14:creationId xmlns:p14="http://schemas.microsoft.com/office/powerpoint/2010/main" val="7316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 controle de modificações armazena todas as informações geradas durante o andamento das solicitações de modificação e relata essas informações aos participantes interessados e autorizados.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Podemos citar como exemplos de ferramentas de mercado: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Bugzilla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Jira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IBM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ClearQuest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71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31574-CB84-87DC-45D1-D877EA7A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1887496" cy="2483630"/>
          </a:xfrm>
          <a:prstGeom prst="rect">
            <a:avLst/>
          </a:prstGeom>
        </p:spPr>
      </p:pic>
      <p:pic>
        <p:nvPicPr>
          <p:cNvPr id="1026" name="Picture 2" descr="Atlassian Jira e Plugins Jira - Jira SENAC">
            <a:extLst>
              <a:ext uri="{FF2B5EF4-FFF2-40B4-BE49-F238E27FC236}">
                <a16:creationId xmlns:a16="http://schemas.microsoft.com/office/drawing/2014/main" id="{688A480E-8064-269E-5893-2C69841A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00" y="2866218"/>
            <a:ext cx="3770354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C9B8C9-B9B1-7A02-9496-D598C594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4" y="4620570"/>
            <a:ext cx="4067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are Alloy Navigator vs Rational ClearQuest 2023 | Capterra">
            <a:extLst>
              <a:ext uri="{FF2B5EF4-FFF2-40B4-BE49-F238E27FC236}">
                <a16:creationId xmlns:a16="http://schemas.microsoft.com/office/drawing/2014/main" id="{862E63AB-54FE-DD0D-2D8A-F369E9F6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45" y="2380970"/>
            <a:ext cx="4048168" cy="251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38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 controle de versões permite que os artefatos sob Gerência de Configuração evoluam de forma distribuída, concorrente e disciplinada, evitando perdas ou sobreposições durante o desenvolvimento e a manutenção do artefato.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Podemos citar como exemplos de ferramentas de mercado: CVS,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IBM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ClearCase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Microsoft Visual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Safe.</a:t>
            </a:r>
          </a:p>
        </p:txBody>
      </p:sp>
    </p:spTree>
    <p:extLst>
      <p:ext uri="{BB962C8B-B14F-4D97-AF65-F5344CB8AC3E}">
        <p14:creationId xmlns:p14="http://schemas.microsoft.com/office/powerpoint/2010/main" val="267685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pic>
        <p:nvPicPr>
          <p:cNvPr id="2050" name="Picture 2" descr="Version Control Software Comparison: Git, Mercurial,CVS, SVN | by Derya  Cortuk | Medium">
            <a:extLst>
              <a:ext uri="{FF2B5EF4-FFF2-40B4-BE49-F238E27FC236}">
                <a16:creationId xmlns:a16="http://schemas.microsoft.com/office/drawing/2014/main" id="{E78933FA-2833-FD33-331E-D65091236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72" y="2097088"/>
            <a:ext cx="7403480" cy="35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 gerenciamento de construção automatiza o processo de transformação dos diversos artefatos do software que compõem um projeto em um sistema executável propriamente dito.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processo é nomeado construção do software que, por exemplo, testa e empacota a aplicação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como um arquivo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processo ocorre de forma aderente às normas, procedimentos, políticas e padrões definidos para o projeto.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Podemos citar como exemplos de ferramentas de mercado: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Apache Ant..</a:t>
            </a:r>
          </a:p>
        </p:txBody>
      </p:sp>
    </p:spTree>
    <p:extLst>
      <p:ext uri="{BB962C8B-B14F-4D97-AF65-F5344CB8AC3E}">
        <p14:creationId xmlns:p14="http://schemas.microsoft.com/office/powerpoint/2010/main" val="232565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AF027C-BD9F-EC90-35B5-E1013CC2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431663"/>
            <a:ext cx="3940098" cy="9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E315C3-45F4-671B-7D46-537EEDF1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507433"/>
            <a:ext cx="4412462" cy="27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9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Vantagens da GCS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vantagens da utilização da Gerência de Configuração de Software são inúmeras. Dentre elas, podemos listar:</a:t>
            </a:r>
          </a:p>
        </p:txBody>
      </p:sp>
    </p:spTree>
    <p:extLst>
      <p:ext uri="{BB962C8B-B14F-4D97-AF65-F5344CB8AC3E}">
        <p14:creationId xmlns:p14="http://schemas.microsoft.com/office/powerpoint/2010/main" val="74935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Conteúdo programado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Terminologia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Estratégias de Organização</a:t>
            </a:r>
          </a:p>
          <a:p>
            <a:pPr algn="just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Gerência de Configuração e Desenvolvimento de Software</a:t>
            </a: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fontScale="85000" lnSpcReduction="20000"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Ganho de produtividade e eficiência;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Diminuição do retrabalho e dos erros;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Aumento da disciplina no processo de desenvolvimento;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Aumento da memória organizacional;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Acesso às informações qualitativas e quantitativas referentes ao processo de desenvolvimento, como por exemplo, medida de esforço para efetuar uma alteração e frequência de modificações por componente;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Possibilidade de estabelecer uma trilha de auditoria indicando por que, quando e por quem um artefato foi alterado;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Auxílio à gerência de projetos;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Garantia de ambiente estável no qual o produto deve ser desenvolvido.</a:t>
            </a:r>
          </a:p>
        </p:txBody>
      </p:sp>
    </p:spTree>
    <p:extLst>
      <p:ext uri="{BB962C8B-B14F-4D97-AF65-F5344CB8AC3E}">
        <p14:creationId xmlns:p14="http://schemas.microsoft.com/office/powerpoint/2010/main" val="2274178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 controle de versões permite que os artefatos sejam obtidos, por meio de uma operação conhecida como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check-out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modificados dentro do espaço de trabalho do desenvolvedor e, depois, retornados ao repositório, por meio de uma operação conhecida como check-in, como exemplifica 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405835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pic>
        <p:nvPicPr>
          <p:cNvPr id="4098" name="Picture 2" descr="Operações Check-in e Check-out">
            <a:extLst>
              <a:ext uri="{FF2B5EF4-FFF2-40B4-BE49-F238E27FC236}">
                <a16:creationId xmlns:a16="http://schemas.microsoft.com/office/drawing/2014/main" id="{84F08C45-454C-88CD-836D-8ADAC987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94" y="1855145"/>
            <a:ext cx="6627812" cy="479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8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repositório é o local de armazenamento dos artefatos que estão sob controle da Gerência de Configuração de Software.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Estes artefatos recebem o nome de itens de configuração. A cada operação de check-in realizada, a versão do item de configuração é incrementada de uma unidade.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 o item é adicionado pela primeira vez no repositório, este item passa a ter a versão igual a 1. Para cada item de configuração armazenado, são anexadas informações como: datas da criação ou alteração, comentários e versões.</a:t>
            </a:r>
          </a:p>
        </p:txBody>
      </p:sp>
    </p:spTree>
    <p:extLst>
      <p:ext uri="{BB962C8B-B14F-4D97-AF65-F5344CB8AC3E}">
        <p14:creationId xmlns:p14="http://schemas.microsoft.com/office/powerpoint/2010/main" val="7729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cenário, não há perdas ou sobreposições porque políticas de trabalho foram estabelecidas, restringindo ou controlando as modificações no repositório.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ferramentas de controle de versões normalmente suportam a definição de diferentes políticas de trabalho.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Dentre essas políticas, podemos citar a política pessimista, que enfatiza o uso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check-out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reservado, fazendo bloqueio e inibindo o paralelismo do desenvolvimento sobre o mesmo artefato.</a:t>
            </a:r>
          </a:p>
        </p:txBody>
      </p:sp>
    </p:spTree>
    <p:extLst>
      <p:ext uri="{BB962C8B-B14F-4D97-AF65-F5344CB8AC3E}">
        <p14:creationId xmlns:p14="http://schemas.microsoft.com/office/powerpoint/2010/main" val="163037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pic>
        <p:nvPicPr>
          <p:cNvPr id="5122" name="Picture 2" descr="Política Pessimista">
            <a:extLst>
              <a:ext uri="{FF2B5EF4-FFF2-40B4-BE49-F238E27FC236}">
                <a16:creationId xmlns:a16="http://schemas.microsoft.com/office/drawing/2014/main" id="{088A3D73-A816-24BA-45D8-F24AD685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7" y="1629785"/>
            <a:ext cx="8591550" cy="46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6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Outra política amplamente utilizada é a otimista. Neste cenário, se um artefato for alterado simultaneamente por dois desenvolvedores, a política assume que a quantidade de conflitos será naturalmente baixa e que será mais fácil tratar cada conflito individualmente, caso eles venham a ocorrer.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política otimista usa um mecanismo conhecido como junção (merge), que une as modificações efetuadas em paralelo sobre um mesmo artefato e produz uma nova versão deste artefato que contém a soma das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36177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5C3E27-6F42-5788-A0BC-61DD67F8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56" y="1693153"/>
            <a:ext cx="9155111" cy="49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0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conflitos ocorrem quando a mesma região ou linha do arquivo é modificada. A junção é automática, na maioria dos casos, mas quando ocorre um conflito, ela deve ser feita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209552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Existem situações onde uma determinada política é mais indicada do que as demais.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 casos onde a junção tende a ser complexa, quando, por exemplo, os artefatos não são textuais e a ferramenta não dá apoio automatizado para junções, é mais indicado trabalhar usando políticas pessimistas.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Contudo, na grande maioria das situações referentes ao desenvolvimento de software, as políticas otimistas atendem satisfatoriamente.</a:t>
            </a:r>
          </a:p>
        </p:txBody>
      </p:sp>
    </p:spTree>
    <p:extLst>
      <p:ext uri="{BB962C8B-B14F-4D97-AF65-F5344CB8AC3E}">
        <p14:creationId xmlns:p14="http://schemas.microsoft.com/office/powerpoint/2010/main" val="418716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sistemas de software estão em constante evolução. A manutenção do software, isto é, modificações em artefatos existentes, chega a consumir 75% do custo total do seu ciclo de vida.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Aproximadamente, 20% de todo o esforço de manutenção é usado para consertar erros de implementação e os outros 80% são utilizados na adaptação do software em função de modificações em requisitos funcionais, regras de negócios e na reengenharia da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162592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lnSpcReduction="100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Baselines e Releases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Além desses recursos fundamentais presentes no sistema de controle de versão, outros recursos mais elaborados também são encontrados com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freqüência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determinados momentos do ciclo de vida de desenvolvimento e manutenção do software, os itens de configuração são agrupados e verificados, constituindo configurações do software voltadas para propósitos específicos.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momento, cria-se marcos no versionamento de artefatos que são denominados baselines ou releases.</a:t>
            </a:r>
          </a:p>
        </p:txBody>
      </p:sp>
    </p:spTree>
    <p:extLst>
      <p:ext uri="{BB962C8B-B14F-4D97-AF65-F5344CB8AC3E}">
        <p14:creationId xmlns:p14="http://schemas.microsoft.com/office/powerpoint/2010/main" val="1937135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diferença entre baselines e releases é sutil.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baselines representam conjuntos de itens de configuração formalmente aprovados que servem de base para as etapas seguintes de desenvolvimento.</a:t>
            </a:r>
          </a:p>
          <a:p>
            <a:pPr lvl="1"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Mas, quando uma entrega formal é feita ao cliente, no final de uma iteração, por exemplo, denominamos esta entrega de release. </a:t>
            </a:r>
          </a:p>
        </p:txBody>
      </p:sp>
    </p:spTree>
    <p:extLst>
      <p:ext uri="{BB962C8B-B14F-4D97-AF65-F5344CB8AC3E}">
        <p14:creationId xmlns:p14="http://schemas.microsoft.com/office/powerpoint/2010/main" val="1621177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pic>
        <p:nvPicPr>
          <p:cNvPr id="6146" name="Picture 2" descr="Definição de Baselines">
            <a:extLst>
              <a:ext uri="{FF2B5EF4-FFF2-40B4-BE49-F238E27FC236}">
                <a16:creationId xmlns:a16="http://schemas.microsoft.com/office/drawing/2014/main" id="{9E3710D6-C321-54A9-F3CB-C2E327A0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097088"/>
            <a:ext cx="8839199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9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Gerência de Configuração de Software também permite que a implementação de novas funcionalidades por uma equipe seja realizada em paralelo, mas de forma isolada e independente das modificações de outros desenvolvedores.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isolamento é obtido com o uso de ramo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As linhas de desenvolvimento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codelines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são designadas para cada projeto e são compartilhadas por vários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3632121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primeira linha de desenvolvimento definida no projeto é, por convenção, nomeada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ramo é criado no repositório e representa uma linha secundária de desenvolvimento que pode ser unida novamente à linha principal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por meio da operação de junção (merge).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Atualmente, a necessidade de atender, ao mesmo tempo, as múltiplas demandas do projeto torna o uso de ramos um diferencial.</a:t>
            </a:r>
          </a:p>
        </p:txBody>
      </p:sp>
    </p:spTree>
    <p:extLst>
      <p:ext uri="{BB962C8B-B14F-4D97-AF65-F5344CB8AC3E}">
        <p14:creationId xmlns:p14="http://schemas.microsoft.com/office/powerpoint/2010/main" val="1827880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A11B9B-6A20-6C61-600B-0D395F12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14" y="2097088"/>
            <a:ext cx="9255596" cy="38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9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figura a seguir exemplifica a criação de um ramo e a operação de junção.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junção é efetuada para cada artefato do ramo e todas as modificações efetuadas desde o ancestral em comum são levadas em consideração.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que um artefato foi modificado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no ramo. Digamos que, quando o ramo foi criado, este artefato estava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 a versão 1.</a:t>
            </a:r>
          </a:p>
        </p:txBody>
      </p:sp>
    </p:spTree>
    <p:extLst>
      <p:ext uri="{BB962C8B-B14F-4D97-AF65-F5344CB8AC3E}">
        <p14:creationId xmlns:p14="http://schemas.microsoft.com/office/powerpoint/2010/main" val="1337855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 quando ocorreu a junção do ramo, ele estava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 a versão 2.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processo de junção soma as modificações efetuadas em paralelo, criando uma nova versão do artefato.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Portanto, ao final, a versão 3 do artefato contém as modificações ß efetuadas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desde a versão 1 deste artefato e também as modificações a realizadas no ramo.</a:t>
            </a:r>
          </a:p>
        </p:txBody>
      </p:sp>
    </p:spTree>
    <p:extLst>
      <p:ext uri="{BB962C8B-B14F-4D97-AF65-F5344CB8AC3E}">
        <p14:creationId xmlns:p14="http://schemas.microsoft.com/office/powerpoint/2010/main" val="1957823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pic>
        <p:nvPicPr>
          <p:cNvPr id="7170" name="Picture 2" descr="Junção">
            <a:extLst>
              <a:ext uri="{FF2B5EF4-FFF2-40B4-BE49-F238E27FC236}">
                <a16:creationId xmlns:a16="http://schemas.microsoft.com/office/drawing/2014/main" id="{55426DE4-059B-64BE-17B6-62FE0CD7D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22" y="2097088"/>
            <a:ext cx="9088180" cy="37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73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importante ressaltar que o isolamento longo dificulta a operação de junção, portanto, é necessário realizar junções periodicamente.</a:t>
            </a:r>
          </a:p>
        </p:txBody>
      </p:sp>
    </p:spTree>
    <p:extLst>
      <p:ext uri="{BB962C8B-B14F-4D97-AF65-F5344CB8AC3E}">
        <p14:creationId xmlns:p14="http://schemas.microsoft.com/office/powerpoint/2010/main" val="40825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Gerência de Configuração de Software surgiu da necessidade de controlar estas modificações, por meio de métodos e ferramentas, com o intuito de maximizar a produtividade e minimizar os erros cometidos durante a evolução.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uma disciplina que controla e notifica as inúmeras correções, extensões e adaptações aplicadas durante o ciclo de vida do software de forma a assegurar um processo de desenvolvimento e evolução sistemático e rastreável, sendo indispensável quando equipes manipulam, muitas vezes em conjunto, artefatos comuns.</a:t>
            </a:r>
          </a:p>
        </p:txBody>
      </p:sp>
    </p:spTree>
    <p:extLst>
      <p:ext uri="{BB962C8B-B14F-4D97-AF65-F5344CB8AC3E}">
        <p14:creationId xmlns:p14="http://schemas.microsoft.com/office/powerpoint/2010/main" val="3341545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Estratégias podem ser adotadas para organizar o trabalho dos desenvolvedores no projeto.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forma genérica, criar um ramo é um meio de organizar o trabalho, pois isola o desenvolvimento de outras modificações e possibilita que o trabalho seja executado sem que uma modificação específica cause impacto nas demais alterações do software.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entanto, o isolamento que o ramo promove, tem um custo associado.</a:t>
            </a:r>
          </a:p>
        </p:txBody>
      </p:sp>
    </p:spTree>
    <p:extLst>
      <p:ext uri="{BB962C8B-B14F-4D97-AF65-F5344CB8AC3E}">
        <p14:creationId xmlns:p14="http://schemas.microsoft.com/office/powerpoint/2010/main" val="32007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Mesmo com ótimas ferramentas, a junção pode ser uma atividade difícil, em função dos conflitos que ocorrem. Portanto, deve existir um balanceamento entre custo versus benefício, avaliando duas alternativas:</a:t>
            </a:r>
          </a:p>
        </p:txBody>
      </p:sp>
    </p:spTree>
    <p:extLst>
      <p:ext uri="{BB962C8B-B14F-4D97-AF65-F5344CB8AC3E}">
        <p14:creationId xmlns:p14="http://schemas.microsoft.com/office/powerpoint/2010/main" val="268542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usar isolamento com ramos e conciliar os eventuais conflitos que podem surgir ao fazer a junção deste ramo com 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ou</a:t>
            </a:r>
          </a:p>
          <a:p>
            <a:pPr marL="914400" lvl="1" indent="-457200" algn="just">
              <a:buFont typeface="+mj-lt"/>
              <a:buAutoNum type="arabicPeriod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usar isolamento e fazer todas as modificações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Esta última alternativa pode minimizar os problemas de integração, mas maximizar a concorrência e dificultar a entrega de uma release com um subconjunto de requisitos completo e correto em um marco do projeto.</a:t>
            </a:r>
          </a:p>
        </p:txBody>
      </p:sp>
    </p:spTree>
    <p:extLst>
      <p:ext uri="{BB962C8B-B14F-4D97-AF65-F5344CB8AC3E}">
        <p14:creationId xmlns:p14="http://schemas.microsoft.com/office/powerpoint/2010/main" val="711393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Estratégias de ramificação podem ser utilizadas, ao longo do desenvolvimento, em situações específicas. Algumas podem ser combinadas, outras são mutuamente exclusivas.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Dentre as estratégias de organização, as mais populares são:</a:t>
            </a:r>
          </a:p>
        </p:txBody>
      </p:sp>
    </p:spTree>
    <p:extLst>
      <p:ext uri="{BB962C8B-B14F-4D97-AF65-F5344CB8AC3E}">
        <p14:creationId xmlns:p14="http://schemas.microsoft.com/office/powerpoint/2010/main" val="4093507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caótica: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 onde não existe isolamento e, portanto, a impossibilidade de separar o que é manutenção corretiva da evolutiva.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ocorre a evolução e a correção do software. Não existem ramificações.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2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pic>
        <p:nvPicPr>
          <p:cNvPr id="8194" name="Picture 2" descr="Manutenção caótica">
            <a:extLst>
              <a:ext uri="{FF2B5EF4-FFF2-40B4-BE49-F238E27FC236}">
                <a16:creationId xmlns:a16="http://schemas.microsoft.com/office/drawing/2014/main" id="{A31A97D1-8E57-C5D6-4FE1-D5AA1A13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15" y="2924174"/>
            <a:ext cx="9003170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03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em série: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 de organização que separa as evoluções das correções no software.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 estratégia pode ser usada quando uma release do produto será entregue para a homologação, que é a fase onde testes serão executados e os erros corrigidos.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caso,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só ocorre a evolução do produto, enquanto o ramo fica destinado às correções. O ramo é temporário e as junções acontecem no sentido do ramo para 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Antes da junção, uma release com as correções é criada.</a:t>
            </a:r>
          </a:p>
        </p:txBody>
      </p:sp>
    </p:spTree>
    <p:extLst>
      <p:ext uri="{BB962C8B-B14F-4D97-AF65-F5344CB8AC3E}">
        <p14:creationId xmlns:p14="http://schemas.microsoft.com/office/powerpoint/2010/main" val="2120065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Estratégias de Organização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5AEAB2-A56A-DE78-776E-9303D4D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15" y="2259315"/>
            <a:ext cx="8637769" cy="36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6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Manutenção em série: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Estratégia de organização que separa as evoluções das correções no software.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 estratégia pode ser usada quando uma release do produto será entregue para a homologação, que é a fase onde testes serão executados e os erros corrigidos.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caso,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só ocorre a evolução do produto, enquanto o ramo fica destinado às correções. O ramo é temporário e as junções acontecem no sentido do ramo para 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Antes da junção, uma release com as correções é criada.</a:t>
            </a:r>
          </a:p>
        </p:txBody>
      </p:sp>
    </p:spTree>
    <p:extLst>
      <p:ext uri="{BB962C8B-B14F-4D97-AF65-F5344CB8AC3E}">
        <p14:creationId xmlns:p14="http://schemas.microsoft.com/office/powerpoint/2010/main" val="2482767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ser uma área fortemente calcada em controle, a Gerência de Configuração é referenciada em diversas normas, processos, procedimentos, políticas e padrões, como ISO 12207, CMMI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MPS.Br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ponto de vista gerencial, o processo de Gerência de Configuração de Software é dividido em cinco funções: identificação da configuração, controle da configuração, acompanhamento da situação da configuração, auditoria da configuração e gerenciamento de entrega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1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Apesar de existir um forte apelo para o uso da Gerência de Configuração de Software durante a etapa de manutenção (entrega), a sua aplicação não se restringe somente a essa etapa do ciclo de vida do software.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uso dos sistemas de Gerência de Configuração é fundamental para prover controle sobre os artefatos produzidos e modificados por diferentes recursos desde o planejamento e levantamento de requisitos até a construção e entrega do produto.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motivo da sua importância está geralmente associado aos problemas identificados quando a Gerência de Configuração não é utilizada no desenvolvimento de software. </a:t>
            </a:r>
          </a:p>
        </p:txBody>
      </p:sp>
    </p:spTree>
    <p:extLst>
      <p:ext uri="{BB962C8B-B14F-4D97-AF65-F5344CB8AC3E}">
        <p14:creationId xmlns:p14="http://schemas.microsoft.com/office/powerpoint/2010/main" val="3651170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função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identificação da configuração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 por objetivo: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seleção de quais artefatos serão itens de configuração;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definição de uma nomenclatura, que possibilite a identificação inequívoca dos itens de configuração, baselines e releases; 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descrição dos itens, tanto física quanto funcionalmente.</a:t>
            </a:r>
          </a:p>
        </p:txBody>
      </p:sp>
    </p:spTree>
    <p:extLst>
      <p:ext uri="{BB962C8B-B14F-4D97-AF65-F5344CB8AC3E}">
        <p14:creationId xmlns:p14="http://schemas.microsoft.com/office/powerpoint/2010/main" val="1181965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lnSpcReduction="100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seleção de itens de configuração é feita no início da fase de planejamento e leva em conta: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o artefato é crítico para o projeto;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dependência entre artefatos;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impacto que uma modificação do item tem no produto;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o artefato pode ser modificado por dois ou mais grupos;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é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freqüentemente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alterado devido a sua complexidade 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é gerado manualmente, automaticamente ou ambos.</a:t>
            </a:r>
          </a:p>
        </p:txBody>
      </p:sp>
    </p:spTree>
    <p:extLst>
      <p:ext uri="{BB962C8B-B14F-4D97-AF65-F5344CB8AC3E}">
        <p14:creationId xmlns:p14="http://schemas.microsoft.com/office/powerpoint/2010/main" val="2446378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função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 da configuração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designada para controlar e acompanhar a evolução dos itens de configuração selecionados na função de identificação. Ferramentas como JIRA,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Bugzilla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dentre outras, apoiam, em conjunto com as ferramentas de controle de versões, as atividades desta função.</a:t>
            </a:r>
          </a:p>
        </p:txBody>
      </p:sp>
    </p:spTree>
    <p:extLst>
      <p:ext uri="{BB962C8B-B14F-4D97-AF65-F5344CB8AC3E}">
        <p14:creationId xmlns:p14="http://schemas.microsoft.com/office/powerpoint/2010/main" val="923364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função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 da situação da configuração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visa: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armazenar as informações geradas pelas demais funções; 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permitir que essas informações possam ser acessadas em função de necessidades específicas, por exemplo, para a melhoria do processo, para a estimativa de custos futuros e para a geração de relatórios gerenciais. Estas informações podem ser obtidas, no decorrer do projeto, a partir dos sistemas de controle de versões e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4070037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função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auditoria da configuração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ocorre geralmente quando uma release deve ser criada. Suas atividades compreendem: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auditoria funcional, que abrange a revisão dos planos, dados, metodologia e resultados dos testes, assegurando que a release cumpre corretamente o que foi especificado; 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auditoria física, com o objetivo de certificar que a release é completa em relação ao que foi acertado em cláusulas contratuais. A auditoria pode ser feita com base nos relatórios obtidos na função anterior.</a:t>
            </a:r>
          </a:p>
        </p:txBody>
      </p:sp>
    </p:spTree>
    <p:extLst>
      <p:ext uri="{BB962C8B-B14F-4D97-AF65-F5344CB8AC3E}">
        <p14:creationId xmlns:p14="http://schemas.microsoft.com/office/powerpoint/2010/main" val="4202417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 a função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gerenciamento de liberação e entrega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descreve o processo formal de: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construção e liberação de uma release do produto; 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entrega, com informações de como implantar o software no ambiente final de execução. Ferramentas, como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permitem que roteiros de construção sejam escritos e executados no apoio a esta fase.</a:t>
            </a:r>
          </a:p>
        </p:txBody>
      </p:sp>
    </p:spTree>
    <p:extLst>
      <p:ext uri="{BB962C8B-B14F-4D97-AF65-F5344CB8AC3E}">
        <p14:creationId xmlns:p14="http://schemas.microsoft.com/office/powerpoint/2010/main" val="3735226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auxiliar e garantir a execução das atividades relacionadas com as funções da Gerência de Configuração de Software, uma organização pode definir uma equipe de Gerência de Configuração, normalmente única no contexto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4132892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Gerência de Configuração é um processo auxiliar de controle e acompanhamento das atividades do desenvolvimento de software.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exemplificar, vamos considerar um ciclo de vida iterativo e incremental que propõe inicialmente a identificação do escopo do projeto e a aprovação deste escopo pelo cliente. </a:t>
            </a:r>
          </a:p>
        </p:txBody>
      </p:sp>
    </p:spTree>
    <p:extLst>
      <p:ext uri="{BB962C8B-B14F-4D97-AF65-F5344CB8AC3E}">
        <p14:creationId xmlns:p14="http://schemas.microsoft.com/office/powerpoint/2010/main" val="332731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Posteriormente, nesta abordagem, o software é construído em ciclos sucessivos denominados iterações.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cada iteração, os requisitos são priorizados, detalhados, aprovados e o software é modelado, construído e testado, como ilustra a  seguir. Ao final, uma release do produto é entregue para homologação e aprovação do cliente.</a:t>
            </a:r>
          </a:p>
        </p:txBody>
      </p:sp>
    </p:spTree>
    <p:extLst>
      <p:ext uri="{BB962C8B-B14F-4D97-AF65-F5344CB8AC3E}">
        <p14:creationId xmlns:p14="http://schemas.microsoft.com/office/powerpoint/2010/main" val="432332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ocesso de Desenvolvimento">
            <a:extLst>
              <a:ext uri="{FF2B5EF4-FFF2-40B4-BE49-F238E27FC236}">
                <a16:creationId xmlns:a16="http://schemas.microsoft.com/office/drawing/2014/main" id="{309FA047-915B-F7C9-FF58-B2434A16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71" y="0"/>
            <a:ext cx="6224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fontScale="92500" lnSpcReduction="200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Vamos analisar uma situação hipotética: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1º Cenário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que uma organização desconhece o que seja Gerência de Configuração e que em um determinado projeto, um desenvolvedor esteja modificando os artefatos C1, C2 e C3 em um diretório compartilhado na rede.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Simultaneamente, um segundo desenvolvedor modifica os artefatos C4, C5 e também o artefato C3!</a:t>
            </a:r>
          </a:p>
        </p:txBody>
      </p:sp>
    </p:spTree>
    <p:extLst>
      <p:ext uri="{BB962C8B-B14F-4D97-AF65-F5344CB8AC3E}">
        <p14:creationId xmlns:p14="http://schemas.microsoft.com/office/powerpoint/2010/main" val="207755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atividade homologar é importante verificar a release em um ambiente isolado do desenvolvimento, realizando testes funcionais.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momento, à medida que erros são identificados no teste, solicitações de modificações são registradas na atividade modificar liberação.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próxima figura ilustra a fase de homologação.</a:t>
            </a:r>
          </a:p>
        </p:txBody>
      </p:sp>
    </p:spTree>
    <p:extLst>
      <p:ext uri="{BB962C8B-B14F-4D97-AF65-F5344CB8AC3E}">
        <p14:creationId xmlns:p14="http://schemas.microsoft.com/office/powerpoint/2010/main" val="3514934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se de Homologação">
            <a:extLst>
              <a:ext uri="{FF2B5EF4-FFF2-40B4-BE49-F238E27FC236}">
                <a16:creationId xmlns:a16="http://schemas.microsoft.com/office/drawing/2014/main" id="{167CC1E5-DD0C-CE37-7EFA-B322F51D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37" y="764381"/>
            <a:ext cx="8149726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531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914400" lvl="1" indent="-457200" algn="just">
              <a:buFont typeface="+mj-lt"/>
              <a:buAutoNum type="arabicPeriod" startAt="4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avaliação da modificação, que estabelece se a modificação será implementada, rejeitada ou postergada, em função do laudo da análise de impacto da modificação;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implementação da modificação, caso a solicitação tenha sido aprovada pela avaliação da modificação;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verificação da modificação com relação à proposta de implementação levantada na análise de impacto;</a:t>
            </a:r>
          </a:p>
          <a:p>
            <a:pPr marL="914400" lvl="1" indent="-457200" algn="just">
              <a:buFont typeface="+mj-lt"/>
              <a:buAutoNum type="arabicPeriod" startAt="4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gerência da baseline e release. Uma nova baseline ou release pode ser criada ao final, agrupando uma ou mais solicitações resolvidas.</a:t>
            </a:r>
          </a:p>
        </p:txBody>
      </p:sp>
    </p:spTree>
    <p:extLst>
      <p:ext uri="{BB962C8B-B14F-4D97-AF65-F5344CB8AC3E}">
        <p14:creationId xmlns:p14="http://schemas.microsoft.com/office/powerpoint/2010/main" val="4252822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Figura a seguir ilustra esta função que está relacionada com a atividade modificar liberação executada na fase de homologação do produto.</a:t>
            </a:r>
          </a:p>
        </p:txBody>
      </p:sp>
    </p:spTree>
    <p:extLst>
      <p:ext uri="{BB962C8B-B14F-4D97-AF65-F5344CB8AC3E}">
        <p14:creationId xmlns:p14="http://schemas.microsoft.com/office/powerpoint/2010/main" val="757164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odificar Liberação">
            <a:extLst>
              <a:ext uri="{FF2B5EF4-FFF2-40B4-BE49-F238E27FC236}">
                <a16:creationId xmlns:a16="http://schemas.microsoft.com/office/drawing/2014/main" id="{F0F47BA9-0204-8359-4316-AD00CA51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8" y="138015"/>
            <a:ext cx="6900863" cy="65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227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caso de artefatos ainda em desenvolvimento, recomenda-se um processo que não faça com que a dinâmica do desenvolvimento seja perdida.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caso, apenas as operações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check-out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check-in são necessárias. Mas, recomenda-se que um resumo do que foi implementado seja exposto no comentário a cada operação de check-in realizada, juntamente com o item de configuração e sua respectiva versão no repositório.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354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caso de baselines ou releases, isto é, versões estáveis do produto, é ideal ser mais formal, pois qualquer mudança nos itens de configuração pode causar impacto em custo e prazo de entrega do produto.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formalismo aplicado, no entanto, pode variar em função da flexibilidade que determinados processos de desenvolvimento de software necessitam</a:t>
            </a:r>
          </a:p>
        </p:txBody>
      </p:sp>
    </p:spTree>
    <p:extLst>
      <p:ext uri="{BB962C8B-B14F-4D97-AF65-F5344CB8AC3E}">
        <p14:creationId xmlns:p14="http://schemas.microsoft.com/office/powerpoint/2010/main" val="1184575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fontScale="925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Analisando as atividades da figura anterior (Modificar Liberação) vemos que para implementar e verificar a modificação podemos criar um ramo separado.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Portanto, podemos criar um ramo para corrigir os erros encontrados, adotando a estratégia de organização em série, como vimos na seção Estratégias de Organização.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Desta forma, a implementação de novas funcionalidades do produto pode continuar na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mainline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considerando as próximas iterações do desenvolvimento, enquanto a correção dos erros é feita em um ramo à parte.</a:t>
            </a:r>
          </a:p>
        </p:txBody>
      </p:sp>
    </p:spTree>
    <p:extLst>
      <p:ext uri="{BB962C8B-B14F-4D97-AF65-F5344CB8AC3E}">
        <p14:creationId xmlns:p14="http://schemas.microsoft.com/office/powerpoint/2010/main" val="1598253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cenário, os erros são corrigidos no ambiente de desenvolvimento, e após todas as verificações, uma release é criada.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final, atualiza-se o ambiente de homologação com a nova release. Quando a release for aprovada pelo cliente, uma versão do produto pode ser posta em produção.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próxima figura detalha este processo.</a:t>
            </a:r>
          </a:p>
        </p:txBody>
      </p:sp>
    </p:spTree>
    <p:extLst>
      <p:ext uri="{BB962C8B-B14F-4D97-AF65-F5344CB8AC3E}">
        <p14:creationId xmlns:p14="http://schemas.microsoft.com/office/powerpoint/2010/main" val="314256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erenciar ramos">
            <a:extLst>
              <a:ext uri="{FF2B5EF4-FFF2-40B4-BE49-F238E27FC236}">
                <a16:creationId xmlns:a16="http://schemas.microsoft.com/office/drawing/2014/main" id="{54EC4219-B2F7-F178-23EE-69027F4EB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8" y="225727"/>
            <a:ext cx="7434263" cy="640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8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4726B2-C6B6-D9F1-3CB6-535BC87D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45" y="2097088"/>
            <a:ext cx="9275334" cy="45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08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Gerência de Configuração e 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contexto, controlar itens de configuração significa: efetuar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check-out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atualizando o espaço de trabalho com os itens contidos no ramo criado no repositório; alterar os itens e efetuar check-in, ao terminar a modificação, devolvendo os itens do espaço de trabalho para o repositório.</a:t>
            </a:r>
          </a:p>
        </p:txBody>
      </p:sp>
    </p:spTree>
    <p:extLst>
      <p:ext uri="{BB962C8B-B14F-4D97-AF65-F5344CB8AC3E}">
        <p14:creationId xmlns:p14="http://schemas.microsoft.com/office/powerpoint/2010/main" val="583399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fontScale="92500" lnSpcReduction="200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Gerência de Configuração pode ser tratada sob diferentes perspectivas em função do papel exercido pelo participante do processo de desenvolvimento.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perspectiva gerencial, a Gerência de Configuração é dividida em cinco funções, que são: identificação da configuração, controle da configuração, contabilização da situação da configuração, auditoria da configuração e gerenciamento de liberação e entrega. </a:t>
            </a: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Sob a perspectiva de desenvolvimento, a Gerência de Configuração é dividida em três sistemas principais: controle de modificações, controle de versões e gerenciamento de construção. As cinco funções podem ser implementadas pelos três sistemas descritos na perspectiva de desenvolvimento, acrescidos de procedimentos manuais quando necessário.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813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FREEMAN, Emily.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leigos: os primeiros passos para o sucesso. Rio de Janeiro: Alta Books, 2021.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HUMBLE J; PRIKLANDNICKI R. Entrega Contínua: Como Entregar Software de Forma Rápida e Confiável. São Paulo: Bookman, 2013.         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MUNIZ, A.; et al. Jornada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Unindo Cultura Ágil, Lean e Tecnologia Para Entrega De Software Com Qualidade. São Paulo: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Brasport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2019.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SATO D.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prática: entrega de software confiável e automatizada. São Paulo: Casa do Código, 2014.</a:t>
            </a:r>
          </a:p>
          <a:p>
            <a:pPr marL="0" indent="0" algn="just" rtl="0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SILVA, R. Entrega contínua em Android: Como automatizar a distribuição de apps. São Paulo: Casa do Código, 2016.</a:t>
            </a: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 rtl="0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20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BIBLIOGRAFIA</a:t>
            </a:r>
          </a:p>
        </p:txBody>
      </p:sp>
      <p:pic>
        <p:nvPicPr>
          <p:cNvPr id="1026" name="Picture 2" descr="DevOps para leigos: os primeiros passos para o sucesso | Amazon.com.br">
            <a:extLst>
              <a:ext uri="{FF2B5EF4-FFF2-40B4-BE49-F238E27FC236}">
                <a16:creationId xmlns:a16="http://schemas.microsoft.com/office/drawing/2014/main" id="{F7B4FCCB-8132-1FAF-5986-5FB57BCA8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256266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ega Contínua">
            <a:extLst>
              <a:ext uri="{FF2B5EF4-FFF2-40B4-BE49-F238E27FC236}">
                <a16:creationId xmlns:a16="http://schemas.microsoft.com/office/drawing/2014/main" id="{0F661A05-CCC5-C4BD-C5D4-8CC3466E7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29" y="1256266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rnada DevOps 2a edição: Unindo Cultura ágil, Lean e tecnologia para  entregar software com qualidade. (Jornada Colaborativa) eBook : Muniz,  Antonio, Irigoyen, Analia: Amazon.com.br: Loja Kindle">
            <a:extLst>
              <a:ext uri="{FF2B5EF4-FFF2-40B4-BE49-F238E27FC236}">
                <a16:creationId xmlns:a16="http://schemas.microsoft.com/office/drawing/2014/main" id="{28D70662-8B41-A3A6-1CC6-1E2C1A704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0" r="14729"/>
          <a:stretch/>
        </p:blipFill>
        <p:spPr bwMode="auto">
          <a:xfrm>
            <a:off x="5001920" y="1256266"/>
            <a:ext cx="1790701" cy="25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D8AA82-2409-83B7-3446-F0599A22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72" y="1256266"/>
            <a:ext cx="1721941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NTREGA CONTINUA EM ANDROID - COMO AUTOMATIZAR A DISTRIBUIÇAO DE APPS |  Amazon.com.br">
            <a:extLst>
              <a:ext uri="{FF2B5EF4-FFF2-40B4-BE49-F238E27FC236}">
                <a16:creationId xmlns:a16="http://schemas.microsoft.com/office/drawing/2014/main" id="{D760AE04-43D7-89F7-E13B-E369B043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64" y="125626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 lnSpcReduction="10000"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 cenário, o segundo desenvolvedor não notifica o primeiro desenvolvedor sobre o impacto que a modificação do artefato C3 pode causar no código.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Consequentemente, o primeiro desenvolvedor, que está usando o mesmo espaço de trabalho, não conseguirá identificar, de forma rápida, o motivo que levou sua implementação a falhar.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problema acontece pela falta de notificação e pelo compartilhamento de artefatos de software por diversos desenvolvedores. Um caos total!</a:t>
            </a:r>
          </a:p>
        </p:txBody>
      </p:sp>
    </p:spTree>
    <p:extLst>
      <p:ext uri="{BB962C8B-B14F-4D97-AF65-F5344CB8AC3E}">
        <p14:creationId xmlns:p14="http://schemas.microsoft.com/office/powerpoint/2010/main" val="22231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 rtlCol="0">
            <a:normAutofit/>
          </a:bodyPr>
          <a:lstStyle/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2º Cenário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algn="just">
              <a:buNone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Imagine que agora foi acordado entre os desenvolvedores que o ideal seria centralizar os artefatos em um repositório e que cada desenvolvedor implementaria suas modificações em um espaço de trabalho privado. Após cada modificação, o artefato seria devolvido ao repositório. </a:t>
            </a:r>
          </a:p>
          <a:p>
            <a:pPr marL="457200" lvl="1" indent="0" algn="just">
              <a:buNone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6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479F4BB57F584480F5BD4B2949EAD6" ma:contentTypeVersion="4" ma:contentTypeDescription="Crie um novo documento." ma:contentTypeScope="" ma:versionID="c2dfaade86e6acb147da1c78842204f8">
  <xsd:schema xmlns:xsd="http://www.w3.org/2001/XMLSchema" xmlns:xs="http://www.w3.org/2001/XMLSchema" xmlns:p="http://schemas.microsoft.com/office/2006/metadata/properties" xmlns:ns2="bc3dfc07-e47c-4b85-a6bf-32ae2f231cb4" targetNamespace="http://schemas.microsoft.com/office/2006/metadata/properties" ma:root="true" ma:fieldsID="30a7d280b88c7899ffced743d233bf28" ns2:_="">
    <xsd:import namespace="bc3dfc07-e47c-4b85-a6bf-32ae2f231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dfc07-e47c-4b85-a6bf-32ae2f231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F6010-DC69-49A0-BCE4-178B39BF4CDD}"/>
</file>

<file path=customXml/itemProps2.xml><?xml version="1.0" encoding="utf-8"?>
<ds:datastoreItem xmlns:ds="http://schemas.openxmlformats.org/officeDocument/2006/customXml" ds:itemID="{64E4D7B5-D34A-457A-A9A5-A58F00CCE049}"/>
</file>

<file path=customXml/itemProps3.xml><?xml version="1.0" encoding="utf-8"?>
<ds:datastoreItem xmlns:ds="http://schemas.openxmlformats.org/officeDocument/2006/customXml" ds:itemID="{84594294-290C-448E-9F61-E43CCF67E0D7}"/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1689</TotalTime>
  <Words>3776</Words>
  <Application>Microsoft Office PowerPoint</Application>
  <PresentationFormat>Widescreen</PresentationFormat>
  <Paragraphs>323</Paragraphs>
  <Slides>73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9" baseType="lpstr">
      <vt:lpstr>Arial</vt:lpstr>
      <vt:lpstr>Calibri</vt:lpstr>
      <vt:lpstr>Rockwell</vt:lpstr>
      <vt:lpstr>Tahoma</vt:lpstr>
      <vt:lpstr>Tw Cen MT</vt:lpstr>
      <vt:lpstr>Circuito</vt:lpstr>
      <vt:lpstr>GERENCIAMENTO DE CONFIGURAÇÃO</vt:lpstr>
      <vt:lpstr>Conteúdo programado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TERMINOLOGIA</vt:lpstr>
      <vt:lpstr>Estratégias de Organização</vt:lpstr>
      <vt:lpstr>Estratégias de Organização</vt:lpstr>
      <vt:lpstr>Estratégias de Organização</vt:lpstr>
      <vt:lpstr>Estratégias de Organização</vt:lpstr>
      <vt:lpstr>Estratégias de Organização</vt:lpstr>
      <vt:lpstr>Estratégias de Organização</vt:lpstr>
      <vt:lpstr>Estratégias de Organização</vt:lpstr>
      <vt:lpstr>Estratégias de Organização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Apresentação do PowerPoint</vt:lpstr>
      <vt:lpstr>Gerência de Configuração e Desenvolvimento de Software</vt:lpstr>
      <vt:lpstr>Apresentação do PowerPoint</vt:lpstr>
      <vt:lpstr>Gerência de Configuração e Desenvolvimento de Software</vt:lpstr>
      <vt:lpstr>Gerência de Configuração e Desenvolvimento de Software</vt:lpstr>
      <vt:lpstr>Apresentação do PowerPoint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Gerência de Configuração e Desenvolvimento de Software</vt:lpstr>
      <vt:lpstr>Apresentação do PowerPoint</vt:lpstr>
      <vt:lpstr>Gerência de Configuração e Desenvolvimento de Software</vt:lpstr>
      <vt:lpstr>Conclusão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&amp; ENTREGA CONTÍNUA</dc:title>
  <dc:creator>YURI CAMPOS BRAGA COSTA</dc:creator>
  <cp:lastModifiedBy>YURI CAMPOS BRAGA COSTA</cp:lastModifiedBy>
  <cp:revision>10</cp:revision>
  <dcterms:created xsi:type="dcterms:W3CDTF">2023-07-07T23:28:03Z</dcterms:created>
  <dcterms:modified xsi:type="dcterms:W3CDTF">2023-07-13T18:56:11Z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0x010100C1479F4BB57F584480F5BD4B2949EAD6</vt:lpwstr>
  </property>
</Properties>
</file>