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59" r:id="rId4"/>
    <p:sldId id="298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2" r:id="rId30"/>
    <p:sldId id="325" r:id="rId31"/>
    <p:sldId id="324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294" r:id="rId55"/>
    <p:sldId id="295" r:id="rId5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10/07/2023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0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46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9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3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9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02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1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0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537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2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26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59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09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9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47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20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36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6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497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93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13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10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27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26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74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408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97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789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8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2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482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81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2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37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855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00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722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76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21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40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851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5445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86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923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518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71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2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7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0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10/07/2023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10/07/2023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ENTREGA CONTÍNUA: CONCEITOS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0533" y="5147733"/>
            <a:ext cx="8805333" cy="1710267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ESP. Yuri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Multiplataforma – FATEC ARARAS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Resumidamente, o modo como o pipeline de implantação funciona é o seguinte: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mudança feita na configuração, no código-fonte, no ambiente ou em dados da aplicação cria uma nova instância do pipeline.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dos primeiros passos no pipeline é a criação de binários e instaladores.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restante do pipeline executa uma série de testes nos binários para provar que é possível gerar uma entrega de versão.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teste no qual os binários em questão – também conhecidos como release candidate ou versão candidata – passam aumenta a confiança de que essa combinação de código binário, informações de configurações, ambiente e dados funcionará.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 versão candidata passa em todos os testes, pode ser realizada a entrega de versão.</a:t>
            </a:r>
          </a:p>
        </p:txBody>
      </p:sp>
    </p:spTree>
    <p:extLst>
      <p:ext uri="{BB962C8B-B14F-4D97-AF65-F5344CB8AC3E}">
        <p14:creationId xmlns:p14="http://schemas.microsoft.com/office/powerpoint/2010/main" val="338472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Resumidamente, o modo como o pipeline de implantação funciona é o seguinte: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mudança feita na configuração, no código-fonte, no ambiente ou em dados da aplicação cria uma nova instância do pipeline.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dos primeiros passos no pipeline é a criação de binários e instaladores.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restante do pipeline executa uma série de testes nos binários para provar que é possível gerar uma entrega de versão.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teste no qual os binários em questão – também conhecidos como release candidate ou versão candidata – passam aumenta a confiança de que essa combinação de código binário, informações de configurações, ambiente e dados funcionará.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 versão candidata passa em todos os testes, pode ser realizada a entrega de versão.</a:t>
            </a:r>
          </a:p>
        </p:txBody>
      </p:sp>
    </p:spTree>
    <p:extLst>
      <p:ext uri="{BB962C8B-B14F-4D97-AF65-F5344CB8AC3E}">
        <p14:creationId xmlns:p14="http://schemas.microsoft.com/office/powerpoint/2010/main" val="19274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pipeline de implantação baseia-se no processo de Integração Contínua, e é essencialmente o princípio de integração contínua levado à sua conclusão lógica.</a:t>
            </a:r>
          </a:p>
        </p:txBody>
      </p:sp>
    </p:spTree>
    <p:extLst>
      <p:ext uri="{BB962C8B-B14F-4D97-AF65-F5344CB8AC3E}">
        <p14:creationId xmlns:p14="http://schemas.microsoft.com/office/powerpoint/2010/main" val="262385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pipeline de implantação tem três objetivos. 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primeiro lugar, ela torna cada parte do processo de compilação, implantação, teste e entrega de versão visível a todos os envolvidos, promovendo a colaboração.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segundo, melhora o feedback do processo, de modo que os problemas são identificados e resolvidos o mais cedo possível.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Finalmente, permite que equipes entreguem e implantem qualquer versão de seu software para qualquer ambiente a qualquer momento por meio de um processo completamente automatizado.</a:t>
            </a:r>
          </a:p>
        </p:txBody>
      </p:sp>
    </p:spTree>
    <p:extLst>
      <p:ext uri="{BB962C8B-B14F-4D97-AF65-F5344CB8AC3E}">
        <p14:creationId xmlns:p14="http://schemas.microsoft.com/office/powerpoint/2010/main" val="266338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com esses objetivos alcançados, um quarto objetivo fica visível: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eficiência: Ao automatizar tarefas de construção, teste, empacotamento e implantação, a Entrega Contínua reduz o esforço manual e permite que as equipes se concentrem em atividades de maior valor, como a criação de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73212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Automação do processo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automação desempenha um papel fundamental na Entrega Contínua. Através da automação, as etapas do processo de entrega são executadas de forma rápida, consistente e confiável. 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 das principais áreas de automação incluem:</a:t>
            </a:r>
          </a:p>
        </p:txBody>
      </p:sp>
    </p:spTree>
    <p:extLst>
      <p:ext uri="{BB962C8B-B14F-4D97-AF65-F5344CB8AC3E}">
        <p14:creationId xmlns:p14="http://schemas.microsoft.com/office/powerpoint/2010/main" val="42635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Automação do processo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 rtl="0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Construção automatizada: A construção automatizada envolve a compilação do código-fonte, a resolução de dependências e a criação de artefatos executáveis. Ferramentas de automação de build,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Gradle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são comumente usadas para automatizar essa etapa.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3F2D9D-261E-B3CC-1AE7-323C5792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894" y="5131784"/>
            <a:ext cx="2944040" cy="74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le - Wikipedia">
            <a:extLst>
              <a:ext uri="{FF2B5EF4-FFF2-40B4-BE49-F238E27FC236}">
                <a16:creationId xmlns:a16="http://schemas.microsoft.com/office/drawing/2014/main" id="{626EB286-877C-5A9E-D67E-F70A8F74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671426"/>
            <a:ext cx="4767482" cy="16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6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Automação do processo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 rtl="0">
              <a:buFont typeface="+mj-lt"/>
              <a:buAutoNum type="arabicPeriod" startAt="2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Testes automatizados: A automação dos testes é crucial na Entrega Contínua. Testes automatizados, como testes unitários, de integração e de aceitação, são executados de forma automatizada, fornecendo feedback rápido sobre a qualidade do software. Frameworks e ferramentas,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Cypress, são amplamente utilizados para automatizar testes.</a:t>
            </a:r>
          </a:p>
        </p:txBody>
      </p:sp>
      <p:pic>
        <p:nvPicPr>
          <p:cNvPr id="3074" name="Picture 2" descr="JUnit · GitHub">
            <a:extLst>
              <a:ext uri="{FF2B5EF4-FFF2-40B4-BE49-F238E27FC236}">
                <a16:creationId xmlns:a16="http://schemas.microsoft.com/office/drawing/2014/main" id="{ED3C45DC-5650-DF3B-D772-0AB25F36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77" y="44577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browser automation framework and ecosystem.">
            <a:extLst>
              <a:ext uri="{FF2B5EF4-FFF2-40B4-BE49-F238E27FC236}">
                <a16:creationId xmlns:a16="http://schemas.microsoft.com/office/drawing/2014/main" id="{7A6008AB-2FDB-12BC-B1FA-6F628D99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96" y="5023804"/>
            <a:ext cx="1474470" cy="15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ypress.io">
            <a:extLst>
              <a:ext uri="{FF2B5EF4-FFF2-40B4-BE49-F238E27FC236}">
                <a16:creationId xmlns:a16="http://schemas.microsoft.com/office/drawing/2014/main" id="{28D8192C-32FE-B5D9-2F56-72A6432B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04" y="5212764"/>
            <a:ext cx="2865120" cy="11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Automação do processo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 rtl="0">
              <a:buFont typeface="+mj-lt"/>
              <a:buAutoNum type="arabicPeriod" startAt="3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Ambientes de implantação automatizados: A implantação automatizada envolve a criação de ambientes de teste e produção consistentes e a implantação do software nesses ambientes de forma automatizada. Ferramentas de gerenciamento de infraestrutura, como Docker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são comumente usadas para automatizar essa etapa.</a:t>
            </a:r>
          </a:p>
        </p:txBody>
      </p:sp>
      <p:pic>
        <p:nvPicPr>
          <p:cNvPr id="4100" name="Picture 4" descr="O que é Docker? | Mundo Docker">
            <a:extLst>
              <a:ext uri="{FF2B5EF4-FFF2-40B4-BE49-F238E27FC236}">
                <a16:creationId xmlns:a16="http://schemas.microsoft.com/office/drawing/2014/main" id="{08FDCB44-68C4-2705-02EE-7A1EC900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33" y="4515164"/>
            <a:ext cx="2742832" cy="234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riando um usuário no Kubernetes - Rodrigo Lira">
            <a:extLst>
              <a:ext uri="{FF2B5EF4-FFF2-40B4-BE49-F238E27FC236}">
                <a16:creationId xmlns:a16="http://schemas.microsoft.com/office/drawing/2014/main" id="{75673EC3-4157-4567-BD0E-46702CDD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2" y="4671504"/>
            <a:ext cx="3609167" cy="20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Automação do processo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 rtl="0">
              <a:buFont typeface="+mj-lt"/>
              <a:buAutoNum type="arabicPeriod" startAt="4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Monitoramento e feedback contínuos: A automação do monitoramento do software implantado permite coletar métricas e informações relevantes sobre o desempenho e a estabilidade do sistema. Isso ajuda a identificar problemas e tomar medidas corretivas de forma proativa.</a:t>
            </a:r>
          </a:p>
        </p:txBody>
      </p:sp>
      <p:pic>
        <p:nvPicPr>
          <p:cNvPr id="5124" name="Picture 4" descr="A importância do Feedback">
            <a:extLst>
              <a:ext uri="{FF2B5EF4-FFF2-40B4-BE49-F238E27FC236}">
                <a16:creationId xmlns:a16="http://schemas.microsoft.com/office/drawing/2014/main" id="{2703843E-42AB-6F3F-B2B0-4FCFF399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68" y="4020344"/>
            <a:ext cx="4515143" cy="30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Conteúdo programado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Continuação...</a:t>
            </a:r>
          </a:p>
          <a:p>
            <a:pPr lvl="1"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Entrega Contínua</a:t>
            </a:r>
          </a:p>
          <a:p>
            <a:pPr lvl="1"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Ferramentas de CI/CD</a:t>
            </a:r>
          </a:p>
          <a:p>
            <a:pPr lvl="1"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Considerações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Implantação Contínua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Deployment) é uma prática associada à Entrega Contínua que envolve a implantação automatizada e regular do software em ambientes de teste ou produção. 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a Implantação Contínua, as alterações no código são disponibilizadas aos usuários em intervalos curtos e regulares, o que permite feedback rápido e a validação contínua das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02240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entanto, nem todas as alterações são bem-sucedidas ou atendem às expectativas dos usuários.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Nesses casos, é necessário ter a capacidade de realizar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ou seja, reverter para uma versão anterior do software.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permitem desfazer rapidamente as alterações problemáticas e restaurar a versão estável anterior.</a:t>
            </a:r>
          </a:p>
        </p:txBody>
      </p:sp>
    </p:spTree>
    <p:extLst>
      <p:ext uri="{BB962C8B-B14F-4D97-AF65-F5344CB8AC3E}">
        <p14:creationId xmlns:p14="http://schemas.microsoft.com/office/powerpoint/2010/main" val="351641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capacidade de realizar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efetivos é importante para garantir a confiabilidade e a continuidade do serviço.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implantar continuamente o software, é necessário ter um processo bem definido para gerenciar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forma eficiente e minimizar o impacto nos usuários.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bom texto para entendermos os conceitos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https://blogmosaico.medium.com/deploy-rollback-6d4c5671be9d</a:t>
            </a:r>
          </a:p>
        </p:txBody>
      </p:sp>
    </p:spTree>
    <p:extLst>
      <p:ext uri="{BB962C8B-B14F-4D97-AF65-F5344CB8AC3E}">
        <p14:creationId xmlns:p14="http://schemas.microsoft.com/office/powerpoint/2010/main" val="40067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 boas práticas para realizar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incluem: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Versionamento do software: Utilize um sistema de controle de versão para rastrear e identificar claramente as versões do software. Isso facilita a identificação da versão estável anterior para realizar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lphaLcParenR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Implantação automatizada: Automatize o processo de implantação para facilitar a realização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Utilize ferramentas e scripts que permitam reverter rapidamente para uma versão anterior.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8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57200" indent="-457200" algn="just">
              <a:buFont typeface="+mj-lt"/>
              <a:buAutoNum type="alphaLcParenR" startAt="3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dos dados: Mantenha backups regulares dos dados críticos do sistema. Isso ajuda a proteger os dados em caso de problemas durante a implantação ou em um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lphaLcParenR" startAt="3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lphaLcParenR" startAt="3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Testes e validação: Realize testes completos antes da implantação para minimizar a ocorrência de problemas que levem 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Além disso, estabeleça procedimentos para validar as alterações em ambientes de teste antes de implantá-las em produção.</a:t>
            </a:r>
          </a:p>
          <a:p>
            <a:pPr marL="457200" indent="-457200" algn="just">
              <a:buFont typeface="+mj-lt"/>
              <a:buAutoNum type="alphaLcParenR" startAt="3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>
              <a:buFont typeface="+mj-lt"/>
              <a:buAutoNum type="alphaLcParenR" startAt="5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Monitoramento contínuo: Mantenha um monitoramento constante do sistema após a implantação para identificar possíveis problemas o mais cedo possível. Isso permite uma resposta rápida e a realização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68408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Implantação contínua e </a:t>
            </a:r>
            <a:r>
              <a:rPr lang="pt-BR" sz="4400" dirty="0" err="1">
                <a:latin typeface="Rockwell" panose="02060603020205020403" pitchFamily="18" charset="0"/>
              </a:rPr>
              <a:t>rollbacks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capacidade de implantar continuamente o software e realizar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eficientes é essencial para garantir a confiabilidade e a qualidade do serviço entregue aos usuários. 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adotar a Entrega Contínua, as equipes podem automatizar o processo de implantação, realizar testes automatizados e implementar estratégias eficazes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resultando em uma entrega de software mais rápida, confiável e com menor risco.</a:t>
            </a:r>
          </a:p>
        </p:txBody>
      </p:sp>
    </p:spTree>
    <p:extLst>
      <p:ext uri="{BB962C8B-B14F-4D97-AF65-F5344CB8AC3E}">
        <p14:creationId xmlns:p14="http://schemas.microsoft.com/office/powerpoint/2010/main" val="280862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 diversas ferramentas disponíveis para a implementação de Integração Contínua (CI) e Entrega Contínua (CD) em projetos de desenvolvimento de software. 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ferramenta oferece recursos e funcionalidades específicas para automatizar diferentes aspectos do processo de desenvolvimento. Aqui estão algumas das principais ferramentas de CI/CD disponíveis:</a:t>
            </a:r>
          </a:p>
        </p:txBody>
      </p:sp>
    </p:spTree>
    <p:extLst>
      <p:ext uri="{BB962C8B-B14F-4D97-AF65-F5344CB8AC3E}">
        <p14:creationId xmlns:p14="http://schemas.microsoft.com/office/powerpoint/2010/main" val="215022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Jenkins: O Jenkins é uma das ferramentas mais populares para automação de CI/CD. É um servidor de automação de código aberto que permite configurar pipelines de build, testes e implantação. Ele suporta integração com uma ampla variedade de ferramentas e plugins, oferecendo flexibilidade e personalização.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 descr="PHPro - Jenkins en Pipeline">
            <a:extLst>
              <a:ext uri="{FF2B5EF4-FFF2-40B4-BE49-F238E27FC236}">
                <a16:creationId xmlns:a16="http://schemas.microsoft.com/office/drawing/2014/main" id="{B359B8BD-4267-6FF6-4A9A-17AF361A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965" y="3883856"/>
            <a:ext cx="3452446" cy="34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0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GitLab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CI/CD: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GitLab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CI/CD é uma ferramenta integrada ao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GitLab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uma plataforma de gerenciamento de código fonte baseada em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Ele permite criar pipelines de CI/CD diretamente no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GitLab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facilitando a integração contínua e a entrega contínua em um único ambiente.</a:t>
            </a:r>
          </a:p>
        </p:txBody>
      </p:sp>
      <p:pic>
        <p:nvPicPr>
          <p:cNvPr id="6148" name="Picture 4" descr="AlmaLinux OS - Forever-Free Enterprise-Grade Operating System">
            <a:extLst>
              <a:ext uri="{FF2B5EF4-FFF2-40B4-BE49-F238E27FC236}">
                <a16:creationId xmlns:a16="http://schemas.microsoft.com/office/drawing/2014/main" id="{E445881D-AD8C-4BC1-9559-4F677A9A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52" y="4020344"/>
            <a:ext cx="3196859" cy="28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Introdução: O que é entrega contínua?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Entrega Contínua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Delivery), vai além da Integração Contínua e se concentra na automação dos estágios subsequentes à compilação e aos testes. Com a CD, o objetivo é ter uma aplicação em um estado pronto para implantação a qualquer momento.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Isso significa que, uma vez que as alterações de código tenham passado pelos testes automatizados, elas podem ser implantadas em um ambiente de produção com facilidade e confiança. 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entrega contínua busca reduzir os riscos associados às implantações manuais e aos processos manuais de liberação, tornando a entrega de software um processo contínuo, confiável e automatizado.</a:t>
            </a:r>
          </a:p>
        </p:txBody>
      </p:sp>
    </p:spTree>
    <p:extLst>
      <p:ext uri="{BB962C8B-B14F-4D97-AF65-F5344CB8AC3E}">
        <p14:creationId xmlns:p14="http://schemas.microsoft.com/office/powerpoint/2010/main" val="392983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CircleCI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CircleCI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uma plataforma de CI/CD hospedada na nuvem. Ele suporta várias linguagens de programação e oferece a configuração fácil de pipelines de build e testes.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CircleCI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também possui integração com serviços populares de hospedagem de código, como GitHub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Bitbucket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172" name="Picture 4" descr="Continuous Integration and Delivery - CircleCI">
            <a:extLst>
              <a:ext uri="{FF2B5EF4-FFF2-40B4-BE49-F238E27FC236}">
                <a16:creationId xmlns:a16="http://schemas.microsoft.com/office/drawing/2014/main" id="{415BC0B3-12CF-DA82-2073-E4D767D1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054" y="4020344"/>
            <a:ext cx="2914357" cy="291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Travis CI: O Travis CI é outro serviço de CI/CD hospedado na nuvem. Ele oferece suporte para projetos hospedados no GitHub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Bitbucket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 Travis CI permite a configuração de pipelines de build e testes de forma simples e automatizada.</a:t>
            </a:r>
          </a:p>
        </p:txBody>
      </p:sp>
      <p:pic>
        <p:nvPicPr>
          <p:cNvPr id="7174" name="Picture 6" descr="Travis CI - Test and Deploy with Confidence">
            <a:extLst>
              <a:ext uri="{FF2B5EF4-FFF2-40B4-BE49-F238E27FC236}">
                <a16:creationId xmlns:a16="http://schemas.microsoft.com/office/drawing/2014/main" id="{A49315F7-7EB7-43EC-FC72-D3ABA22F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50" y="4020344"/>
            <a:ext cx="2677561" cy="2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8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Bamboo: O Bamboo é uma ferramenta de CI/CD desenvolvida pela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Ela fornece recursos de integração contínua e entrega contínua, permitindo a configuração de pipelines de build e implantação. O Bamboo também oferece integração com outras ferramentas populares 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Jira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Bitbucket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8194" name="Picture 2" descr="Understanding Atlassian Bamboo | Incredibuild">
            <a:extLst>
              <a:ext uri="{FF2B5EF4-FFF2-40B4-BE49-F238E27FC236}">
                <a16:creationId xmlns:a16="http://schemas.microsoft.com/office/drawing/2014/main" id="{25D03967-B66E-AE33-BA52-C65253BF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80" y="4437185"/>
            <a:ext cx="2296331" cy="229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87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Bamboo: O Bamboo é uma ferramenta de CI/CD desenvolvida pela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Ela fornece recursos de integração contínua e entrega contínua, permitindo a configuração de pipelines de build e implantação. O Bamboo também oferece integração com outras ferramentas populares 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Jira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Bitbucket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8194" name="Picture 2" descr="Understanding Atlassian Bamboo | Incredibuild">
            <a:extLst>
              <a:ext uri="{FF2B5EF4-FFF2-40B4-BE49-F238E27FC236}">
                <a16:creationId xmlns:a16="http://schemas.microsoft.com/office/drawing/2014/main" id="{25D03967-B66E-AE33-BA52-C65253BF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80" y="4437185"/>
            <a:ext cx="2296331" cy="229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32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Critérios de seleção de ferramentas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escolher uma ferramenta de CI/CD, é importante considerar alguns critérios para garantir que ela atenda às necessidades e aos requisitos específicos do projeto. 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Aqui estão alguns critérios a serem considerados:</a:t>
            </a:r>
          </a:p>
        </p:txBody>
      </p:sp>
    </p:spTree>
    <p:extLst>
      <p:ext uri="{BB962C8B-B14F-4D97-AF65-F5344CB8AC3E}">
        <p14:creationId xmlns:p14="http://schemas.microsoft.com/office/powerpoint/2010/main" val="393486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Integração com o ambiente de desenvolvimento: Verifique se a ferramenta é compatível com as linguagens de programação, frameworks e bibliotecas utilizados no projeto. É importante que a ferramenta ofereça suporte aos ambientes e tecnologias utilizados pela equipe de desenvolvimento.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Capacidade de automação: Avalie a capacidade da ferramenta de automatizar as etapas do processo de CI/CD, como build, testes, empacotamento e implantação. Quanto mais tarefas puderem ser automatizadas, mais eficiente será o fluxo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029497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Flexibilidade e personalização: Verifique se a ferramenta permite a configuração personalizada de pipelines de CI/CD de acordo com as necessidades específicas do projeto.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Recursos como a definição de etapas, a integração com outras ferramentas e a capacidade de extensão são importantes para adaptar a ferramenta ao contexto do projeto.</a:t>
            </a:r>
          </a:p>
        </p:txBody>
      </p:sp>
    </p:spTree>
    <p:extLst>
      <p:ext uri="{BB962C8B-B14F-4D97-AF65-F5344CB8AC3E}">
        <p14:creationId xmlns:p14="http://schemas.microsoft.com/office/powerpoint/2010/main" val="748445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Facilidade de uso e interface intuitiva: Considere a facilidade de uso da ferramenta e a intuitividade de sua interface.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interface clara e amigável facilita a configuração e o gerenciamento das tarefas de CI/CD, permitindo que a equipe se concentre nas atividades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7793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Escalabilidade e suporte: Verifique se a ferramenta é escalável e se possui suporte adequado para atender às necessidades da equipe de desenvolvimento.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Isso inclui considerar a capacidade de gerenciar projetos maiores e a disponibilidade de suporte técnico para resolver problemas e oferecer orientação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497686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Ferramentas de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Custo e licenciamento: Considere os custos associados ao uso da ferramenta, incluindo licenças, hospedagem e suporte.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Avalie se o custo é viável em relação ao orçamento disponível para o projeto.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avaliar esses critérios, é possível selecionar a ferramenta de CI/CD mais adequada para o projeto, permitindo automatizar o processo de desenvolvimento, acelerar a entrega de software e melhorar a qualidade do produto final.</a:t>
            </a:r>
          </a:p>
        </p:txBody>
      </p:sp>
    </p:spTree>
    <p:extLst>
      <p:ext uri="{BB962C8B-B14F-4D97-AF65-F5344CB8AC3E}">
        <p14:creationId xmlns:p14="http://schemas.microsoft.com/office/powerpoint/2010/main" val="247901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Introdução: O que é entrega contínua?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adotar a Entrega Contínua, as equipes de desenvolvimento automatizam e simplificam o processo de implantação de software, permitindo a entrega frequente de novas funcionalidades, correções e melhorias.</a:t>
            </a:r>
          </a:p>
        </p:txBody>
      </p:sp>
    </p:spTree>
    <p:extLst>
      <p:ext uri="{BB962C8B-B14F-4D97-AF65-F5344CB8AC3E}">
        <p14:creationId xmlns:p14="http://schemas.microsoft.com/office/powerpoint/2010/main" val="166585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Práticas de segurança na CI/CD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implementar a Integração Contínua e a Entrega Contínua (CI/CD), é fundamental considerar as práticas de segurança para proteger o software e os dados sensíveis envolvidos no processo.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Aqui estão algumas práticas de segurança que devem ser consideradas:</a:t>
            </a:r>
          </a:p>
        </p:txBody>
      </p:sp>
    </p:spTree>
    <p:extLst>
      <p:ext uri="{BB962C8B-B14F-4D97-AF65-F5344CB8AC3E}">
        <p14:creationId xmlns:p14="http://schemas.microsoft.com/office/powerpoint/2010/main" val="2877480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Segurança no código-fonte: Garanta que o código-fonte esteja protegido e restrito apenas a pessoas autorizadas.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ferramentas de controle de acesso e autenticação para controlar o acesso ao código.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Automação dos testes de segurança: Realize testes de segurança automatizados para identificar vulnerabilidades no código e nas dependências do software.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Isso inclui a execução de análises estáticas de segurança, testes de penetração automatizados e varreduras de vulnerabilidade.</a:t>
            </a:r>
          </a:p>
        </p:txBody>
      </p:sp>
    </p:spTree>
    <p:extLst>
      <p:ext uri="{BB962C8B-B14F-4D97-AF65-F5344CB8AC3E}">
        <p14:creationId xmlns:p14="http://schemas.microsoft.com/office/powerpoint/2010/main" val="3793852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Verificação de dependências: Verifique regularmente as dependências do software quanto a vulnerabilidades conhecidas.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ferramentas de gerenciamento de dependências que possam detectar e alertar sobre vulnerabilidades conhecidas em bibliotecas e componentes utilizados pelo software.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Gerenciamento de configuração seguro: Mantenha um controle rígido sobre as configurações dos sistemas envolvidos no processo de CI/CD.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Certifique-se de que as configurações de segurança sejam aplicadas corretamente, como permissões adequadas, segurança de rede e criptografia de dados.</a:t>
            </a:r>
          </a:p>
        </p:txBody>
      </p:sp>
    </p:spTree>
    <p:extLst>
      <p:ext uri="{BB962C8B-B14F-4D97-AF65-F5344CB8AC3E}">
        <p14:creationId xmlns:p14="http://schemas.microsoft.com/office/powerpoint/2010/main" val="1412015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Monitoramento contínuo: Implemente sistemas de monitoramento contínuo para identificar atividades suspeitas e ataques em tempo real. Isso inclui o monitoramento de registros (logs), análise de comportamento, detecção de intrusões e alertas automatizados.</a:t>
            </a:r>
          </a:p>
        </p:txBody>
      </p:sp>
    </p:spTree>
    <p:extLst>
      <p:ext uri="{BB962C8B-B14F-4D97-AF65-F5344CB8AC3E}">
        <p14:creationId xmlns:p14="http://schemas.microsoft.com/office/powerpoint/2010/main" val="27559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Testes de segurança automatizados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testes de segurança automatizados desempenham um papel crucial na garantia da segurança do software durante o processo de CI/CD.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Alguns tipos de testes de segurança automatizados que podem ser realizados incluem:</a:t>
            </a:r>
          </a:p>
        </p:txBody>
      </p:sp>
    </p:spTree>
    <p:extLst>
      <p:ext uri="{BB962C8B-B14F-4D97-AF65-F5344CB8AC3E}">
        <p14:creationId xmlns:p14="http://schemas.microsoft.com/office/powerpoint/2010/main" val="2525319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Análise estática de código: Ferramentas de análise estática de código podem identificar vulnerabilidades de segurança no código-fonte.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Elas analisam o código em busca de más práticas de programação, possíveis vulnerabilidades de segurança e violações de padrões de codificação.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Testes de penetração automatizados: Realize testes de penetração automatizados para identificar possíveis brechas de segurança.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Esses testes simulam ataques de hackers em busca de vulnerabilidades exploráveis, como injeção de SQL, ataques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-site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(XSS) e falhas de autenticação.</a:t>
            </a:r>
          </a:p>
        </p:txBody>
      </p:sp>
    </p:spTree>
    <p:extLst>
      <p:ext uri="{BB962C8B-B14F-4D97-AF65-F5344CB8AC3E}">
        <p14:creationId xmlns:p14="http://schemas.microsoft.com/office/powerpoint/2010/main" val="1412209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Varredura de vulnerabilidade automatizada: Utilize ferramentas de varredura de vulnerabilidade automatizada para identificar possíveis vulnerabilidades em sistemas, servidores e aplicativos web.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Essas ferramentas realizam varreduras de segurança em busca de vulnerabilidades conhecidas, como falhas de configuração, exposição de informações confidenciais e falta de patches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630734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Análise de dependências: Verifique regularmente as dependências do software em busca de vulnerabilidades conhecidas. Utilize ferramentas de análise de dependências para identificar e alertar sobre componentes com vulnerabilidades conhecidas em bibliotecas e frameworks utilizados pelo software.</a:t>
            </a:r>
          </a:p>
        </p:txBody>
      </p:sp>
    </p:spTree>
    <p:extLst>
      <p:ext uri="{BB962C8B-B14F-4D97-AF65-F5344CB8AC3E}">
        <p14:creationId xmlns:p14="http://schemas.microsoft.com/office/powerpoint/2010/main" val="899051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Proteção de credenciais e dados sensíveis: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Durante o processo de CI/CD, é importante proteger as credenciais e os dados sensíveis envolvidos. 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Aqui estão algumas considerações para garantir a proteção adequada:</a:t>
            </a:r>
          </a:p>
        </p:txBody>
      </p:sp>
    </p:spTree>
    <p:extLst>
      <p:ext uri="{BB962C8B-B14F-4D97-AF65-F5344CB8AC3E}">
        <p14:creationId xmlns:p14="http://schemas.microsoft.com/office/powerpoint/2010/main" val="2102380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Gerenciamento de credenciais: Utilize ferramentas de gerenciamento de credenciais para armazenar e proteger as informações de autenticação usadas durante o processo de CI/CD.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Evite armazenar credenciais em texto simples nos arquivos de configuração do projeto.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Criptografia de dados: Certifique-se de que os dados sensíveis, como senhas e informações confidenciais, estejam criptografados tanto em trânsito quanto em repouso.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protocolos de comunicação seguros (como HTTPS) e algoritmos de criptografia fortes.</a:t>
            </a:r>
          </a:p>
        </p:txBody>
      </p:sp>
    </p:spTree>
    <p:extLst>
      <p:ext uri="{BB962C8B-B14F-4D97-AF65-F5344CB8AC3E}">
        <p14:creationId xmlns:p14="http://schemas.microsoft.com/office/powerpoint/2010/main" val="162056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Introdução: O que é entrega contínua?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processo de desenvolvimento de software, em geral, os desenvolvedores estão na extremidade esquerda deste processo e o pessoal de operações está na extremidade direita. 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 um atraso em cada entrega que leva a equipes frustradas e clientes insatisfeitos. O produto, por fim, é ativado por meio de um processo tedioso e propenso a erros que atrasa a geração de receita.</a:t>
            </a:r>
          </a:p>
        </p:txBody>
      </p:sp>
    </p:spTree>
    <p:extLst>
      <p:ext uri="{BB962C8B-B14F-4D97-AF65-F5344CB8AC3E}">
        <p14:creationId xmlns:p14="http://schemas.microsoft.com/office/powerpoint/2010/main" val="4210143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Políticas de acesso: Defina políticas de acesso adequadas para limitar o acesso a credenciais e dados sensíveis.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Apenas as pessoas autorizadas devem ter acesso a essas informações, e o acesso deve ser revogado quando não for mais necessário.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Gerenciamento de chaves: Utilize uma infraestrutura de gerenciamento de chaves (PKI) para proteger as chaves de criptografia e os certificados utilizados durante o processo de CI/CD.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Isso inclui a geração segura de chaves, a proteção adequada de certificados e a revogação de chaves comprometidas.</a:t>
            </a:r>
          </a:p>
        </p:txBody>
      </p:sp>
    </p:spTree>
    <p:extLst>
      <p:ext uri="{BB962C8B-B14F-4D97-AF65-F5344CB8AC3E}">
        <p14:creationId xmlns:p14="http://schemas.microsoft.com/office/powerpoint/2010/main" val="3673791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Auditoria e monitoramento: Implemente registros (logs) detalhados e monitore as atividades do sistema para identificar possíveis violações de segurança. </a:t>
            </a: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Isso ajuda a detectar qualquer atividade maliciosa ou acessos não autorizados aos dados sensíveis.</a:t>
            </a:r>
          </a:p>
        </p:txBody>
      </p:sp>
    </p:spTree>
    <p:extLst>
      <p:ext uri="{BB962C8B-B14F-4D97-AF65-F5344CB8AC3E}">
        <p14:creationId xmlns:p14="http://schemas.microsoft.com/office/powerpoint/2010/main" val="89341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considerar a segurança na CI/CD, é essencial adotar práticas de segurança desde o início do processo de desenvolvimento e garantir que as boas práticas de segurança sejam seguidas em todas as etapas.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automação dos testes de segurança, a proteção de credenciais e dados sensíveis, e o monitoramento contínuo contribuem para um processo de CI/CD seguro e confiável, protegendo o software e os dados envolvidos.</a:t>
            </a:r>
          </a:p>
        </p:txBody>
      </p:sp>
    </p:spTree>
    <p:extLst>
      <p:ext uri="{BB962C8B-B14F-4D97-AF65-F5344CB8AC3E}">
        <p14:creationId xmlns:p14="http://schemas.microsoft.com/office/powerpoint/2010/main" val="1502535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SEGURANÇA EM INTEGRAÇÃO E ENTREGA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considerar a segurança na CI/CD, é essencial adotar práticas de segurança desde o início do processo de desenvolvimento e garantir que as boas práticas de segurança sejam seguidas em todas as etapas.</a:t>
            </a:r>
          </a:p>
          <a:p>
            <a:pPr marL="0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automação dos testes de segurança, a proteção de credenciais e dados sensíveis, e o monitoramento contínuo contribuem para um processo de CI/CD seguro e confiável, protegendo o software e os dados envolvidos.</a:t>
            </a:r>
          </a:p>
        </p:txBody>
      </p:sp>
    </p:spTree>
    <p:extLst>
      <p:ext uri="{BB962C8B-B14F-4D97-AF65-F5344CB8AC3E}">
        <p14:creationId xmlns:p14="http://schemas.microsoft.com/office/powerpoint/2010/main" val="1597177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FREEMAN, Emily.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leigos: os primeiros passos para o sucesso. Rio de Janeiro: Alta Books, 2021.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HUMBLE J; PRIKLANDNICKI R. Entrega Contínua: Como Entregar Software de Forma Rápida e Confiável. São Paulo: Bookman, 2013.         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MUNIZ, A.; et al. Jornada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Unindo Cultura Ágil, Lean e Tecnologia Para Entrega De Software Com Qualidade. São Paulo: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Brasport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2019.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 D.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prática: entrega de software confiável e automatizada. São Paulo: Casa do Código, 2014.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SILVA, R. Entrega contínua em Android: Como automatizar a distribuição de apps. São Paulo: Casa do Código, 2016.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20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BIBLIOGRAFIA</a:t>
            </a:r>
          </a:p>
        </p:txBody>
      </p:sp>
      <p:pic>
        <p:nvPicPr>
          <p:cNvPr id="1026" name="Picture 2" descr="DevOps para leigos: os primeiros passos para o sucesso | Amazon.com.br">
            <a:extLst>
              <a:ext uri="{FF2B5EF4-FFF2-40B4-BE49-F238E27FC236}">
                <a16:creationId xmlns:a16="http://schemas.microsoft.com/office/drawing/2014/main" id="{F7B4FCCB-8132-1FAF-5986-5FB57BCA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256266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ega Contínua">
            <a:extLst>
              <a:ext uri="{FF2B5EF4-FFF2-40B4-BE49-F238E27FC236}">
                <a16:creationId xmlns:a16="http://schemas.microsoft.com/office/drawing/2014/main" id="{0F661A05-CCC5-C4BD-C5D4-8CC3466E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29" y="125626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rnada DevOps 2a edição: Unindo Cultura ágil, Lean e tecnologia para  entregar software com qualidade. (Jornada Colaborativa) eBook : Muniz,  Antonio, Irigoyen, Analia: Amazon.com.br: Loja Kindle">
            <a:extLst>
              <a:ext uri="{FF2B5EF4-FFF2-40B4-BE49-F238E27FC236}">
                <a16:creationId xmlns:a16="http://schemas.microsoft.com/office/drawing/2014/main" id="{28D70662-8B41-A3A6-1CC6-1E2C1A704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0" r="14729"/>
          <a:stretch/>
        </p:blipFill>
        <p:spPr bwMode="auto">
          <a:xfrm>
            <a:off x="5001920" y="1256266"/>
            <a:ext cx="1790701" cy="25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D8AA82-2409-83B7-3446-F0599A22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72" y="1256266"/>
            <a:ext cx="172194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REGA CONTINUA EM ANDROID - COMO AUTOMATIZAR A DISTRIBUIÇAO DE APPS |  Amazon.com.br">
            <a:extLst>
              <a:ext uri="{FF2B5EF4-FFF2-40B4-BE49-F238E27FC236}">
                <a16:creationId xmlns:a16="http://schemas.microsoft.com/office/drawing/2014/main" id="{D760AE04-43D7-89F7-E13B-E369B043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64" y="125626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8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Introdução: O que é entrega contínua?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58BE779-7FBA-1560-DCED-BA11540D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Etapas de lançamento manual: Dev, QA, ferramentas, infraestrutura, plataforma, versão, InfoSec">
            <a:extLst>
              <a:ext uri="{FF2B5EF4-FFF2-40B4-BE49-F238E27FC236}">
                <a16:creationId xmlns:a16="http://schemas.microsoft.com/office/drawing/2014/main" id="{44934148-7C3F-2876-E917-DBB448FE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49486"/>
            <a:ext cx="9906879" cy="26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Introdução: O que é entrega contínua?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principal problema enfrentado pelos profissionais da área de desenvolvimento de software é: como transformar uma boa ideia em um sistema e entregá-lo aos usuários o quanto antes? 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 muitas metodologias de desenvolvimento, mas elas se concentram sobretudo na gerência de requisitos e no impacto desses requisitos no esforço de desenvolvimento em si.</a:t>
            </a:r>
          </a:p>
        </p:txBody>
      </p:sp>
    </p:spTree>
    <p:extLst>
      <p:ext uri="{BB962C8B-B14F-4D97-AF65-F5344CB8AC3E}">
        <p14:creationId xmlns:p14="http://schemas.microsoft.com/office/powerpoint/2010/main" val="12970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pipeline de implantação é, em essência, uma implementação automatizada do processo de compilar todas as partes de uma aplicação, implantá-la em um ambiente qualquer – seja de homologação ou produção – testá-la e efetuar sua entrega final. 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organização tem implementações diferentes de seu pipeline de implantação, dependendo de sua cadeia de valor para entregar software, mas os princípios que regem o pipeline são os mesmos.</a:t>
            </a:r>
          </a:p>
        </p:txBody>
      </p:sp>
    </p:spTree>
    <p:extLst>
      <p:ext uri="{BB962C8B-B14F-4D97-AF65-F5344CB8AC3E}">
        <p14:creationId xmlns:p14="http://schemas.microsoft.com/office/powerpoint/2010/main" val="418460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PIPELINE DE INPLANTAÇÃO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49A67C-DF8A-0E88-3AD8-CE2747F8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6B4FB9-2E43-FB11-4735-F24DB0528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0" t="54977" r="19462" b="27373"/>
          <a:stretch/>
        </p:blipFill>
        <p:spPr>
          <a:xfrm>
            <a:off x="620997" y="3141327"/>
            <a:ext cx="10946827" cy="17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479F4BB57F584480F5BD4B2949EAD6" ma:contentTypeVersion="0" ma:contentTypeDescription="Crie um novo documento." ma:contentTypeScope="" ma:versionID="80bc02495e6c413ce8881283b91ef9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D79199-10FC-4B31-8FDC-B72D34DB6061}"/>
</file>

<file path=customXml/itemProps2.xml><?xml version="1.0" encoding="utf-8"?>
<ds:datastoreItem xmlns:ds="http://schemas.openxmlformats.org/officeDocument/2006/customXml" ds:itemID="{6329CFA1-955D-4A4C-AC99-ACB8154A14B0}"/>
</file>

<file path=customXml/itemProps3.xml><?xml version="1.0" encoding="utf-8"?>
<ds:datastoreItem xmlns:ds="http://schemas.openxmlformats.org/officeDocument/2006/customXml" ds:itemID="{32F57A50-26F9-47C1-AE42-7729A9C1AA2F}"/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516</TotalTime>
  <Words>3540</Words>
  <Application>Microsoft Office PowerPoint</Application>
  <PresentationFormat>Widescreen</PresentationFormat>
  <Paragraphs>269</Paragraphs>
  <Slides>55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Arial</vt:lpstr>
      <vt:lpstr>Calibri</vt:lpstr>
      <vt:lpstr>Rockwell</vt:lpstr>
      <vt:lpstr>Tahoma</vt:lpstr>
      <vt:lpstr>Tw Cen MT</vt:lpstr>
      <vt:lpstr>Circuito</vt:lpstr>
      <vt:lpstr>ENTREGA CONTÍNUA: CONCEITOS BÁSICOS</vt:lpstr>
      <vt:lpstr>Conteúdo programado</vt:lpstr>
      <vt:lpstr>Introdução: O que é entrega contínua?</vt:lpstr>
      <vt:lpstr>Introdução: O que é entrega contínua?</vt:lpstr>
      <vt:lpstr>Introdução: O que é entrega contínua?</vt:lpstr>
      <vt:lpstr>Introdução: O que é entrega contínua?</vt:lpstr>
      <vt:lpstr>Introdução: O que é entrega contínua?</vt:lpstr>
      <vt:lpstr>PIPELINE DE INPLANTAÇÃO</vt:lpstr>
      <vt:lpstr>PIPELINE DE INPLANTAÇÃO</vt:lpstr>
      <vt:lpstr>PIPELINE DE INPLANTAÇÃO</vt:lpstr>
      <vt:lpstr>PIPELINE DE INPLANTAÇÃO</vt:lpstr>
      <vt:lpstr>PIPELINE DE INPLANTAÇÃO</vt:lpstr>
      <vt:lpstr>PIPELINE DE INPLANTAÇÃO</vt:lpstr>
      <vt:lpstr>PIPELINE DE INPLANTAÇÃO</vt:lpstr>
      <vt:lpstr>Automação do processo de entrega</vt:lpstr>
      <vt:lpstr>Automação do processo de entrega</vt:lpstr>
      <vt:lpstr>Automação do processo de entrega</vt:lpstr>
      <vt:lpstr>Automação do processo de entrega</vt:lpstr>
      <vt:lpstr>Automação do processo de entrega</vt:lpstr>
      <vt:lpstr>Implantação contínua e rollbacks</vt:lpstr>
      <vt:lpstr>Implantação contínua e rollbacks</vt:lpstr>
      <vt:lpstr>Implantação contínua e rollbacks</vt:lpstr>
      <vt:lpstr>Implantação contínua e rollbacks</vt:lpstr>
      <vt:lpstr>Implantação contínua e rollbacks</vt:lpstr>
      <vt:lpstr>Implantação contínua e rollbacks</vt:lpstr>
      <vt:lpstr>Implantação contínua e rollbacks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Ferramentas de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SEGURANÇA EM INTEGRAÇÃO E ENTREGA CONTÍNUA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&amp; ENTREGA CONTÍNUA</dc:title>
  <dc:creator>YURI CAMPOS BRAGA COSTA</dc:creator>
  <cp:lastModifiedBy>YURI CAMPOS BRAGA COSTA</cp:lastModifiedBy>
  <cp:revision>4</cp:revision>
  <dcterms:created xsi:type="dcterms:W3CDTF">2023-07-07T23:28:03Z</dcterms:created>
  <dcterms:modified xsi:type="dcterms:W3CDTF">2023-07-10T18:48:02Z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0x010100C1479F4BB57F584480F5BD4B2949EAD6</vt:lpwstr>
  </property>
</Properties>
</file>