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entation.xml" ContentType="application/vnd.openxmlformats-officedocument.presentationml.presentation.main+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14.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41"/>
  </p:notesMasterIdLst>
  <p:handoutMasterIdLst>
    <p:handoutMasterId r:id="rId42"/>
  </p:handoutMasterIdLst>
  <p:sldIdLst>
    <p:sldId id="256" r:id="rId2"/>
    <p:sldId id="258" r:id="rId3"/>
    <p:sldId id="259" r:id="rId4"/>
    <p:sldId id="260" r:id="rId5"/>
    <p:sldId id="262" r:id="rId6"/>
    <p:sldId id="263" r:id="rId7"/>
    <p:sldId id="261" r:id="rId8"/>
    <p:sldId id="264" r:id="rId9"/>
    <p:sldId id="265" r:id="rId10"/>
    <p:sldId id="267"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cx="12192000" cy="6858000"/>
  <p:notesSz cx="6858000" cy="9144000"/>
  <p:defaultTextStyle>
    <a:defPPr rtl="0">
      <a:defRPr lang="pt-b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notesViewPr>
    <p:cSldViewPr snapToGrid="0">
      <p:cViewPr varScale="1">
        <p:scale>
          <a:sx n="89" d="100"/>
          <a:sy n="89" d="100"/>
        </p:scale>
        <p:origin x="378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E947F2B1-E2BA-4CED-821E-46D9EECC59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DA25549B-65C1-4BEA-996B-FAC71F7089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F5B266-F467-492B-9CB1-9D8DAE746656}" type="datetimeFigureOut">
              <a:rPr lang="pt-BR" smtClean="0"/>
              <a:t>07/07/2023</a:t>
            </a:fld>
            <a:endParaRPr lang="pt-BR"/>
          </a:p>
        </p:txBody>
      </p:sp>
      <p:sp>
        <p:nvSpPr>
          <p:cNvPr id="4" name="Espaço Reservado para Rodapé 3">
            <a:extLst>
              <a:ext uri="{FF2B5EF4-FFF2-40B4-BE49-F238E27FC236}">
                <a16:creationId xmlns:a16="http://schemas.microsoft.com/office/drawing/2014/main" id="{4B1A06E0-82A3-4C94-B558-074B3248DF5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FC170E91-12FF-42BD-8BDC-7AF2690C420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8A62FC-A62D-4526-B7F3-A3D1B8D07610}" type="slidenum">
              <a:rPr lang="pt-BR" smtClean="0"/>
              <a:t>‹nº›</a:t>
            </a:fld>
            <a:endParaRPr lang="pt-BR"/>
          </a:p>
        </p:txBody>
      </p:sp>
    </p:spTree>
    <p:extLst>
      <p:ext uri="{BB962C8B-B14F-4D97-AF65-F5344CB8AC3E}">
        <p14:creationId xmlns:p14="http://schemas.microsoft.com/office/powerpoint/2010/main" val="9032981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C4594-5209-43CD-867D-84E7774A7507}" type="datetimeFigureOut">
              <a:rPr lang="pt-BR" smtClean="0"/>
              <a:t>07/07/2023</a:t>
            </a:fld>
            <a:endParaRPr lang="pt-BR" dirty="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noProof="0" dirty="0"/>
              <a:t>Editar estilos de texto Mestre</a:t>
            </a:r>
            <a:endParaRPr lang="pt-BR" dirty="0"/>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D7D9D4-EF1E-4C2E-9DBA-ADFF91DD6475}" type="slidenum">
              <a:rPr lang="pt-BR" smtClean="0"/>
              <a:t>‹nº›</a:t>
            </a:fld>
            <a:endParaRPr lang="pt-BR" dirty="0"/>
          </a:p>
        </p:txBody>
      </p:sp>
    </p:spTree>
    <p:extLst>
      <p:ext uri="{BB962C8B-B14F-4D97-AF65-F5344CB8AC3E}">
        <p14:creationId xmlns:p14="http://schemas.microsoft.com/office/powerpoint/2010/main" val="1606482706"/>
      </p:ext>
    </p:extLst>
  </p:cSld>
  <p:clrMap bg1="lt1" tx1="dk1" bg2="lt2" tx2="dk2" accent1="accent1" accent2="accent2" accent3="accent3" accent4="accent4" accent5="accent5" accent6="accent6" hlink="hlink" folHlink="folHlink"/>
  <p:notesStyle>
    <a:lvl1pPr marL="0" marR="0" indent="0" algn="l" defTabSz="914400" rtl="0" eaLnBrk="1" fontAlgn="auto" latinLnBrk="0" hangingPunct="1">
      <a:lnSpc>
        <a:spcPct val="100000"/>
      </a:lnSpc>
      <a:spcBef>
        <a:spcPts val="0"/>
      </a:spcBef>
      <a:spcAft>
        <a:spcPts val="0"/>
      </a:spcAft>
      <a:buClrTx/>
      <a:buSzTx/>
      <a:buFontTx/>
      <a:buNone/>
      <a:tabLst/>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1</a:t>
            </a:fld>
            <a:endParaRPr lang="pt-BR"/>
          </a:p>
        </p:txBody>
      </p:sp>
    </p:spTree>
    <p:extLst>
      <p:ext uri="{BB962C8B-B14F-4D97-AF65-F5344CB8AC3E}">
        <p14:creationId xmlns:p14="http://schemas.microsoft.com/office/powerpoint/2010/main" val="3995870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10</a:t>
            </a:fld>
            <a:endParaRPr lang="pt-BR"/>
          </a:p>
        </p:txBody>
      </p:sp>
    </p:spTree>
    <p:extLst>
      <p:ext uri="{BB962C8B-B14F-4D97-AF65-F5344CB8AC3E}">
        <p14:creationId xmlns:p14="http://schemas.microsoft.com/office/powerpoint/2010/main" val="2953806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11</a:t>
            </a:fld>
            <a:endParaRPr lang="pt-BR"/>
          </a:p>
        </p:txBody>
      </p:sp>
    </p:spTree>
    <p:extLst>
      <p:ext uri="{BB962C8B-B14F-4D97-AF65-F5344CB8AC3E}">
        <p14:creationId xmlns:p14="http://schemas.microsoft.com/office/powerpoint/2010/main" val="3567848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12</a:t>
            </a:fld>
            <a:endParaRPr lang="pt-BR"/>
          </a:p>
        </p:txBody>
      </p:sp>
    </p:spTree>
    <p:extLst>
      <p:ext uri="{BB962C8B-B14F-4D97-AF65-F5344CB8AC3E}">
        <p14:creationId xmlns:p14="http://schemas.microsoft.com/office/powerpoint/2010/main" val="2394120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13</a:t>
            </a:fld>
            <a:endParaRPr lang="pt-BR"/>
          </a:p>
        </p:txBody>
      </p:sp>
    </p:spTree>
    <p:extLst>
      <p:ext uri="{BB962C8B-B14F-4D97-AF65-F5344CB8AC3E}">
        <p14:creationId xmlns:p14="http://schemas.microsoft.com/office/powerpoint/2010/main" val="2115439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14</a:t>
            </a:fld>
            <a:endParaRPr lang="pt-BR"/>
          </a:p>
        </p:txBody>
      </p:sp>
    </p:spTree>
    <p:extLst>
      <p:ext uri="{BB962C8B-B14F-4D97-AF65-F5344CB8AC3E}">
        <p14:creationId xmlns:p14="http://schemas.microsoft.com/office/powerpoint/2010/main" val="1160932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15</a:t>
            </a:fld>
            <a:endParaRPr lang="pt-BR"/>
          </a:p>
        </p:txBody>
      </p:sp>
    </p:spTree>
    <p:extLst>
      <p:ext uri="{BB962C8B-B14F-4D97-AF65-F5344CB8AC3E}">
        <p14:creationId xmlns:p14="http://schemas.microsoft.com/office/powerpoint/2010/main" val="214756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16</a:t>
            </a:fld>
            <a:endParaRPr lang="pt-BR"/>
          </a:p>
        </p:txBody>
      </p:sp>
    </p:spTree>
    <p:extLst>
      <p:ext uri="{BB962C8B-B14F-4D97-AF65-F5344CB8AC3E}">
        <p14:creationId xmlns:p14="http://schemas.microsoft.com/office/powerpoint/2010/main" val="2451295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17</a:t>
            </a:fld>
            <a:endParaRPr lang="pt-BR"/>
          </a:p>
        </p:txBody>
      </p:sp>
    </p:spTree>
    <p:extLst>
      <p:ext uri="{BB962C8B-B14F-4D97-AF65-F5344CB8AC3E}">
        <p14:creationId xmlns:p14="http://schemas.microsoft.com/office/powerpoint/2010/main" val="3376508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18</a:t>
            </a:fld>
            <a:endParaRPr lang="pt-BR"/>
          </a:p>
        </p:txBody>
      </p:sp>
    </p:spTree>
    <p:extLst>
      <p:ext uri="{BB962C8B-B14F-4D97-AF65-F5344CB8AC3E}">
        <p14:creationId xmlns:p14="http://schemas.microsoft.com/office/powerpoint/2010/main" val="2567556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19</a:t>
            </a:fld>
            <a:endParaRPr lang="pt-BR"/>
          </a:p>
        </p:txBody>
      </p:sp>
    </p:spTree>
    <p:extLst>
      <p:ext uri="{BB962C8B-B14F-4D97-AF65-F5344CB8AC3E}">
        <p14:creationId xmlns:p14="http://schemas.microsoft.com/office/powerpoint/2010/main" val="2998912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2</a:t>
            </a:fld>
            <a:endParaRPr lang="pt-BR"/>
          </a:p>
        </p:txBody>
      </p:sp>
    </p:spTree>
    <p:extLst>
      <p:ext uri="{BB962C8B-B14F-4D97-AF65-F5344CB8AC3E}">
        <p14:creationId xmlns:p14="http://schemas.microsoft.com/office/powerpoint/2010/main" val="2392995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20</a:t>
            </a:fld>
            <a:endParaRPr lang="pt-BR"/>
          </a:p>
        </p:txBody>
      </p:sp>
    </p:spTree>
    <p:extLst>
      <p:ext uri="{BB962C8B-B14F-4D97-AF65-F5344CB8AC3E}">
        <p14:creationId xmlns:p14="http://schemas.microsoft.com/office/powerpoint/2010/main" val="26191176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21</a:t>
            </a:fld>
            <a:endParaRPr lang="pt-BR"/>
          </a:p>
        </p:txBody>
      </p:sp>
    </p:spTree>
    <p:extLst>
      <p:ext uri="{BB962C8B-B14F-4D97-AF65-F5344CB8AC3E}">
        <p14:creationId xmlns:p14="http://schemas.microsoft.com/office/powerpoint/2010/main" val="14920208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22</a:t>
            </a:fld>
            <a:endParaRPr lang="pt-BR"/>
          </a:p>
        </p:txBody>
      </p:sp>
    </p:spTree>
    <p:extLst>
      <p:ext uri="{BB962C8B-B14F-4D97-AF65-F5344CB8AC3E}">
        <p14:creationId xmlns:p14="http://schemas.microsoft.com/office/powerpoint/2010/main" val="15945409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23</a:t>
            </a:fld>
            <a:endParaRPr lang="pt-BR"/>
          </a:p>
        </p:txBody>
      </p:sp>
    </p:spTree>
    <p:extLst>
      <p:ext uri="{BB962C8B-B14F-4D97-AF65-F5344CB8AC3E}">
        <p14:creationId xmlns:p14="http://schemas.microsoft.com/office/powerpoint/2010/main" val="571375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24</a:t>
            </a:fld>
            <a:endParaRPr lang="pt-BR"/>
          </a:p>
        </p:txBody>
      </p:sp>
    </p:spTree>
    <p:extLst>
      <p:ext uri="{BB962C8B-B14F-4D97-AF65-F5344CB8AC3E}">
        <p14:creationId xmlns:p14="http://schemas.microsoft.com/office/powerpoint/2010/main" val="36825724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25</a:t>
            </a:fld>
            <a:endParaRPr lang="pt-BR"/>
          </a:p>
        </p:txBody>
      </p:sp>
    </p:spTree>
    <p:extLst>
      <p:ext uri="{BB962C8B-B14F-4D97-AF65-F5344CB8AC3E}">
        <p14:creationId xmlns:p14="http://schemas.microsoft.com/office/powerpoint/2010/main" val="28562689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26</a:t>
            </a:fld>
            <a:endParaRPr lang="pt-BR"/>
          </a:p>
        </p:txBody>
      </p:sp>
    </p:spTree>
    <p:extLst>
      <p:ext uri="{BB962C8B-B14F-4D97-AF65-F5344CB8AC3E}">
        <p14:creationId xmlns:p14="http://schemas.microsoft.com/office/powerpoint/2010/main" val="23699847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27</a:t>
            </a:fld>
            <a:endParaRPr lang="pt-BR"/>
          </a:p>
        </p:txBody>
      </p:sp>
    </p:spTree>
    <p:extLst>
      <p:ext uri="{BB962C8B-B14F-4D97-AF65-F5344CB8AC3E}">
        <p14:creationId xmlns:p14="http://schemas.microsoft.com/office/powerpoint/2010/main" val="3102202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28</a:t>
            </a:fld>
            <a:endParaRPr lang="pt-BR"/>
          </a:p>
        </p:txBody>
      </p:sp>
    </p:spTree>
    <p:extLst>
      <p:ext uri="{BB962C8B-B14F-4D97-AF65-F5344CB8AC3E}">
        <p14:creationId xmlns:p14="http://schemas.microsoft.com/office/powerpoint/2010/main" val="11991570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29</a:t>
            </a:fld>
            <a:endParaRPr lang="pt-BR"/>
          </a:p>
        </p:txBody>
      </p:sp>
    </p:spTree>
    <p:extLst>
      <p:ext uri="{BB962C8B-B14F-4D97-AF65-F5344CB8AC3E}">
        <p14:creationId xmlns:p14="http://schemas.microsoft.com/office/powerpoint/2010/main" val="1874858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3</a:t>
            </a:fld>
            <a:endParaRPr lang="pt-BR"/>
          </a:p>
        </p:txBody>
      </p:sp>
    </p:spTree>
    <p:extLst>
      <p:ext uri="{BB962C8B-B14F-4D97-AF65-F5344CB8AC3E}">
        <p14:creationId xmlns:p14="http://schemas.microsoft.com/office/powerpoint/2010/main" val="41500497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30</a:t>
            </a:fld>
            <a:endParaRPr lang="pt-BR"/>
          </a:p>
        </p:txBody>
      </p:sp>
    </p:spTree>
    <p:extLst>
      <p:ext uri="{BB962C8B-B14F-4D97-AF65-F5344CB8AC3E}">
        <p14:creationId xmlns:p14="http://schemas.microsoft.com/office/powerpoint/2010/main" val="8989985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31</a:t>
            </a:fld>
            <a:endParaRPr lang="pt-BR"/>
          </a:p>
        </p:txBody>
      </p:sp>
    </p:spTree>
    <p:extLst>
      <p:ext uri="{BB962C8B-B14F-4D97-AF65-F5344CB8AC3E}">
        <p14:creationId xmlns:p14="http://schemas.microsoft.com/office/powerpoint/2010/main" val="14059482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32</a:t>
            </a:fld>
            <a:endParaRPr lang="pt-BR"/>
          </a:p>
        </p:txBody>
      </p:sp>
    </p:spTree>
    <p:extLst>
      <p:ext uri="{BB962C8B-B14F-4D97-AF65-F5344CB8AC3E}">
        <p14:creationId xmlns:p14="http://schemas.microsoft.com/office/powerpoint/2010/main" val="9078099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33</a:t>
            </a:fld>
            <a:endParaRPr lang="pt-BR"/>
          </a:p>
        </p:txBody>
      </p:sp>
    </p:spTree>
    <p:extLst>
      <p:ext uri="{BB962C8B-B14F-4D97-AF65-F5344CB8AC3E}">
        <p14:creationId xmlns:p14="http://schemas.microsoft.com/office/powerpoint/2010/main" val="38630067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34</a:t>
            </a:fld>
            <a:endParaRPr lang="pt-BR"/>
          </a:p>
        </p:txBody>
      </p:sp>
    </p:spTree>
    <p:extLst>
      <p:ext uri="{BB962C8B-B14F-4D97-AF65-F5344CB8AC3E}">
        <p14:creationId xmlns:p14="http://schemas.microsoft.com/office/powerpoint/2010/main" val="5748661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35</a:t>
            </a:fld>
            <a:endParaRPr lang="pt-BR"/>
          </a:p>
        </p:txBody>
      </p:sp>
    </p:spTree>
    <p:extLst>
      <p:ext uri="{BB962C8B-B14F-4D97-AF65-F5344CB8AC3E}">
        <p14:creationId xmlns:p14="http://schemas.microsoft.com/office/powerpoint/2010/main" val="7441369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36</a:t>
            </a:fld>
            <a:endParaRPr lang="pt-BR"/>
          </a:p>
        </p:txBody>
      </p:sp>
    </p:spTree>
    <p:extLst>
      <p:ext uri="{BB962C8B-B14F-4D97-AF65-F5344CB8AC3E}">
        <p14:creationId xmlns:p14="http://schemas.microsoft.com/office/powerpoint/2010/main" val="32382578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37</a:t>
            </a:fld>
            <a:endParaRPr lang="pt-BR"/>
          </a:p>
        </p:txBody>
      </p:sp>
    </p:spTree>
    <p:extLst>
      <p:ext uri="{BB962C8B-B14F-4D97-AF65-F5344CB8AC3E}">
        <p14:creationId xmlns:p14="http://schemas.microsoft.com/office/powerpoint/2010/main" val="13869107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38</a:t>
            </a:fld>
            <a:endParaRPr lang="pt-BR"/>
          </a:p>
        </p:txBody>
      </p:sp>
    </p:spTree>
    <p:extLst>
      <p:ext uri="{BB962C8B-B14F-4D97-AF65-F5344CB8AC3E}">
        <p14:creationId xmlns:p14="http://schemas.microsoft.com/office/powerpoint/2010/main" val="35818717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39</a:t>
            </a:fld>
            <a:endParaRPr lang="pt-BR"/>
          </a:p>
        </p:txBody>
      </p:sp>
    </p:spTree>
    <p:extLst>
      <p:ext uri="{BB962C8B-B14F-4D97-AF65-F5344CB8AC3E}">
        <p14:creationId xmlns:p14="http://schemas.microsoft.com/office/powerpoint/2010/main" val="4085548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4</a:t>
            </a:fld>
            <a:endParaRPr lang="pt-BR"/>
          </a:p>
        </p:txBody>
      </p:sp>
    </p:spTree>
    <p:extLst>
      <p:ext uri="{BB962C8B-B14F-4D97-AF65-F5344CB8AC3E}">
        <p14:creationId xmlns:p14="http://schemas.microsoft.com/office/powerpoint/2010/main" val="2704305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5</a:t>
            </a:fld>
            <a:endParaRPr lang="pt-BR"/>
          </a:p>
        </p:txBody>
      </p:sp>
    </p:spTree>
    <p:extLst>
      <p:ext uri="{BB962C8B-B14F-4D97-AF65-F5344CB8AC3E}">
        <p14:creationId xmlns:p14="http://schemas.microsoft.com/office/powerpoint/2010/main" val="2066806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6</a:t>
            </a:fld>
            <a:endParaRPr lang="pt-BR"/>
          </a:p>
        </p:txBody>
      </p:sp>
    </p:spTree>
    <p:extLst>
      <p:ext uri="{BB962C8B-B14F-4D97-AF65-F5344CB8AC3E}">
        <p14:creationId xmlns:p14="http://schemas.microsoft.com/office/powerpoint/2010/main" val="2491160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7</a:t>
            </a:fld>
            <a:endParaRPr lang="pt-BR"/>
          </a:p>
        </p:txBody>
      </p:sp>
    </p:spTree>
    <p:extLst>
      <p:ext uri="{BB962C8B-B14F-4D97-AF65-F5344CB8AC3E}">
        <p14:creationId xmlns:p14="http://schemas.microsoft.com/office/powerpoint/2010/main" val="1262334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8</a:t>
            </a:fld>
            <a:endParaRPr lang="pt-BR"/>
          </a:p>
        </p:txBody>
      </p:sp>
    </p:spTree>
    <p:extLst>
      <p:ext uri="{BB962C8B-B14F-4D97-AF65-F5344CB8AC3E}">
        <p14:creationId xmlns:p14="http://schemas.microsoft.com/office/powerpoint/2010/main" val="1352660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2D7D9D4-EF1E-4C2E-9DBA-ADFF91DD6475}" type="slidenum">
              <a:rPr lang="pt-BR" smtClean="0"/>
              <a:t>9</a:t>
            </a:fld>
            <a:endParaRPr lang="pt-BR"/>
          </a:p>
        </p:txBody>
      </p:sp>
    </p:spTree>
    <p:extLst>
      <p:ext uri="{BB962C8B-B14F-4D97-AF65-F5344CB8AC3E}">
        <p14:creationId xmlns:p14="http://schemas.microsoft.com/office/powerpoint/2010/main" val="561690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Imagem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upo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tângulo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orma livre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orma Livre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tângulo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orma livre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orma livre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orma livre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orma livre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orma livre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orma livre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orma livre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orma livre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orma livre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orma livre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orma livre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orma livre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orma livre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orma livre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orma livre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orma livre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orma livre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orma livre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orma livre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orma livre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orma livre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orma livre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orma livre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orma livre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tângulo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orma livre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orma livre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orma livre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orma livre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orma livre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orma livre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orma livre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orma livre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orma livre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orma livre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orma livre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tângulo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orma livre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orma livre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orma livre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orma livre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orma livre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orma livre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orma livre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orma livre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orma livre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orma livre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orma livre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orma livre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orma livre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ítulo 1"/>
          <p:cNvSpPr>
            <a:spLocks noGrp="1"/>
          </p:cNvSpPr>
          <p:nvPr>
            <p:ph type="ctrTitle" hasCustomPrompt="1"/>
          </p:nvPr>
        </p:nvSpPr>
        <p:spPr>
          <a:xfrm>
            <a:off x="1876424" y="1122363"/>
            <a:ext cx="8791575" cy="2387600"/>
          </a:xfrm>
        </p:spPr>
        <p:txBody>
          <a:bodyPr rtlCol="0" anchor="b">
            <a:normAutofit/>
          </a:bodyPr>
          <a:lstStyle>
            <a:lvl1pPr algn="l">
              <a:defRPr sz="4800"/>
            </a:lvl1pPr>
          </a:lstStyle>
          <a:p>
            <a:pPr rtl="0"/>
            <a:r>
              <a:rPr lang="pt-BR" noProof="0"/>
              <a:t>Clique para editar o estilo de título Mestre</a:t>
            </a:r>
          </a:p>
        </p:txBody>
      </p:sp>
      <p:sp>
        <p:nvSpPr>
          <p:cNvPr id="3" name="Subtítulo 2"/>
          <p:cNvSpPr>
            <a:spLocks noGrp="1"/>
          </p:cNvSpPr>
          <p:nvPr>
            <p:ph type="subTitle" idx="1" hasCustomPrompt="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noProof="0"/>
              <a:t>Clique para editar o estilo de subtítulo Mestre</a:t>
            </a:r>
          </a:p>
        </p:txBody>
      </p:sp>
      <p:sp>
        <p:nvSpPr>
          <p:cNvPr id="4" name="Espaço Reservado para Data 3"/>
          <p:cNvSpPr>
            <a:spLocks noGrp="1"/>
          </p:cNvSpPr>
          <p:nvPr>
            <p:ph type="dt" sz="half" idx="10"/>
          </p:nvPr>
        </p:nvSpPr>
        <p:spPr>
          <a:xfrm>
            <a:off x="7077511" y="5410201"/>
            <a:ext cx="2743200" cy="365125"/>
          </a:xfrm>
        </p:spPr>
        <p:txBody>
          <a:bodyPr rtlCol="0"/>
          <a:lstStyle/>
          <a:p>
            <a:pPr rtl="0"/>
            <a:fld id="{A36D024B-6521-43EE-B75B-026EF60BA7AA}" type="datetime1">
              <a:rPr lang="pt-BR" noProof="0" smtClean="0"/>
              <a:t>07/07/2023</a:t>
            </a:fld>
            <a:endParaRPr lang="pt-BR" noProof="0"/>
          </a:p>
        </p:txBody>
      </p:sp>
      <p:sp>
        <p:nvSpPr>
          <p:cNvPr id="5" name="Espaço reservado para rodapé 4"/>
          <p:cNvSpPr>
            <a:spLocks noGrp="1"/>
          </p:cNvSpPr>
          <p:nvPr>
            <p:ph type="ftr" sz="quarter" idx="11"/>
          </p:nvPr>
        </p:nvSpPr>
        <p:spPr>
          <a:xfrm>
            <a:off x="1876424" y="5410201"/>
            <a:ext cx="5124886" cy="365125"/>
          </a:xfrm>
        </p:spPr>
        <p:txBody>
          <a:bodyPr rtlCol="0"/>
          <a:lstStyle/>
          <a:p>
            <a:pPr rtl="0"/>
            <a:endParaRPr lang="pt-BR" noProof="0"/>
          </a:p>
        </p:txBody>
      </p:sp>
      <p:sp>
        <p:nvSpPr>
          <p:cNvPr id="6" name="Espaço reservado para o número do slide 5"/>
          <p:cNvSpPr>
            <a:spLocks noGrp="1"/>
          </p:cNvSpPr>
          <p:nvPr>
            <p:ph type="sldNum" sz="quarter" idx="12"/>
          </p:nvPr>
        </p:nvSpPr>
        <p:spPr>
          <a:xfrm>
            <a:off x="9896911" y="5410199"/>
            <a:ext cx="771089" cy="365125"/>
          </a:xfrm>
        </p:spPr>
        <p:txBody>
          <a:bodyPr rtlCol="0"/>
          <a:lstStyle/>
          <a:p>
            <a:pPr rtl="0"/>
            <a:fld id="{6D22F896-40B5-4ADD-8801-0D06FADFA095}" type="slidenum">
              <a:rPr lang="pt-BR" noProof="0" smtClean="0"/>
              <a:t>‹nº›</a:t>
            </a:fld>
            <a:endParaRPr lang="pt-BR" noProof="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m Panorâmica com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141410" y="4304664"/>
            <a:ext cx="9912355" cy="819355"/>
          </a:xfrm>
        </p:spPr>
        <p:txBody>
          <a:bodyPr rtlCol="0" anchor="b">
            <a:normAutofit/>
          </a:bodyPr>
          <a:lstStyle>
            <a:lvl1pPr>
              <a:defRPr sz="3200"/>
            </a:lvl1pPr>
          </a:lstStyle>
          <a:p>
            <a:pPr rtl="0"/>
            <a:r>
              <a:rPr lang="pt-BR" noProof="0"/>
              <a:t>Clique para editar o estilo de título Mestre</a:t>
            </a:r>
          </a:p>
        </p:txBody>
      </p:sp>
      <p:sp>
        <p:nvSpPr>
          <p:cNvPr id="3" name="Espaço Reservado para Imagem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pt-BR" noProof="0"/>
              <a:t>Clique no ícone para adicionar uma imagem</a:t>
            </a:r>
          </a:p>
        </p:txBody>
      </p:sp>
      <p:sp>
        <p:nvSpPr>
          <p:cNvPr id="4" name="Espaço reservado para texto 3"/>
          <p:cNvSpPr>
            <a:spLocks noGrp="1"/>
          </p:cNvSpPr>
          <p:nvPr>
            <p:ph type="body" sz="half" idx="2" hasCustomPrompt="1"/>
          </p:nvPr>
        </p:nvSpPr>
        <p:spPr>
          <a:xfrm>
            <a:off x="1141364" y="5124020"/>
            <a:ext cx="9910859" cy="682472"/>
          </a:xfrm>
        </p:spPr>
        <p:txBody>
          <a:bodyPr rtlCol="0">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Editar o texto Mestre</a:t>
            </a:r>
          </a:p>
        </p:txBody>
      </p:sp>
      <p:sp>
        <p:nvSpPr>
          <p:cNvPr id="5" name="Espaço Reservado para Data 4"/>
          <p:cNvSpPr>
            <a:spLocks noGrp="1"/>
          </p:cNvSpPr>
          <p:nvPr>
            <p:ph type="dt" sz="half" idx="10"/>
          </p:nvPr>
        </p:nvSpPr>
        <p:spPr/>
        <p:txBody>
          <a:bodyPr rtlCol="0"/>
          <a:lstStyle/>
          <a:p>
            <a:pPr rtl="0"/>
            <a:fld id="{F3D46644-0C8C-4B2E-8369-CCEA0EB26CA8}" type="datetime1">
              <a:rPr lang="pt-BR" noProof="0" smtClean="0"/>
              <a:t>07/07/2023</a:t>
            </a:fld>
            <a:endParaRPr lang="pt-BR" noProof="0"/>
          </a:p>
        </p:txBody>
      </p:sp>
      <p:sp>
        <p:nvSpPr>
          <p:cNvPr id="6" name="Espaço Reservado para Rodapé 5"/>
          <p:cNvSpPr>
            <a:spLocks noGrp="1"/>
          </p:cNvSpPr>
          <p:nvPr>
            <p:ph type="ftr" sz="quarter" idx="11"/>
          </p:nvPr>
        </p:nvSpPr>
        <p:spPr/>
        <p:txBody>
          <a:bodyPr rtlCol="0"/>
          <a:lstStyle/>
          <a:p>
            <a:pPr rtl="0"/>
            <a:endParaRPr lang="pt-BR" noProof="0"/>
          </a:p>
        </p:txBody>
      </p:sp>
      <p:sp>
        <p:nvSpPr>
          <p:cNvPr id="7" name="Espaço Reservado para o Número do Slide 6"/>
          <p:cNvSpPr>
            <a:spLocks noGrp="1"/>
          </p:cNvSpPr>
          <p:nvPr>
            <p:ph type="sldNum" sz="quarter" idx="12"/>
          </p:nvPr>
        </p:nvSpPr>
        <p:spPr/>
        <p:txBody>
          <a:bodyPr rtlCol="0"/>
          <a:lstStyle/>
          <a:p>
            <a:pPr rtl="0"/>
            <a:fld id="{6D22F896-40B5-4ADD-8801-0D06FADFA095}" type="slidenum">
              <a:rPr lang="pt-BR" noProof="0" smtClean="0"/>
              <a:t>‹nº›</a:t>
            </a:fld>
            <a:endParaRPr lang="pt-BR" noProof="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141456" y="609600"/>
            <a:ext cx="9905955" cy="3429000"/>
          </a:xfrm>
        </p:spPr>
        <p:txBody>
          <a:bodyPr rtlCol="0" anchor="ctr">
            <a:normAutofit/>
          </a:bodyPr>
          <a:lstStyle>
            <a:lvl1pPr>
              <a:defRPr sz="3600"/>
            </a:lvl1pPr>
          </a:lstStyle>
          <a:p>
            <a:pPr rtl="0"/>
            <a:r>
              <a:rPr lang="pt-BR" noProof="0"/>
              <a:t>Clique para editar o estilo de título Mestre</a:t>
            </a:r>
          </a:p>
        </p:txBody>
      </p:sp>
      <p:sp>
        <p:nvSpPr>
          <p:cNvPr id="4" name="Espaço reservado para texto 3"/>
          <p:cNvSpPr>
            <a:spLocks noGrp="1"/>
          </p:cNvSpPr>
          <p:nvPr>
            <p:ph type="body" sz="half" idx="2" hasCustomPrompt="1"/>
          </p:nvPr>
        </p:nvSpPr>
        <p:spPr>
          <a:xfrm>
            <a:off x="1141410" y="4419599"/>
            <a:ext cx="9904459" cy="1371599"/>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Editar estilos de texto Mestre</a:t>
            </a:r>
          </a:p>
        </p:txBody>
      </p:sp>
      <p:sp>
        <p:nvSpPr>
          <p:cNvPr id="5" name="Espaço Reservado para Data 4"/>
          <p:cNvSpPr>
            <a:spLocks noGrp="1"/>
          </p:cNvSpPr>
          <p:nvPr>
            <p:ph type="dt" sz="half" idx="10"/>
          </p:nvPr>
        </p:nvSpPr>
        <p:spPr/>
        <p:txBody>
          <a:bodyPr rtlCol="0"/>
          <a:lstStyle/>
          <a:p>
            <a:pPr rtl="0"/>
            <a:fld id="{7B5BEA7F-1AFB-49DD-A3F1-64E1620E51B2}" type="datetime1">
              <a:rPr lang="pt-BR" noProof="0" smtClean="0"/>
              <a:t>07/07/2023</a:t>
            </a:fld>
            <a:endParaRPr lang="pt-BR" noProof="0"/>
          </a:p>
        </p:txBody>
      </p:sp>
      <p:sp>
        <p:nvSpPr>
          <p:cNvPr id="6" name="Espaço Reservado para Rodapé 5"/>
          <p:cNvSpPr>
            <a:spLocks noGrp="1"/>
          </p:cNvSpPr>
          <p:nvPr>
            <p:ph type="ftr" sz="quarter" idx="11"/>
          </p:nvPr>
        </p:nvSpPr>
        <p:spPr/>
        <p:txBody>
          <a:bodyPr rtlCol="0"/>
          <a:lstStyle/>
          <a:p>
            <a:pPr rtl="0"/>
            <a:endParaRPr lang="pt-BR" noProof="0"/>
          </a:p>
        </p:txBody>
      </p:sp>
      <p:sp>
        <p:nvSpPr>
          <p:cNvPr id="7" name="Espaço Reservado para o Número do Slide 6"/>
          <p:cNvSpPr>
            <a:spLocks noGrp="1"/>
          </p:cNvSpPr>
          <p:nvPr>
            <p:ph type="sldNum" sz="quarter" idx="12"/>
          </p:nvPr>
        </p:nvSpPr>
        <p:spPr/>
        <p:txBody>
          <a:bodyPr rtlCol="0"/>
          <a:lstStyle/>
          <a:p>
            <a:pPr rtl="0"/>
            <a:fld id="{6D22F896-40B5-4ADD-8801-0D06FADFA095}" type="slidenum">
              <a:rPr lang="pt-BR" noProof="0" smtClean="0"/>
              <a:t>‹nº›</a:t>
            </a:fld>
            <a:endParaRPr lang="pt-BR" noProof="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446212" y="609599"/>
            <a:ext cx="9302752" cy="2748429"/>
          </a:xfrm>
        </p:spPr>
        <p:txBody>
          <a:bodyPr rtlCol="0" anchor="ctr">
            <a:normAutofit/>
          </a:bodyPr>
          <a:lstStyle>
            <a:lvl1pPr>
              <a:defRPr sz="3600"/>
            </a:lvl1pPr>
          </a:lstStyle>
          <a:p>
            <a:pPr rtl="0"/>
            <a:r>
              <a:rPr lang="pt-BR" noProof="0"/>
              <a:t>Clique para editar o título Mestre</a:t>
            </a:r>
          </a:p>
        </p:txBody>
      </p:sp>
      <p:sp>
        <p:nvSpPr>
          <p:cNvPr id="12" name="Espaço Reservado para Texto 3"/>
          <p:cNvSpPr>
            <a:spLocks noGrp="1"/>
          </p:cNvSpPr>
          <p:nvPr>
            <p:ph type="body" sz="half" idx="13" hasCustomPrompt="1"/>
          </p:nvPr>
        </p:nvSpPr>
        <p:spPr>
          <a:xfrm>
            <a:off x="1720644" y="3365557"/>
            <a:ext cx="875229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Editar estilos de texto Mestre</a:t>
            </a:r>
          </a:p>
        </p:txBody>
      </p:sp>
      <p:sp>
        <p:nvSpPr>
          <p:cNvPr id="4" name="Espaço Reservado para Texto 3"/>
          <p:cNvSpPr>
            <a:spLocks noGrp="1"/>
          </p:cNvSpPr>
          <p:nvPr>
            <p:ph type="body" sz="half" idx="2" hasCustomPrompt="1"/>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Editar estilos de texto Mestre</a:t>
            </a:r>
          </a:p>
        </p:txBody>
      </p:sp>
      <p:sp>
        <p:nvSpPr>
          <p:cNvPr id="5" name="Espaço Reservado para Data 4"/>
          <p:cNvSpPr>
            <a:spLocks noGrp="1"/>
          </p:cNvSpPr>
          <p:nvPr>
            <p:ph type="dt" sz="half" idx="10"/>
          </p:nvPr>
        </p:nvSpPr>
        <p:spPr/>
        <p:txBody>
          <a:bodyPr rtlCol="0"/>
          <a:lstStyle/>
          <a:p>
            <a:pPr rtl="0"/>
            <a:fld id="{29A47D19-B5A2-4A09-8BCF-61189AC8F394}" type="datetime1">
              <a:rPr lang="pt-BR" noProof="0" smtClean="0"/>
              <a:t>07/07/2023</a:t>
            </a:fld>
            <a:endParaRPr lang="pt-BR" noProof="0"/>
          </a:p>
        </p:txBody>
      </p:sp>
      <p:sp>
        <p:nvSpPr>
          <p:cNvPr id="6" name="Espaço Reservado para Rodapé 5"/>
          <p:cNvSpPr>
            <a:spLocks noGrp="1"/>
          </p:cNvSpPr>
          <p:nvPr>
            <p:ph type="ftr" sz="quarter" idx="11"/>
          </p:nvPr>
        </p:nvSpPr>
        <p:spPr/>
        <p:txBody>
          <a:bodyPr rtlCol="0"/>
          <a:lstStyle/>
          <a:p>
            <a:pPr rtl="0"/>
            <a:endParaRPr lang="pt-BR" noProof="0"/>
          </a:p>
        </p:txBody>
      </p:sp>
      <p:sp>
        <p:nvSpPr>
          <p:cNvPr id="7" name="Espaço Reservado para o Número do Slide 6"/>
          <p:cNvSpPr>
            <a:spLocks noGrp="1"/>
          </p:cNvSpPr>
          <p:nvPr>
            <p:ph type="sldNum" sz="quarter" idx="12"/>
          </p:nvPr>
        </p:nvSpPr>
        <p:spPr/>
        <p:txBody>
          <a:bodyPr rtlCol="0"/>
          <a:lstStyle/>
          <a:p>
            <a:pPr rtl="0"/>
            <a:fld id="{6D22F896-40B5-4ADD-8801-0D06FADFA095}" type="slidenum">
              <a:rPr lang="pt-BR" noProof="0" smtClean="0"/>
              <a:t>‹nº›</a:t>
            </a:fld>
            <a:endParaRPr lang="pt-BR" noProof="0"/>
          </a:p>
        </p:txBody>
      </p:sp>
      <p:sp>
        <p:nvSpPr>
          <p:cNvPr id="60" name="Caixa de texto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pt-BR" sz="8000" noProof="0">
                <a:solidFill>
                  <a:schemeClr val="tx1"/>
                </a:solidFill>
                <a:effectLst/>
              </a:rPr>
              <a:t>"</a:t>
            </a:r>
          </a:p>
        </p:txBody>
      </p:sp>
      <p:sp>
        <p:nvSpPr>
          <p:cNvPr id="61" name="Caixa de texto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pt-BR" sz="8000" noProof="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141410" y="2134041"/>
            <a:ext cx="9906001" cy="2511835"/>
          </a:xfrm>
        </p:spPr>
        <p:txBody>
          <a:bodyPr rtlCol="0" anchor="b">
            <a:normAutofit/>
          </a:bodyPr>
          <a:lstStyle>
            <a:lvl1pPr>
              <a:defRPr sz="3600"/>
            </a:lvl1pPr>
          </a:lstStyle>
          <a:p>
            <a:pPr rtl="0"/>
            <a:r>
              <a:rPr lang="pt-BR" noProof="0"/>
              <a:t>Clique para editar o estilo de título Mestre</a:t>
            </a:r>
          </a:p>
        </p:txBody>
      </p:sp>
      <p:sp>
        <p:nvSpPr>
          <p:cNvPr id="4" name="Espaço reservado para texto 3"/>
          <p:cNvSpPr>
            <a:spLocks noGrp="1"/>
          </p:cNvSpPr>
          <p:nvPr>
            <p:ph type="body" sz="half" idx="2" hasCustomPrompt="1"/>
          </p:nvPr>
        </p:nvSpPr>
        <p:spPr>
          <a:xfrm>
            <a:off x="1141364" y="4657655"/>
            <a:ext cx="9904505" cy="1140644"/>
          </a:xfrm>
        </p:spPr>
        <p:txBody>
          <a:bodyPr rtlCol="0"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Editar o texto Mestre</a:t>
            </a:r>
          </a:p>
        </p:txBody>
      </p:sp>
      <p:sp>
        <p:nvSpPr>
          <p:cNvPr id="5" name="Espaço Reservado para Data 4"/>
          <p:cNvSpPr>
            <a:spLocks noGrp="1"/>
          </p:cNvSpPr>
          <p:nvPr>
            <p:ph type="dt" sz="half" idx="10"/>
          </p:nvPr>
        </p:nvSpPr>
        <p:spPr/>
        <p:txBody>
          <a:bodyPr rtlCol="0"/>
          <a:lstStyle/>
          <a:p>
            <a:pPr rtl="0"/>
            <a:fld id="{649D303F-115C-4AB0-BF64-F84AF60E4332}" type="datetime1">
              <a:rPr lang="pt-BR" noProof="0" smtClean="0"/>
              <a:t>07/07/2023</a:t>
            </a:fld>
            <a:endParaRPr lang="pt-BR" noProof="0"/>
          </a:p>
        </p:txBody>
      </p:sp>
      <p:sp>
        <p:nvSpPr>
          <p:cNvPr id="6" name="Espaço Reservado para Rodapé 5"/>
          <p:cNvSpPr>
            <a:spLocks noGrp="1"/>
          </p:cNvSpPr>
          <p:nvPr>
            <p:ph type="ftr" sz="quarter" idx="11"/>
          </p:nvPr>
        </p:nvSpPr>
        <p:spPr/>
        <p:txBody>
          <a:bodyPr rtlCol="0"/>
          <a:lstStyle/>
          <a:p>
            <a:pPr rtl="0"/>
            <a:endParaRPr lang="pt-BR" noProof="0"/>
          </a:p>
        </p:txBody>
      </p:sp>
      <p:sp>
        <p:nvSpPr>
          <p:cNvPr id="7" name="Espaço Reservado para o Número do Slide 6"/>
          <p:cNvSpPr>
            <a:spLocks noGrp="1"/>
          </p:cNvSpPr>
          <p:nvPr>
            <p:ph type="sldNum" sz="quarter" idx="12"/>
          </p:nvPr>
        </p:nvSpPr>
        <p:spPr/>
        <p:txBody>
          <a:bodyPr rtlCol="0"/>
          <a:lstStyle/>
          <a:p>
            <a:pPr rtl="0"/>
            <a:fld id="{6D22F896-40B5-4ADD-8801-0D06FADFA095}" type="slidenum">
              <a:rPr lang="pt-BR" noProof="0" smtClean="0"/>
              <a:t>‹nº›</a:t>
            </a:fld>
            <a:endParaRPr lang="pt-BR" noProof="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na 3">
    <p:spTree>
      <p:nvGrpSpPr>
        <p:cNvPr id="1" name=""/>
        <p:cNvGrpSpPr/>
        <p:nvPr/>
      </p:nvGrpSpPr>
      <p:grpSpPr>
        <a:xfrm>
          <a:off x="0" y="0"/>
          <a:ext cx="0" cy="0"/>
          <a:chOff x="0" y="0"/>
          <a:chExt cx="0" cy="0"/>
        </a:xfrm>
      </p:grpSpPr>
      <p:sp>
        <p:nvSpPr>
          <p:cNvPr id="15" name="Título 1"/>
          <p:cNvSpPr>
            <a:spLocks noGrp="1"/>
          </p:cNvSpPr>
          <p:nvPr>
            <p:ph type="title" hasCustomPrompt="1"/>
          </p:nvPr>
        </p:nvSpPr>
        <p:spPr>
          <a:xfrm>
            <a:off x="1141413" y="609600"/>
            <a:ext cx="9905998" cy="1905000"/>
          </a:xfrm>
        </p:spPr>
        <p:txBody>
          <a:bodyPr rtlCol="0"/>
          <a:lstStyle/>
          <a:p>
            <a:pPr rtl="0"/>
            <a:r>
              <a:rPr lang="pt-BR" noProof="0"/>
              <a:t>Clique para editar o estilo de título Mestre</a:t>
            </a:r>
          </a:p>
        </p:txBody>
      </p:sp>
      <p:sp>
        <p:nvSpPr>
          <p:cNvPr id="7" name="Espaço Reservado para Texto 2"/>
          <p:cNvSpPr>
            <a:spLocks noGrp="1"/>
          </p:cNvSpPr>
          <p:nvPr>
            <p:ph type="body" idx="1" hasCustomPrompt="1"/>
          </p:nvPr>
        </p:nvSpPr>
        <p:spPr>
          <a:xfrm>
            <a:off x="1141410" y="2674463"/>
            <a:ext cx="3196899"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Editar estilos de texto Mestre</a:t>
            </a:r>
          </a:p>
        </p:txBody>
      </p:sp>
      <p:sp>
        <p:nvSpPr>
          <p:cNvPr id="8" name="Espaço Reservado para Texto 3"/>
          <p:cNvSpPr>
            <a:spLocks noGrp="1"/>
          </p:cNvSpPr>
          <p:nvPr>
            <p:ph type="body" sz="half" idx="15" hasCustomPrompt="1"/>
          </p:nvPr>
        </p:nvSpPr>
        <p:spPr>
          <a:xfrm>
            <a:off x="1127918" y="3360263"/>
            <a:ext cx="3208735"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Editar estilos de texto Mestre</a:t>
            </a:r>
          </a:p>
        </p:txBody>
      </p:sp>
      <p:sp>
        <p:nvSpPr>
          <p:cNvPr id="9" name="Espaço Reservado para Texto 4"/>
          <p:cNvSpPr>
            <a:spLocks noGrp="1"/>
          </p:cNvSpPr>
          <p:nvPr>
            <p:ph type="body" sz="quarter" idx="3" hasCustomPrompt="1"/>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Editar estilos de texto Mestre</a:t>
            </a:r>
          </a:p>
        </p:txBody>
      </p:sp>
      <p:sp>
        <p:nvSpPr>
          <p:cNvPr id="10" name="Espaço Reservado para Texto 3"/>
          <p:cNvSpPr>
            <a:spLocks noGrp="1"/>
          </p:cNvSpPr>
          <p:nvPr>
            <p:ph type="body" sz="half" idx="16" hasCustomPrompt="1"/>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Editar estilos de texto Mestre</a:t>
            </a:r>
          </a:p>
        </p:txBody>
      </p:sp>
      <p:sp>
        <p:nvSpPr>
          <p:cNvPr id="11" name="Espaço Reservado para Texto 4"/>
          <p:cNvSpPr>
            <a:spLocks noGrp="1"/>
          </p:cNvSpPr>
          <p:nvPr>
            <p:ph type="body" sz="quarter" idx="13" hasCustomPrompt="1"/>
          </p:nvPr>
        </p:nvSpPr>
        <p:spPr>
          <a:xfrm>
            <a:off x="7852442" y="2674463"/>
            <a:ext cx="3194968"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Editar estilos de texto Mestre</a:t>
            </a:r>
          </a:p>
        </p:txBody>
      </p:sp>
      <p:sp>
        <p:nvSpPr>
          <p:cNvPr id="12" name="Espaço Reservado para Texto 3"/>
          <p:cNvSpPr>
            <a:spLocks noGrp="1"/>
          </p:cNvSpPr>
          <p:nvPr>
            <p:ph type="body" sz="half" idx="17" hasCustomPrompt="1"/>
          </p:nvPr>
        </p:nvSpPr>
        <p:spPr>
          <a:xfrm>
            <a:off x="7852442" y="3360263"/>
            <a:ext cx="3194968"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Editar estilos de texto Mestre</a:t>
            </a:r>
          </a:p>
        </p:txBody>
      </p:sp>
      <p:sp>
        <p:nvSpPr>
          <p:cNvPr id="3" name="Espaço Reservado para Data 2"/>
          <p:cNvSpPr>
            <a:spLocks noGrp="1"/>
          </p:cNvSpPr>
          <p:nvPr>
            <p:ph type="dt" sz="half" idx="10"/>
          </p:nvPr>
        </p:nvSpPr>
        <p:spPr/>
        <p:txBody>
          <a:bodyPr rtlCol="0"/>
          <a:lstStyle/>
          <a:p>
            <a:pPr rtl="0"/>
            <a:fld id="{E4196294-876E-45EB-8002-578B34D9D72B}" type="datetime1">
              <a:rPr lang="pt-BR" noProof="0" smtClean="0"/>
              <a:t>07/07/2023</a:t>
            </a:fld>
            <a:endParaRPr lang="pt-BR" noProof="0"/>
          </a:p>
        </p:txBody>
      </p:sp>
      <p:sp>
        <p:nvSpPr>
          <p:cNvPr id="4" name="Espaço Reservado para Rodapé 3"/>
          <p:cNvSpPr>
            <a:spLocks noGrp="1"/>
          </p:cNvSpPr>
          <p:nvPr>
            <p:ph type="ftr" sz="quarter" idx="11"/>
          </p:nvPr>
        </p:nvSpPr>
        <p:spPr/>
        <p:txBody>
          <a:bodyPr rtlCol="0"/>
          <a:lstStyle/>
          <a:p>
            <a:pPr rtl="0"/>
            <a:endParaRPr lang="pt-BR" noProof="0"/>
          </a:p>
        </p:txBody>
      </p:sp>
      <p:sp>
        <p:nvSpPr>
          <p:cNvPr id="5" name="Espaço Reservado para o Número do Slide 4"/>
          <p:cNvSpPr>
            <a:spLocks noGrp="1"/>
          </p:cNvSpPr>
          <p:nvPr>
            <p:ph type="sldNum" sz="quarter" idx="12"/>
          </p:nvPr>
        </p:nvSpPr>
        <p:spPr/>
        <p:txBody>
          <a:bodyPr rtlCol="0"/>
          <a:lstStyle/>
          <a:p>
            <a:pPr rtl="0"/>
            <a:fld id="{6D22F896-40B5-4ADD-8801-0D06FADFA095}" type="slidenum">
              <a:rPr lang="pt-BR" noProof="0" smtClean="0"/>
              <a:t>‹nº›</a:t>
            </a:fld>
            <a:endParaRPr lang="pt-BR" noProof="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imagem 3">
    <p:spTree>
      <p:nvGrpSpPr>
        <p:cNvPr id="1" name=""/>
        <p:cNvGrpSpPr/>
        <p:nvPr/>
      </p:nvGrpSpPr>
      <p:grpSpPr>
        <a:xfrm>
          <a:off x="0" y="0"/>
          <a:ext cx="0" cy="0"/>
          <a:chOff x="0" y="0"/>
          <a:chExt cx="0" cy="0"/>
        </a:xfrm>
      </p:grpSpPr>
      <p:sp>
        <p:nvSpPr>
          <p:cNvPr id="30" name="Título 1"/>
          <p:cNvSpPr>
            <a:spLocks noGrp="1"/>
          </p:cNvSpPr>
          <p:nvPr>
            <p:ph type="title"/>
          </p:nvPr>
        </p:nvSpPr>
        <p:spPr>
          <a:xfrm>
            <a:off x="1141411" y="609600"/>
            <a:ext cx="9905999" cy="1905000"/>
          </a:xfrm>
        </p:spPr>
        <p:txBody>
          <a:bodyPr rtlCol="0"/>
          <a:lstStyle/>
          <a:p>
            <a:pPr rtl="0"/>
            <a:r>
              <a:rPr lang="pt-BR" noProof="0"/>
              <a:t>Clique para editar o título Mestre</a:t>
            </a:r>
          </a:p>
        </p:txBody>
      </p:sp>
      <p:sp>
        <p:nvSpPr>
          <p:cNvPr id="19" name="Espaço Reservado para Texto 2"/>
          <p:cNvSpPr>
            <a:spLocks noGrp="1"/>
          </p:cNvSpPr>
          <p:nvPr>
            <p:ph type="body" idx="1" hasCustomPrompt="1"/>
          </p:nvPr>
        </p:nvSpPr>
        <p:spPr>
          <a:xfrm>
            <a:off x="1141413" y="4404596"/>
            <a:ext cx="319524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Editar estilos de texto Mestre</a:t>
            </a:r>
          </a:p>
        </p:txBody>
      </p:sp>
      <p:sp>
        <p:nvSpPr>
          <p:cNvPr id="20" name="Espaço reservado para imagem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pt-BR" noProof="0"/>
              <a:t>Clique no ícone para adicionar uma imagem</a:t>
            </a:r>
          </a:p>
        </p:txBody>
      </p:sp>
      <p:sp>
        <p:nvSpPr>
          <p:cNvPr id="21" name="Espaço Reservado para Texto 3"/>
          <p:cNvSpPr>
            <a:spLocks noGrp="1"/>
          </p:cNvSpPr>
          <p:nvPr>
            <p:ph type="body" sz="half" idx="18" hasCustomPrompt="1"/>
          </p:nvPr>
        </p:nvSpPr>
        <p:spPr>
          <a:xfrm>
            <a:off x="1141413" y="4980858"/>
            <a:ext cx="3195240" cy="81784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Editar estilos de texto Mestre</a:t>
            </a:r>
          </a:p>
        </p:txBody>
      </p:sp>
      <p:sp>
        <p:nvSpPr>
          <p:cNvPr id="22" name="Espaço Reservado para Texto 4"/>
          <p:cNvSpPr>
            <a:spLocks noGrp="1"/>
          </p:cNvSpPr>
          <p:nvPr>
            <p:ph type="body" sz="quarter" idx="3" hasCustomPrompt="1"/>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dirty="0"/>
              <a:t>Editar estilos de texto Mestre</a:t>
            </a:r>
          </a:p>
        </p:txBody>
      </p:sp>
      <p:sp>
        <p:nvSpPr>
          <p:cNvPr id="23" name="Espaço Reservado para Imagem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pt-BR" noProof="0"/>
              <a:t>Clique no ícone para adicionar uma imagem</a:t>
            </a:r>
          </a:p>
        </p:txBody>
      </p:sp>
      <p:sp>
        <p:nvSpPr>
          <p:cNvPr id="24" name="Espaço Reservado para Texto 3"/>
          <p:cNvSpPr>
            <a:spLocks noGrp="1"/>
          </p:cNvSpPr>
          <p:nvPr>
            <p:ph type="body" sz="half" idx="19" hasCustomPrompt="1"/>
          </p:nvPr>
        </p:nvSpPr>
        <p:spPr>
          <a:xfrm>
            <a:off x="4487593" y="4980857"/>
            <a:ext cx="3200400" cy="81034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Editar estilos de texto Mestre</a:t>
            </a:r>
          </a:p>
        </p:txBody>
      </p:sp>
      <p:sp>
        <p:nvSpPr>
          <p:cNvPr id="25" name="Espaço reservado para texto 4"/>
          <p:cNvSpPr>
            <a:spLocks noGrp="1"/>
          </p:cNvSpPr>
          <p:nvPr>
            <p:ph type="body" sz="quarter" idx="13" hasCustomPrompt="1"/>
          </p:nvPr>
        </p:nvSpPr>
        <p:spPr>
          <a:xfrm>
            <a:off x="7852567" y="4404595"/>
            <a:ext cx="3190741" cy="576262"/>
          </a:xfrm>
        </p:spPr>
        <p:txBody>
          <a:bodyPr rtlCol="0" anchor="b">
            <a:noAutofit/>
          </a:bodyPr>
          <a:lstStyle>
            <a:lvl1pPr marL="0" indent="0" rtl="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dirty="0"/>
              <a:t>Editar estilos de texto Mestre</a:t>
            </a:r>
          </a:p>
        </p:txBody>
      </p:sp>
      <p:sp>
        <p:nvSpPr>
          <p:cNvPr id="26" name="Espaço Reservado para Imagem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pt-BR" noProof="0"/>
              <a:t>Clique no ícone para adicionar uma imagem</a:t>
            </a:r>
          </a:p>
        </p:txBody>
      </p:sp>
      <p:sp>
        <p:nvSpPr>
          <p:cNvPr id="27" name="Espaço Reservado para Texto 3"/>
          <p:cNvSpPr>
            <a:spLocks noGrp="1"/>
          </p:cNvSpPr>
          <p:nvPr>
            <p:ph type="body" sz="half" idx="20" hasCustomPrompt="1"/>
          </p:nvPr>
        </p:nvSpPr>
        <p:spPr>
          <a:xfrm>
            <a:off x="7852442" y="4980854"/>
            <a:ext cx="3194968" cy="810345"/>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Editar estilos de texto Mestre</a:t>
            </a:r>
          </a:p>
        </p:txBody>
      </p:sp>
      <p:sp>
        <p:nvSpPr>
          <p:cNvPr id="3" name="Espaço Reservado para Data 2"/>
          <p:cNvSpPr>
            <a:spLocks noGrp="1"/>
          </p:cNvSpPr>
          <p:nvPr>
            <p:ph type="dt" sz="half" idx="10"/>
          </p:nvPr>
        </p:nvSpPr>
        <p:spPr/>
        <p:txBody>
          <a:bodyPr rtlCol="0"/>
          <a:lstStyle/>
          <a:p>
            <a:pPr rtl="0"/>
            <a:fld id="{1848C094-59C3-4D57-80C2-C16021DBB375}" type="datetime1">
              <a:rPr lang="pt-BR" noProof="0" smtClean="0"/>
              <a:t>07/07/2023</a:t>
            </a:fld>
            <a:endParaRPr lang="pt-BR" noProof="0"/>
          </a:p>
        </p:txBody>
      </p:sp>
      <p:sp>
        <p:nvSpPr>
          <p:cNvPr id="4" name="Espaço Reservado para Rodapé 3"/>
          <p:cNvSpPr>
            <a:spLocks noGrp="1"/>
          </p:cNvSpPr>
          <p:nvPr>
            <p:ph type="ftr" sz="quarter" idx="11"/>
          </p:nvPr>
        </p:nvSpPr>
        <p:spPr/>
        <p:txBody>
          <a:bodyPr rtlCol="0"/>
          <a:lstStyle/>
          <a:p>
            <a:pPr rtl="0"/>
            <a:endParaRPr lang="pt-BR" noProof="0"/>
          </a:p>
        </p:txBody>
      </p:sp>
      <p:sp>
        <p:nvSpPr>
          <p:cNvPr id="5" name="Espaço Reservado para o Número do Slide 4"/>
          <p:cNvSpPr>
            <a:spLocks noGrp="1"/>
          </p:cNvSpPr>
          <p:nvPr>
            <p:ph type="sldNum" sz="quarter" idx="12"/>
          </p:nvPr>
        </p:nvSpPr>
        <p:spPr/>
        <p:txBody>
          <a:bodyPr rtlCol="0"/>
          <a:lstStyle/>
          <a:p>
            <a:pPr rtl="0"/>
            <a:fld id="{6D22F896-40B5-4ADD-8801-0D06FADFA095}" type="slidenum">
              <a:rPr lang="pt-BR" noProof="0" smtClean="0"/>
              <a:t>‹nº›</a:t>
            </a:fld>
            <a:endParaRPr lang="pt-BR" noProof="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pt-BR" noProof="0"/>
              <a:t>Clique para editar o estilo de título Mestre</a:t>
            </a:r>
          </a:p>
        </p:txBody>
      </p:sp>
      <p:sp>
        <p:nvSpPr>
          <p:cNvPr id="3" name="Espaço reservado para texto vertical 2"/>
          <p:cNvSpPr>
            <a:spLocks noGrp="1"/>
          </p:cNvSpPr>
          <p:nvPr>
            <p:ph type="body" orient="vert" idx="1" hasCustomPrompt="1"/>
          </p:nvPr>
        </p:nvSpPr>
        <p:spPr/>
        <p:txBody>
          <a:bodyPr vert="eaVert" rtlCol="0" anchor="t"/>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p:cNvSpPr>
            <a:spLocks noGrp="1"/>
          </p:cNvSpPr>
          <p:nvPr>
            <p:ph type="dt" sz="half" idx="10"/>
          </p:nvPr>
        </p:nvSpPr>
        <p:spPr/>
        <p:txBody>
          <a:bodyPr rtlCol="0"/>
          <a:lstStyle/>
          <a:p>
            <a:pPr rtl="0"/>
            <a:fld id="{88E65B06-1465-42AE-BF94-C0F0F1ABA3D0}" type="datetime1">
              <a:rPr lang="pt-BR" noProof="0" smtClean="0"/>
              <a:t>07/07/2023</a:t>
            </a:fld>
            <a:endParaRPr lang="pt-BR" noProof="0"/>
          </a:p>
        </p:txBody>
      </p:sp>
      <p:sp>
        <p:nvSpPr>
          <p:cNvPr id="5" name="Espaço Reservado para Rodapé 4"/>
          <p:cNvSpPr>
            <a:spLocks noGrp="1"/>
          </p:cNvSpPr>
          <p:nvPr>
            <p:ph type="ftr" sz="quarter" idx="11"/>
          </p:nvPr>
        </p:nvSpPr>
        <p:spPr/>
        <p:txBody>
          <a:bodyPr rtlCol="0"/>
          <a:lstStyle/>
          <a:p>
            <a:pPr rtl="0"/>
            <a:endParaRPr lang="pt-BR" noProof="0"/>
          </a:p>
        </p:txBody>
      </p:sp>
      <p:sp>
        <p:nvSpPr>
          <p:cNvPr id="6" name="Espaço Reservado para o Número do Slide 5"/>
          <p:cNvSpPr>
            <a:spLocks noGrp="1"/>
          </p:cNvSpPr>
          <p:nvPr>
            <p:ph type="sldNum" sz="quarter" idx="12"/>
          </p:nvPr>
        </p:nvSpPr>
        <p:spPr/>
        <p:txBody>
          <a:bodyPr rtlCol="0"/>
          <a:lstStyle/>
          <a:p>
            <a:pPr rtl="0"/>
            <a:fld id="{6D22F896-40B5-4ADD-8801-0D06FADFA095}" type="slidenum">
              <a:rPr lang="pt-BR" noProof="0" smtClean="0"/>
              <a:t>‹nº›</a:t>
            </a:fld>
            <a:endParaRPr lang="pt-BR" noProof="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hasCustomPrompt="1"/>
          </p:nvPr>
        </p:nvSpPr>
        <p:spPr>
          <a:xfrm>
            <a:off x="9042400" y="609599"/>
            <a:ext cx="2005011" cy="5181601"/>
          </a:xfrm>
        </p:spPr>
        <p:txBody>
          <a:bodyPr vert="eaVert" rtlCol="0"/>
          <a:lstStyle/>
          <a:p>
            <a:pPr rtl="0"/>
            <a:r>
              <a:rPr lang="pt-BR" noProof="0"/>
              <a:t>Clique para editar o estilo de título Mestre</a:t>
            </a:r>
          </a:p>
        </p:txBody>
      </p:sp>
      <p:sp>
        <p:nvSpPr>
          <p:cNvPr id="3" name="Espaço reservado para texto vertical 2"/>
          <p:cNvSpPr>
            <a:spLocks noGrp="1"/>
          </p:cNvSpPr>
          <p:nvPr>
            <p:ph type="body" orient="vert" idx="1" hasCustomPrompt="1"/>
          </p:nvPr>
        </p:nvSpPr>
        <p:spPr>
          <a:xfrm>
            <a:off x="1141410" y="609599"/>
            <a:ext cx="7748590" cy="5181601"/>
          </a:xfrm>
        </p:spPr>
        <p:txBody>
          <a:bodyPr vert="eaVert" rtlCol="0"/>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p:cNvSpPr>
            <a:spLocks noGrp="1"/>
          </p:cNvSpPr>
          <p:nvPr>
            <p:ph type="dt" sz="half" idx="10"/>
          </p:nvPr>
        </p:nvSpPr>
        <p:spPr/>
        <p:txBody>
          <a:bodyPr rtlCol="0"/>
          <a:lstStyle/>
          <a:p>
            <a:pPr rtl="0"/>
            <a:fld id="{4B04C83B-3B65-45AF-99D0-468CEDD0DC72}" type="datetime1">
              <a:rPr lang="pt-BR" noProof="0" smtClean="0"/>
              <a:t>07/07/2023</a:t>
            </a:fld>
            <a:endParaRPr lang="pt-BR" noProof="0"/>
          </a:p>
        </p:txBody>
      </p:sp>
      <p:sp>
        <p:nvSpPr>
          <p:cNvPr id="5" name="Espaço Reservado para Rodapé 4"/>
          <p:cNvSpPr>
            <a:spLocks noGrp="1"/>
          </p:cNvSpPr>
          <p:nvPr>
            <p:ph type="ftr" sz="quarter" idx="11"/>
          </p:nvPr>
        </p:nvSpPr>
        <p:spPr/>
        <p:txBody>
          <a:bodyPr rtlCol="0"/>
          <a:lstStyle/>
          <a:p>
            <a:pPr rtl="0"/>
            <a:endParaRPr lang="pt-BR" noProof="0"/>
          </a:p>
        </p:txBody>
      </p:sp>
      <p:sp>
        <p:nvSpPr>
          <p:cNvPr id="6" name="Espaço Reservado para o Número do Slide 5"/>
          <p:cNvSpPr>
            <a:spLocks noGrp="1"/>
          </p:cNvSpPr>
          <p:nvPr>
            <p:ph type="sldNum" sz="quarter" idx="12"/>
          </p:nvPr>
        </p:nvSpPr>
        <p:spPr/>
        <p:txBody>
          <a:bodyPr rtlCol="0"/>
          <a:lstStyle/>
          <a:p>
            <a:pPr rtl="0"/>
            <a:fld id="{6D22F896-40B5-4ADD-8801-0D06FADFA095}" type="slidenum">
              <a:rPr lang="pt-BR" noProof="0" smtClean="0"/>
              <a:t>‹nº›</a:t>
            </a:fld>
            <a:endParaRPr lang="pt-BR" noProof="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pt-BR" noProof="0"/>
              <a:t>Clique para editar o estilo de título Mestre</a:t>
            </a:r>
          </a:p>
        </p:txBody>
      </p:sp>
      <p:sp>
        <p:nvSpPr>
          <p:cNvPr id="3" name="Espaço reservado para conteúdo 2"/>
          <p:cNvSpPr>
            <a:spLocks noGrp="1"/>
          </p:cNvSpPr>
          <p:nvPr>
            <p:ph idx="1" hasCustomPrompt="1"/>
          </p:nvPr>
        </p:nvSpPr>
        <p:spPr/>
        <p:txBody>
          <a:bodyPr rtlCol="0"/>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p:cNvSpPr>
            <a:spLocks noGrp="1"/>
          </p:cNvSpPr>
          <p:nvPr>
            <p:ph type="dt" sz="half" idx="10"/>
          </p:nvPr>
        </p:nvSpPr>
        <p:spPr/>
        <p:txBody>
          <a:bodyPr rtlCol="0"/>
          <a:lstStyle/>
          <a:p>
            <a:pPr rtl="0"/>
            <a:fld id="{B0C596BE-B23C-4E59-BC1A-9483DC8394B5}" type="datetime1">
              <a:rPr lang="pt-BR" noProof="0" smtClean="0"/>
              <a:t>07/07/2023</a:t>
            </a:fld>
            <a:endParaRPr lang="pt-BR" noProof="0"/>
          </a:p>
        </p:txBody>
      </p:sp>
      <p:sp>
        <p:nvSpPr>
          <p:cNvPr id="5" name="Espaço Reservado para Rodapé 4"/>
          <p:cNvSpPr>
            <a:spLocks noGrp="1"/>
          </p:cNvSpPr>
          <p:nvPr>
            <p:ph type="ftr" sz="quarter" idx="11"/>
          </p:nvPr>
        </p:nvSpPr>
        <p:spPr/>
        <p:txBody>
          <a:bodyPr rtlCol="0"/>
          <a:lstStyle/>
          <a:p>
            <a:pPr rtl="0"/>
            <a:endParaRPr lang="pt-BR" noProof="0"/>
          </a:p>
        </p:txBody>
      </p:sp>
      <p:sp>
        <p:nvSpPr>
          <p:cNvPr id="6" name="Espaço Reservado para o Número do Slide 5"/>
          <p:cNvSpPr>
            <a:spLocks noGrp="1"/>
          </p:cNvSpPr>
          <p:nvPr>
            <p:ph type="sldNum" sz="quarter" idx="12"/>
          </p:nvPr>
        </p:nvSpPr>
        <p:spPr/>
        <p:txBody>
          <a:bodyPr rtlCol="0"/>
          <a:lstStyle/>
          <a:p>
            <a:pPr rtl="0"/>
            <a:fld id="{6D22F896-40B5-4ADD-8801-0D06FADFA095}" type="slidenum">
              <a:rPr lang="pt-BR" noProof="0" smtClean="0"/>
              <a:t>‹nº›</a:t>
            </a:fld>
            <a:endParaRPr lang="pt-BR" noProof="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141411" y="1419226"/>
            <a:ext cx="9906000" cy="2852737"/>
          </a:xfrm>
        </p:spPr>
        <p:txBody>
          <a:bodyPr rtlCol="0" anchor="b">
            <a:normAutofit/>
          </a:bodyPr>
          <a:lstStyle>
            <a:lvl1pPr>
              <a:defRPr sz="3600"/>
            </a:lvl1pPr>
          </a:lstStyle>
          <a:p>
            <a:pPr rtl="0"/>
            <a:r>
              <a:rPr lang="pt-BR" noProof="0"/>
              <a:t>Clique para editar o estilo de título Mestre</a:t>
            </a:r>
          </a:p>
        </p:txBody>
      </p:sp>
      <p:sp>
        <p:nvSpPr>
          <p:cNvPr id="3" name="Espaço Reservado para Texto 2"/>
          <p:cNvSpPr>
            <a:spLocks noGrp="1"/>
          </p:cNvSpPr>
          <p:nvPr>
            <p:ph type="body" idx="1" hasCustomPrompt="1"/>
          </p:nvPr>
        </p:nvSpPr>
        <p:spPr>
          <a:xfrm>
            <a:off x="1141411" y="4424362"/>
            <a:ext cx="9906000" cy="1374776"/>
          </a:xfrm>
        </p:spPr>
        <p:txBody>
          <a:bodyPr rtlCol="0">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t-BR" noProof="0"/>
              <a:t>Editar estilos de texto Mestre</a:t>
            </a:r>
          </a:p>
        </p:txBody>
      </p:sp>
      <p:sp>
        <p:nvSpPr>
          <p:cNvPr id="4" name="Espaço Reservado para Data 3"/>
          <p:cNvSpPr>
            <a:spLocks noGrp="1"/>
          </p:cNvSpPr>
          <p:nvPr>
            <p:ph type="dt" sz="half" idx="10"/>
          </p:nvPr>
        </p:nvSpPr>
        <p:spPr/>
        <p:txBody>
          <a:bodyPr rtlCol="0"/>
          <a:lstStyle/>
          <a:p>
            <a:pPr rtl="0"/>
            <a:fld id="{8FD7BE37-C264-483A-9871-139F2D8C2CAC}" type="datetime1">
              <a:rPr lang="pt-BR" noProof="0" smtClean="0"/>
              <a:t>07/07/2023</a:t>
            </a:fld>
            <a:endParaRPr lang="pt-BR" noProof="0"/>
          </a:p>
        </p:txBody>
      </p:sp>
      <p:sp>
        <p:nvSpPr>
          <p:cNvPr id="5" name="Espaço Reservado para Rodapé 4"/>
          <p:cNvSpPr>
            <a:spLocks noGrp="1"/>
          </p:cNvSpPr>
          <p:nvPr>
            <p:ph type="ftr" sz="quarter" idx="11"/>
          </p:nvPr>
        </p:nvSpPr>
        <p:spPr/>
        <p:txBody>
          <a:bodyPr rtlCol="0"/>
          <a:lstStyle/>
          <a:p>
            <a:pPr rtl="0"/>
            <a:endParaRPr lang="pt-BR" noProof="0"/>
          </a:p>
        </p:txBody>
      </p:sp>
      <p:sp>
        <p:nvSpPr>
          <p:cNvPr id="6" name="Espaço Reservado para o Número do Slide 5"/>
          <p:cNvSpPr>
            <a:spLocks noGrp="1"/>
          </p:cNvSpPr>
          <p:nvPr>
            <p:ph type="sldNum" sz="quarter" idx="12"/>
          </p:nvPr>
        </p:nvSpPr>
        <p:spPr/>
        <p:txBody>
          <a:bodyPr rtlCol="0"/>
          <a:lstStyle/>
          <a:p>
            <a:pPr rtl="0"/>
            <a:fld id="{6D22F896-40B5-4ADD-8801-0D06FADFA095}" type="slidenum">
              <a:rPr lang="pt-BR" noProof="0" smtClean="0"/>
              <a:t>‹nº›</a:t>
            </a:fld>
            <a:endParaRPr lang="pt-BR" noProof="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pt-BR" noProof="0"/>
              <a:t>Clique para editar o estilo de título Mestre</a:t>
            </a:r>
          </a:p>
        </p:txBody>
      </p:sp>
      <p:sp>
        <p:nvSpPr>
          <p:cNvPr id="3" name="Espaço reservado para conteúdo 2"/>
          <p:cNvSpPr>
            <a:spLocks noGrp="1"/>
          </p:cNvSpPr>
          <p:nvPr>
            <p:ph sz="half" idx="1" hasCustomPrompt="1"/>
          </p:nvPr>
        </p:nvSpPr>
        <p:spPr>
          <a:xfrm>
            <a:off x="1141410" y="2249486"/>
            <a:ext cx="4878389" cy="3541714"/>
          </a:xfrm>
        </p:spPr>
        <p:txBody>
          <a:bodyPr rtlCol="0"/>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conteúdo 3"/>
          <p:cNvSpPr>
            <a:spLocks noGrp="1"/>
          </p:cNvSpPr>
          <p:nvPr>
            <p:ph sz="half" idx="2" hasCustomPrompt="1"/>
          </p:nvPr>
        </p:nvSpPr>
        <p:spPr>
          <a:xfrm>
            <a:off x="6172200" y="2249486"/>
            <a:ext cx="4875211" cy="3541714"/>
          </a:xfrm>
        </p:spPr>
        <p:txBody>
          <a:bodyPr rtlCol="0"/>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5" name="Espaço Reservado para Data 4"/>
          <p:cNvSpPr>
            <a:spLocks noGrp="1"/>
          </p:cNvSpPr>
          <p:nvPr>
            <p:ph type="dt" sz="half" idx="10"/>
          </p:nvPr>
        </p:nvSpPr>
        <p:spPr/>
        <p:txBody>
          <a:bodyPr rtlCol="0"/>
          <a:lstStyle/>
          <a:p>
            <a:pPr rtl="0"/>
            <a:fld id="{9CBF9FE5-D85B-40F6-BDA0-C55FD244BAE0}" type="datetime1">
              <a:rPr lang="pt-BR" noProof="0" smtClean="0"/>
              <a:t>07/07/2023</a:t>
            </a:fld>
            <a:endParaRPr lang="pt-BR" noProof="0"/>
          </a:p>
        </p:txBody>
      </p:sp>
      <p:sp>
        <p:nvSpPr>
          <p:cNvPr id="6" name="Espaço Reservado para Rodapé 5"/>
          <p:cNvSpPr>
            <a:spLocks noGrp="1"/>
          </p:cNvSpPr>
          <p:nvPr>
            <p:ph type="ftr" sz="quarter" idx="11"/>
          </p:nvPr>
        </p:nvSpPr>
        <p:spPr/>
        <p:txBody>
          <a:bodyPr rtlCol="0"/>
          <a:lstStyle/>
          <a:p>
            <a:pPr rtl="0"/>
            <a:endParaRPr lang="pt-BR" noProof="0"/>
          </a:p>
        </p:txBody>
      </p:sp>
      <p:sp>
        <p:nvSpPr>
          <p:cNvPr id="7" name="Espaço Reservado para o Número do Slide 6"/>
          <p:cNvSpPr>
            <a:spLocks noGrp="1"/>
          </p:cNvSpPr>
          <p:nvPr>
            <p:ph type="sldNum" sz="quarter" idx="12"/>
          </p:nvPr>
        </p:nvSpPr>
        <p:spPr/>
        <p:txBody>
          <a:bodyPr rtlCol="0"/>
          <a:lstStyle/>
          <a:p>
            <a:pPr rtl="0"/>
            <a:fld id="{6D22F896-40B5-4ADD-8801-0D06FADFA095}" type="slidenum">
              <a:rPr lang="pt-BR" noProof="0" smtClean="0"/>
              <a:t>‹nº›</a:t>
            </a:fld>
            <a:endParaRPr lang="pt-BR" noProof="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1141411" y="619126"/>
            <a:ext cx="9906000" cy="1477961"/>
          </a:xfrm>
        </p:spPr>
        <p:txBody>
          <a:bodyPr rtlCol="0"/>
          <a:lstStyle/>
          <a:p>
            <a:pPr rtl="0"/>
            <a:r>
              <a:rPr lang="pt-BR" noProof="0"/>
              <a:t>Clique para editar o título Mestre</a:t>
            </a:r>
          </a:p>
        </p:txBody>
      </p:sp>
      <p:sp>
        <p:nvSpPr>
          <p:cNvPr id="3" name="Espaço Reservado para Texto 2"/>
          <p:cNvSpPr>
            <a:spLocks noGrp="1"/>
          </p:cNvSpPr>
          <p:nvPr>
            <p:ph type="body" idx="1" hasCustomPrompt="1"/>
          </p:nvPr>
        </p:nvSpPr>
        <p:spPr>
          <a:xfrm>
            <a:off x="1141411" y="2249486"/>
            <a:ext cx="487839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dirty="0"/>
              <a:t>Editar estilos de texto Mestre</a:t>
            </a:r>
          </a:p>
        </p:txBody>
      </p:sp>
      <p:sp>
        <p:nvSpPr>
          <p:cNvPr id="4" name="Espaço reservado para conteúdo 3"/>
          <p:cNvSpPr>
            <a:spLocks noGrp="1"/>
          </p:cNvSpPr>
          <p:nvPr>
            <p:ph sz="half" idx="2" hasCustomPrompt="1"/>
          </p:nvPr>
        </p:nvSpPr>
        <p:spPr>
          <a:xfrm>
            <a:off x="1141410" y="3073397"/>
            <a:ext cx="4878391" cy="2717801"/>
          </a:xfrm>
        </p:spPr>
        <p:txBody>
          <a:bodyPr rtlCol="0"/>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5" name="Espaço reservado para texto 4"/>
          <p:cNvSpPr>
            <a:spLocks noGrp="1"/>
          </p:cNvSpPr>
          <p:nvPr>
            <p:ph type="body" sz="quarter" idx="3" hasCustomPrompt="1"/>
          </p:nvPr>
        </p:nvSpPr>
        <p:spPr>
          <a:xfrm>
            <a:off x="6172200" y="2249485"/>
            <a:ext cx="4875210" cy="823912"/>
          </a:xfrm>
        </p:spPr>
        <p:txBody>
          <a:bodyPr rtlCol="0" anchor="b"/>
          <a:lstStyle>
            <a:lvl1pPr marL="0" indent="0" rtl="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dirty="0"/>
              <a:t>Editar estilos de texto Mestre</a:t>
            </a:r>
          </a:p>
        </p:txBody>
      </p:sp>
      <p:sp>
        <p:nvSpPr>
          <p:cNvPr id="6" name="Espaço reservado para conteúdo 5"/>
          <p:cNvSpPr>
            <a:spLocks noGrp="1"/>
          </p:cNvSpPr>
          <p:nvPr>
            <p:ph sz="quarter" idx="4" hasCustomPrompt="1"/>
          </p:nvPr>
        </p:nvSpPr>
        <p:spPr>
          <a:xfrm>
            <a:off x="6172200" y="3073397"/>
            <a:ext cx="4875210" cy="2717801"/>
          </a:xfrm>
        </p:spPr>
        <p:txBody>
          <a:bodyPr rtlCol="0"/>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7" name="Espaço Reservado para Data 6"/>
          <p:cNvSpPr>
            <a:spLocks noGrp="1"/>
          </p:cNvSpPr>
          <p:nvPr>
            <p:ph type="dt" sz="half" idx="10"/>
          </p:nvPr>
        </p:nvSpPr>
        <p:spPr/>
        <p:txBody>
          <a:bodyPr rtlCol="0"/>
          <a:lstStyle/>
          <a:p>
            <a:pPr rtl="0"/>
            <a:fld id="{D31AF743-7AA7-4A27-A8F7-F31693243353}" type="datetime1">
              <a:rPr lang="pt-BR" noProof="0" smtClean="0"/>
              <a:t>07/07/2023</a:t>
            </a:fld>
            <a:endParaRPr lang="pt-BR" noProof="0"/>
          </a:p>
        </p:txBody>
      </p:sp>
      <p:sp>
        <p:nvSpPr>
          <p:cNvPr id="8" name="Espaço Reservado para Rodapé 7"/>
          <p:cNvSpPr>
            <a:spLocks noGrp="1"/>
          </p:cNvSpPr>
          <p:nvPr>
            <p:ph type="ftr" sz="quarter" idx="11"/>
          </p:nvPr>
        </p:nvSpPr>
        <p:spPr/>
        <p:txBody>
          <a:bodyPr rtlCol="0"/>
          <a:lstStyle/>
          <a:p>
            <a:pPr rtl="0"/>
            <a:endParaRPr lang="pt-BR" noProof="0"/>
          </a:p>
        </p:txBody>
      </p:sp>
      <p:sp>
        <p:nvSpPr>
          <p:cNvPr id="9" name="Espaço Reservado para o Número do Slide 8"/>
          <p:cNvSpPr>
            <a:spLocks noGrp="1"/>
          </p:cNvSpPr>
          <p:nvPr>
            <p:ph type="sldNum" sz="quarter" idx="12"/>
          </p:nvPr>
        </p:nvSpPr>
        <p:spPr/>
        <p:txBody>
          <a:bodyPr rtlCol="0"/>
          <a:lstStyle/>
          <a:p>
            <a:pPr rtl="0"/>
            <a:fld id="{6D22F896-40B5-4ADD-8801-0D06FADFA095}" type="slidenum">
              <a:rPr lang="pt-BR" noProof="0" smtClean="0"/>
              <a:t>‹nº›</a:t>
            </a:fld>
            <a:endParaRPr lang="pt-BR" noProof="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pt-BR" noProof="0"/>
              <a:t>Clique para editar o estilo de título Mestre</a:t>
            </a:r>
          </a:p>
        </p:txBody>
      </p:sp>
      <p:sp>
        <p:nvSpPr>
          <p:cNvPr id="3" name="Espaço Reservado para Data 2"/>
          <p:cNvSpPr>
            <a:spLocks noGrp="1"/>
          </p:cNvSpPr>
          <p:nvPr>
            <p:ph type="dt" sz="half" idx="10"/>
          </p:nvPr>
        </p:nvSpPr>
        <p:spPr/>
        <p:txBody>
          <a:bodyPr rtlCol="0"/>
          <a:lstStyle/>
          <a:p>
            <a:pPr rtl="0"/>
            <a:fld id="{501EAB95-A7A3-4242-8365-938AB69D927B}" type="datetime1">
              <a:rPr lang="pt-BR" noProof="0" smtClean="0"/>
              <a:t>07/07/2023</a:t>
            </a:fld>
            <a:endParaRPr lang="pt-BR" noProof="0"/>
          </a:p>
        </p:txBody>
      </p:sp>
      <p:sp>
        <p:nvSpPr>
          <p:cNvPr id="4" name="Espaço Reservado para Rodapé 3"/>
          <p:cNvSpPr>
            <a:spLocks noGrp="1"/>
          </p:cNvSpPr>
          <p:nvPr>
            <p:ph type="ftr" sz="quarter" idx="11"/>
          </p:nvPr>
        </p:nvSpPr>
        <p:spPr/>
        <p:txBody>
          <a:bodyPr rtlCol="0"/>
          <a:lstStyle/>
          <a:p>
            <a:pPr rtl="0"/>
            <a:endParaRPr lang="pt-BR" noProof="0"/>
          </a:p>
        </p:txBody>
      </p:sp>
      <p:sp>
        <p:nvSpPr>
          <p:cNvPr id="5" name="Espaço Reservado para o Número do Slide 4"/>
          <p:cNvSpPr>
            <a:spLocks noGrp="1"/>
          </p:cNvSpPr>
          <p:nvPr>
            <p:ph type="sldNum" sz="quarter" idx="12"/>
          </p:nvPr>
        </p:nvSpPr>
        <p:spPr/>
        <p:txBody>
          <a:bodyPr rtlCol="0"/>
          <a:lstStyle/>
          <a:p>
            <a:pPr rtl="0"/>
            <a:fld id="{6D22F896-40B5-4ADD-8801-0D06FADFA095}" type="slidenum">
              <a:rPr lang="pt-BR" noProof="0" smtClean="0"/>
              <a:t>‹nº›</a:t>
            </a:fld>
            <a:endParaRPr lang="pt-BR" noProof="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p>
            <a:pPr rtl="0"/>
            <a:fld id="{17E8544A-C266-48C9-A6C9-13B162D21F47}" type="datetime1">
              <a:rPr lang="pt-BR" noProof="0" smtClean="0"/>
              <a:t>07/07/2023</a:t>
            </a:fld>
            <a:endParaRPr lang="pt-BR" noProof="0"/>
          </a:p>
        </p:txBody>
      </p:sp>
      <p:sp>
        <p:nvSpPr>
          <p:cNvPr id="3" name="Espaço Reservado para Rodapé 2"/>
          <p:cNvSpPr>
            <a:spLocks noGrp="1"/>
          </p:cNvSpPr>
          <p:nvPr>
            <p:ph type="ftr" sz="quarter" idx="11"/>
          </p:nvPr>
        </p:nvSpPr>
        <p:spPr/>
        <p:txBody>
          <a:bodyPr rtlCol="0"/>
          <a:lstStyle/>
          <a:p>
            <a:pPr rtl="0"/>
            <a:endParaRPr lang="pt-BR" noProof="0"/>
          </a:p>
        </p:txBody>
      </p:sp>
      <p:sp>
        <p:nvSpPr>
          <p:cNvPr id="4" name="Espaço reservado para o número do slide 3"/>
          <p:cNvSpPr>
            <a:spLocks noGrp="1"/>
          </p:cNvSpPr>
          <p:nvPr>
            <p:ph type="sldNum" sz="quarter" idx="12"/>
          </p:nvPr>
        </p:nvSpPr>
        <p:spPr/>
        <p:txBody>
          <a:bodyPr rtlCol="0"/>
          <a:lstStyle/>
          <a:p>
            <a:pPr rtl="0"/>
            <a:fld id="{6D22F896-40B5-4ADD-8801-0D06FADFA095}" type="slidenum">
              <a:rPr lang="pt-BR" noProof="0" smtClean="0"/>
              <a:t>‹nº›</a:t>
            </a:fld>
            <a:endParaRPr lang="pt-BR" noProof="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146705" y="609601"/>
            <a:ext cx="3856037" cy="1639884"/>
          </a:xfrm>
        </p:spPr>
        <p:txBody>
          <a:bodyPr rtlCol="0" anchor="b"/>
          <a:lstStyle>
            <a:lvl1pPr>
              <a:defRPr sz="3200"/>
            </a:lvl1pPr>
          </a:lstStyle>
          <a:p>
            <a:pPr rtl="0"/>
            <a:r>
              <a:rPr lang="pt-BR" noProof="0"/>
              <a:t>Clique para editar o estilo de título Mestre</a:t>
            </a:r>
          </a:p>
        </p:txBody>
      </p:sp>
      <p:sp>
        <p:nvSpPr>
          <p:cNvPr id="3" name="Espaço reservado para conteúdo 2"/>
          <p:cNvSpPr>
            <a:spLocks noGrp="1"/>
          </p:cNvSpPr>
          <p:nvPr>
            <p:ph idx="1" hasCustomPrompt="1"/>
          </p:nvPr>
        </p:nvSpPr>
        <p:spPr>
          <a:xfrm>
            <a:off x="5156200" y="592666"/>
            <a:ext cx="5891209" cy="5198534"/>
          </a:xfrm>
        </p:spPr>
        <p:txBody>
          <a:bodyPr rtlCol="0" anchor="ct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texto 3"/>
          <p:cNvSpPr>
            <a:spLocks noGrp="1"/>
          </p:cNvSpPr>
          <p:nvPr>
            <p:ph type="body" sz="half" idx="2" hasCustomPrompt="1"/>
          </p:nvPr>
        </p:nvSpPr>
        <p:spPr>
          <a:xfrm>
            <a:off x="1146705" y="2249486"/>
            <a:ext cx="3856037"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Editar estilos de texto Mestre</a:t>
            </a:r>
          </a:p>
        </p:txBody>
      </p:sp>
      <p:sp>
        <p:nvSpPr>
          <p:cNvPr id="5" name="Espaço Reservado para Data 4"/>
          <p:cNvSpPr>
            <a:spLocks noGrp="1"/>
          </p:cNvSpPr>
          <p:nvPr>
            <p:ph type="dt" sz="half" idx="10"/>
          </p:nvPr>
        </p:nvSpPr>
        <p:spPr/>
        <p:txBody>
          <a:bodyPr rtlCol="0"/>
          <a:lstStyle/>
          <a:p>
            <a:pPr rtl="0"/>
            <a:fld id="{4F205157-E6F1-45B4-B896-DE2A344F09C6}" type="datetime1">
              <a:rPr lang="pt-BR" noProof="0" smtClean="0"/>
              <a:t>07/07/2023</a:t>
            </a:fld>
            <a:endParaRPr lang="pt-BR" noProof="0"/>
          </a:p>
        </p:txBody>
      </p:sp>
      <p:sp>
        <p:nvSpPr>
          <p:cNvPr id="6" name="Espaço Reservado para Rodapé 5"/>
          <p:cNvSpPr>
            <a:spLocks noGrp="1"/>
          </p:cNvSpPr>
          <p:nvPr>
            <p:ph type="ftr" sz="quarter" idx="11"/>
          </p:nvPr>
        </p:nvSpPr>
        <p:spPr/>
        <p:txBody>
          <a:bodyPr rtlCol="0"/>
          <a:lstStyle/>
          <a:p>
            <a:pPr rtl="0"/>
            <a:endParaRPr lang="pt-BR" noProof="0"/>
          </a:p>
        </p:txBody>
      </p:sp>
      <p:sp>
        <p:nvSpPr>
          <p:cNvPr id="7" name="Espaço Reservado para o Número do Slide 6"/>
          <p:cNvSpPr>
            <a:spLocks noGrp="1"/>
          </p:cNvSpPr>
          <p:nvPr>
            <p:ph type="sldNum" sz="quarter" idx="12"/>
          </p:nvPr>
        </p:nvSpPr>
        <p:spPr/>
        <p:txBody>
          <a:bodyPr rtlCol="0"/>
          <a:lstStyle/>
          <a:p>
            <a:pPr rtl="0"/>
            <a:fld id="{6D22F896-40B5-4ADD-8801-0D06FADFA095}" type="slidenum">
              <a:rPr lang="pt-BR" noProof="0" smtClean="0"/>
              <a:t>‹nº›</a:t>
            </a:fld>
            <a:endParaRPr lang="pt-BR" noProof="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09600"/>
            <a:ext cx="5934508" cy="1639886"/>
          </a:xfrm>
        </p:spPr>
        <p:txBody>
          <a:bodyPr rtlCol="0" anchor="b"/>
          <a:lstStyle>
            <a:lvl1pPr>
              <a:defRPr sz="3200"/>
            </a:lvl1pPr>
          </a:lstStyle>
          <a:p>
            <a:pPr rtl="0"/>
            <a:r>
              <a:rPr lang="pt-BR" noProof="0"/>
              <a:t>Clique para editar o título Mestre</a:t>
            </a:r>
          </a:p>
        </p:txBody>
      </p:sp>
      <p:sp>
        <p:nvSpPr>
          <p:cNvPr id="3" name="Espaço reservado para imagem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noProof="0"/>
              <a:t>Clique no ícone para adicionar uma imagem</a:t>
            </a:r>
          </a:p>
        </p:txBody>
      </p:sp>
      <p:sp>
        <p:nvSpPr>
          <p:cNvPr id="4" name="Espaço reservado para texto 3"/>
          <p:cNvSpPr>
            <a:spLocks noGrp="1"/>
          </p:cNvSpPr>
          <p:nvPr>
            <p:ph type="body" sz="half" idx="2" hasCustomPrompt="1"/>
          </p:nvPr>
        </p:nvSpPr>
        <p:spPr>
          <a:xfrm>
            <a:off x="1141410" y="2249486"/>
            <a:ext cx="5934511"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Editar estilos de texto Mestre</a:t>
            </a:r>
          </a:p>
        </p:txBody>
      </p:sp>
      <p:sp>
        <p:nvSpPr>
          <p:cNvPr id="5" name="Espaço Reservado para Data 4"/>
          <p:cNvSpPr>
            <a:spLocks noGrp="1"/>
          </p:cNvSpPr>
          <p:nvPr>
            <p:ph type="dt" sz="half" idx="10"/>
          </p:nvPr>
        </p:nvSpPr>
        <p:spPr/>
        <p:txBody>
          <a:bodyPr rtlCol="0"/>
          <a:lstStyle/>
          <a:p>
            <a:pPr rtl="0"/>
            <a:fld id="{F71F8E9B-B567-4425-A671-20F07253D543}" type="datetime1">
              <a:rPr lang="pt-BR" noProof="0" smtClean="0"/>
              <a:t>07/07/2023</a:t>
            </a:fld>
            <a:endParaRPr lang="pt-BR" noProof="0"/>
          </a:p>
        </p:txBody>
      </p:sp>
      <p:sp>
        <p:nvSpPr>
          <p:cNvPr id="6" name="Espaço Reservado para Rodapé 5"/>
          <p:cNvSpPr>
            <a:spLocks noGrp="1"/>
          </p:cNvSpPr>
          <p:nvPr>
            <p:ph type="ftr" sz="quarter" idx="11"/>
          </p:nvPr>
        </p:nvSpPr>
        <p:spPr/>
        <p:txBody>
          <a:bodyPr rtlCol="0"/>
          <a:lstStyle/>
          <a:p>
            <a:pPr rtl="0"/>
            <a:endParaRPr lang="pt-BR" noProof="0"/>
          </a:p>
        </p:txBody>
      </p:sp>
      <p:sp>
        <p:nvSpPr>
          <p:cNvPr id="7" name="Espaço Reservado para o Número do Slide 6"/>
          <p:cNvSpPr>
            <a:spLocks noGrp="1"/>
          </p:cNvSpPr>
          <p:nvPr>
            <p:ph type="sldNum" sz="quarter" idx="12"/>
          </p:nvPr>
        </p:nvSpPr>
        <p:spPr/>
        <p:txBody>
          <a:bodyPr rtlCol="0"/>
          <a:lstStyle/>
          <a:p>
            <a:pPr rtl="0"/>
            <a:fld id="{6D22F896-40B5-4ADD-8801-0D06FADFA095}" type="slidenum">
              <a:rPr lang="pt-BR" noProof="0" smtClean="0"/>
              <a:t>‹nº›</a:t>
            </a:fld>
            <a:endParaRPr lang="pt-BR" noProof="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Imagem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upo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upo 8"/>
            <p:cNvGrpSpPr/>
            <p:nvPr/>
          </p:nvGrpSpPr>
          <p:grpSpPr>
            <a:xfrm>
              <a:off x="-14288" y="0"/>
              <a:ext cx="1220788" cy="6858001"/>
              <a:chOff x="-14288" y="0"/>
              <a:chExt cx="1220788" cy="6858001"/>
            </a:xfrm>
            <a:grpFill/>
          </p:grpSpPr>
          <p:sp>
            <p:nvSpPr>
              <p:cNvPr id="21" name="Retângulo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orma livre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orma Livre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orma livre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orma Livre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orma livre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orma livre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orma livre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orma livre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orma livre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orma livre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ha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orma livre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orma livre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orma livre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orma livre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tângulo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orma livre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orma livre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orma livre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orma livre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orma livre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orma livre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orma livre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orma livre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orma livre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orma livre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upo 9"/>
            <p:cNvGrpSpPr/>
            <p:nvPr/>
          </p:nvGrpSpPr>
          <p:grpSpPr>
            <a:xfrm>
              <a:off x="11364912" y="0"/>
              <a:ext cx="674688" cy="6848476"/>
              <a:chOff x="11364912" y="0"/>
              <a:chExt cx="674688" cy="6848476"/>
            </a:xfrm>
            <a:grpFill/>
          </p:grpSpPr>
          <p:sp>
            <p:nvSpPr>
              <p:cNvPr id="11" name="Forma livre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orma livre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orma livre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orma livre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orma livre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orma livre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orma livre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orma livre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orma livre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tângulo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Espaço reservado para título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pt-BR" noProof="0"/>
          </a:p>
        </p:txBody>
      </p:sp>
      <p:sp>
        <p:nvSpPr>
          <p:cNvPr id="3" name="Espaço Reservado para Texto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pt-BR" noProof="0" dirty="0"/>
              <a:t>Editar estilos de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4" name="Espaço Reservado para Data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0B1C55FA-99E2-4221-8083-01517F2C3AC3}" type="datetime1">
              <a:rPr lang="pt-BR" noProof="0" smtClean="0"/>
              <a:t>07/07/2023</a:t>
            </a:fld>
            <a:endParaRPr lang="pt-BR" noProof="0" dirty="0"/>
          </a:p>
        </p:txBody>
      </p:sp>
      <p:sp>
        <p:nvSpPr>
          <p:cNvPr id="5" name="Espaço reservado para rodapé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pt-BR" noProof="0"/>
          </a:p>
        </p:txBody>
      </p:sp>
      <p:sp>
        <p:nvSpPr>
          <p:cNvPr id="6" name="Espaço reservado para o número do slide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pt-BR" noProof="0" smtClean="0"/>
              <a:pPr rtl="0"/>
              <a:t>‹nº›</a:t>
            </a:fld>
            <a:endParaRPr lang="pt-BR" noProof="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gilemanifesto.org/iso/ptbr/manifesto.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68D3E5-C7A3-47DF-A374-46BF83A69904}"/>
              </a:ext>
            </a:extLst>
          </p:cNvPr>
          <p:cNvSpPr>
            <a:spLocks noGrp="1"/>
          </p:cNvSpPr>
          <p:nvPr>
            <p:ph type="ctrTitle"/>
          </p:nvPr>
        </p:nvSpPr>
        <p:spPr/>
        <p:txBody>
          <a:bodyPr rtlCol="0">
            <a:normAutofit/>
          </a:bodyPr>
          <a:lstStyle/>
          <a:p>
            <a:pPr algn="ctr" rtl="0"/>
            <a:r>
              <a:rPr lang="pt-BR" sz="5400" dirty="0">
                <a:latin typeface="Rockwell" panose="02060603020205020403" pitchFamily="18" charset="0"/>
              </a:rPr>
              <a:t>INTEGRAÇÃO &amp; ENTREGA CONTÍNUA</a:t>
            </a:r>
          </a:p>
        </p:txBody>
      </p:sp>
      <p:sp>
        <p:nvSpPr>
          <p:cNvPr id="3" name="Subtítulo 2">
            <a:extLst>
              <a:ext uri="{FF2B5EF4-FFF2-40B4-BE49-F238E27FC236}">
                <a16:creationId xmlns:a16="http://schemas.microsoft.com/office/drawing/2014/main" id="{2E78725B-6E40-4D82-B375-7831D81C29EE}"/>
              </a:ext>
            </a:extLst>
          </p:cNvPr>
          <p:cNvSpPr>
            <a:spLocks noGrp="1"/>
          </p:cNvSpPr>
          <p:nvPr>
            <p:ph type="subTitle" idx="1"/>
          </p:nvPr>
        </p:nvSpPr>
        <p:spPr>
          <a:xfrm>
            <a:off x="3420533" y="5147733"/>
            <a:ext cx="8805333" cy="1710267"/>
          </a:xfrm>
        </p:spPr>
        <p:txBody>
          <a:bodyPr rtlCol="0">
            <a:normAutofit/>
          </a:bodyPr>
          <a:lstStyle/>
          <a:p>
            <a:pPr rtl="0"/>
            <a:r>
              <a:rPr lang="pt-BR" sz="2400" dirty="0">
                <a:latin typeface="Tahoma" panose="020B0604030504040204" pitchFamily="34" charset="0"/>
                <a:ea typeface="Tahoma" panose="020B0604030504040204" pitchFamily="34" charset="0"/>
                <a:cs typeface="Tahoma" panose="020B0604030504040204" pitchFamily="34" charset="0"/>
              </a:rPr>
              <a:t>Prof. ESP. Yuri </a:t>
            </a:r>
            <a:r>
              <a:rPr lang="pt-BR" sz="2400" dirty="0" err="1">
                <a:latin typeface="Tahoma" panose="020B0604030504040204" pitchFamily="34" charset="0"/>
                <a:ea typeface="Tahoma" panose="020B0604030504040204" pitchFamily="34" charset="0"/>
                <a:cs typeface="Tahoma" panose="020B0604030504040204" pitchFamily="34" charset="0"/>
              </a:rPr>
              <a:t>CostA</a:t>
            </a:r>
            <a:endParaRPr lang="pt-BR" sz="2400" dirty="0">
              <a:latin typeface="Tahoma" panose="020B0604030504040204" pitchFamily="34" charset="0"/>
              <a:ea typeface="Tahoma" panose="020B0604030504040204" pitchFamily="34" charset="0"/>
              <a:cs typeface="Tahoma" panose="020B0604030504040204" pitchFamily="34" charset="0"/>
            </a:endParaRPr>
          </a:p>
          <a:p>
            <a:pPr rtl="0"/>
            <a:r>
              <a:rPr lang="pt-BR" sz="2400" dirty="0">
                <a:latin typeface="Tahoma" panose="020B0604030504040204" pitchFamily="34" charset="0"/>
                <a:ea typeface="Tahoma" panose="020B0604030504040204" pitchFamily="34" charset="0"/>
                <a:cs typeface="Tahoma" panose="020B0604030504040204" pitchFamily="34" charset="0"/>
              </a:rPr>
              <a:t>Software Multiplataforma – FATEC ARARAS</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1141413" y="0"/>
            <a:ext cx="9905998" cy="1478570"/>
          </a:xfrm>
        </p:spPr>
        <p:txBody>
          <a:bodyPr rtlCol="0">
            <a:normAutofit/>
          </a:bodyPr>
          <a:lstStyle/>
          <a:p>
            <a:pPr rtl="0"/>
            <a:r>
              <a:rPr lang="pt-BR" sz="4400" dirty="0">
                <a:latin typeface="Rockwell" panose="02060603020205020403" pitchFamily="18" charset="0"/>
              </a:rPr>
              <a:t>Introdução à Integração Contínua (CI)</a:t>
            </a:r>
          </a:p>
        </p:txBody>
      </p:sp>
      <p:sp>
        <p:nvSpPr>
          <p:cNvPr id="3" name="Espaço Reservado para Conteúdo 2">
            <a:extLst>
              <a:ext uri="{FF2B5EF4-FFF2-40B4-BE49-F238E27FC236}">
                <a16:creationId xmlns:a16="http://schemas.microsoft.com/office/drawing/2014/main" id="{143F5361-68C0-4BF5-80C8-F1E7BF92B2DB}"/>
              </a:ext>
            </a:extLst>
          </p:cNvPr>
          <p:cNvSpPr>
            <a:spLocks noGrp="1"/>
          </p:cNvSpPr>
          <p:nvPr>
            <p:ph idx="1"/>
          </p:nvPr>
        </p:nvSpPr>
        <p:spPr/>
        <p:txBody>
          <a:bodyPr rtlCol="0">
            <a:normAutofit fontScale="85000" lnSpcReduction="10000"/>
          </a:bodyPr>
          <a:lstStyle/>
          <a:p>
            <a:pPr marL="0" indent="0" algn="just" rtl="0">
              <a:buNone/>
            </a:pPr>
            <a:r>
              <a:rPr lang="pt-BR" dirty="0">
                <a:latin typeface="Tahoma" panose="020B0604030504040204" pitchFamily="34" charset="0"/>
                <a:ea typeface="Tahoma" panose="020B0604030504040204" pitchFamily="34" charset="0"/>
                <a:cs typeface="Tahoma" panose="020B0604030504040204" pitchFamily="34" charset="0"/>
              </a:rPr>
              <a:t>Práticas recomendadas:</a:t>
            </a:r>
          </a:p>
          <a:p>
            <a:pPr algn="just" rtl="0"/>
            <a:endParaRPr lang="pt-BR" dirty="0">
              <a:latin typeface="Tahoma" panose="020B0604030504040204" pitchFamily="34" charset="0"/>
              <a:ea typeface="Tahoma" panose="020B0604030504040204" pitchFamily="34" charset="0"/>
              <a:cs typeface="Tahoma" panose="020B0604030504040204" pitchFamily="34" charset="0"/>
            </a:endParaRPr>
          </a:p>
          <a:p>
            <a:pPr algn="just" rtl="0"/>
            <a:r>
              <a:rPr lang="pt-BR" dirty="0">
                <a:latin typeface="Tahoma" panose="020B0604030504040204" pitchFamily="34" charset="0"/>
                <a:ea typeface="Tahoma" panose="020B0604030504040204" pitchFamily="34" charset="0"/>
                <a:cs typeface="Tahoma" panose="020B0604030504040204" pitchFamily="34" charset="0"/>
              </a:rPr>
              <a:t>Para implementar a Integração Contínua de forma eficaz, algumas práticas recomendadas incluem:</a:t>
            </a:r>
          </a:p>
          <a:p>
            <a:pPr marL="0" indent="0" algn="just" rtl="0">
              <a:buNone/>
            </a:pPr>
            <a:endParaRPr lang="pt-BR" dirty="0">
              <a:latin typeface="Tahoma" panose="020B0604030504040204" pitchFamily="34" charset="0"/>
              <a:ea typeface="Tahoma" panose="020B0604030504040204" pitchFamily="34" charset="0"/>
              <a:cs typeface="Tahoma" panose="020B0604030504040204" pitchFamily="34" charset="0"/>
            </a:endParaRPr>
          </a:p>
          <a:p>
            <a:pPr marL="457200" indent="-457200" algn="just" rtl="0">
              <a:buFont typeface="+mj-lt"/>
              <a:buAutoNum type="alphaLcParenR"/>
            </a:pPr>
            <a:r>
              <a:rPr lang="pt-BR" dirty="0">
                <a:latin typeface="Tahoma" panose="020B0604030504040204" pitchFamily="34" charset="0"/>
                <a:ea typeface="Tahoma" panose="020B0604030504040204" pitchFamily="34" charset="0"/>
                <a:cs typeface="Tahoma" panose="020B0604030504040204" pitchFamily="34" charset="0"/>
              </a:rPr>
              <a:t>Utilizar um sistema de controle de versão: Um sistema de controle de versão, como o </a:t>
            </a:r>
            <a:r>
              <a:rPr lang="pt-BR" dirty="0" err="1">
                <a:latin typeface="Tahoma" panose="020B0604030504040204" pitchFamily="34" charset="0"/>
                <a:ea typeface="Tahoma" panose="020B0604030504040204" pitchFamily="34" charset="0"/>
                <a:cs typeface="Tahoma" panose="020B0604030504040204" pitchFamily="34" charset="0"/>
              </a:rPr>
              <a:t>Git</a:t>
            </a:r>
            <a:r>
              <a:rPr lang="pt-BR" dirty="0">
                <a:latin typeface="Tahoma" panose="020B0604030504040204" pitchFamily="34" charset="0"/>
                <a:ea typeface="Tahoma" panose="020B0604030504040204" pitchFamily="34" charset="0"/>
                <a:cs typeface="Tahoma" panose="020B0604030504040204" pitchFamily="34" charset="0"/>
              </a:rPr>
              <a:t>, permite que os desenvolvedores trabalhem em paralelo em diferentes ramos e integrem suas alterações de forma harmoniosa.</a:t>
            </a:r>
          </a:p>
          <a:p>
            <a:pPr algn="just" rtl="0"/>
            <a:endParaRPr lang="pt-BR"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57085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1141413" y="0"/>
            <a:ext cx="9905998" cy="1478570"/>
          </a:xfrm>
        </p:spPr>
        <p:txBody>
          <a:bodyPr rtlCol="0">
            <a:normAutofit/>
          </a:bodyPr>
          <a:lstStyle/>
          <a:p>
            <a:pPr rtl="0"/>
            <a:r>
              <a:rPr lang="pt-BR" sz="4400" dirty="0">
                <a:latin typeface="Rockwell" panose="02060603020205020403" pitchFamily="18" charset="0"/>
              </a:rPr>
              <a:t>Introdução à Integração Contínua (CI)</a:t>
            </a:r>
          </a:p>
        </p:txBody>
      </p:sp>
      <p:sp>
        <p:nvSpPr>
          <p:cNvPr id="3" name="Espaço Reservado para Conteúdo 2">
            <a:extLst>
              <a:ext uri="{FF2B5EF4-FFF2-40B4-BE49-F238E27FC236}">
                <a16:creationId xmlns:a16="http://schemas.microsoft.com/office/drawing/2014/main" id="{143F5361-68C0-4BF5-80C8-F1E7BF92B2DB}"/>
              </a:ext>
            </a:extLst>
          </p:cNvPr>
          <p:cNvSpPr>
            <a:spLocks noGrp="1"/>
          </p:cNvSpPr>
          <p:nvPr>
            <p:ph idx="1"/>
          </p:nvPr>
        </p:nvSpPr>
        <p:spPr/>
        <p:txBody>
          <a:bodyPr rtlCol="0">
            <a:normAutofit fontScale="92500" lnSpcReduction="20000"/>
          </a:bodyPr>
          <a:lstStyle/>
          <a:p>
            <a:pPr marL="457200" indent="-457200" algn="just" rtl="0">
              <a:buFont typeface="+mj-lt"/>
              <a:buAutoNum type="alphaLcParenR" startAt="2"/>
            </a:pPr>
            <a:r>
              <a:rPr lang="pt-BR" dirty="0">
                <a:latin typeface="Tahoma" panose="020B0604030504040204" pitchFamily="34" charset="0"/>
                <a:ea typeface="Tahoma" panose="020B0604030504040204" pitchFamily="34" charset="0"/>
                <a:cs typeface="Tahoma" panose="020B0604030504040204" pitchFamily="34" charset="0"/>
              </a:rPr>
              <a:t>Automatizar o processo de build: Utilize ferramentas de automação para construir o código a partir do repositório compartilhado. Isso inclui compilar o código-fonte, gerenciar dependências e criar os artefatos executáveis</a:t>
            </a:r>
          </a:p>
          <a:p>
            <a:pPr marL="457200" indent="-457200" rtl="0">
              <a:buFont typeface="+mj-lt"/>
              <a:buAutoNum type="alphaLcParenR" startAt="2"/>
            </a:pPr>
            <a:endParaRPr lang="pt-BR" dirty="0">
              <a:latin typeface="Tahoma" panose="020B0604030504040204" pitchFamily="34" charset="0"/>
              <a:ea typeface="Tahoma" panose="020B0604030504040204" pitchFamily="34" charset="0"/>
              <a:cs typeface="Tahoma" panose="020B0604030504040204" pitchFamily="34" charset="0"/>
            </a:endParaRPr>
          </a:p>
          <a:p>
            <a:pPr marL="457200" indent="-457200" rtl="0">
              <a:buFont typeface="+mj-lt"/>
              <a:buAutoNum type="alphaLcParenR" startAt="2"/>
            </a:pPr>
            <a:r>
              <a:rPr lang="pt-BR" dirty="0">
                <a:latin typeface="Tahoma" panose="020B0604030504040204" pitchFamily="34" charset="0"/>
                <a:ea typeface="Tahoma" panose="020B0604030504040204" pitchFamily="34" charset="0"/>
                <a:cs typeface="Tahoma" panose="020B0604030504040204" pitchFamily="34" charset="0"/>
              </a:rPr>
              <a:t>Executar testes automatizados: Implemente testes unitários automatizados para verificar a integridade e a funcionalidade do código. Isso ajuda a garantir que as alterações feitas não causem regressões em funcionalidades já existentes.</a:t>
            </a:r>
          </a:p>
          <a:p>
            <a:pPr rtl="0"/>
            <a:endParaRPr lang="pt-BR" dirty="0">
              <a:latin typeface="Tahoma" panose="020B0604030504040204" pitchFamily="34" charset="0"/>
              <a:ea typeface="Tahoma" panose="020B0604030504040204" pitchFamily="34" charset="0"/>
              <a:cs typeface="Tahoma" panose="020B0604030504040204" pitchFamily="34" charset="0"/>
            </a:endParaRPr>
          </a:p>
          <a:p>
            <a:pPr rtl="0"/>
            <a:endParaRPr lang="pt-BR"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846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1141413" y="0"/>
            <a:ext cx="9905998" cy="1478570"/>
          </a:xfrm>
        </p:spPr>
        <p:txBody>
          <a:bodyPr rtlCol="0">
            <a:normAutofit/>
          </a:bodyPr>
          <a:lstStyle/>
          <a:p>
            <a:pPr rtl="0"/>
            <a:r>
              <a:rPr lang="pt-BR" sz="4400" dirty="0">
                <a:latin typeface="Rockwell" panose="02060603020205020403" pitchFamily="18" charset="0"/>
              </a:rPr>
              <a:t>Introdução à Integração Contínua (CI)</a:t>
            </a:r>
          </a:p>
        </p:txBody>
      </p:sp>
      <p:sp>
        <p:nvSpPr>
          <p:cNvPr id="3" name="Espaço Reservado para Conteúdo 2">
            <a:extLst>
              <a:ext uri="{FF2B5EF4-FFF2-40B4-BE49-F238E27FC236}">
                <a16:creationId xmlns:a16="http://schemas.microsoft.com/office/drawing/2014/main" id="{143F5361-68C0-4BF5-80C8-F1E7BF92B2DB}"/>
              </a:ext>
            </a:extLst>
          </p:cNvPr>
          <p:cNvSpPr>
            <a:spLocks noGrp="1"/>
          </p:cNvSpPr>
          <p:nvPr>
            <p:ph idx="1"/>
          </p:nvPr>
        </p:nvSpPr>
        <p:spPr/>
        <p:txBody>
          <a:bodyPr rtlCol="0">
            <a:normAutofit fontScale="92500" lnSpcReduction="20000"/>
          </a:bodyPr>
          <a:lstStyle/>
          <a:p>
            <a:pPr marL="457200" indent="-457200" algn="just" rtl="0">
              <a:buFont typeface="+mj-lt"/>
              <a:buAutoNum type="alphaLcParenR" startAt="4"/>
            </a:pPr>
            <a:r>
              <a:rPr lang="pt-BR" dirty="0">
                <a:latin typeface="Tahoma" panose="020B0604030504040204" pitchFamily="34" charset="0"/>
                <a:ea typeface="Tahoma" panose="020B0604030504040204" pitchFamily="34" charset="0"/>
                <a:cs typeface="Tahoma" panose="020B0604030504040204" pitchFamily="34" charset="0"/>
              </a:rPr>
              <a:t>Realizar análise estática de código: Utilize ferramentas de análise estática de código para identificar possíveis problemas, como código duplicado, vulnerabilidades de segurança ou violações de boas práticas de programação.</a:t>
            </a:r>
          </a:p>
          <a:p>
            <a:pPr marL="457200" indent="-457200" algn="just" rtl="0">
              <a:buFont typeface="+mj-lt"/>
              <a:buAutoNum type="alphaLcParenR" startAt="4"/>
            </a:pPr>
            <a:endParaRPr lang="pt-BR" dirty="0">
              <a:latin typeface="Tahoma" panose="020B0604030504040204" pitchFamily="34" charset="0"/>
              <a:ea typeface="Tahoma" panose="020B0604030504040204" pitchFamily="34" charset="0"/>
              <a:cs typeface="Tahoma" panose="020B0604030504040204" pitchFamily="34" charset="0"/>
            </a:endParaRPr>
          </a:p>
          <a:p>
            <a:pPr marL="457200" indent="-457200" algn="just" rtl="0">
              <a:buFont typeface="+mj-lt"/>
              <a:buAutoNum type="alphaLcParenR" startAt="4"/>
            </a:pPr>
            <a:r>
              <a:rPr lang="pt-BR" dirty="0">
                <a:latin typeface="Tahoma" panose="020B0604030504040204" pitchFamily="34" charset="0"/>
                <a:ea typeface="Tahoma" panose="020B0604030504040204" pitchFamily="34" charset="0"/>
                <a:cs typeface="Tahoma" panose="020B0604030504040204" pitchFamily="34" charset="0"/>
              </a:rPr>
              <a:t>Estabelecer revisões de código: Promova a revisão de código por pares, onde os desenvolvedores verificam e discutem as alterações uns dos outros. Isso ajuda a identificar problemas e melhorar a qualidade geral do código.</a:t>
            </a:r>
          </a:p>
          <a:p>
            <a:pPr algn="just" rtl="0"/>
            <a:endParaRPr lang="pt-BR" dirty="0">
              <a:latin typeface="Tahoma" panose="020B0604030504040204" pitchFamily="34" charset="0"/>
              <a:ea typeface="Tahoma" panose="020B0604030504040204" pitchFamily="34" charset="0"/>
              <a:cs typeface="Tahoma" panose="020B0604030504040204" pitchFamily="34" charset="0"/>
            </a:endParaRPr>
          </a:p>
          <a:p>
            <a:pPr algn="just" rtl="0"/>
            <a:endParaRPr lang="pt-BR"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48311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1141413" y="0"/>
            <a:ext cx="9905998" cy="1478570"/>
          </a:xfrm>
        </p:spPr>
        <p:txBody>
          <a:bodyPr rtlCol="0">
            <a:normAutofit/>
          </a:bodyPr>
          <a:lstStyle/>
          <a:p>
            <a:pPr rtl="0"/>
            <a:r>
              <a:rPr lang="pt-BR" sz="4400" dirty="0">
                <a:latin typeface="Rockwell" panose="02060603020205020403" pitchFamily="18" charset="0"/>
              </a:rPr>
              <a:t>Automação de Builds</a:t>
            </a:r>
          </a:p>
        </p:txBody>
      </p:sp>
      <p:sp>
        <p:nvSpPr>
          <p:cNvPr id="3" name="Espaço Reservado para Conteúdo 2">
            <a:extLst>
              <a:ext uri="{FF2B5EF4-FFF2-40B4-BE49-F238E27FC236}">
                <a16:creationId xmlns:a16="http://schemas.microsoft.com/office/drawing/2014/main" id="{143F5361-68C0-4BF5-80C8-F1E7BF92B2DB}"/>
              </a:ext>
            </a:extLst>
          </p:cNvPr>
          <p:cNvSpPr>
            <a:spLocks noGrp="1"/>
          </p:cNvSpPr>
          <p:nvPr>
            <p:ph idx="1"/>
          </p:nvPr>
        </p:nvSpPr>
        <p:spPr/>
        <p:txBody>
          <a:bodyPr rtlCol="0">
            <a:normAutofit fontScale="85000" lnSpcReduction="20000"/>
          </a:bodyPr>
          <a:lstStyle/>
          <a:p>
            <a:pPr marL="0" indent="0" algn="just" rtl="0">
              <a:buNone/>
            </a:pPr>
            <a:r>
              <a:rPr lang="pt-BR" dirty="0">
                <a:latin typeface="Tahoma" panose="020B0604030504040204" pitchFamily="34" charset="0"/>
                <a:ea typeface="Tahoma" panose="020B0604030504040204" pitchFamily="34" charset="0"/>
                <a:cs typeface="Tahoma" panose="020B0604030504040204" pitchFamily="34" charset="0"/>
              </a:rPr>
              <a:t>O que é um build?</a:t>
            </a:r>
          </a:p>
          <a:p>
            <a:pPr marL="0" indent="0" algn="just" rtl="0">
              <a:buNone/>
            </a:pPr>
            <a:endParaRPr lang="pt-BR" dirty="0">
              <a:latin typeface="Tahoma" panose="020B0604030504040204" pitchFamily="34" charset="0"/>
              <a:ea typeface="Tahoma" panose="020B0604030504040204" pitchFamily="34" charset="0"/>
              <a:cs typeface="Tahoma" panose="020B0604030504040204" pitchFamily="34" charset="0"/>
            </a:endParaRPr>
          </a:p>
          <a:p>
            <a:pPr algn="just" rtl="0"/>
            <a:r>
              <a:rPr lang="pt-BR" dirty="0">
                <a:latin typeface="Tahoma" panose="020B0604030504040204" pitchFamily="34" charset="0"/>
                <a:ea typeface="Tahoma" panose="020B0604030504040204" pitchFamily="34" charset="0"/>
                <a:cs typeface="Tahoma" panose="020B0604030504040204" pitchFamily="34" charset="0"/>
              </a:rPr>
              <a:t>No contexto do desenvolvimento de software, é o processo de compilar, construir e empacotar o código-fonte em um artefato executável ou em algum formato de distribuição. </a:t>
            </a:r>
          </a:p>
          <a:p>
            <a:pPr algn="just" rtl="0"/>
            <a:endParaRPr lang="pt-BR" dirty="0">
              <a:latin typeface="Tahoma" panose="020B0604030504040204" pitchFamily="34" charset="0"/>
              <a:ea typeface="Tahoma" panose="020B0604030504040204" pitchFamily="34" charset="0"/>
              <a:cs typeface="Tahoma" panose="020B0604030504040204" pitchFamily="34" charset="0"/>
            </a:endParaRPr>
          </a:p>
          <a:p>
            <a:pPr algn="just" rtl="0"/>
            <a:r>
              <a:rPr lang="pt-BR" dirty="0">
                <a:latin typeface="Tahoma" panose="020B0604030504040204" pitchFamily="34" charset="0"/>
                <a:ea typeface="Tahoma" panose="020B0604030504040204" pitchFamily="34" charset="0"/>
                <a:cs typeface="Tahoma" panose="020B0604030504040204" pitchFamily="34" charset="0"/>
              </a:rPr>
              <a:t>Durante o build, são realizadas tarefas como compilação do código, resolução de dependências, otimização, empacotamento e criação de artefatos prontos para implantação.</a:t>
            </a:r>
          </a:p>
          <a:p>
            <a:pPr algn="just" rtl="0"/>
            <a:endParaRPr lang="pt-BR"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73784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1141413" y="0"/>
            <a:ext cx="9905998" cy="1478570"/>
          </a:xfrm>
        </p:spPr>
        <p:txBody>
          <a:bodyPr rtlCol="0">
            <a:normAutofit/>
          </a:bodyPr>
          <a:lstStyle/>
          <a:p>
            <a:pPr rtl="0"/>
            <a:r>
              <a:rPr lang="pt-BR" sz="4400" dirty="0">
                <a:latin typeface="Rockwell" panose="02060603020205020403" pitchFamily="18" charset="0"/>
              </a:rPr>
              <a:t>Automação de Builds</a:t>
            </a:r>
          </a:p>
        </p:txBody>
      </p:sp>
      <p:sp>
        <p:nvSpPr>
          <p:cNvPr id="3" name="Espaço Reservado para Conteúdo 2">
            <a:extLst>
              <a:ext uri="{FF2B5EF4-FFF2-40B4-BE49-F238E27FC236}">
                <a16:creationId xmlns:a16="http://schemas.microsoft.com/office/drawing/2014/main" id="{143F5361-68C0-4BF5-80C8-F1E7BF92B2DB}"/>
              </a:ext>
            </a:extLst>
          </p:cNvPr>
          <p:cNvSpPr>
            <a:spLocks noGrp="1"/>
          </p:cNvSpPr>
          <p:nvPr>
            <p:ph idx="1"/>
          </p:nvPr>
        </p:nvSpPr>
        <p:spPr/>
        <p:txBody>
          <a:bodyPr rtlCol="0">
            <a:normAutofit/>
          </a:bodyPr>
          <a:lstStyle/>
          <a:p>
            <a:pPr algn="just" rtl="0"/>
            <a:r>
              <a:rPr lang="pt-BR" dirty="0">
                <a:latin typeface="Tahoma" panose="020B0604030504040204" pitchFamily="34" charset="0"/>
                <a:ea typeface="Tahoma" panose="020B0604030504040204" pitchFamily="34" charset="0"/>
                <a:cs typeface="Tahoma" panose="020B0604030504040204" pitchFamily="34" charset="0"/>
              </a:rPr>
              <a:t>O build é uma etapa crítica no ciclo de vida do desenvolvimento de software, pois é responsável por transformar o código-fonte em um formato executável e prepará-lo para implantação em diferentes ambientes.</a:t>
            </a:r>
          </a:p>
        </p:txBody>
      </p:sp>
    </p:spTree>
    <p:extLst>
      <p:ext uri="{BB962C8B-B14F-4D97-AF65-F5344CB8AC3E}">
        <p14:creationId xmlns:p14="http://schemas.microsoft.com/office/powerpoint/2010/main" val="1191963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1141413" y="0"/>
            <a:ext cx="9905998" cy="1478570"/>
          </a:xfrm>
        </p:spPr>
        <p:txBody>
          <a:bodyPr rtlCol="0">
            <a:normAutofit/>
          </a:bodyPr>
          <a:lstStyle/>
          <a:p>
            <a:pPr rtl="0"/>
            <a:r>
              <a:rPr lang="pt-BR" sz="4400" dirty="0">
                <a:latin typeface="Rockwell" panose="02060603020205020403" pitchFamily="18" charset="0"/>
              </a:rPr>
              <a:t>Automação de Builds</a:t>
            </a:r>
          </a:p>
        </p:txBody>
      </p:sp>
      <p:sp>
        <p:nvSpPr>
          <p:cNvPr id="3" name="Espaço Reservado para Conteúdo 2">
            <a:extLst>
              <a:ext uri="{FF2B5EF4-FFF2-40B4-BE49-F238E27FC236}">
                <a16:creationId xmlns:a16="http://schemas.microsoft.com/office/drawing/2014/main" id="{143F5361-68C0-4BF5-80C8-F1E7BF92B2DB}"/>
              </a:ext>
            </a:extLst>
          </p:cNvPr>
          <p:cNvSpPr>
            <a:spLocks noGrp="1"/>
          </p:cNvSpPr>
          <p:nvPr>
            <p:ph idx="1"/>
          </p:nvPr>
        </p:nvSpPr>
        <p:spPr/>
        <p:txBody>
          <a:bodyPr rtlCol="0">
            <a:normAutofit fontScale="92500"/>
          </a:bodyPr>
          <a:lstStyle/>
          <a:p>
            <a:pPr marL="0" indent="0" algn="just" rtl="0">
              <a:buNone/>
            </a:pPr>
            <a:r>
              <a:rPr lang="pt-BR" dirty="0">
                <a:latin typeface="Tahoma" panose="020B0604030504040204" pitchFamily="34" charset="0"/>
                <a:ea typeface="Tahoma" panose="020B0604030504040204" pitchFamily="34" charset="0"/>
                <a:cs typeface="Tahoma" panose="020B0604030504040204" pitchFamily="34" charset="0"/>
              </a:rPr>
              <a:t>Ferramentas de automação de builds</a:t>
            </a:r>
          </a:p>
          <a:p>
            <a:pPr marL="0" indent="0" algn="just" rtl="0">
              <a:buNone/>
            </a:pPr>
            <a:endParaRPr lang="pt-BR" dirty="0">
              <a:latin typeface="Tahoma" panose="020B0604030504040204" pitchFamily="34" charset="0"/>
              <a:ea typeface="Tahoma" panose="020B0604030504040204" pitchFamily="34" charset="0"/>
              <a:cs typeface="Tahoma" panose="020B0604030504040204" pitchFamily="34" charset="0"/>
            </a:endParaRPr>
          </a:p>
          <a:p>
            <a:pPr algn="just" rtl="0"/>
            <a:r>
              <a:rPr lang="pt-BR" dirty="0">
                <a:latin typeface="Tahoma" panose="020B0604030504040204" pitchFamily="34" charset="0"/>
                <a:ea typeface="Tahoma" panose="020B0604030504040204" pitchFamily="34" charset="0"/>
                <a:cs typeface="Tahoma" panose="020B0604030504040204" pitchFamily="34" charset="0"/>
              </a:rPr>
              <a:t>A automação de builds é fundamental para garantir a consistência, a eficiência e a escalabilidade do processo de construção de software. Existem várias ferramentas disponíveis para automatizar o processo de build. </a:t>
            </a:r>
          </a:p>
          <a:p>
            <a:pPr algn="just" rtl="0"/>
            <a:endParaRPr lang="pt-BR" dirty="0">
              <a:latin typeface="Tahoma" panose="020B0604030504040204" pitchFamily="34" charset="0"/>
              <a:ea typeface="Tahoma" panose="020B0604030504040204" pitchFamily="34" charset="0"/>
              <a:cs typeface="Tahoma" panose="020B0604030504040204" pitchFamily="34" charset="0"/>
            </a:endParaRPr>
          </a:p>
          <a:p>
            <a:pPr algn="just" rtl="0"/>
            <a:r>
              <a:rPr lang="pt-BR" dirty="0">
                <a:latin typeface="Tahoma" panose="020B0604030504040204" pitchFamily="34" charset="0"/>
                <a:ea typeface="Tahoma" panose="020B0604030504040204" pitchFamily="34" charset="0"/>
                <a:cs typeface="Tahoma" panose="020B0604030504040204" pitchFamily="34" charset="0"/>
              </a:rPr>
              <a:t>Aqui estão algumas das ferramentas mais populares:</a:t>
            </a:r>
          </a:p>
        </p:txBody>
      </p:sp>
    </p:spTree>
    <p:extLst>
      <p:ext uri="{BB962C8B-B14F-4D97-AF65-F5344CB8AC3E}">
        <p14:creationId xmlns:p14="http://schemas.microsoft.com/office/powerpoint/2010/main" val="720618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1141413" y="0"/>
            <a:ext cx="9905998" cy="1478570"/>
          </a:xfrm>
        </p:spPr>
        <p:txBody>
          <a:bodyPr rtlCol="0">
            <a:normAutofit/>
          </a:bodyPr>
          <a:lstStyle/>
          <a:p>
            <a:pPr rtl="0"/>
            <a:r>
              <a:rPr lang="pt-BR" sz="4400" dirty="0">
                <a:latin typeface="Rockwell" panose="02060603020205020403" pitchFamily="18" charset="0"/>
              </a:rPr>
              <a:t>Automação de Builds</a:t>
            </a:r>
          </a:p>
        </p:txBody>
      </p:sp>
      <p:sp>
        <p:nvSpPr>
          <p:cNvPr id="3" name="Espaço Reservado para Conteúdo 2">
            <a:extLst>
              <a:ext uri="{FF2B5EF4-FFF2-40B4-BE49-F238E27FC236}">
                <a16:creationId xmlns:a16="http://schemas.microsoft.com/office/drawing/2014/main" id="{143F5361-68C0-4BF5-80C8-F1E7BF92B2DB}"/>
              </a:ext>
            </a:extLst>
          </p:cNvPr>
          <p:cNvSpPr>
            <a:spLocks noGrp="1"/>
          </p:cNvSpPr>
          <p:nvPr>
            <p:ph idx="1"/>
          </p:nvPr>
        </p:nvSpPr>
        <p:spPr/>
        <p:txBody>
          <a:bodyPr rtlCol="0">
            <a:normAutofit/>
          </a:bodyPr>
          <a:lstStyle/>
          <a:p>
            <a:pPr algn="just" rtl="0"/>
            <a:r>
              <a:rPr lang="pt-BR" dirty="0">
                <a:latin typeface="Tahoma" panose="020B0604030504040204" pitchFamily="34" charset="0"/>
                <a:ea typeface="Tahoma" panose="020B0604030504040204" pitchFamily="34" charset="0"/>
                <a:cs typeface="Tahoma" panose="020B0604030504040204" pitchFamily="34" charset="0"/>
              </a:rPr>
              <a:t>Apache </a:t>
            </a:r>
            <a:r>
              <a:rPr lang="pt-BR" dirty="0" err="1">
                <a:latin typeface="Tahoma" panose="020B0604030504040204" pitchFamily="34" charset="0"/>
                <a:ea typeface="Tahoma" panose="020B0604030504040204" pitchFamily="34" charset="0"/>
                <a:cs typeface="Tahoma" panose="020B0604030504040204" pitchFamily="34" charset="0"/>
              </a:rPr>
              <a:t>Maven</a:t>
            </a:r>
            <a:endParaRPr lang="pt-BR" dirty="0">
              <a:latin typeface="Tahoma" panose="020B0604030504040204" pitchFamily="34" charset="0"/>
              <a:ea typeface="Tahoma" panose="020B0604030504040204" pitchFamily="34" charset="0"/>
              <a:cs typeface="Tahoma" panose="020B0604030504040204" pitchFamily="34" charset="0"/>
            </a:endParaRPr>
          </a:p>
          <a:p>
            <a:pPr algn="just" rtl="0"/>
            <a:r>
              <a:rPr lang="pt-BR" dirty="0" err="1">
                <a:latin typeface="Tahoma" panose="020B0604030504040204" pitchFamily="34" charset="0"/>
                <a:ea typeface="Tahoma" panose="020B0604030504040204" pitchFamily="34" charset="0"/>
                <a:cs typeface="Tahoma" panose="020B0604030504040204" pitchFamily="34" charset="0"/>
              </a:rPr>
              <a:t>Gradle</a:t>
            </a:r>
            <a:endParaRPr lang="pt-BR" dirty="0">
              <a:latin typeface="Tahoma" panose="020B0604030504040204" pitchFamily="34" charset="0"/>
              <a:ea typeface="Tahoma" panose="020B0604030504040204" pitchFamily="34" charset="0"/>
              <a:cs typeface="Tahoma" panose="020B0604030504040204" pitchFamily="34" charset="0"/>
            </a:endParaRPr>
          </a:p>
          <a:p>
            <a:pPr algn="just" rtl="0"/>
            <a:r>
              <a:rPr lang="pt-BR" dirty="0">
                <a:latin typeface="Tahoma" panose="020B0604030504040204" pitchFamily="34" charset="0"/>
                <a:ea typeface="Tahoma" panose="020B0604030504040204" pitchFamily="34" charset="0"/>
                <a:cs typeface="Tahoma" panose="020B0604030504040204" pitchFamily="34" charset="0"/>
              </a:rPr>
              <a:t>Jenkins</a:t>
            </a:r>
          </a:p>
          <a:p>
            <a:pPr algn="just" rtl="0"/>
            <a:r>
              <a:rPr lang="pt-BR" dirty="0">
                <a:latin typeface="Tahoma" panose="020B0604030504040204" pitchFamily="34" charset="0"/>
                <a:ea typeface="Tahoma" panose="020B0604030504040204" pitchFamily="34" charset="0"/>
                <a:cs typeface="Tahoma" panose="020B0604030504040204" pitchFamily="34" charset="0"/>
              </a:rPr>
              <a:t>Travis CI</a:t>
            </a:r>
          </a:p>
          <a:p>
            <a:pPr algn="just" rtl="0"/>
            <a:r>
              <a:rPr lang="pt-BR" dirty="0" err="1">
                <a:latin typeface="Tahoma" panose="020B0604030504040204" pitchFamily="34" charset="0"/>
                <a:ea typeface="Tahoma" panose="020B0604030504040204" pitchFamily="34" charset="0"/>
                <a:cs typeface="Tahoma" panose="020B0604030504040204" pitchFamily="34" charset="0"/>
              </a:rPr>
              <a:t>CircleCI</a:t>
            </a:r>
            <a:endParaRPr lang="pt-BR" dirty="0">
              <a:latin typeface="Tahoma" panose="020B0604030504040204" pitchFamily="34" charset="0"/>
              <a:ea typeface="Tahoma" panose="020B0604030504040204" pitchFamily="34" charset="0"/>
              <a:cs typeface="Tahoma" panose="020B0604030504040204" pitchFamily="34" charset="0"/>
            </a:endParaRPr>
          </a:p>
          <a:p>
            <a:pPr algn="just" rtl="0"/>
            <a:r>
              <a:rPr lang="pt-BR" dirty="0">
                <a:latin typeface="Tahoma" panose="020B0604030504040204" pitchFamily="34" charset="0"/>
                <a:ea typeface="Tahoma" panose="020B0604030504040204" pitchFamily="34" charset="0"/>
                <a:cs typeface="Tahoma" panose="020B0604030504040204" pitchFamily="34" charset="0"/>
              </a:rPr>
              <a:t>Entre outras!</a:t>
            </a:r>
          </a:p>
        </p:txBody>
      </p:sp>
    </p:spTree>
    <p:extLst>
      <p:ext uri="{BB962C8B-B14F-4D97-AF65-F5344CB8AC3E}">
        <p14:creationId xmlns:p14="http://schemas.microsoft.com/office/powerpoint/2010/main" val="30465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1141413" y="0"/>
            <a:ext cx="9905998" cy="1478570"/>
          </a:xfrm>
        </p:spPr>
        <p:txBody>
          <a:bodyPr rtlCol="0">
            <a:normAutofit/>
          </a:bodyPr>
          <a:lstStyle/>
          <a:p>
            <a:pPr rtl="0"/>
            <a:r>
              <a:rPr lang="pt-BR" sz="4400" dirty="0">
                <a:latin typeface="Rockwell" panose="02060603020205020403" pitchFamily="18" charset="0"/>
              </a:rPr>
              <a:t>Automação de Builds</a:t>
            </a:r>
          </a:p>
        </p:txBody>
      </p:sp>
      <p:sp>
        <p:nvSpPr>
          <p:cNvPr id="3" name="Espaço Reservado para Conteúdo 2">
            <a:extLst>
              <a:ext uri="{FF2B5EF4-FFF2-40B4-BE49-F238E27FC236}">
                <a16:creationId xmlns:a16="http://schemas.microsoft.com/office/drawing/2014/main" id="{143F5361-68C0-4BF5-80C8-F1E7BF92B2DB}"/>
              </a:ext>
            </a:extLst>
          </p:cNvPr>
          <p:cNvSpPr>
            <a:spLocks noGrp="1"/>
          </p:cNvSpPr>
          <p:nvPr>
            <p:ph idx="1"/>
          </p:nvPr>
        </p:nvSpPr>
        <p:spPr/>
        <p:txBody>
          <a:bodyPr rtlCol="0">
            <a:normAutofit fontScale="92500" lnSpcReduction="10000"/>
          </a:bodyPr>
          <a:lstStyle/>
          <a:p>
            <a:pPr marL="0" indent="0" algn="just" rtl="0">
              <a:buNone/>
            </a:pPr>
            <a:r>
              <a:rPr lang="pt-BR" dirty="0">
                <a:latin typeface="Tahoma" panose="020B0604030504040204" pitchFamily="34" charset="0"/>
                <a:ea typeface="Tahoma" panose="020B0604030504040204" pitchFamily="34" charset="0"/>
                <a:cs typeface="Tahoma" panose="020B0604030504040204" pitchFamily="34" charset="0"/>
              </a:rPr>
              <a:t>Configuração e execução de um build automatizado</a:t>
            </a:r>
          </a:p>
          <a:p>
            <a:pPr marL="0" indent="0" algn="just" rtl="0">
              <a:buNone/>
            </a:pPr>
            <a:endParaRPr lang="pt-BR" dirty="0">
              <a:latin typeface="Tahoma" panose="020B0604030504040204" pitchFamily="34" charset="0"/>
              <a:ea typeface="Tahoma" panose="020B0604030504040204" pitchFamily="34" charset="0"/>
              <a:cs typeface="Tahoma" panose="020B0604030504040204" pitchFamily="34" charset="0"/>
            </a:endParaRPr>
          </a:p>
          <a:p>
            <a:pPr algn="just" rtl="0"/>
            <a:r>
              <a:rPr lang="pt-BR" dirty="0">
                <a:latin typeface="Tahoma" panose="020B0604030504040204" pitchFamily="34" charset="0"/>
                <a:ea typeface="Tahoma" panose="020B0604030504040204" pitchFamily="34" charset="0"/>
                <a:cs typeface="Tahoma" panose="020B0604030504040204" pitchFamily="34" charset="0"/>
              </a:rPr>
              <a:t>A configuração e a execução de um build automatizado podem variar de acordo com a ferramenta escolhida. </a:t>
            </a:r>
          </a:p>
          <a:p>
            <a:pPr algn="just" rtl="0"/>
            <a:r>
              <a:rPr lang="pt-BR" dirty="0">
                <a:latin typeface="Tahoma" panose="020B0604030504040204" pitchFamily="34" charset="0"/>
                <a:ea typeface="Tahoma" panose="020B0604030504040204" pitchFamily="34" charset="0"/>
                <a:cs typeface="Tahoma" panose="020B0604030504040204" pitchFamily="34" charset="0"/>
              </a:rPr>
              <a:t>No entanto, existem alguns princípios comuns que se aplicam à maioria das soluções de automação de builds. </a:t>
            </a:r>
          </a:p>
          <a:p>
            <a:pPr algn="just" rtl="0"/>
            <a:r>
              <a:rPr lang="pt-BR" dirty="0">
                <a:latin typeface="Tahoma" panose="020B0604030504040204" pitchFamily="34" charset="0"/>
                <a:ea typeface="Tahoma" panose="020B0604030504040204" pitchFamily="34" charset="0"/>
                <a:cs typeface="Tahoma" panose="020B0604030504040204" pitchFamily="34" charset="0"/>
              </a:rPr>
              <a:t>Aqui estão algumas etapas típicas envolvidas na configuração e execução de um build automatizado:</a:t>
            </a:r>
          </a:p>
        </p:txBody>
      </p:sp>
    </p:spTree>
    <p:extLst>
      <p:ext uri="{BB962C8B-B14F-4D97-AF65-F5344CB8AC3E}">
        <p14:creationId xmlns:p14="http://schemas.microsoft.com/office/powerpoint/2010/main" val="3796536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1141413" y="0"/>
            <a:ext cx="9905998" cy="1478570"/>
          </a:xfrm>
        </p:spPr>
        <p:txBody>
          <a:bodyPr rtlCol="0">
            <a:normAutofit/>
          </a:bodyPr>
          <a:lstStyle/>
          <a:p>
            <a:pPr rtl="0"/>
            <a:r>
              <a:rPr lang="pt-BR" sz="4400" dirty="0">
                <a:latin typeface="Rockwell" panose="02060603020205020403" pitchFamily="18" charset="0"/>
              </a:rPr>
              <a:t>Automação de Builds</a:t>
            </a:r>
          </a:p>
        </p:txBody>
      </p:sp>
      <p:sp>
        <p:nvSpPr>
          <p:cNvPr id="3" name="Espaço Reservado para Conteúdo 2">
            <a:extLst>
              <a:ext uri="{FF2B5EF4-FFF2-40B4-BE49-F238E27FC236}">
                <a16:creationId xmlns:a16="http://schemas.microsoft.com/office/drawing/2014/main" id="{143F5361-68C0-4BF5-80C8-F1E7BF92B2DB}"/>
              </a:ext>
            </a:extLst>
          </p:cNvPr>
          <p:cNvSpPr>
            <a:spLocks noGrp="1"/>
          </p:cNvSpPr>
          <p:nvPr>
            <p:ph idx="1"/>
          </p:nvPr>
        </p:nvSpPr>
        <p:spPr/>
        <p:txBody>
          <a:bodyPr rtlCol="0">
            <a:normAutofit lnSpcReduction="10000"/>
          </a:bodyPr>
          <a:lstStyle/>
          <a:p>
            <a:pPr marL="457200" indent="-457200" algn="just" rtl="0">
              <a:buFont typeface="+mj-lt"/>
              <a:buAutoNum type="alphaLcParenR"/>
            </a:pPr>
            <a:r>
              <a:rPr lang="pt-BR" dirty="0">
                <a:latin typeface="Tahoma" panose="020B0604030504040204" pitchFamily="34" charset="0"/>
                <a:ea typeface="Tahoma" panose="020B0604030504040204" pitchFamily="34" charset="0"/>
                <a:cs typeface="Tahoma" panose="020B0604030504040204" pitchFamily="34" charset="0"/>
              </a:rPr>
              <a:t>Definição do ambiente: Configure o ambiente necessário para a execução do build, como a versão do compilador, as dependências e as variáveis de ambiente relevantes.</a:t>
            </a:r>
          </a:p>
          <a:p>
            <a:pPr marL="457200" indent="-457200" algn="just" rtl="0">
              <a:buFont typeface="+mj-lt"/>
              <a:buAutoNum type="alphaLcParenR"/>
            </a:pPr>
            <a:endParaRPr lang="pt-BR" dirty="0">
              <a:latin typeface="Tahoma" panose="020B0604030504040204" pitchFamily="34" charset="0"/>
              <a:ea typeface="Tahoma" panose="020B0604030504040204" pitchFamily="34" charset="0"/>
              <a:cs typeface="Tahoma" panose="020B0604030504040204" pitchFamily="34" charset="0"/>
            </a:endParaRPr>
          </a:p>
          <a:p>
            <a:pPr marL="457200" indent="-457200" algn="just" rtl="0">
              <a:buFont typeface="+mj-lt"/>
              <a:buAutoNum type="alphaLcParenR"/>
            </a:pPr>
            <a:r>
              <a:rPr lang="pt-BR" dirty="0">
                <a:latin typeface="Tahoma" panose="020B0604030504040204" pitchFamily="34" charset="0"/>
                <a:ea typeface="Tahoma" panose="020B0604030504040204" pitchFamily="34" charset="0"/>
                <a:cs typeface="Tahoma" panose="020B0604030504040204" pitchFamily="34" charset="0"/>
              </a:rPr>
              <a:t>Configuração do projeto: Defina as informações do projeto, como nome, versão e metadados associados. Especifica também as dependências do projeto que serão baixadas ou vinculadas durante o build.</a:t>
            </a:r>
          </a:p>
        </p:txBody>
      </p:sp>
    </p:spTree>
    <p:extLst>
      <p:ext uri="{BB962C8B-B14F-4D97-AF65-F5344CB8AC3E}">
        <p14:creationId xmlns:p14="http://schemas.microsoft.com/office/powerpoint/2010/main" val="311757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1141413" y="0"/>
            <a:ext cx="9905998" cy="1478570"/>
          </a:xfrm>
        </p:spPr>
        <p:txBody>
          <a:bodyPr rtlCol="0">
            <a:normAutofit/>
          </a:bodyPr>
          <a:lstStyle/>
          <a:p>
            <a:pPr rtl="0"/>
            <a:r>
              <a:rPr lang="pt-BR" sz="4400" dirty="0">
                <a:latin typeface="Rockwell" panose="02060603020205020403" pitchFamily="18" charset="0"/>
              </a:rPr>
              <a:t>Automação de Builds</a:t>
            </a:r>
          </a:p>
        </p:txBody>
      </p:sp>
      <p:sp>
        <p:nvSpPr>
          <p:cNvPr id="3" name="Espaço Reservado para Conteúdo 2">
            <a:extLst>
              <a:ext uri="{FF2B5EF4-FFF2-40B4-BE49-F238E27FC236}">
                <a16:creationId xmlns:a16="http://schemas.microsoft.com/office/drawing/2014/main" id="{143F5361-68C0-4BF5-80C8-F1E7BF92B2DB}"/>
              </a:ext>
            </a:extLst>
          </p:cNvPr>
          <p:cNvSpPr>
            <a:spLocks noGrp="1"/>
          </p:cNvSpPr>
          <p:nvPr>
            <p:ph idx="1"/>
          </p:nvPr>
        </p:nvSpPr>
        <p:spPr/>
        <p:txBody>
          <a:bodyPr rtlCol="0">
            <a:normAutofit/>
          </a:bodyPr>
          <a:lstStyle/>
          <a:p>
            <a:pPr marL="457200" indent="-457200" algn="just" rtl="0">
              <a:buFont typeface="+mj-lt"/>
              <a:buAutoNum type="alphaLcParenR" startAt="3"/>
            </a:pPr>
            <a:r>
              <a:rPr lang="pt-BR" dirty="0">
                <a:latin typeface="Tahoma" panose="020B0604030504040204" pitchFamily="34" charset="0"/>
                <a:ea typeface="Tahoma" panose="020B0604030504040204" pitchFamily="34" charset="0"/>
                <a:cs typeface="Tahoma" panose="020B0604030504040204" pitchFamily="34" charset="0"/>
              </a:rPr>
              <a:t>Definição das etapas do build: Configure as etapas específicas do build, como compilação, execução de testes, análise estática de código, empacotamento e criação de artefatos.</a:t>
            </a:r>
          </a:p>
          <a:p>
            <a:pPr marL="457200" indent="-457200" algn="just" rtl="0">
              <a:buFont typeface="+mj-lt"/>
              <a:buAutoNum type="alphaLcParenR" startAt="3"/>
            </a:pPr>
            <a:endParaRPr lang="pt-BR" dirty="0">
              <a:latin typeface="Tahoma" panose="020B0604030504040204" pitchFamily="34" charset="0"/>
              <a:ea typeface="Tahoma" panose="020B0604030504040204" pitchFamily="34" charset="0"/>
              <a:cs typeface="Tahoma" panose="020B0604030504040204" pitchFamily="34" charset="0"/>
            </a:endParaRPr>
          </a:p>
          <a:p>
            <a:pPr marL="457200" indent="-457200" algn="just" rtl="0">
              <a:buFont typeface="+mj-lt"/>
              <a:buAutoNum type="alphaLcParenR" startAt="3"/>
            </a:pPr>
            <a:r>
              <a:rPr lang="pt-BR" dirty="0">
                <a:latin typeface="Tahoma" panose="020B0604030504040204" pitchFamily="34" charset="0"/>
                <a:ea typeface="Tahoma" panose="020B0604030504040204" pitchFamily="34" charset="0"/>
                <a:cs typeface="Tahoma" panose="020B0604030504040204" pitchFamily="34" charset="0"/>
              </a:rPr>
              <a:t>Configuração de notificações: Defina notificações para alertar os desenvolvedores sobre o resultado do build, sejam elas enviadas por e-mail, mensagens de chat ou outras plataformas de comunicação.</a:t>
            </a:r>
          </a:p>
        </p:txBody>
      </p:sp>
    </p:spTree>
    <p:extLst>
      <p:ext uri="{BB962C8B-B14F-4D97-AF65-F5344CB8AC3E}">
        <p14:creationId xmlns:p14="http://schemas.microsoft.com/office/powerpoint/2010/main" val="1090526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p:txBody>
          <a:bodyPr rtlCol="0">
            <a:normAutofit/>
          </a:bodyPr>
          <a:lstStyle/>
          <a:p>
            <a:pPr rtl="0"/>
            <a:r>
              <a:rPr lang="pt-BR" sz="4400" dirty="0">
                <a:latin typeface="Rockwell" panose="02060603020205020403" pitchFamily="18" charset="0"/>
              </a:rPr>
              <a:t>Conteúdo programado</a:t>
            </a:r>
          </a:p>
        </p:txBody>
      </p:sp>
      <p:sp>
        <p:nvSpPr>
          <p:cNvPr id="3" name="Espaço Reservado para Conteúdo 2">
            <a:extLst>
              <a:ext uri="{FF2B5EF4-FFF2-40B4-BE49-F238E27FC236}">
                <a16:creationId xmlns:a16="http://schemas.microsoft.com/office/drawing/2014/main" id="{143F5361-68C0-4BF5-80C8-F1E7BF92B2DB}"/>
              </a:ext>
            </a:extLst>
          </p:cNvPr>
          <p:cNvSpPr>
            <a:spLocks noGrp="1"/>
          </p:cNvSpPr>
          <p:nvPr>
            <p:ph idx="1"/>
          </p:nvPr>
        </p:nvSpPr>
        <p:spPr/>
        <p:txBody>
          <a:bodyPr rtlCol="0">
            <a:normAutofit fontScale="92500" lnSpcReduction="10000"/>
          </a:bodyPr>
          <a:lstStyle/>
          <a:p>
            <a:pPr algn="just" rtl="0"/>
            <a:r>
              <a:rPr lang="pt-BR" dirty="0">
                <a:latin typeface="Tahoma" panose="020B0604030504040204" pitchFamily="34" charset="0"/>
                <a:ea typeface="Tahoma" panose="020B0604030504040204" pitchFamily="34" charset="0"/>
                <a:cs typeface="Tahoma" panose="020B0604030504040204" pitchFamily="34" charset="0"/>
              </a:rPr>
              <a:t>Apresentação da disciplina</a:t>
            </a:r>
          </a:p>
          <a:p>
            <a:pPr lvl="1" algn="just" rtl="0"/>
            <a:r>
              <a:rPr lang="pt-BR" dirty="0">
                <a:latin typeface="Tahoma" panose="020B0604030504040204" pitchFamily="34" charset="0"/>
                <a:ea typeface="Tahoma" panose="020B0604030504040204" pitchFamily="34" charset="0"/>
                <a:cs typeface="Tahoma" panose="020B0604030504040204" pitchFamily="34" charset="0"/>
              </a:rPr>
              <a:t>O que é Integração Contínua</a:t>
            </a:r>
          </a:p>
          <a:p>
            <a:pPr lvl="1" algn="just" rtl="0"/>
            <a:r>
              <a:rPr lang="pt-BR" dirty="0">
                <a:latin typeface="Tahoma" panose="020B0604030504040204" pitchFamily="34" charset="0"/>
                <a:ea typeface="Tahoma" panose="020B0604030504040204" pitchFamily="34" charset="0"/>
                <a:cs typeface="Tahoma" panose="020B0604030504040204" pitchFamily="34" charset="0"/>
              </a:rPr>
              <a:t>Automação de Builds</a:t>
            </a:r>
          </a:p>
          <a:p>
            <a:pPr lvl="1" algn="just" rtl="0"/>
            <a:r>
              <a:rPr lang="pt-BR" dirty="0">
                <a:latin typeface="Tahoma" panose="020B0604030504040204" pitchFamily="34" charset="0"/>
                <a:ea typeface="Tahoma" panose="020B0604030504040204" pitchFamily="34" charset="0"/>
                <a:cs typeface="Tahoma" panose="020B0604030504040204" pitchFamily="34" charset="0"/>
              </a:rPr>
              <a:t>Testes Automatizados</a:t>
            </a:r>
          </a:p>
          <a:p>
            <a:pPr lvl="1" algn="just" rtl="0"/>
            <a:r>
              <a:rPr lang="pt-BR" dirty="0">
                <a:latin typeface="Tahoma" panose="020B0604030504040204" pitchFamily="34" charset="0"/>
                <a:ea typeface="Tahoma" panose="020B0604030504040204" pitchFamily="34" charset="0"/>
                <a:cs typeface="Tahoma" panose="020B0604030504040204" pitchFamily="34" charset="0"/>
              </a:rPr>
              <a:t>Controle de Versões e Gerenciamento de Ramificações</a:t>
            </a:r>
          </a:p>
          <a:p>
            <a:pPr lvl="1" algn="just" rtl="0"/>
            <a:r>
              <a:rPr lang="pt-BR" dirty="0">
                <a:latin typeface="Tahoma" panose="020B0604030504040204" pitchFamily="34" charset="0"/>
                <a:ea typeface="Tahoma" panose="020B0604030504040204" pitchFamily="34" charset="0"/>
                <a:cs typeface="Tahoma" panose="020B0604030504040204" pitchFamily="34" charset="0"/>
              </a:rPr>
              <a:t>Entrega Contínua</a:t>
            </a:r>
          </a:p>
          <a:p>
            <a:pPr lvl="1" algn="just" rtl="0"/>
            <a:r>
              <a:rPr lang="pt-BR" dirty="0">
                <a:latin typeface="Tahoma" panose="020B0604030504040204" pitchFamily="34" charset="0"/>
                <a:ea typeface="Tahoma" panose="020B0604030504040204" pitchFamily="34" charset="0"/>
                <a:cs typeface="Tahoma" panose="020B0604030504040204" pitchFamily="34" charset="0"/>
              </a:rPr>
              <a:t>Ferramentas de CI/CD</a:t>
            </a:r>
          </a:p>
          <a:p>
            <a:pPr lvl="1" algn="just" rtl="0"/>
            <a:r>
              <a:rPr lang="pt-BR" dirty="0">
                <a:latin typeface="Tahoma" panose="020B0604030504040204" pitchFamily="34" charset="0"/>
                <a:ea typeface="Tahoma" panose="020B0604030504040204" pitchFamily="34" charset="0"/>
                <a:cs typeface="Tahoma" panose="020B0604030504040204" pitchFamily="34" charset="0"/>
              </a:rPr>
              <a:t>Cultura </a:t>
            </a:r>
            <a:r>
              <a:rPr lang="pt-BR" dirty="0" err="1">
                <a:latin typeface="Tahoma" panose="020B0604030504040204" pitchFamily="34" charset="0"/>
                <a:ea typeface="Tahoma" panose="020B0604030504040204" pitchFamily="34" charset="0"/>
                <a:cs typeface="Tahoma" panose="020B0604030504040204" pitchFamily="34" charset="0"/>
              </a:rPr>
              <a:t>DevOps</a:t>
            </a:r>
            <a:endParaRPr lang="pt-BR" dirty="0">
              <a:latin typeface="Tahoma" panose="020B0604030504040204" pitchFamily="34" charset="0"/>
              <a:ea typeface="Tahoma" panose="020B0604030504040204" pitchFamily="34" charset="0"/>
              <a:cs typeface="Tahoma" panose="020B0604030504040204" pitchFamily="34" charset="0"/>
            </a:endParaRPr>
          </a:p>
          <a:p>
            <a:pPr lvl="1" algn="just" rtl="0"/>
            <a:r>
              <a:rPr lang="pt-BR" dirty="0">
                <a:latin typeface="Tahoma" panose="020B0604030504040204" pitchFamily="34" charset="0"/>
                <a:ea typeface="Tahoma" panose="020B0604030504040204" pitchFamily="34" charset="0"/>
                <a:cs typeface="Tahoma" panose="020B0604030504040204" pitchFamily="34" charset="0"/>
              </a:rPr>
              <a:t>Considerações de Segurança</a:t>
            </a:r>
          </a:p>
        </p:txBody>
      </p:sp>
    </p:spTree>
    <p:extLst>
      <p:ext uri="{BB962C8B-B14F-4D97-AF65-F5344CB8AC3E}">
        <p14:creationId xmlns:p14="http://schemas.microsoft.com/office/powerpoint/2010/main" val="2172179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1141413" y="0"/>
            <a:ext cx="9905998" cy="1478570"/>
          </a:xfrm>
        </p:spPr>
        <p:txBody>
          <a:bodyPr rtlCol="0">
            <a:normAutofit/>
          </a:bodyPr>
          <a:lstStyle/>
          <a:p>
            <a:pPr rtl="0"/>
            <a:r>
              <a:rPr lang="pt-BR" sz="4400" dirty="0">
                <a:latin typeface="Rockwell" panose="02060603020205020403" pitchFamily="18" charset="0"/>
              </a:rPr>
              <a:t>Automação de Builds</a:t>
            </a:r>
          </a:p>
        </p:txBody>
      </p:sp>
      <p:sp>
        <p:nvSpPr>
          <p:cNvPr id="3" name="Espaço Reservado para Conteúdo 2">
            <a:extLst>
              <a:ext uri="{FF2B5EF4-FFF2-40B4-BE49-F238E27FC236}">
                <a16:creationId xmlns:a16="http://schemas.microsoft.com/office/drawing/2014/main" id="{143F5361-68C0-4BF5-80C8-F1E7BF92B2DB}"/>
              </a:ext>
            </a:extLst>
          </p:cNvPr>
          <p:cNvSpPr>
            <a:spLocks noGrp="1"/>
          </p:cNvSpPr>
          <p:nvPr>
            <p:ph idx="1"/>
          </p:nvPr>
        </p:nvSpPr>
        <p:spPr/>
        <p:txBody>
          <a:bodyPr rtlCol="0">
            <a:normAutofit/>
          </a:bodyPr>
          <a:lstStyle/>
          <a:p>
            <a:pPr marL="457200" indent="-457200" algn="just" rtl="0">
              <a:buFont typeface="+mj-lt"/>
              <a:buAutoNum type="alphaLcParenR" startAt="3"/>
            </a:pPr>
            <a:endParaRPr lang="pt-BR" dirty="0">
              <a:latin typeface="Tahoma" panose="020B0604030504040204" pitchFamily="34" charset="0"/>
              <a:ea typeface="Tahoma" panose="020B0604030504040204" pitchFamily="34" charset="0"/>
              <a:cs typeface="Tahoma" panose="020B0604030504040204" pitchFamily="34" charset="0"/>
            </a:endParaRPr>
          </a:p>
          <a:p>
            <a:pPr marL="457200" indent="-457200" algn="just" rtl="0">
              <a:buFont typeface="+mj-lt"/>
              <a:buAutoNum type="alphaLcParenR" startAt="5"/>
            </a:pPr>
            <a:r>
              <a:rPr lang="pt-BR" dirty="0">
                <a:latin typeface="Tahoma" panose="020B0604030504040204" pitchFamily="34" charset="0"/>
                <a:ea typeface="Tahoma" panose="020B0604030504040204" pitchFamily="34" charset="0"/>
                <a:cs typeface="Tahoma" panose="020B0604030504040204" pitchFamily="34" charset="0"/>
              </a:rPr>
              <a:t>Execução do build automatizado: Dispare o processo de build por meio da ferramenta escolhida. Isso pode ser acionado manualmente por um desenvolvedor, programado para ser executado em horários específicos ou configurado para ser ativado automaticamente quando ocorrerem alterações no repositório de código.</a:t>
            </a:r>
          </a:p>
        </p:txBody>
      </p:sp>
    </p:spTree>
    <p:extLst>
      <p:ext uri="{BB962C8B-B14F-4D97-AF65-F5344CB8AC3E}">
        <p14:creationId xmlns:p14="http://schemas.microsoft.com/office/powerpoint/2010/main" val="1134327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1141413" y="0"/>
            <a:ext cx="9905998" cy="1478570"/>
          </a:xfrm>
        </p:spPr>
        <p:txBody>
          <a:bodyPr rtlCol="0">
            <a:normAutofit/>
          </a:bodyPr>
          <a:lstStyle/>
          <a:p>
            <a:pPr rtl="0"/>
            <a:r>
              <a:rPr lang="pt-BR" sz="4400" dirty="0">
                <a:latin typeface="Rockwell" panose="02060603020205020403" pitchFamily="18" charset="0"/>
              </a:rPr>
              <a:t>Testes Automatizados</a:t>
            </a:r>
          </a:p>
        </p:txBody>
      </p:sp>
      <p:sp>
        <p:nvSpPr>
          <p:cNvPr id="3" name="Espaço Reservado para Conteúdo 2">
            <a:extLst>
              <a:ext uri="{FF2B5EF4-FFF2-40B4-BE49-F238E27FC236}">
                <a16:creationId xmlns:a16="http://schemas.microsoft.com/office/drawing/2014/main" id="{143F5361-68C0-4BF5-80C8-F1E7BF92B2DB}"/>
              </a:ext>
            </a:extLst>
          </p:cNvPr>
          <p:cNvSpPr>
            <a:spLocks noGrp="1"/>
          </p:cNvSpPr>
          <p:nvPr>
            <p:ph idx="1"/>
          </p:nvPr>
        </p:nvSpPr>
        <p:spPr/>
        <p:txBody>
          <a:bodyPr rtlCol="0">
            <a:normAutofit fontScale="85000" lnSpcReduction="10000"/>
          </a:bodyPr>
          <a:lstStyle/>
          <a:p>
            <a:pPr marL="0" indent="0" algn="just" rtl="0">
              <a:buNone/>
            </a:pPr>
            <a:r>
              <a:rPr lang="pt-BR" dirty="0">
                <a:latin typeface="Tahoma" panose="020B0604030504040204" pitchFamily="34" charset="0"/>
                <a:ea typeface="Tahoma" panose="020B0604030504040204" pitchFamily="34" charset="0"/>
                <a:cs typeface="Tahoma" panose="020B0604030504040204" pitchFamily="34" charset="0"/>
              </a:rPr>
              <a:t>Importância dos testes automatizados</a:t>
            </a:r>
          </a:p>
          <a:p>
            <a:pPr marL="0" indent="0" algn="just" rtl="0">
              <a:buNone/>
            </a:pPr>
            <a:endParaRPr lang="pt-BR" dirty="0">
              <a:latin typeface="Tahoma" panose="020B0604030504040204" pitchFamily="34" charset="0"/>
              <a:ea typeface="Tahoma" panose="020B0604030504040204" pitchFamily="34" charset="0"/>
              <a:cs typeface="Tahoma" panose="020B0604030504040204" pitchFamily="34" charset="0"/>
            </a:endParaRPr>
          </a:p>
          <a:p>
            <a:pPr algn="just"/>
            <a:r>
              <a:rPr lang="pt-BR" dirty="0">
                <a:latin typeface="Tahoma" panose="020B0604030504040204" pitchFamily="34" charset="0"/>
                <a:ea typeface="Tahoma" panose="020B0604030504040204" pitchFamily="34" charset="0"/>
                <a:cs typeface="Tahoma" panose="020B0604030504040204" pitchFamily="34" charset="0"/>
              </a:rPr>
              <a:t>Os testes automatizados desempenham um papel fundamental no desenvolvimento de software, permitindo que os desenvolvedores verifiquem a qualidade, a funcionalidade e a integridade do código de forma rápida e confiável. </a:t>
            </a:r>
          </a:p>
          <a:p>
            <a:pPr marL="0" indent="0" algn="just" rtl="0">
              <a:buNone/>
            </a:pPr>
            <a:endParaRPr lang="pt-BR" dirty="0">
              <a:latin typeface="Tahoma" panose="020B0604030504040204" pitchFamily="34" charset="0"/>
              <a:ea typeface="Tahoma" panose="020B0604030504040204" pitchFamily="34" charset="0"/>
              <a:cs typeface="Tahoma" panose="020B0604030504040204" pitchFamily="34" charset="0"/>
            </a:endParaRPr>
          </a:p>
          <a:p>
            <a:pPr algn="just"/>
            <a:r>
              <a:rPr lang="pt-BR" dirty="0">
                <a:latin typeface="Tahoma" panose="020B0604030504040204" pitchFamily="34" charset="0"/>
                <a:ea typeface="Tahoma" panose="020B0604030504040204" pitchFamily="34" charset="0"/>
                <a:cs typeface="Tahoma" panose="020B0604030504040204" pitchFamily="34" charset="0"/>
              </a:rPr>
              <a:t>A automação dos testes traz benefícios significativos para as equipes de desenvolvimento, tais como:</a:t>
            </a:r>
          </a:p>
        </p:txBody>
      </p:sp>
    </p:spTree>
    <p:extLst>
      <p:ext uri="{BB962C8B-B14F-4D97-AF65-F5344CB8AC3E}">
        <p14:creationId xmlns:p14="http://schemas.microsoft.com/office/powerpoint/2010/main" val="4225468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1141413" y="0"/>
            <a:ext cx="9905998" cy="1478570"/>
          </a:xfrm>
        </p:spPr>
        <p:txBody>
          <a:bodyPr rtlCol="0">
            <a:normAutofit/>
          </a:bodyPr>
          <a:lstStyle/>
          <a:p>
            <a:pPr rtl="0"/>
            <a:r>
              <a:rPr lang="pt-BR" sz="4400" dirty="0">
                <a:latin typeface="Rockwell" panose="02060603020205020403" pitchFamily="18" charset="0"/>
              </a:rPr>
              <a:t>Testes Automatizados</a:t>
            </a:r>
          </a:p>
        </p:txBody>
      </p:sp>
      <p:sp>
        <p:nvSpPr>
          <p:cNvPr id="3" name="Espaço Reservado para Conteúdo 2">
            <a:extLst>
              <a:ext uri="{FF2B5EF4-FFF2-40B4-BE49-F238E27FC236}">
                <a16:creationId xmlns:a16="http://schemas.microsoft.com/office/drawing/2014/main" id="{143F5361-68C0-4BF5-80C8-F1E7BF92B2DB}"/>
              </a:ext>
            </a:extLst>
          </p:cNvPr>
          <p:cNvSpPr>
            <a:spLocks noGrp="1"/>
          </p:cNvSpPr>
          <p:nvPr>
            <p:ph idx="1"/>
          </p:nvPr>
        </p:nvSpPr>
        <p:spPr/>
        <p:txBody>
          <a:bodyPr rtlCol="0">
            <a:normAutofit fontScale="85000" lnSpcReduction="10000"/>
          </a:bodyPr>
          <a:lstStyle/>
          <a:p>
            <a:pPr marL="457200" indent="-457200" algn="just" rtl="0">
              <a:buFont typeface="+mj-lt"/>
              <a:buAutoNum type="alphaLcParenR"/>
            </a:pPr>
            <a:r>
              <a:rPr lang="pt-BR" dirty="0">
                <a:latin typeface="Tahoma" panose="020B0604030504040204" pitchFamily="34" charset="0"/>
                <a:ea typeface="Tahoma" panose="020B0604030504040204" pitchFamily="34" charset="0"/>
                <a:cs typeface="Tahoma" panose="020B0604030504040204" pitchFamily="34" charset="0"/>
              </a:rPr>
              <a:t>Eficiência: Os testes automatizados podem ser executados de forma rápida e repetitiva, permitindo que os desenvolvedores verifiquem o impacto de suas alterações de código imediatamente. Isso acelera o ciclo de feedback e ajuda a identificar e corrigir problemas de forma mais eficiente.</a:t>
            </a:r>
          </a:p>
          <a:p>
            <a:pPr marL="457200" indent="-457200" algn="just" rtl="0">
              <a:buFont typeface="+mj-lt"/>
              <a:buAutoNum type="alphaLcParenR"/>
            </a:pPr>
            <a:endParaRPr lang="pt-BR" dirty="0">
              <a:latin typeface="Tahoma" panose="020B0604030504040204" pitchFamily="34" charset="0"/>
              <a:ea typeface="Tahoma" panose="020B0604030504040204" pitchFamily="34" charset="0"/>
              <a:cs typeface="Tahoma" panose="020B0604030504040204" pitchFamily="34" charset="0"/>
            </a:endParaRPr>
          </a:p>
          <a:p>
            <a:pPr marL="457200" indent="-457200" algn="just" rtl="0">
              <a:buFont typeface="+mj-lt"/>
              <a:buAutoNum type="alphaLcParenR"/>
            </a:pPr>
            <a:r>
              <a:rPr lang="pt-BR" dirty="0">
                <a:latin typeface="Tahoma" panose="020B0604030504040204" pitchFamily="34" charset="0"/>
                <a:ea typeface="Tahoma" panose="020B0604030504040204" pitchFamily="34" charset="0"/>
                <a:cs typeface="Tahoma" panose="020B0604030504040204" pitchFamily="34" charset="0"/>
              </a:rPr>
              <a:t>Cobertura abrangente: Com a automação, é possível criar conjuntos abrangentes de testes que cobrem diferentes cenários e funcionalidades do software. Isso ajuda a garantir que todas as partes críticas do código sejam testadas adequadamente, minimizando a possibilidade de erros escaparem para produção.</a:t>
            </a:r>
          </a:p>
        </p:txBody>
      </p:sp>
    </p:spTree>
    <p:extLst>
      <p:ext uri="{BB962C8B-B14F-4D97-AF65-F5344CB8AC3E}">
        <p14:creationId xmlns:p14="http://schemas.microsoft.com/office/powerpoint/2010/main" val="2270470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1141413" y="0"/>
            <a:ext cx="9905998" cy="1478570"/>
          </a:xfrm>
        </p:spPr>
        <p:txBody>
          <a:bodyPr rtlCol="0">
            <a:normAutofit/>
          </a:bodyPr>
          <a:lstStyle/>
          <a:p>
            <a:pPr rtl="0"/>
            <a:r>
              <a:rPr lang="pt-BR" sz="4400" dirty="0">
                <a:latin typeface="Rockwell" panose="02060603020205020403" pitchFamily="18" charset="0"/>
              </a:rPr>
              <a:t>Testes Automatizados</a:t>
            </a:r>
          </a:p>
        </p:txBody>
      </p:sp>
      <p:sp>
        <p:nvSpPr>
          <p:cNvPr id="3" name="Espaço Reservado para Conteúdo 2">
            <a:extLst>
              <a:ext uri="{FF2B5EF4-FFF2-40B4-BE49-F238E27FC236}">
                <a16:creationId xmlns:a16="http://schemas.microsoft.com/office/drawing/2014/main" id="{143F5361-68C0-4BF5-80C8-F1E7BF92B2DB}"/>
              </a:ext>
            </a:extLst>
          </p:cNvPr>
          <p:cNvSpPr>
            <a:spLocks noGrp="1"/>
          </p:cNvSpPr>
          <p:nvPr>
            <p:ph idx="1"/>
          </p:nvPr>
        </p:nvSpPr>
        <p:spPr/>
        <p:txBody>
          <a:bodyPr rtlCol="0">
            <a:normAutofit fontScale="85000" lnSpcReduction="20000"/>
          </a:bodyPr>
          <a:lstStyle/>
          <a:p>
            <a:pPr marL="457200" indent="-457200" algn="just" rtl="0">
              <a:buFont typeface="+mj-lt"/>
              <a:buAutoNum type="alphaLcParenR" startAt="3"/>
            </a:pPr>
            <a:r>
              <a:rPr lang="pt-BR" dirty="0">
                <a:latin typeface="Tahoma" panose="020B0604030504040204" pitchFamily="34" charset="0"/>
                <a:ea typeface="Tahoma" panose="020B0604030504040204" pitchFamily="34" charset="0"/>
                <a:cs typeface="Tahoma" panose="020B0604030504040204" pitchFamily="34" charset="0"/>
              </a:rPr>
              <a:t>Detecção precoce de problemas: Os testes automatizados permitem identificar problemas de forma precoce, antes que eles se propaguem para outras partes do sistema. Ao detectar e corrigir erros em estágios iniciais, os desenvolvedores evitam a ocorrência de problemas mais complexos e onerosos no futuro.</a:t>
            </a:r>
          </a:p>
          <a:p>
            <a:pPr marL="457200" indent="-457200" algn="just" rtl="0">
              <a:buFont typeface="+mj-lt"/>
              <a:buAutoNum type="alphaLcParenR" startAt="3"/>
            </a:pPr>
            <a:endParaRPr lang="pt-BR" dirty="0">
              <a:latin typeface="Tahoma" panose="020B0604030504040204" pitchFamily="34" charset="0"/>
              <a:ea typeface="Tahoma" panose="020B0604030504040204" pitchFamily="34" charset="0"/>
              <a:cs typeface="Tahoma" panose="020B0604030504040204" pitchFamily="34" charset="0"/>
            </a:endParaRPr>
          </a:p>
          <a:p>
            <a:pPr marL="457200" indent="-457200" algn="just" rtl="0">
              <a:buFont typeface="+mj-lt"/>
              <a:buAutoNum type="alphaLcParenR" startAt="3"/>
            </a:pPr>
            <a:r>
              <a:rPr lang="pt-BR" dirty="0">
                <a:latin typeface="Tahoma" panose="020B0604030504040204" pitchFamily="34" charset="0"/>
                <a:ea typeface="Tahoma" panose="020B0604030504040204" pitchFamily="34" charset="0"/>
                <a:cs typeface="Tahoma" panose="020B0604030504040204" pitchFamily="34" charset="0"/>
              </a:rPr>
              <a:t>Facilitação da manutenção: À medida que o código evolui, os testes automatizados servem como um mecanismo de verificação contínua para garantir que as alterações não impactem negativamente a funcionalidade existente. Isso facilita a manutenção e a </a:t>
            </a:r>
            <a:r>
              <a:rPr lang="pt-BR" dirty="0" err="1">
                <a:latin typeface="Tahoma" panose="020B0604030504040204" pitchFamily="34" charset="0"/>
                <a:ea typeface="Tahoma" panose="020B0604030504040204" pitchFamily="34" charset="0"/>
                <a:cs typeface="Tahoma" panose="020B0604030504040204" pitchFamily="34" charset="0"/>
              </a:rPr>
              <a:t>refatoração</a:t>
            </a:r>
            <a:r>
              <a:rPr lang="pt-BR" dirty="0">
                <a:latin typeface="Tahoma" panose="020B0604030504040204" pitchFamily="34" charset="0"/>
                <a:ea typeface="Tahoma" panose="020B0604030504040204" pitchFamily="34" charset="0"/>
                <a:cs typeface="Tahoma" panose="020B0604030504040204" pitchFamily="34" charset="0"/>
              </a:rPr>
              <a:t> do código, pois os testes automatizados fornecem uma rede de segurança que ajuda a evitar regressões.</a:t>
            </a:r>
          </a:p>
        </p:txBody>
      </p:sp>
    </p:spTree>
    <p:extLst>
      <p:ext uri="{BB962C8B-B14F-4D97-AF65-F5344CB8AC3E}">
        <p14:creationId xmlns:p14="http://schemas.microsoft.com/office/powerpoint/2010/main" val="2866218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1141413" y="0"/>
            <a:ext cx="9905998" cy="1478570"/>
          </a:xfrm>
        </p:spPr>
        <p:txBody>
          <a:bodyPr rtlCol="0">
            <a:normAutofit/>
          </a:bodyPr>
          <a:lstStyle/>
          <a:p>
            <a:pPr rtl="0"/>
            <a:r>
              <a:rPr lang="pt-BR" sz="4400" dirty="0">
                <a:latin typeface="Rockwell" panose="02060603020205020403" pitchFamily="18" charset="0"/>
              </a:rPr>
              <a:t>Testes Automatizados</a:t>
            </a:r>
          </a:p>
        </p:txBody>
      </p:sp>
      <p:sp>
        <p:nvSpPr>
          <p:cNvPr id="3" name="Espaço Reservado para Conteúdo 2">
            <a:extLst>
              <a:ext uri="{FF2B5EF4-FFF2-40B4-BE49-F238E27FC236}">
                <a16:creationId xmlns:a16="http://schemas.microsoft.com/office/drawing/2014/main" id="{143F5361-68C0-4BF5-80C8-F1E7BF92B2DB}"/>
              </a:ext>
            </a:extLst>
          </p:cNvPr>
          <p:cNvSpPr>
            <a:spLocks noGrp="1"/>
          </p:cNvSpPr>
          <p:nvPr>
            <p:ph idx="1"/>
          </p:nvPr>
        </p:nvSpPr>
        <p:spPr/>
        <p:txBody>
          <a:bodyPr rtlCol="0">
            <a:normAutofit fontScale="85000" lnSpcReduction="20000"/>
          </a:bodyPr>
          <a:lstStyle/>
          <a:p>
            <a:pPr marL="457200" indent="-457200" algn="just" rtl="0">
              <a:buFont typeface="+mj-lt"/>
              <a:buAutoNum type="alphaLcParenR" startAt="3"/>
            </a:pPr>
            <a:r>
              <a:rPr lang="pt-BR" dirty="0">
                <a:latin typeface="Tahoma" panose="020B0604030504040204" pitchFamily="34" charset="0"/>
                <a:ea typeface="Tahoma" panose="020B0604030504040204" pitchFamily="34" charset="0"/>
                <a:cs typeface="Tahoma" panose="020B0604030504040204" pitchFamily="34" charset="0"/>
              </a:rPr>
              <a:t>Detecção precoce de problemas: Os testes automatizados permitem identificar problemas de forma precoce, antes que eles se propaguem para outras partes do sistema. Ao detectar e corrigir erros em estágios iniciais, os desenvolvedores evitam a ocorrência de problemas mais complexos e onerosos no futuro.</a:t>
            </a:r>
          </a:p>
          <a:p>
            <a:pPr marL="457200" indent="-457200" algn="just" rtl="0">
              <a:buFont typeface="+mj-lt"/>
              <a:buAutoNum type="alphaLcParenR" startAt="3"/>
            </a:pPr>
            <a:endParaRPr lang="pt-BR" dirty="0">
              <a:latin typeface="Tahoma" panose="020B0604030504040204" pitchFamily="34" charset="0"/>
              <a:ea typeface="Tahoma" panose="020B0604030504040204" pitchFamily="34" charset="0"/>
              <a:cs typeface="Tahoma" panose="020B0604030504040204" pitchFamily="34" charset="0"/>
            </a:endParaRPr>
          </a:p>
          <a:p>
            <a:pPr marL="457200" indent="-457200" algn="just" rtl="0">
              <a:buFont typeface="+mj-lt"/>
              <a:buAutoNum type="alphaLcParenR" startAt="3"/>
            </a:pPr>
            <a:r>
              <a:rPr lang="pt-BR" dirty="0">
                <a:latin typeface="Tahoma" panose="020B0604030504040204" pitchFamily="34" charset="0"/>
                <a:ea typeface="Tahoma" panose="020B0604030504040204" pitchFamily="34" charset="0"/>
                <a:cs typeface="Tahoma" panose="020B0604030504040204" pitchFamily="34" charset="0"/>
              </a:rPr>
              <a:t>Facilitação da manutenção: À medida que o código evolui, os testes automatizados servem como um mecanismo de verificação contínua para garantir que as alterações não impactem negativamente a funcionalidade existente. Isso facilita a manutenção e a </a:t>
            </a:r>
            <a:r>
              <a:rPr lang="pt-BR" dirty="0" err="1">
                <a:latin typeface="Tahoma" panose="020B0604030504040204" pitchFamily="34" charset="0"/>
                <a:ea typeface="Tahoma" panose="020B0604030504040204" pitchFamily="34" charset="0"/>
                <a:cs typeface="Tahoma" panose="020B0604030504040204" pitchFamily="34" charset="0"/>
              </a:rPr>
              <a:t>refatoração</a:t>
            </a:r>
            <a:r>
              <a:rPr lang="pt-BR" dirty="0">
                <a:latin typeface="Tahoma" panose="020B0604030504040204" pitchFamily="34" charset="0"/>
                <a:ea typeface="Tahoma" panose="020B0604030504040204" pitchFamily="34" charset="0"/>
                <a:cs typeface="Tahoma" panose="020B0604030504040204" pitchFamily="34" charset="0"/>
              </a:rPr>
              <a:t> do código, pois os testes automatizados fornecem uma rede de segurança que ajuda a evitar regressões.</a:t>
            </a:r>
          </a:p>
        </p:txBody>
      </p:sp>
    </p:spTree>
    <p:extLst>
      <p:ext uri="{BB962C8B-B14F-4D97-AF65-F5344CB8AC3E}">
        <p14:creationId xmlns:p14="http://schemas.microsoft.com/office/powerpoint/2010/main" val="890342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1141413" y="0"/>
            <a:ext cx="9905998" cy="1478570"/>
          </a:xfrm>
        </p:spPr>
        <p:txBody>
          <a:bodyPr rtlCol="0">
            <a:normAutofit/>
          </a:bodyPr>
          <a:lstStyle/>
          <a:p>
            <a:pPr rtl="0"/>
            <a:r>
              <a:rPr lang="pt-BR" sz="4400" dirty="0">
                <a:latin typeface="Rockwell" panose="02060603020205020403" pitchFamily="18" charset="0"/>
              </a:rPr>
              <a:t>Testes Automatizados</a:t>
            </a:r>
          </a:p>
        </p:txBody>
      </p:sp>
      <p:sp>
        <p:nvSpPr>
          <p:cNvPr id="3" name="Espaço Reservado para Conteúdo 2">
            <a:extLst>
              <a:ext uri="{FF2B5EF4-FFF2-40B4-BE49-F238E27FC236}">
                <a16:creationId xmlns:a16="http://schemas.microsoft.com/office/drawing/2014/main" id="{143F5361-68C0-4BF5-80C8-F1E7BF92B2DB}"/>
              </a:ext>
            </a:extLst>
          </p:cNvPr>
          <p:cNvSpPr>
            <a:spLocks noGrp="1"/>
          </p:cNvSpPr>
          <p:nvPr>
            <p:ph idx="1"/>
          </p:nvPr>
        </p:nvSpPr>
        <p:spPr/>
        <p:txBody>
          <a:bodyPr rtlCol="0">
            <a:normAutofit fontScale="77500" lnSpcReduction="20000"/>
          </a:bodyPr>
          <a:lstStyle/>
          <a:p>
            <a:pPr marL="0" indent="0" algn="just" rtl="0">
              <a:buNone/>
            </a:pPr>
            <a:r>
              <a:rPr lang="pt-BR" dirty="0">
                <a:latin typeface="Tahoma" panose="020B0604030504040204" pitchFamily="34" charset="0"/>
                <a:ea typeface="Tahoma" panose="020B0604030504040204" pitchFamily="34" charset="0"/>
                <a:cs typeface="Tahoma" panose="020B0604030504040204" pitchFamily="34" charset="0"/>
              </a:rPr>
              <a:t>Tipos de testes: unitários, de integração e de aceitação</a:t>
            </a:r>
          </a:p>
          <a:p>
            <a:pPr marL="0" indent="0" algn="just" rtl="0">
              <a:buNone/>
            </a:pPr>
            <a:endParaRPr lang="pt-BR" dirty="0">
              <a:latin typeface="Tahoma" panose="020B0604030504040204" pitchFamily="34" charset="0"/>
              <a:ea typeface="Tahoma" panose="020B0604030504040204" pitchFamily="34" charset="0"/>
              <a:cs typeface="Tahoma" panose="020B0604030504040204" pitchFamily="34" charset="0"/>
            </a:endParaRPr>
          </a:p>
          <a:p>
            <a:pPr marL="0" indent="0" algn="just" rtl="0">
              <a:buNone/>
            </a:pPr>
            <a:r>
              <a:rPr lang="pt-BR" dirty="0">
                <a:latin typeface="Tahoma" panose="020B0604030504040204" pitchFamily="34" charset="0"/>
                <a:ea typeface="Tahoma" panose="020B0604030504040204" pitchFamily="34" charset="0"/>
                <a:cs typeface="Tahoma" panose="020B0604030504040204" pitchFamily="34" charset="0"/>
              </a:rPr>
              <a:t>Existem diferentes tipos de testes automatizados, cada um com seu objetivo específico. Aqui estão três tipos comumente usados:</a:t>
            </a:r>
          </a:p>
          <a:p>
            <a:pPr marL="0" indent="0" algn="just" rtl="0">
              <a:buNone/>
            </a:pPr>
            <a:endParaRPr lang="pt-BR" dirty="0">
              <a:latin typeface="Tahoma" panose="020B0604030504040204" pitchFamily="34" charset="0"/>
              <a:ea typeface="Tahoma" panose="020B0604030504040204" pitchFamily="34" charset="0"/>
              <a:cs typeface="Tahoma" panose="020B0604030504040204" pitchFamily="34" charset="0"/>
            </a:endParaRPr>
          </a:p>
          <a:p>
            <a:pPr marL="457200" indent="-457200" algn="just" rtl="0">
              <a:buFont typeface="+mj-lt"/>
              <a:buAutoNum type="alphaLcParenR"/>
            </a:pPr>
            <a:r>
              <a:rPr lang="pt-BR" dirty="0">
                <a:latin typeface="Tahoma" panose="020B0604030504040204" pitchFamily="34" charset="0"/>
                <a:ea typeface="Tahoma" panose="020B0604030504040204" pitchFamily="34" charset="0"/>
                <a:cs typeface="Tahoma" panose="020B0604030504040204" pitchFamily="34" charset="0"/>
              </a:rPr>
              <a:t>Testes unitários: Os testes unitários verificam o comportamento individual de unidades de código isoladas, como funções ou métodos. Eles são escritos pelos desenvolvedores para validar a lógica interna de pequenas partes do sistema. Os testes unitários são rápidos de executar e ajudam a identificar problemas de lógica ou de implementação no nível mais granular.</a:t>
            </a:r>
          </a:p>
        </p:txBody>
      </p:sp>
    </p:spTree>
    <p:extLst>
      <p:ext uri="{BB962C8B-B14F-4D97-AF65-F5344CB8AC3E}">
        <p14:creationId xmlns:p14="http://schemas.microsoft.com/office/powerpoint/2010/main" val="4256799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1141413" y="0"/>
            <a:ext cx="9905998" cy="1478570"/>
          </a:xfrm>
        </p:spPr>
        <p:txBody>
          <a:bodyPr rtlCol="0">
            <a:normAutofit/>
          </a:bodyPr>
          <a:lstStyle/>
          <a:p>
            <a:pPr rtl="0"/>
            <a:r>
              <a:rPr lang="pt-BR" sz="4400" dirty="0">
                <a:latin typeface="Rockwell" panose="02060603020205020403" pitchFamily="18" charset="0"/>
              </a:rPr>
              <a:t>Testes Automatizados</a:t>
            </a:r>
          </a:p>
        </p:txBody>
      </p:sp>
      <p:sp>
        <p:nvSpPr>
          <p:cNvPr id="3" name="Espaço Reservado para Conteúdo 2">
            <a:extLst>
              <a:ext uri="{FF2B5EF4-FFF2-40B4-BE49-F238E27FC236}">
                <a16:creationId xmlns:a16="http://schemas.microsoft.com/office/drawing/2014/main" id="{143F5361-68C0-4BF5-80C8-F1E7BF92B2DB}"/>
              </a:ext>
            </a:extLst>
          </p:cNvPr>
          <p:cNvSpPr>
            <a:spLocks noGrp="1"/>
          </p:cNvSpPr>
          <p:nvPr>
            <p:ph idx="1"/>
          </p:nvPr>
        </p:nvSpPr>
        <p:spPr/>
        <p:txBody>
          <a:bodyPr rtlCol="0">
            <a:normAutofit fontScale="77500" lnSpcReduction="20000"/>
          </a:bodyPr>
          <a:lstStyle/>
          <a:p>
            <a:pPr marL="457200" indent="-457200" algn="just" rtl="0">
              <a:buFont typeface="+mj-lt"/>
              <a:buAutoNum type="alphaLcParenR" startAt="2"/>
            </a:pPr>
            <a:r>
              <a:rPr lang="pt-BR" dirty="0">
                <a:latin typeface="Tahoma" panose="020B0604030504040204" pitchFamily="34" charset="0"/>
                <a:ea typeface="Tahoma" panose="020B0604030504040204" pitchFamily="34" charset="0"/>
                <a:cs typeface="Tahoma" panose="020B0604030504040204" pitchFamily="34" charset="0"/>
              </a:rPr>
              <a:t>Testes de integração: Os testes de integração verificam a interação entre diferentes componentes ou módulos do sistema. Eles se concentram em validar a integração correta de unidades de código e identificar problemas de comunicação, interoperabilidade e fluxo de dados. Os testes de integração ajudam a garantir que as diferentes partes do sistema funcionem bem juntas.</a:t>
            </a:r>
          </a:p>
          <a:p>
            <a:pPr marL="457200" indent="-457200" algn="just" rtl="0">
              <a:buFont typeface="+mj-lt"/>
              <a:buAutoNum type="alphaLcParenR" startAt="2"/>
            </a:pPr>
            <a:endParaRPr lang="pt-BR" dirty="0">
              <a:latin typeface="Tahoma" panose="020B0604030504040204" pitchFamily="34" charset="0"/>
              <a:ea typeface="Tahoma" panose="020B0604030504040204" pitchFamily="34" charset="0"/>
              <a:cs typeface="Tahoma" panose="020B0604030504040204" pitchFamily="34" charset="0"/>
            </a:endParaRPr>
          </a:p>
          <a:p>
            <a:pPr marL="457200" indent="-457200" algn="just" rtl="0">
              <a:buFont typeface="+mj-lt"/>
              <a:buAutoNum type="alphaLcParenR" startAt="2"/>
            </a:pPr>
            <a:r>
              <a:rPr lang="pt-BR" dirty="0">
                <a:latin typeface="Tahoma" panose="020B0604030504040204" pitchFamily="34" charset="0"/>
                <a:ea typeface="Tahoma" panose="020B0604030504040204" pitchFamily="34" charset="0"/>
                <a:cs typeface="Tahoma" panose="020B0604030504040204" pitchFamily="34" charset="0"/>
              </a:rPr>
              <a:t>Testes de aceitação: Os testes de aceitação, também conhecidos como testes de aceitação do usuário ou testes funcionais, validam se o software atende aos requisitos de negócio e às expectativas do usuário final. Eles simulam as ações do usuário e verificam se o software se comporta corretamente em diferentes cenários. Os testes de aceitação garantem que o sistema entregue o valor esperado aos usuários finais.</a:t>
            </a:r>
          </a:p>
        </p:txBody>
      </p:sp>
    </p:spTree>
    <p:extLst>
      <p:ext uri="{BB962C8B-B14F-4D97-AF65-F5344CB8AC3E}">
        <p14:creationId xmlns:p14="http://schemas.microsoft.com/office/powerpoint/2010/main" val="1854981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1141413" y="0"/>
            <a:ext cx="9905998" cy="1478570"/>
          </a:xfrm>
        </p:spPr>
        <p:txBody>
          <a:bodyPr rtlCol="0">
            <a:normAutofit/>
          </a:bodyPr>
          <a:lstStyle/>
          <a:p>
            <a:pPr rtl="0"/>
            <a:r>
              <a:rPr lang="pt-BR" sz="4400" dirty="0">
                <a:latin typeface="Rockwell" panose="02060603020205020403" pitchFamily="18" charset="0"/>
              </a:rPr>
              <a:t>Testes Automatizados</a:t>
            </a:r>
          </a:p>
        </p:txBody>
      </p:sp>
      <p:sp>
        <p:nvSpPr>
          <p:cNvPr id="3" name="Espaço Reservado para Conteúdo 2">
            <a:extLst>
              <a:ext uri="{FF2B5EF4-FFF2-40B4-BE49-F238E27FC236}">
                <a16:creationId xmlns:a16="http://schemas.microsoft.com/office/drawing/2014/main" id="{143F5361-68C0-4BF5-80C8-F1E7BF92B2DB}"/>
              </a:ext>
            </a:extLst>
          </p:cNvPr>
          <p:cNvSpPr>
            <a:spLocks noGrp="1"/>
          </p:cNvSpPr>
          <p:nvPr>
            <p:ph idx="1"/>
          </p:nvPr>
        </p:nvSpPr>
        <p:spPr/>
        <p:txBody>
          <a:bodyPr rtlCol="0">
            <a:normAutofit fontScale="77500" lnSpcReduction="20000"/>
          </a:bodyPr>
          <a:lstStyle/>
          <a:p>
            <a:pPr marL="457200" indent="-457200" algn="just" rtl="0">
              <a:buFont typeface="+mj-lt"/>
              <a:buAutoNum type="alphaLcParenR" startAt="2"/>
            </a:pPr>
            <a:r>
              <a:rPr lang="pt-BR" dirty="0">
                <a:latin typeface="Tahoma" panose="020B0604030504040204" pitchFamily="34" charset="0"/>
                <a:ea typeface="Tahoma" panose="020B0604030504040204" pitchFamily="34" charset="0"/>
                <a:cs typeface="Tahoma" panose="020B0604030504040204" pitchFamily="34" charset="0"/>
              </a:rPr>
              <a:t>Testes de integração: Os testes de integração verificam a interação entre diferentes componentes ou módulos do sistema. Eles se concentram em validar a integração correta de unidades de código e identificar problemas de comunicação, interoperabilidade e fluxo de dados. Os testes de integração ajudam a garantir que as diferentes partes do sistema funcionem bem juntas.</a:t>
            </a:r>
          </a:p>
          <a:p>
            <a:pPr marL="457200" indent="-457200" algn="just" rtl="0">
              <a:buFont typeface="+mj-lt"/>
              <a:buAutoNum type="alphaLcParenR" startAt="2"/>
            </a:pPr>
            <a:endParaRPr lang="pt-BR" dirty="0">
              <a:latin typeface="Tahoma" panose="020B0604030504040204" pitchFamily="34" charset="0"/>
              <a:ea typeface="Tahoma" panose="020B0604030504040204" pitchFamily="34" charset="0"/>
              <a:cs typeface="Tahoma" panose="020B0604030504040204" pitchFamily="34" charset="0"/>
            </a:endParaRPr>
          </a:p>
          <a:p>
            <a:pPr marL="457200" indent="-457200" algn="just" rtl="0">
              <a:buFont typeface="+mj-lt"/>
              <a:buAutoNum type="alphaLcParenR" startAt="2"/>
            </a:pPr>
            <a:r>
              <a:rPr lang="pt-BR" dirty="0">
                <a:latin typeface="Tahoma" panose="020B0604030504040204" pitchFamily="34" charset="0"/>
                <a:ea typeface="Tahoma" panose="020B0604030504040204" pitchFamily="34" charset="0"/>
                <a:cs typeface="Tahoma" panose="020B0604030504040204" pitchFamily="34" charset="0"/>
              </a:rPr>
              <a:t>Testes de aceitação: Os testes de aceitação, também conhecidos como testes de aceitação do usuário ou testes funcionais, validam se o software atende aos requisitos de negócio e às expectativas do usuário final. Eles simulam as ações do usuário e verificam se o software se comporta corretamente em diferentes cenários. Os testes de aceitação garantem que o sistema entregue o valor esperado aos usuários finais.</a:t>
            </a:r>
          </a:p>
        </p:txBody>
      </p:sp>
    </p:spTree>
    <p:extLst>
      <p:ext uri="{BB962C8B-B14F-4D97-AF65-F5344CB8AC3E}">
        <p14:creationId xmlns:p14="http://schemas.microsoft.com/office/powerpoint/2010/main" val="34114255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1141413" y="0"/>
            <a:ext cx="9905998" cy="1478570"/>
          </a:xfrm>
        </p:spPr>
        <p:txBody>
          <a:bodyPr rtlCol="0">
            <a:normAutofit/>
          </a:bodyPr>
          <a:lstStyle/>
          <a:p>
            <a:pPr rtl="0"/>
            <a:r>
              <a:rPr lang="pt-BR" sz="4400" dirty="0">
                <a:latin typeface="Rockwell" panose="02060603020205020403" pitchFamily="18" charset="0"/>
              </a:rPr>
              <a:t>Testes Automatizados</a:t>
            </a:r>
          </a:p>
        </p:txBody>
      </p:sp>
      <p:sp>
        <p:nvSpPr>
          <p:cNvPr id="3" name="Espaço Reservado para Conteúdo 2">
            <a:extLst>
              <a:ext uri="{FF2B5EF4-FFF2-40B4-BE49-F238E27FC236}">
                <a16:creationId xmlns:a16="http://schemas.microsoft.com/office/drawing/2014/main" id="{143F5361-68C0-4BF5-80C8-F1E7BF92B2DB}"/>
              </a:ext>
            </a:extLst>
          </p:cNvPr>
          <p:cNvSpPr>
            <a:spLocks noGrp="1"/>
          </p:cNvSpPr>
          <p:nvPr>
            <p:ph idx="1"/>
          </p:nvPr>
        </p:nvSpPr>
        <p:spPr/>
        <p:txBody>
          <a:bodyPr rtlCol="0">
            <a:normAutofit fontScale="62500" lnSpcReduction="20000"/>
          </a:bodyPr>
          <a:lstStyle/>
          <a:p>
            <a:pPr marL="0" indent="0" algn="just" rtl="0">
              <a:buNone/>
            </a:pPr>
            <a:r>
              <a:rPr lang="pt-BR" dirty="0">
                <a:latin typeface="Tahoma" panose="020B0604030504040204" pitchFamily="34" charset="0"/>
                <a:ea typeface="Tahoma" panose="020B0604030504040204" pitchFamily="34" charset="0"/>
                <a:cs typeface="Tahoma" panose="020B0604030504040204" pitchFamily="34" charset="0"/>
              </a:rPr>
              <a:t>Frameworks e ferramentas de testes automatizados</a:t>
            </a:r>
          </a:p>
          <a:p>
            <a:pPr marL="0" indent="0" algn="just" rtl="0">
              <a:buNone/>
            </a:pPr>
            <a:endParaRPr lang="pt-BR" dirty="0">
              <a:latin typeface="Tahoma" panose="020B0604030504040204" pitchFamily="34" charset="0"/>
              <a:ea typeface="Tahoma" panose="020B0604030504040204" pitchFamily="34" charset="0"/>
              <a:cs typeface="Tahoma" panose="020B0604030504040204" pitchFamily="34" charset="0"/>
            </a:endParaRPr>
          </a:p>
          <a:p>
            <a:pPr marL="0" indent="0" algn="just" rtl="0">
              <a:buNone/>
            </a:pPr>
            <a:r>
              <a:rPr lang="pt-BR" dirty="0">
                <a:latin typeface="Tahoma" panose="020B0604030504040204" pitchFamily="34" charset="0"/>
                <a:ea typeface="Tahoma" panose="020B0604030504040204" pitchFamily="34" charset="0"/>
                <a:cs typeface="Tahoma" panose="020B0604030504040204" pitchFamily="34" charset="0"/>
              </a:rPr>
              <a:t>Existem vários frameworks e ferramentas disponíveis para ajudar na criação e execução de testes automatizados. Alguns dos mais populares são:</a:t>
            </a:r>
          </a:p>
          <a:p>
            <a:pPr marL="0" indent="0" algn="just" rtl="0">
              <a:buNone/>
            </a:pPr>
            <a:endParaRPr lang="pt-BR" dirty="0">
              <a:latin typeface="Tahoma" panose="020B0604030504040204" pitchFamily="34" charset="0"/>
              <a:ea typeface="Tahoma" panose="020B0604030504040204" pitchFamily="34" charset="0"/>
              <a:cs typeface="Tahoma" panose="020B0604030504040204" pitchFamily="34" charset="0"/>
            </a:endParaRPr>
          </a:p>
          <a:p>
            <a:pPr marL="457200" indent="-457200" algn="just" rtl="0">
              <a:buFont typeface="+mj-lt"/>
              <a:buAutoNum type="alphaLcParenR"/>
            </a:pPr>
            <a:r>
              <a:rPr lang="pt-BR" dirty="0" err="1">
                <a:latin typeface="Tahoma" panose="020B0604030504040204" pitchFamily="34" charset="0"/>
                <a:ea typeface="Tahoma" panose="020B0604030504040204" pitchFamily="34" charset="0"/>
                <a:cs typeface="Tahoma" panose="020B0604030504040204" pitchFamily="34" charset="0"/>
              </a:rPr>
              <a:t>JUnit</a:t>
            </a:r>
            <a:r>
              <a:rPr lang="pt-BR" dirty="0">
                <a:latin typeface="Tahoma" panose="020B0604030504040204" pitchFamily="34" charset="0"/>
                <a:ea typeface="Tahoma" panose="020B0604030504040204" pitchFamily="34" charset="0"/>
                <a:cs typeface="Tahoma" panose="020B0604030504040204" pitchFamily="34" charset="0"/>
              </a:rPr>
              <a:t>: É um framework de teste unitário para a linguagem de programação Java. Ele fornece uma estrutura simples e poderosa para escrever e executar testes unitários.</a:t>
            </a:r>
          </a:p>
          <a:p>
            <a:pPr marL="457200" indent="-457200" algn="just" rtl="0">
              <a:buFont typeface="+mj-lt"/>
              <a:buAutoNum type="alphaLcParenR"/>
            </a:pPr>
            <a:endParaRPr lang="pt-BR" dirty="0">
              <a:latin typeface="Tahoma" panose="020B0604030504040204" pitchFamily="34" charset="0"/>
              <a:ea typeface="Tahoma" panose="020B0604030504040204" pitchFamily="34" charset="0"/>
              <a:cs typeface="Tahoma" panose="020B0604030504040204" pitchFamily="34" charset="0"/>
            </a:endParaRPr>
          </a:p>
          <a:p>
            <a:pPr marL="457200" indent="-457200" algn="just" rtl="0">
              <a:buFont typeface="+mj-lt"/>
              <a:buAutoNum type="alphaLcParenR"/>
            </a:pPr>
            <a:r>
              <a:rPr lang="pt-BR" dirty="0" err="1">
                <a:latin typeface="Tahoma" panose="020B0604030504040204" pitchFamily="34" charset="0"/>
                <a:ea typeface="Tahoma" panose="020B0604030504040204" pitchFamily="34" charset="0"/>
                <a:cs typeface="Tahoma" panose="020B0604030504040204" pitchFamily="34" charset="0"/>
              </a:rPr>
              <a:t>Selenium</a:t>
            </a:r>
            <a:r>
              <a:rPr lang="pt-BR" dirty="0">
                <a:latin typeface="Tahoma" panose="020B0604030504040204" pitchFamily="34" charset="0"/>
                <a:ea typeface="Tahoma" panose="020B0604030504040204" pitchFamily="34" charset="0"/>
                <a:cs typeface="Tahoma" panose="020B0604030504040204" pitchFamily="34" charset="0"/>
              </a:rPr>
              <a:t>: É uma ferramenta de automação de testes de interface do usuário para aplicativos web. Ela permite criar scripts de teste que simulam interações do usuário e verificam o comportamento correto das páginas web.</a:t>
            </a:r>
          </a:p>
        </p:txBody>
      </p:sp>
    </p:spTree>
    <p:extLst>
      <p:ext uri="{BB962C8B-B14F-4D97-AF65-F5344CB8AC3E}">
        <p14:creationId xmlns:p14="http://schemas.microsoft.com/office/powerpoint/2010/main" val="3539225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1141413" y="0"/>
            <a:ext cx="9905998" cy="1478570"/>
          </a:xfrm>
        </p:spPr>
        <p:txBody>
          <a:bodyPr rtlCol="0">
            <a:normAutofit/>
          </a:bodyPr>
          <a:lstStyle/>
          <a:p>
            <a:pPr rtl="0"/>
            <a:r>
              <a:rPr lang="pt-BR" sz="4400" dirty="0">
                <a:latin typeface="Rockwell" panose="02060603020205020403" pitchFamily="18" charset="0"/>
              </a:rPr>
              <a:t>Testes Automatizados</a:t>
            </a:r>
          </a:p>
        </p:txBody>
      </p:sp>
      <p:sp>
        <p:nvSpPr>
          <p:cNvPr id="3" name="Espaço Reservado para Conteúdo 2">
            <a:extLst>
              <a:ext uri="{FF2B5EF4-FFF2-40B4-BE49-F238E27FC236}">
                <a16:creationId xmlns:a16="http://schemas.microsoft.com/office/drawing/2014/main" id="{143F5361-68C0-4BF5-80C8-F1E7BF92B2DB}"/>
              </a:ext>
            </a:extLst>
          </p:cNvPr>
          <p:cNvSpPr>
            <a:spLocks noGrp="1"/>
          </p:cNvSpPr>
          <p:nvPr>
            <p:ph idx="1"/>
          </p:nvPr>
        </p:nvSpPr>
        <p:spPr/>
        <p:txBody>
          <a:bodyPr rtlCol="0">
            <a:normAutofit fontScale="70000" lnSpcReduction="20000"/>
          </a:bodyPr>
          <a:lstStyle/>
          <a:p>
            <a:pPr marL="457200" indent="-457200" algn="just" rtl="0">
              <a:buFont typeface="+mj-lt"/>
              <a:buAutoNum type="alphaLcParenR" startAt="3"/>
            </a:pPr>
            <a:r>
              <a:rPr lang="pt-BR" dirty="0" err="1">
                <a:latin typeface="Tahoma" panose="020B0604030504040204" pitchFamily="34" charset="0"/>
                <a:ea typeface="Tahoma" panose="020B0604030504040204" pitchFamily="34" charset="0"/>
                <a:cs typeface="Tahoma" panose="020B0604030504040204" pitchFamily="34" charset="0"/>
              </a:rPr>
              <a:t>pytest</a:t>
            </a:r>
            <a:r>
              <a:rPr lang="pt-BR" dirty="0">
                <a:latin typeface="Tahoma" panose="020B0604030504040204" pitchFamily="34" charset="0"/>
                <a:ea typeface="Tahoma" panose="020B0604030504040204" pitchFamily="34" charset="0"/>
                <a:cs typeface="Tahoma" panose="020B0604030504040204" pitchFamily="34" charset="0"/>
              </a:rPr>
              <a:t>: É um framework de teste para Python que permite escrever testes simples e eficazes. Ele suporta testes unitários, de integração e de aceitação, além de fornecer recursos adicionais, como relatórios detalhados.</a:t>
            </a:r>
          </a:p>
          <a:p>
            <a:pPr marL="457200" indent="-457200" algn="just" rtl="0">
              <a:buFont typeface="+mj-lt"/>
              <a:buAutoNum type="alphaLcParenR" startAt="3"/>
            </a:pPr>
            <a:endParaRPr lang="pt-BR" dirty="0">
              <a:latin typeface="Tahoma" panose="020B0604030504040204" pitchFamily="34" charset="0"/>
              <a:ea typeface="Tahoma" panose="020B0604030504040204" pitchFamily="34" charset="0"/>
              <a:cs typeface="Tahoma" panose="020B0604030504040204" pitchFamily="34" charset="0"/>
            </a:endParaRPr>
          </a:p>
          <a:p>
            <a:pPr marL="457200" indent="-457200" algn="just" rtl="0">
              <a:buFont typeface="+mj-lt"/>
              <a:buAutoNum type="alphaLcParenR" startAt="3"/>
            </a:pPr>
            <a:r>
              <a:rPr lang="pt-BR" dirty="0">
                <a:latin typeface="Tahoma" panose="020B0604030504040204" pitchFamily="34" charset="0"/>
                <a:ea typeface="Tahoma" panose="020B0604030504040204" pitchFamily="34" charset="0"/>
                <a:cs typeface="Tahoma" panose="020B0604030504040204" pitchFamily="34" charset="0"/>
              </a:rPr>
              <a:t>Cypress: É uma ferramenta moderna de teste de front-</a:t>
            </a:r>
            <a:r>
              <a:rPr lang="pt-BR" dirty="0" err="1">
                <a:latin typeface="Tahoma" panose="020B0604030504040204" pitchFamily="34" charset="0"/>
                <a:ea typeface="Tahoma" panose="020B0604030504040204" pitchFamily="34" charset="0"/>
                <a:cs typeface="Tahoma" panose="020B0604030504040204" pitchFamily="34" charset="0"/>
              </a:rPr>
              <a:t>end</a:t>
            </a:r>
            <a:r>
              <a:rPr lang="pt-BR" dirty="0">
                <a:latin typeface="Tahoma" panose="020B0604030504040204" pitchFamily="34" charset="0"/>
                <a:ea typeface="Tahoma" panose="020B0604030504040204" pitchFamily="34" charset="0"/>
                <a:cs typeface="Tahoma" panose="020B0604030504040204" pitchFamily="34" charset="0"/>
              </a:rPr>
              <a:t> para aplicativos web. O Cypress permite escrever testes em </a:t>
            </a:r>
            <a:r>
              <a:rPr lang="pt-BR" dirty="0" err="1">
                <a:latin typeface="Tahoma" panose="020B0604030504040204" pitchFamily="34" charset="0"/>
                <a:ea typeface="Tahoma" panose="020B0604030504040204" pitchFamily="34" charset="0"/>
                <a:cs typeface="Tahoma" panose="020B0604030504040204" pitchFamily="34" charset="0"/>
              </a:rPr>
              <a:t>JavaScript</a:t>
            </a:r>
            <a:r>
              <a:rPr lang="pt-BR" dirty="0">
                <a:latin typeface="Tahoma" panose="020B0604030504040204" pitchFamily="34" charset="0"/>
                <a:ea typeface="Tahoma" panose="020B0604030504040204" pitchFamily="34" charset="0"/>
                <a:cs typeface="Tahoma" panose="020B0604030504040204" pitchFamily="34" charset="0"/>
              </a:rPr>
              <a:t> e fornece recursos avançados, como visualização em tempo real e depuração.</a:t>
            </a:r>
          </a:p>
          <a:p>
            <a:pPr marL="457200" indent="-457200" algn="just" rtl="0">
              <a:buFont typeface="+mj-lt"/>
              <a:buAutoNum type="alphaLcParenR" startAt="3"/>
            </a:pPr>
            <a:endParaRPr lang="pt-BR" dirty="0">
              <a:latin typeface="Tahoma" panose="020B0604030504040204" pitchFamily="34" charset="0"/>
              <a:ea typeface="Tahoma" panose="020B0604030504040204" pitchFamily="34" charset="0"/>
              <a:cs typeface="Tahoma" panose="020B0604030504040204" pitchFamily="34" charset="0"/>
            </a:endParaRPr>
          </a:p>
          <a:p>
            <a:pPr marL="457200" indent="-457200" algn="just" rtl="0">
              <a:buFont typeface="+mj-lt"/>
              <a:buAutoNum type="alphaLcParenR" startAt="3"/>
            </a:pPr>
            <a:r>
              <a:rPr lang="pt-BR" dirty="0" err="1">
                <a:latin typeface="Tahoma" panose="020B0604030504040204" pitchFamily="34" charset="0"/>
                <a:ea typeface="Tahoma" panose="020B0604030504040204" pitchFamily="34" charset="0"/>
                <a:cs typeface="Tahoma" panose="020B0604030504040204" pitchFamily="34" charset="0"/>
              </a:rPr>
              <a:t>Cucumber</a:t>
            </a:r>
            <a:r>
              <a:rPr lang="pt-BR" dirty="0">
                <a:latin typeface="Tahoma" panose="020B0604030504040204" pitchFamily="34" charset="0"/>
                <a:ea typeface="Tahoma" panose="020B0604030504040204" pitchFamily="34" charset="0"/>
                <a:cs typeface="Tahoma" panose="020B0604030504040204" pitchFamily="34" charset="0"/>
              </a:rPr>
              <a:t>: É uma ferramenta de teste de aceitação que permite escrever testes em uma linguagem natural legível por humanos. Ele promove a colaboração entre desenvolvedores e stakeholders de negócio, facilitando a compreensão e a validação dos requisitos.</a:t>
            </a:r>
          </a:p>
        </p:txBody>
      </p:sp>
    </p:spTree>
    <p:extLst>
      <p:ext uri="{BB962C8B-B14F-4D97-AF65-F5344CB8AC3E}">
        <p14:creationId xmlns:p14="http://schemas.microsoft.com/office/powerpoint/2010/main" val="3247763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1141413" y="0"/>
            <a:ext cx="9905998" cy="1478570"/>
          </a:xfrm>
        </p:spPr>
        <p:txBody>
          <a:bodyPr rtlCol="0">
            <a:normAutofit/>
          </a:bodyPr>
          <a:lstStyle/>
          <a:p>
            <a:pPr rtl="0"/>
            <a:r>
              <a:rPr lang="pt-BR" sz="4400" dirty="0">
                <a:latin typeface="Rockwell" panose="02060603020205020403" pitchFamily="18" charset="0"/>
              </a:rPr>
              <a:t>Introdução</a:t>
            </a:r>
          </a:p>
        </p:txBody>
      </p:sp>
      <p:sp>
        <p:nvSpPr>
          <p:cNvPr id="3" name="Espaço Reservado para Conteúdo 2">
            <a:extLst>
              <a:ext uri="{FF2B5EF4-FFF2-40B4-BE49-F238E27FC236}">
                <a16:creationId xmlns:a16="http://schemas.microsoft.com/office/drawing/2014/main" id="{143F5361-68C0-4BF5-80C8-F1E7BF92B2DB}"/>
              </a:ext>
            </a:extLst>
          </p:cNvPr>
          <p:cNvSpPr>
            <a:spLocks noGrp="1"/>
          </p:cNvSpPr>
          <p:nvPr>
            <p:ph idx="1"/>
          </p:nvPr>
        </p:nvSpPr>
        <p:spPr/>
        <p:txBody>
          <a:bodyPr rtlCol="0">
            <a:normAutofit/>
          </a:bodyPr>
          <a:lstStyle/>
          <a:p>
            <a:pPr algn="just" rtl="0"/>
            <a:r>
              <a:rPr lang="pt-BR" dirty="0">
                <a:latin typeface="Tahoma" panose="020B0604030504040204" pitchFamily="34" charset="0"/>
                <a:ea typeface="Tahoma" panose="020B0604030504040204" pitchFamily="34" charset="0"/>
                <a:cs typeface="Tahoma" panose="020B0604030504040204" pitchFamily="34" charset="0"/>
              </a:rPr>
              <a:t>Quanto tempo leva para o desenvolvimento de um software?</a:t>
            </a:r>
          </a:p>
          <a:p>
            <a:pPr algn="just" rtl="0"/>
            <a:r>
              <a:rPr lang="pt-BR" dirty="0">
                <a:latin typeface="Tahoma" panose="020B0604030504040204" pitchFamily="34" charset="0"/>
                <a:ea typeface="Tahoma" panose="020B0604030504040204" pitchFamily="34" charset="0"/>
                <a:cs typeface="Tahoma" panose="020B0604030504040204" pitchFamily="34" charset="0"/>
              </a:rPr>
              <a:t>Cada vez mais o software precisa ser entregue o mais rápido (E NO PRAZO) possível!</a:t>
            </a:r>
          </a:p>
          <a:p>
            <a:pPr algn="just" rtl="0"/>
            <a:r>
              <a:rPr lang="pt-BR" dirty="0">
                <a:latin typeface="Tahoma" panose="020B0604030504040204" pitchFamily="34" charset="0"/>
                <a:ea typeface="Tahoma" panose="020B0604030504040204" pitchFamily="34" charset="0"/>
                <a:cs typeface="Tahoma" panose="020B0604030504040204" pitchFamily="34" charset="0"/>
              </a:rPr>
              <a:t>Cultura Ágil (</a:t>
            </a:r>
            <a:r>
              <a:rPr lang="pt-BR" dirty="0">
                <a:latin typeface="Tahoma" panose="020B0604030504040204" pitchFamily="34" charset="0"/>
                <a:ea typeface="Tahoma" panose="020B0604030504040204" pitchFamily="34" charset="0"/>
                <a:cs typeface="Tahoma" panose="020B0604030504040204" pitchFamily="34" charset="0"/>
                <a:hlinkClick r:id="rId3"/>
              </a:rPr>
              <a:t>https://agilemanifesto.org/</a:t>
            </a:r>
            <a:r>
              <a:rPr lang="pt-BR" dirty="0" err="1">
                <a:latin typeface="Tahoma" panose="020B0604030504040204" pitchFamily="34" charset="0"/>
                <a:ea typeface="Tahoma" panose="020B0604030504040204" pitchFamily="34" charset="0"/>
                <a:cs typeface="Tahoma" panose="020B0604030504040204" pitchFamily="34" charset="0"/>
                <a:hlinkClick r:id="rId3"/>
              </a:rPr>
              <a:t>iso</a:t>
            </a:r>
            <a:r>
              <a:rPr lang="pt-BR" dirty="0">
                <a:latin typeface="Tahoma" panose="020B0604030504040204" pitchFamily="34" charset="0"/>
                <a:ea typeface="Tahoma" panose="020B0604030504040204" pitchFamily="34" charset="0"/>
                <a:cs typeface="Tahoma" panose="020B0604030504040204" pitchFamily="34" charset="0"/>
                <a:hlinkClick r:id="rId3"/>
              </a:rPr>
              <a:t>/</a:t>
            </a:r>
            <a:r>
              <a:rPr lang="pt-BR" dirty="0" err="1">
                <a:latin typeface="Tahoma" panose="020B0604030504040204" pitchFamily="34" charset="0"/>
                <a:ea typeface="Tahoma" panose="020B0604030504040204" pitchFamily="34" charset="0"/>
                <a:cs typeface="Tahoma" panose="020B0604030504040204" pitchFamily="34" charset="0"/>
                <a:hlinkClick r:id="rId3"/>
              </a:rPr>
              <a:t>ptbr</a:t>
            </a:r>
            <a:r>
              <a:rPr lang="pt-BR" dirty="0">
                <a:latin typeface="Tahoma" panose="020B0604030504040204" pitchFamily="34" charset="0"/>
                <a:ea typeface="Tahoma" panose="020B0604030504040204" pitchFamily="34" charset="0"/>
                <a:cs typeface="Tahoma" panose="020B0604030504040204" pitchFamily="34" charset="0"/>
                <a:hlinkClick r:id="rId3"/>
              </a:rPr>
              <a:t>/manifesto.html</a:t>
            </a:r>
            <a:r>
              <a:rPr lang="pt-BR" dirty="0">
                <a:latin typeface="Tahoma" panose="020B0604030504040204" pitchFamily="34" charset="0"/>
                <a:ea typeface="Tahoma" panose="020B0604030504040204" pitchFamily="34" charset="0"/>
                <a:cs typeface="Tahoma" panose="020B0604030504040204" pitchFamily="34" charset="0"/>
              </a:rPr>
              <a:t>)</a:t>
            </a:r>
          </a:p>
          <a:p>
            <a:pPr algn="just" rtl="0"/>
            <a:r>
              <a:rPr lang="pt-BR" dirty="0">
                <a:latin typeface="Tahoma" panose="020B0604030504040204" pitchFamily="34" charset="0"/>
                <a:ea typeface="Tahoma" panose="020B0604030504040204" pitchFamily="34" charset="0"/>
                <a:cs typeface="Tahoma" panose="020B0604030504040204" pitchFamily="34" charset="0"/>
              </a:rPr>
              <a:t>Integração e Entrega Contínua</a:t>
            </a:r>
          </a:p>
          <a:p>
            <a:pPr algn="just" rtl="0"/>
            <a:r>
              <a:rPr lang="pt-BR" dirty="0" err="1">
                <a:latin typeface="Tahoma" panose="020B0604030504040204" pitchFamily="34" charset="0"/>
                <a:ea typeface="Tahoma" panose="020B0604030504040204" pitchFamily="34" charset="0"/>
                <a:cs typeface="Tahoma" panose="020B0604030504040204" pitchFamily="34" charset="0"/>
              </a:rPr>
              <a:t>DevOps</a:t>
            </a:r>
            <a:r>
              <a:rPr lang="pt-BR" dirty="0">
                <a:latin typeface="Tahoma" panose="020B0604030504040204" pitchFamily="34" charset="0"/>
                <a:ea typeface="Tahoma" panose="020B0604030504040204" pitchFamily="34" charset="0"/>
                <a:cs typeface="Tahoma" panose="020B0604030504040204" pitchFamily="34" charset="0"/>
              </a:rPr>
              <a:t> (Desenvolvimento e Operações)</a:t>
            </a:r>
          </a:p>
          <a:p>
            <a:pPr algn="just" rtl="0"/>
            <a:endParaRPr lang="pt-BR"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298359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1141413" y="0"/>
            <a:ext cx="9905998" cy="1478570"/>
          </a:xfrm>
        </p:spPr>
        <p:txBody>
          <a:bodyPr rtlCol="0">
            <a:normAutofit fontScale="90000"/>
          </a:bodyPr>
          <a:lstStyle/>
          <a:p>
            <a:pPr rtl="0"/>
            <a:r>
              <a:rPr lang="pt-BR" sz="4400" dirty="0">
                <a:latin typeface="Rockwell" panose="02060603020205020403" pitchFamily="18" charset="0"/>
              </a:rPr>
              <a:t>Controle de Versões e Gerenciamento de Ramificações</a:t>
            </a:r>
          </a:p>
        </p:txBody>
      </p:sp>
      <p:sp>
        <p:nvSpPr>
          <p:cNvPr id="3" name="Espaço Reservado para Conteúdo 2">
            <a:extLst>
              <a:ext uri="{FF2B5EF4-FFF2-40B4-BE49-F238E27FC236}">
                <a16:creationId xmlns:a16="http://schemas.microsoft.com/office/drawing/2014/main" id="{143F5361-68C0-4BF5-80C8-F1E7BF92B2DB}"/>
              </a:ext>
            </a:extLst>
          </p:cNvPr>
          <p:cNvSpPr>
            <a:spLocks noGrp="1"/>
          </p:cNvSpPr>
          <p:nvPr>
            <p:ph idx="1"/>
          </p:nvPr>
        </p:nvSpPr>
        <p:spPr/>
        <p:txBody>
          <a:bodyPr rtlCol="0">
            <a:normAutofit fontScale="85000" lnSpcReduction="20000"/>
          </a:bodyPr>
          <a:lstStyle/>
          <a:p>
            <a:pPr marL="0" indent="0" algn="just" rtl="0">
              <a:buNone/>
            </a:pPr>
            <a:r>
              <a:rPr lang="pt-BR" dirty="0">
                <a:latin typeface="Tahoma" panose="020B0604030504040204" pitchFamily="34" charset="0"/>
                <a:ea typeface="Tahoma" panose="020B0604030504040204" pitchFamily="34" charset="0"/>
                <a:cs typeface="Tahoma" panose="020B0604030504040204" pitchFamily="34" charset="0"/>
              </a:rPr>
              <a:t>Sistemas de controle de versão</a:t>
            </a:r>
          </a:p>
          <a:p>
            <a:pPr marL="0" indent="0" algn="just" rtl="0">
              <a:buNone/>
            </a:pPr>
            <a:endParaRPr lang="pt-BR" dirty="0">
              <a:latin typeface="Tahoma" panose="020B0604030504040204" pitchFamily="34" charset="0"/>
              <a:ea typeface="Tahoma" panose="020B0604030504040204" pitchFamily="34" charset="0"/>
              <a:cs typeface="Tahoma" panose="020B0604030504040204" pitchFamily="34" charset="0"/>
            </a:endParaRPr>
          </a:p>
          <a:p>
            <a:pPr algn="just"/>
            <a:r>
              <a:rPr lang="pt-BR" dirty="0">
                <a:latin typeface="Tahoma" panose="020B0604030504040204" pitchFamily="34" charset="0"/>
                <a:ea typeface="Tahoma" panose="020B0604030504040204" pitchFamily="34" charset="0"/>
                <a:cs typeface="Tahoma" panose="020B0604030504040204" pitchFamily="34" charset="0"/>
              </a:rPr>
              <a:t>Os sistemas de controle de versão são ferramentas essenciais no desenvolvimento de software, permitindo que as equipes acompanhem as alterações no código-fonte ao longo do tempo. </a:t>
            </a:r>
          </a:p>
          <a:p>
            <a:pPr marL="0" indent="0" algn="just" rtl="0">
              <a:buNone/>
            </a:pPr>
            <a:endParaRPr lang="pt-BR" dirty="0">
              <a:latin typeface="Tahoma" panose="020B0604030504040204" pitchFamily="34" charset="0"/>
              <a:ea typeface="Tahoma" panose="020B0604030504040204" pitchFamily="34" charset="0"/>
              <a:cs typeface="Tahoma" panose="020B0604030504040204" pitchFamily="34" charset="0"/>
            </a:endParaRPr>
          </a:p>
          <a:p>
            <a:pPr algn="just"/>
            <a:r>
              <a:rPr lang="pt-BR" dirty="0">
                <a:latin typeface="Tahoma" panose="020B0604030504040204" pitchFamily="34" charset="0"/>
                <a:ea typeface="Tahoma" panose="020B0604030504040204" pitchFamily="34" charset="0"/>
                <a:cs typeface="Tahoma" panose="020B0604030504040204" pitchFamily="34" charset="0"/>
              </a:rPr>
              <a:t>Eles fornecem um registro completo de todas as alterações feitas no código, facilitando o controle de versões e a colaboração entre os membros da equipe. Alguns dos sistemas de controle de versão mais populares são:</a:t>
            </a:r>
          </a:p>
          <a:p>
            <a:pPr marL="0" indent="0" algn="just" rtl="0">
              <a:buNone/>
            </a:pPr>
            <a:endParaRPr lang="pt-BR"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90318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1141413" y="0"/>
            <a:ext cx="9905998" cy="1478570"/>
          </a:xfrm>
        </p:spPr>
        <p:txBody>
          <a:bodyPr rtlCol="0">
            <a:normAutofit fontScale="90000"/>
          </a:bodyPr>
          <a:lstStyle/>
          <a:p>
            <a:pPr rtl="0"/>
            <a:r>
              <a:rPr lang="pt-BR" sz="4400" dirty="0">
                <a:latin typeface="Rockwell" panose="02060603020205020403" pitchFamily="18" charset="0"/>
              </a:rPr>
              <a:t>Controle de Versões e Gerenciamento de Ramificações</a:t>
            </a:r>
          </a:p>
        </p:txBody>
      </p:sp>
      <p:sp>
        <p:nvSpPr>
          <p:cNvPr id="3" name="Espaço Reservado para Conteúdo 2">
            <a:extLst>
              <a:ext uri="{FF2B5EF4-FFF2-40B4-BE49-F238E27FC236}">
                <a16:creationId xmlns:a16="http://schemas.microsoft.com/office/drawing/2014/main" id="{143F5361-68C0-4BF5-80C8-F1E7BF92B2DB}"/>
              </a:ext>
            </a:extLst>
          </p:cNvPr>
          <p:cNvSpPr>
            <a:spLocks noGrp="1"/>
          </p:cNvSpPr>
          <p:nvPr>
            <p:ph idx="1"/>
          </p:nvPr>
        </p:nvSpPr>
        <p:spPr/>
        <p:txBody>
          <a:bodyPr rtlCol="0">
            <a:normAutofit fontScale="62500" lnSpcReduction="20000"/>
          </a:bodyPr>
          <a:lstStyle/>
          <a:p>
            <a:pPr marL="0" indent="0" algn="just" rtl="0">
              <a:buNone/>
            </a:pPr>
            <a:r>
              <a:rPr lang="pt-BR" dirty="0" err="1">
                <a:latin typeface="Tahoma" panose="020B0604030504040204" pitchFamily="34" charset="0"/>
                <a:ea typeface="Tahoma" panose="020B0604030504040204" pitchFamily="34" charset="0"/>
                <a:cs typeface="Tahoma" panose="020B0604030504040204" pitchFamily="34" charset="0"/>
              </a:rPr>
              <a:t>Git</a:t>
            </a:r>
            <a:r>
              <a:rPr lang="pt-BR" dirty="0">
                <a:latin typeface="Tahoma" panose="020B0604030504040204" pitchFamily="34" charset="0"/>
                <a:ea typeface="Tahoma" panose="020B0604030504040204" pitchFamily="34" charset="0"/>
                <a:cs typeface="Tahoma" panose="020B0604030504040204" pitchFamily="34" charset="0"/>
              </a:rPr>
              <a:t>: É um sistema de controle de versão distribuído amplamente utilizado. Ele permite que os desenvolvedores trabalhem em seus próprios repositórios locais e sincronizem as alterações com um repositório remoto central. O </a:t>
            </a:r>
            <a:r>
              <a:rPr lang="pt-BR" dirty="0" err="1">
                <a:latin typeface="Tahoma" panose="020B0604030504040204" pitchFamily="34" charset="0"/>
                <a:ea typeface="Tahoma" panose="020B0604030504040204" pitchFamily="34" charset="0"/>
                <a:cs typeface="Tahoma" panose="020B0604030504040204" pitchFamily="34" charset="0"/>
              </a:rPr>
              <a:t>Git</a:t>
            </a:r>
            <a:r>
              <a:rPr lang="pt-BR" dirty="0">
                <a:latin typeface="Tahoma" panose="020B0604030504040204" pitchFamily="34" charset="0"/>
                <a:ea typeface="Tahoma" panose="020B0604030504040204" pitchFamily="34" charset="0"/>
                <a:cs typeface="Tahoma" panose="020B0604030504040204" pitchFamily="34" charset="0"/>
              </a:rPr>
              <a:t> oferece recursos poderosos, como ramificações, mesclagens e histórico completo de alterações.</a:t>
            </a:r>
          </a:p>
          <a:p>
            <a:pPr marL="0" indent="0" algn="just" rtl="0">
              <a:buNone/>
            </a:pPr>
            <a:endParaRPr lang="pt-BR" dirty="0">
              <a:latin typeface="Tahoma" panose="020B0604030504040204" pitchFamily="34" charset="0"/>
              <a:ea typeface="Tahoma" panose="020B0604030504040204" pitchFamily="34" charset="0"/>
              <a:cs typeface="Tahoma" panose="020B0604030504040204" pitchFamily="34" charset="0"/>
            </a:endParaRPr>
          </a:p>
          <a:p>
            <a:pPr marL="0" indent="0" algn="just" rtl="0">
              <a:buNone/>
            </a:pPr>
            <a:r>
              <a:rPr lang="pt-BR" dirty="0" err="1">
                <a:latin typeface="Tahoma" panose="020B0604030504040204" pitchFamily="34" charset="0"/>
                <a:ea typeface="Tahoma" panose="020B0604030504040204" pitchFamily="34" charset="0"/>
                <a:cs typeface="Tahoma" panose="020B0604030504040204" pitchFamily="34" charset="0"/>
              </a:rPr>
              <a:t>Subversion</a:t>
            </a:r>
            <a:r>
              <a:rPr lang="pt-BR" dirty="0">
                <a:latin typeface="Tahoma" panose="020B0604030504040204" pitchFamily="34" charset="0"/>
                <a:ea typeface="Tahoma" panose="020B0604030504040204" pitchFamily="34" charset="0"/>
                <a:cs typeface="Tahoma" panose="020B0604030504040204" pitchFamily="34" charset="0"/>
              </a:rPr>
              <a:t> (SVN): É um sistema de controle de versão centralizado que mantém um repositório central para armazenar o código. Os desenvolvedores podem fazer </a:t>
            </a:r>
            <a:r>
              <a:rPr lang="pt-BR" dirty="0" err="1">
                <a:latin typeface="Tahoma" panose="020B0604030504040204" pitchFamily="34" charset="0"/>
                <a:ea typeface="Tahoma" panose="020B0604030504040204" pitchFamily="34" charset="0"/>
                <a:cs typeface="Tahoma" panose="020B0604030504040204" pitchFamily="34" charset="0"/>
              </a:rPr>
              <a:t>check-out</a:t>
            </a:r>
            <a:r>
              <a:rPr lang="pt-BR" dirty="0">
                <a:latin typeface="Tahoma" panose="020B0604030504040204" pitchFamily="34" charset="0"/>
                <a:ea typeface="Tahoma" panose="020B0604030504040204" pitchFamily="34" charset="0"/>
                <a:cs typeface="Tahoma" panose="020B0604030504040204" pitchFamily="34" charset="0"/>
              </a:rPr>
              <a:t> e fazer alterações no código localmente antes de fazer o </a:t>
            </a:r>
            <a:r>
              <a:rPr lang="pt-BR" dirty="0" err="1">
                <a:latin typeface="Tahoma" panose="020B0604030504040204" pitchFamily="34" charset="0"/>
                <a:ea typeface="Tahoma" panose="020B0604030504040204" pitchFamily="34" charset="0"/>
                <a:cs typeface="Tahoma" panose="020B0604030504040204" pitchFamily="34" charset="0"/>
              </a:rPr>
              <a:t>commit</a:t>
            </a:r>
            <a:r>
              <a:rPr lang="pt-BR" dirty="0">
                <a:latin typeface="Tahoma" panose="020B0604030504040204" pitchFamily="34" charset="0"/>
                <a:ea typeface="Tahoma" panose="020B0604030504040204" pitchFamily="34" charset="0"/>
                <a:cs typeface="Tahoma" panose="020B0604030504040204" pitchFamily="34" charset="0"/>
              </a:rPr>
              <a:t> no repositório central. O SVN é conhecido por sua simplicidade de uso.</a:t>
            </a:r>
          </a:p>
          <a:p>
            <a:pPr marL="0" indent="0" algn="just" rtl="0">
              <a:buNone/>
            </a:pPr>
            <a:endParaRPr lang="pt-BR" dirty="0">
              <a:latin typeface="Tahoma" panose="020B0604030504040204" pitchFamily="34" charset="0"/>
              <a:ea typeface="Tahoma" panose="020B0604030504040204" pitchFamily="34" charset="0"/>
              <a:cs typeface="Tahoma" panose="020B0604030504040204" pitchFamily="34" charset="0"/>
            </a:endParaRPr>
          </a:p>
          <a:p>
            <a:pPr marL="0" indent="0" algn="just" rtl="0">
              <a:buNone/>
            </a:pPr>
            <a:r>
              <a:rPr lang="pt-BR" dirty="0">
                <a:latin typeface="Tahoma" panose="020B0604030504040204" pitchFamily="34" charset="0"/>
                <a:ea typeface="Tahoma" panose="020B0604030504040204" pitchFamily="34" charset="0"/>
                <a:cs typeface="Tahoma" panose="020B0604030504040204" pitchFamily="34" charset="0"/>
              </a:rPr>
              <a:t>Mercurial: É um sistema de controle de versão distribuído semelhante ao </a:t>
            </a:r>
            <a:r>
              <a:rPr lang="pt-BR" dirty="0" err="1">
                <a:latin typeface="Tahoma" panose="020B0604030504040204" pitchFamily="34" charset="0"/>
                <a:ea typeface="Tahoma" panose="020B0604030504040204" pitchFamily="34" charset="0"/>
                <a:cs typeface="Tahoma" panose="020B0604030504040204" pitchFamily="34" charset="0"/>
              </a:rPr>
              <a:t>Git</a:t>
            </a:r>
            <a:r>
              <a:rPr lang="pt-BR" dirty="0">
                <a:latin typeface="Tahoma" panose="020B0604030504040204" pitchFamily="34" charset="0"/>
                <a:ea typeface="Tahoma" panose="020B0604030504040204" pitchFamily="34" charset="0"/>
                <a:cs typeface="Tahoma" panose="020B0604030504040204" pitchFamily="34" charset="0"/>
              </a:rPr>
              <a:t>. Ele oferece recursos avançados de controle de versão, como ramificações e fusões, e é conhecido por sua facilidade de uso e desempenho.</a:t>
            </a:r>
          </a:p>
          <a:p>
            <a:pPr marL="0" indent="0" algn="just" rtl="0">
              <a:buNone/>
            </a:pPr>
            <a:endParaRPr lang="pt-BR"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41149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1141413" y="0"/>
            <a:ext cx="9905998" cy="1478570"/>
          </a:xfrm>
        </p:spPr>
        <p:txBody>
          <a:bodyPr rtlCol="0">
            <a:normAutofit fontScale="90000"/>
          </a:bodyPr>
          <a:lstStyle/>
          <a:p>
            <a:pPr rtl="0"/>
            <a:r>
              <a:rPr lang="pt-BR" sz="4400" dirty="0">
                <a:latin typeface="Rockwell" panose="02060603020205020403" pitchFamily="18" charset="0"/>
              </a:rPr>
              <a:t>Controle de Versões e Gerenciamento de Ramificações</a:t>
            </a:r>
          </a:p>
        </p:txBody>
      </p:sp>
      <p:sp>
        <p:nvSpPr>
          <p:cNvPr id="3" name="Espaço Reservado para Conteúdo 2">
            <a:extLst>
              <a:ext uri="{FF2B5EF4-FFF2-40B4-BE49-F238E27FC236}">
                <a16:creationId xmlns:a16="http://schemas.microsoft.com/office/drawing/2014/main" id="{143F5361-68C0-4BF5-80C8-F1E7BF92B2DB}"/>
              </a:ext>
            </a:extLst>
          </p:cNvPr>
          <p:cNvSpPr>
            <a:spLocks noGrp="1"/>
          </p:cNvSpPr>
          <p:nvPr>
            <p:ph idx="1"/>
          </p:nvPr>
        </p:nvSpPr>
        <p:spPr/>
        <p:txBody>
          <a:bodyPr rtlCol="0">
            <a:normAutofit fontScale="55000" lnSpcReduction="20000"/>
          </a:bodyPr>
          <a:lstStyle/>
          <a:p>
            <a:pPr marL="0" indent="0" algn="just" rtl="0">
              <a:buNone/>
            </a:pPr>
            <a:r>
              <a:rPr lang="pt-BR" dirty="0">
                <a:latin typeface="Tahoma" panose="020B0604030504040204" pitchFamily="34" charset="0"/>
                <a:ea typeface="Tahoma" panose="020B0604030504040204" pitchFamily="34" charset="0"/>
                <a:cs typeface="Tahoma" panose="020B0604030504040204" pitchFamily="34" charset="0"/>
              </a:rPr>
              <a:t>Boas práticas de controle de versões</a:t>
            </a:r>
          </a:p>
          <a:p>
            <a:pPr marL="457200" indent="-457200" algn="just" rtl="0">
              <a:buFont typeface="+mj-lt"/>
              <a:buAutoNum type="alphaLcParenR"/>
            </a:pPr>
            <a:endParaRPr lang="pt-BR" dirty="0">
              <a:latin typeface="Tahoma" panose="020B0604030504040204" pitchFamily="34" charset="0"/>
              <a:ea typeface="Tahoma" panose="020B0604030504040204" pitchFamily="34" charset="0"/>
              <a:cs typeface="Tahoma" panose="020B0604030504040204" pitchFamily="34" charset="0"/>
            </a:endParaRPr>
          </a:p>
          <a:p>
            <a:pPr algn="just"/>
            <a:r>
              <a:rPr lang="pt-BR" dirty="0">
                <a:latin typeface="Tahoma" panose="020B0604030504040204" pitchFamily="34" charset="0"/>
                <a:ea typeface="Tahoma" panose="020B0604030504040204" pitchFamily="34" charset="0"/>
                <a:cs typeface="Tahoma" panose="020B0604030504040204" pitchFamily="34" charset="0"/>
              </a:rPr>
              <a:t>Ao utilizar um sistema de controle de versão, é importante seguir boas práticas para garantir uma gestão eficiente do código e evitar problemas. Algumas boas práticas de controle de versões incluem:</a:t>
            </a:r>
          </a:p>
          <a:p>
            <a:pPr marL="457200" indent="-457200" algn="just" rtl="0">
              <a:buFont typeface="+mj-lt"/>
              <a:buAutoNum type="alphaLcParenR"/>
            </a:pPr>
            <a:endParaRPr lang="pt-BR" dirty="0">
              <a:latin typeface="Tahoma" panose="020B0604030504040204" pitchFamily="34" charset="0"/>
              <a:ea typeface="Tahoma" panose="020B0604030504040204" pitchFamily="34" charset="0"/>
              <a:cs typeface="Tahoma" panose="020B0604030504040204" pitchFamily="34" charset="0"/>
            </a:endParaRPr>
          </a:p>
          <a:p>
            <a:pPr marL="457200" indent="-457200" algn="just" rtl="0">
              <a:buFont typeface="+mj-lt"/>
              <a:buAutoNum type="alphaLcParenR"/>
            </a:pPr>
            <a:r>
              <a:rPr lang="pt-BR" dirty="0" err="1">
                <a:latin typeface="Tahoma" panose="020B0604030504040204" pitchFamily="34" charset="0"/>
                <a:ea typeface="Tahoma" panose="020B0604030504040204" pitchFamily="34" charset="0"/>
                <a:cs typeface="Tahoma" panose="020B0604030504040204" pitchFamily="34" charset="0"/>
              </a:rPr>
              <a:t>Commits</a:t>
            </a:r>
            <a:r>
              <a:rPr lang="pt-BR" dirty="0">
                <a:latin typeface="Tahoma" panose="020B0604030504040204" pitchFamily="34" charset="0"/>
                <a:ea typeface="Tahoma" panose="020B0604030504040204" pitchFamily="34" charset="0"/>
                <a:cs typeface="Tahoma" panose="020B0604030504040204" pitchFamily="34" charset="0"/>
              </a:rPr>
              <a:t> atômicos: Faça </a:t>
            </a:r>
            <a:r>
              <a:rPr lang="pt-BR" dirty="0" err="1">
                <a:latin typeface="Tahoma" panose="020B0604030504040204" pitchFamily="34" charset="0"/>
                <a:ea typeface="Tahoma" panose="020B0604030504040204" pitchFamily="34" charset="0"/>
                <a:cs typeface="Tahoma" panose="020B0604030504040204" pitchFamily="34" charset="0"/>
              </a:rPr>
              <a:t>commits</a:t>
            </a:r>
            <a:r>
              <a:rPr lang="pt-BR" dirty="0">
                <a:latin typeface="Tahoma" panose="020B0604030504040204" pitchFamily="34" charset="0"/>
                <a:ea typeface="Tahoma" panose="020B0604030504040204" pitchFamily="34" charset="0"/>
                <a:cs typeface="Tahoma" panose="020B0604030504040204" pitchFamily="34" charset="0"/>
              </a:rPr>
              <a:t> pequenos e coesos, contendo alterações relacionadas a uma única funcionalidade ou correção. </a:t>
            </a:r>
            <a:r>
              <a:rPr lang="pt-BR" dirty="0" err="1">
                <a:latin typeface="Tahoma" panose="020B0604030504040204" pitchFamily="34" charset="0"/>
                <a:ea typeface="Tahoma" panose="020B0604030504040204" pitchFamily="34" charset="0"/>
                <a:cs typeface="Tahoma" panose="020B0604030504040204" pitchFamily="34" charset="0"/>
              </a:rPr>
              <a:t>Commits</a:t>
            </a:r>
            <a:r>
              <a:rPr lang="pt-BR" dirty="0">
                <a:latin typeface="Tahoma" panose="020B0604030504040204" pitchFamily="34" charset="0"/>
                <a:ea typeface="Tahoma" panose="020B0604030504040204" pitchFamily="34" charset="0"/>
                <a:cs typeface="Tahoma" panose="020B0604030504040204" pitchFamily="34" charset="0"/>
              </a:rPr>
              <a:t> atômicos facilitam a compreensão das alterações e permitem um histórico de alterações mais claro.</a:t>
            </a:r>
          </a:p>
          <a:p>
            <a:pPr marL="457200" indent="-457200" algn="just" rtl="0">
              <a:buFont typeface="+mj-lt"/>
              <a:buAutoNum type="alphaLcParenR"/>
            </a:pPr>
            <a:endParaRPr lang="pt-BR" dirty="0">
              <a:latin typeface="Tahoma" panose="020B0604030504040204" pitchFamily="34" charset="0"/>
              <a:ea typeface="Tahoma" panose="020B0604030504040204" pitchFamily="34" charset="0"/>
              <a:cs typeface="Tahoma" panose="020B0604030504040204" pitchFamily="34" charset="0"/>
            </a:endParaRPr>
          </a:p>
          <a:p>
            <a:pPr marL="457200" indent="-457200" algn="just" rtl="0">
              <a:buFont typeface="+mj-lt"/>
              <a:buAutoNum type="alphaLcParenR"/>
            </a:pPr>
            <a:r>
              <a:rPr lang="pt-BR" dirty="0">
                <a:latin typeface="Tahoma" panose="020B0604030504040204" pitchFamily="34" charset="0"/>
                <a:ea typeface="Tahoma" panose="020B0604030504040204" pitchFamily="34" charset="0"/>
                <a:cs typeface="Tahoma" panose="020B0604030504040204" pitchFamily="34" charset="0"/>
              </a:rPr>
              <a:t>Utilize mensagens de </a:t>
            </a:r>
            <a:r>
              <a:rPr lang="pt-BR" dirty="0" err="1">
                <a:latin typeface="Tahoma" panose="020B0604030504040204" pitchFamily="34" charset="0"/>
                <a:ea typeface="Tahoma" panose="020B0604030504040204" pitchFamily="34" charset="0"/>
                <a:cs typeface="Tahoma" panose="020B0604030504040204" pitchFamily="34" charset="0"/>
              </a:rPr>
              <a:t>commit</a:t>
            </a:r>
            <a:r>
              <a:rPr lang="pt-BR" dirty="0">
                <a:latin typeface="Tahoma" panose="020B0604030504040204" pitchFamily="34" charset="0"/>
                <a:ea typeface="Tahoma" panose="020B0604030504040204" pitchFamily="34" charset="0"/>
                <a:cs typeface="Tahoma" panose="020B0604030504040204" pitchFamily="34" charset="0"/>
              </a:rPr>
              <a:t> descritivas: Forneça mensagens de </a:t>
            </a:r>
            <a:r>
              <a:rPr lang="pt-BR" dirty="0" err="1">
                <a:latin typeface="Tahoma" panose="020B0604030504040204" pitchFamily="34" charset="0"/>
                <a:ea typeface="Tahoma" panose="020B0604030504040204" pitchFamily="34" charset="0"/>
                <a:cs typeface="Tahoma" panose="020B0604030504040204" pitchFamily="34" charset="0"/>
              </a:rPr>
              <a:t>commit</a:t>
            </a:r>
            <a:r>
              <a:rPr lang="pt-BR" dirty="0">
                <a:latin typeface="Tahoma" panose="020B0604030504040204" pitchFamily="34" charset="0"/>
                <a:ea typeface="Tahoma" panose="020B0604030504040204" pitchFamily="34" charset="0"/>
                <a:cs typeface="Tahoma" panose="020B0604030504040204" pitchFamily="34" charset="0"/>
              </a:rPr>
              <a:t> claras e informativas que descrevam o objetivo da alteração. Isso ajuda a entender rapidamente as mudanças e a navegar pelo histórico do código.</a:t>
            </a:r>
          </a:p>
          <a:p>
            <a:pPr marL="457200" indent="-457200" algn="just" rtl="0">
              <a:buFont typeface="+mj-lt"/>
              <a:buAutoNum type="alphaLcParenR"/>
            </a:pPr>
            <a:endParaRPr lang="pt-BR"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738793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1141413" y="0"/>
            <a:ext cx="9905998" cy="1478570"/>
          </a:xfrm>
        </p:spPr>
        <p:txBody>
          <a:bodyPr rtlCol="0">
            <a:normAutofit fontScale="90000"/>
          </a:bodyPr>
          <a:lstStyle/>
          <a:p>
            <a:pPr rtl="0"/>
            <a:r>
              <a:rPr lang="pt-BR" sz="4400" dirty="0">
                <a:latin typeface="Rockwell" panose="02060603020205020403" pitchFamily="18" charset="0"/>
              </a:rPr>
              <a:t>Controle de Versões e Gerenciamento de Ramificações</a:t>
            </a:r>
          </a:p>
        </p:txBody>
      </p:sp>
      <p:sp>
        <p:nvSpPr>
          <p:cNvPr id="3" name="Espaço Reservado para Conteúdo 2">
            <a:extLst>
              <a:ext uri="{FF2B5EF4-FFF2-40B4-BE49-F238E27FC236}">
                <a16:creationId xmlns:a16="http://schemas.microsoft.com/office/drawing/2014/main" id="{143F5361-68C0-4BF5-80C8-F1E7BF92B2DB}"/>
              </a:ext>
            </a:extLst>
          </p:cNvPr>
          <p:cNvSpPr>
            <a:spLocks noGrp="1"/>
          </p:cNvSpPr>
          <p:nvPr>
            <p:ph idx="1"/>
          </p:nvPr>
        </p:nvSpPr>
        <p:spPr/>
        <p:txBody>
          <a:bodyPr rtlCol="0">
            <a:normAutofit fontScale="62500" lnSpcReduction="20000"/>
          </a:bodyPr>
          <a:lstStyle/>
          <a:p>
            <a:pPr marL="457200" indent="-457200" algn="just" rtl="0">
              <a:buFont typeface="+mj-lt"/>
              <a:buAutoNum type="alphaLcParenR" startAt="3"/>
            </a:pPr>
            <a:r>
              <a:rPr lang="pt-BR" dirty="0" err="1">
                <a:latin typeface="Tahoma" panose="020B0604030504040204" pitchFamily="34" charset="0"/>
                <a:ea typeface="Tahoma" panose="020B0604030504040204" pitchFamily="34" charset="0"/>
                <a:cs typeface="Tahoma" panose="020B0604030504040204" pitchFamily="34" charset="0"/>
              </a:rPr>
              <a:t>Branches</a:t>
            </a:r>
            <a:r>
              <a:rPr lang="pt-BR" dirty="0">
                <a:latin typeface="Tahoma" panose="020B0604030504040204" pitchFamily="34" charset="0"/>
                <a:ea typeface="Tahoma" panose="020B0604030504040204" pitchFamily="34" charset="0"/>
                <a:cs typeface="Tahoma" panose="020B0604030504040204" pitchFamily="34" charset="0"/>
              </a:rPr>
              <a:t> para desenvolvimento: Crie ramificações separadas para diferentes funcionalidades ou tarefas de desenvolvimento. Isso permite que os desenvolvedores trabalhem em paralelo em diferentes recursos sem afetar o código principal. As ramificações também facilitam a revisão de código e a colaboração.</a:t>
            </a:r>
          </a:p>
          <a:p>
            <a:pPr marL="457200" indent="-457200" algn="just" rtl="0">
              <a:buFont typeface="+mj-lt"/>
              <a:buAutoNum type="alphaLcParenR" startAt="3"/>
            </a:pPr>
            <a:endParaRPr lang="pt-BR" dirty="0">
              <a:latin typeface="Tahoma" panose="020B0604030504040204" pitchFamily="34" charset="0"/>
              <a:ea typeface="Tahoma" panose="020B0604030504040204" pitchFamily="34" charset="0"/>
              <a:cs typeface="Tahoma" panose="020B0604030504040204" pitchFamily="34" charset="0"/>
            </a:endParaRPr>
          </a:p>
          <a:p>
            <a:pPr marL="457200" indent="-457200" algn="just" rtl="0">
              <a:buFont typeface="+mj-lt"/>
              <a:buAutoNum type="alphaLcParenR" startAt="3"/>
            </a:pPr>
            <a:r>
              <a:rPr lang="pt-BR" dirty="0">
                <a:latin typeface="Tahoma" panose="020B0604030504040204" pitchFamily="34" charset="0"/>
                <a:ea typeface="Tahoma" panose="020B0604030504040204" pitchFamily="34" charset="0"/>
                <a:cs typeface="Tahoma" panose="020B0604030504040204" pitchFamily="34" charset="0"/>
              </a:rPr>
              <a:t>Fusão regular de </a:t>
            </a:r>
            <a:r>
              <a:rPr lang="pt-BR" dirty="0" err="1">
                <a:latin typeface="Tahoma" panose="020B0604030504040204" pitchFamily="34" charset="0"/>
                <a:ea typeface="Tahoma" panose="020B0604030504040204" pitchFamily="34" charset="0"/>
                <a:cs typeface="Tahoma" panose="020B0604030504040204" pitchFamily="34" charset="0"/>
              </a:rPr>
              <a:t>branches</a:t>
            </a:r>
            <a:r>
              <a:rPr lang="pt-BR" dirty="0">
                <a:latin typeface="Tahoma" panose="020B0604030504040204" pitchFamily="34" charset="0"/>
                <a:ea typeface="Tahoma" panose="020B0604030504040204" pitchFamily="34" charset="0"/>
                <a:cs typeface="Tahoma" panose="020B0604030504040204" pitchFamily="34" charset="0"/>
              </a:rPr>
              <a:t>: Realize fusões (merges) regulares das ramificações de desenvolvimento para o </a:t>
            </a:r>
            <a:r>
              <a:rPr lang="pt-BR" dirty="0" err="1">
                <a:latin typeface="Tahoma" panose="020B0604030504040204" pitchFamily="34" charset="0"/>
                <a:ea typeface="Tahoma" panose="020B0604030504040204" pitchFamily="34" charset="0"/>
                <a:cs typeface="Tahoma" panose="020B0604030504040204" pitchFamily="34" charset="0"/>
              </a:rPr>
              <a:t>branch</a:t>
            </a:r>
            <a:r>
              <a:rPr lang="pt-BR" dirty="0">
                <a:latin typeface="Tahoma" panose="020B0604030504040204" pitchFamily="34" charset="0"/>
                <a:ea typeface="Tahoma" panose="020B0604030504040204" pitchFamily="34" charset="0"/>
                <a:cs typeface="Tahoma" panose="020B0604030504040204" pitchFamily="34" charset="0"/>
              </a:rPr>
              <a:t> principal (como o </a:t>
            </a:r>
            <a:r>
              <a:rPr lang="pt-BR" dirty="0" err="1">
                <a:latin typeface="Tahoma" panose="020B0604030504040204" pitchFamily="34" charset="0"/>
                <a:ea typeface="Tahoma" panose="020B0604030504040204" pitchFamily="34" charset="0"/>
                <a:cs typeface="Tahoma" panose="020B0604030504040204" pitchFamily="34" charset="0"/>
              </a:rPr>
              <a:t>branch</a:t>
            </a:r>
            <a:r>
              <a:rPr lang="pt-BR" dirty="0">
                <a:latin typeface="Tahoma" panose="020B0604030504040204" pitchFamily="34" charset="0"/>
                <a:ea typeface="Tahoma" panose="020B0604030504040204" pitchFamily="34" charset="0"/>
                <a:cs typeface="Tahoma" panose="020B0604030504040204" pitchFamily="34" charset="0"/>
              </a:rPr>
              <a:t> "master" no </a:t>
            </a:r>
            <a:r>
              <a:rPr lang="pt-BR" dirty="0" err="1">
                <a:latin typeface="Tahoma" panose="020B0604030504040204" pitchFamily="34" charset="0"/>
                <a:ea typeface="Tahoma" panose="020B0604030504040204" pitchFamily="34" charset="0"/>
                <a:cs typeface="Tahoma" panose="020B0604030504040204" pitchFamily="34" charset="0"/>
              </a:rPr>
              <a:t>Git</a:t>
            </a:r>
            <a:r>
              <a:rPr lang="pt-BR" dirty="0">
                <a:latin typeface="Tahoma" panose="020B0604030504040204" pitchFamily="34" charset="0"/>
                <a:ea typeface="Tahoma" panose="020B0604030504040204" pitchFamily="34" charset="0"/>
                <a:cs typeface="Tahoma" panose="020B0604030504040204" pitchFamily="34" charset="0"/>
              </a:rPr>
              <a:t>). Isso ajuda a integrar as alterações e resolver conflitos de forma oportuna, evitando grandes divergências entre as ramificações.</a:t>
            </a:r>
          </a:p>
          <a:p>
            <a:pPr marL="457200" indent="-457200" algn="just" rtl="0">
              <a:buFont typeface="+mj-lt"/>
              <a:buAutoNum type="alphaLcParenR" startAt="3"/>
            </a:pPr>
            <a:endParaRPr lang="pt-BR" dirty="0">
              <a:latin typeface="Tahoma" panose="020B0604030504040204" pitchFamily="34" charset="0"/>
              <a:ea typeface="Tahoma" panose="020B0604030504040204" pitchFamily="34" charset="0"/>
              <a:cs typeface="Tahoma" panose="020B0604030504040204" pitchFamily="34" charset="0"/>
            </a:endParaRPr>
          </a:p>
          <a:p>
            <a:pPr marL="457200" indent="-457200" algn="just" rtl="0">
              <a:buFont typeface="+mj-lt"/>
              <a:buAutoNum type="alphaLcParenR" startAt="3"/>
            </a:pPr>
            <a:r>
              <a:rPr lang="pt-BR" dirty="0">
                <a:latin typeface="Tahoma" panose="020B0604030504040204" pitchFamily="34" charset="0"/>
                <a:ea typeface="Tahoma" panose="020B0604030504040204" pitchFamily="34" charset="0"/>
                <a:cs typeface="Tahoma" panose="020B0604030504040204" pitchFamily="34" charset="0"/>
              </a:rPr>
              <a:t>Uso de </a:t>
            </a:r>
            <a:r>
              <a:rPr lang="pt-BR" dirty="0" err="1">
                <a:latin typeface="Tahoma" panose="020B0604030504040204" pitchFamily="34" charset="0"/>
                <a:ea typeface="Tahoma" panose="020B0604030504040204" pitchFamily="34" charset="0"/>
                <a:cs typeface="Tahoma" panose="020B0604030504040204" pitchFamily="34" charset="0"/>
              </a:rPr>
              <a:t>tags</a:t>
            </a:r>
            <a:r>
              <a:rPr lang="pt-BR" dirty="0">
                <a:latin typeface="Tahoma" panose="020B0604030504040204" pitchFamily="34" charset="0"/>
                <a:ea typeface="Tahoma" panose="020B0604030504040204" pitchFamily="34" charset="0"/>
                <a:cs typeface="Tahoma" panose="020B0604030504040204" pitchFamily="34" charset="0"/>
              </a:rPr>
              <a:t> e releases: Utilize </a:t>
            </a:r>
            <a:r>
              <a:rPr lang="pt-BR" dirty="0" err="1">
                <a:latin typeface="Tahoma" panose="020B0604030504040204" pitchFamily="34" charset="0"/>
                <a:ea typeface="Tahoma" panose="020B0604030504040204" pitchFamily="34" charset="0"/>
                <a:cs typeface="Tahoma" panose="020B0604030504040204" pitchFamily="34" charset="0"/>
              </a:rPr>
              <a:t>tags</a:t>
            </a:r>
            <a:r>
              <a:rPr lang="pt-BR" dirty="0">
                <a:latin typeface="Tahoma" panose="020B0604030504040204" pitchFamily="34" charset="0"/>
                <a:ea typeface="Tahoma" panose="020B0604030504040204" pitchFamily="34" charset="0"/>
                <a:cs typeface="Tahoma" panose="020B0604030504040204" pitchFamily="34" charset="0"/>
              </a:rPr>
              <a:t> para marcar versões estáveis e releases significativos do código. Isso facilita a referência a versões específicas do software e permite que os desenvolvedores voltem a um estado conhecido do código quando necessário.</a:t>
            </a:r>
          </a:p>
          <a:p>
            <a:pPr marL="457200" indent="-457200" algn="just" rtl="0">
              <a:buFont typeface="+mj-lt"/>
              <a:buAutoNum type="alphaLcParenR" startAt="3"/>
            </a:pPr>
            <a:endParaRPr lang="pt-BR"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942408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1141413" y="0"/>
            <a:ext cx="9905998" cy="1478570"/>
          </a:xfrm>
        </p:spPr>
        <p:txBody>
          <a:bodyPr rtlCol="0">
            <a:normAutofit fontScale="90000"/>
          </a:bodyPr>
          <a:lstStyle/>
          <a:p>
            <a:pPr rtl="0"/>
            <a:r>
              <a:rPr lang="pt-BR" sz="4400" dirty="0">
                <a:latin typeface="Rockwell" panose="02060603020205020403" pitchFamily="18" charset="0"/>
              </a:rPr>
              <a:t>Controle de Versões e Gerenciamento de Ramificações</a:t>
            </a:r>
          </a:p>
        </p:txBody>
      </p:sp>
      <p:sp>
        <p:nvSpPr>
          <p:cNvPr id="3" name="Espaço Reservado para Conteúdo 2">
            <a:extLst>
              <a:ext uri="{FF2B5EF4-FFF2-40B4-BE49-F238E27FC236}">
                <a16:creationId xmlns:a16="http://schemas.microsoft.com/office/drawing/2014/main" id="{143F5361-68C0-4BF5-80C8-F1E7BF92B2DB}"/>
              </a:ext>
            </a:extLst>
          </p:cNvPr>
          <p:cNvSpPr>
            <a:spLocks noGrp="1"/>
          </p:cNvSpPr>
          <p:nvPr>
            <p:ph idx="1"/>
          </p:nvPr>
        </p:nvSpPr>
        <p:spPr/>
        <p:txBody>
          <a:bodyPr rtlCol="0">
            <a:normAutofit fontScale="92500" lnSpcReduction="10000"/>
          </a:bodyPr>
          <a:lstStyle/>
          <a:p>
            <a:pPr marL="0" indent="0" algn="just" rtl="0">
              <a:buNone/>
            </a:pPr>
            <a:r>
              <a:rPr lang="pt-BR" dirty="0">
                <a:latin typeface="Tahoma" panose="020B0604030504040204" pitchFamily="34" charset="0"/>
                <a:ea typeface="Tahoma" panose="020B0604030504040204" pitchFamily="34" charset="0"/>
                <a:cs typeface="Tahoma" panose="020B0604030504040204" pitchFamily="34" charset="0"/>
              </a:rPr>
              <a:t>Estratégias de gerenciamento de ramificações</a:t>
            </a:r>
          </a:p>
          <a:p>
            <a:pPr marL="0" indent="0" algn="just" rtl="0">
              <a:buNone/>
            </a:pPr>
            <a:endParaRPr lang="pt-BR" dirty="0">
              <a:latin typeface="Tahoma" panose="020B0604030504040204" pitchFamily="34" charset="0"/>
              <a:ea typeface="Tahoma" panose="020B0604030504040204" pitchFamily="34" charset="0"/>
              <a:cs typeface="Tahoma" panose="020B0604030504040204" pitchFamily="34" charset="0"/>
            </a:endParaRPr>
          </a:p>
          <a:p>
            <a:pPr marL="0" indent="0" algn="just" rtl="0">
              <a:buNone/>
            </a:pPr>
            <a:r>
              <a:rPr lang="pt-BR" dirty="0">
                <a:latin typeface="Tahoma" panose="020B0604030504040204" pitchFamily="34" charset="0"/>
                <a:ea typeface="Tahoma" panose="020B0604030504040204" pitchFamily="34" charset="0"/>
                <a:cs typeface="Tahoma" panose="020B0604030504040204" pitchFamily="34" charset="0"/>
              </a:rPr>
              <a:t>O gerenciamento eficaz de ramificações (</a:t>
            </a:r>
            <a:r>
              <a:rPr lang="pt-BR" dirty="0" err="1">
                <a:latin typeface="Tahoma" panose="020B0604030504040204" pitchFamily="34" charset="0"/>
                <a:ea typeface="Tahoma" panose="020B0604030504040204" pitchFamily="34" charset="0"/>
                <a:cs typeface="Tahoma" panose="020B0604030504040204" pitchFamily="34" charset="0"/>
              </a:rPr>
              <a:t>branching</a:t>
            </a:r>
            <a:r>
              <a:rPr lang="pt-BR" dirty="0">
                <a:latin typeface="Tahoma" panose="020B0604030504040204" pitchFamily="34" charset="0"/>
                <a:ea typeface="Tahoma" panose="020B0604030504040204" pitchFamily="34" charset="0"/>
                <a:cs typeface="Tahoma" panose="020B0604030504040204" pitchFamily="34" charset="0"/>
              </a:rPr>
              <a:t>) é essencial para um fluxo de trabalho de desenvolvimento suave. </a:t>
            </a:r>
          </a:p>
          <a:p>
            <a:pPr marL="0" indent="0" algn="just" rtl="0">
              <a:buNone/>
            </a:pPr>
            <a:endParaRPr lang="pt-BR" dirty="0">
              <a:latin typeface="Tahoma" panose="020B0604030504040204" pitchFamily="34" charset="0"/>
              <a:ea typeface="Tahoma" panose="020B0604030504040204" pitchFamily="34" charset="0"/>
              <a:cs typeface="Tahoma" panose="020B0604030504040204" pitchFamily="34" charset="0"/>
            </a:endParaRPr>
          </a:p>
          <a:p>
            <a:pPr marL="0" indent="0" algn="just" rtl="0">
              <a:buNone/>
            </a:pPr>
            <a:r>
              <a:rPr lang="pt-BR" dirty="0">
                <a:latin typeface="Tahoma" panose="020B0604030504040204" pitchFamily="34" charset="0"/>
                <a:ea typeface="Tahoma" panose="020B0604030504040204" pitchFamily="34" charset="0"/>
                <a:cs typeface="Tahoma" panose="020B0604030504040204" pitchFamily="34" charset="0"/>
              </a:rPr>
              <a:t>Existem várias estratégias de gerenciamento de ramificações que as equipes podem adotar, dependendo do tamanho do projeto e do estilo de colaboração. Algumas das estratégias comuns são:</a:t>
            </a:r>
          </a:p>
        </p:txBody>
      </p:sp>
    </p:spTree>
    <p:extLst>
      <p:ext uri="{BB962C8B-B14F-4D97-AF65-F5344CB8AC3E}">
        <p14:creationId xmlns:p14="http://schemas.microsoft.com/office/powerpoint/2010/main" val="32608985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1141413" y="0"/>
            <a:ext cx="9905998" cy="1478570"/>
          </a:xfrm>
        </p:spPr>
        <p:txBody>
          <a:bodyPr rtlCol="0">
            <a:normAutofit fontScale="90000"/>
          </a:bodyPr>
          <a:lstStyle/>
          <a:p>
            <a:pPr rtl="0"/>
            <a:r>
              <a:rPr lang="pt-BR" sz="4400" dirty="0">
                <a:latin typeface="Rockwell" panose="02060603020205020403" pitchFamily="18" charset="0"/>
              </a:rPr>
              <a:t>Controle de Versões e Gerenciamento de Ramificações</a:t>
            </a:r>
          </a:p>
        </p:txBody>
      </p:sp>
      <p:sp>
        <p:nvSpPr>
          <p:cNvPr id="3" name="Espaço Reservado para Conteúdo 2">
            <a:extLst>
              <a:ext uri="{FF2B5EF4-FFF2-40B4-BE49-F238E27FC236}">
                <a16:creationId xmlns:a16="http://schemas.microsoft.com/office/drawing/2014/main" id="{143F5361-68C0-4BF5-80C8-F1E7BF92B2DB}"/>
              </a:ext>
            </a:extLst>
          </p:cNvPr>
          <p:cNvSpPr>
            <a:spLocks noGrp="1"/>
          </p:cNvSpPr>
          <p:nvPr>
            <p:ph idx="1"/>
          </p:nvPr>
        </p:nvSpPr>
        <p:spPr/>
        <p:txBody>
          <a:bodyPr rtlCol="0">
            <a:normAutofit fontScale="92500" lnSpcReduction="10000"/>
          </a:bodyPr>
          <a:lstStyle/>
          <a:p>
            <a:pPr marL="0" indent="0" algn="just" rtl="0">
              <a:buNone/>
            </a:pPr>
            <a:r>
              <a:rPr lang="pt-BR" dirty="0">
                <a:latin typeface="Tahoma" panose="020B0604030504040204" pitchFamily="34" charset="0"/>
                <a:ea typeface="Tahoma" panose="020B0604030504040204" pitchFamily="34" charset="0"/>
                <a:cs typeface="Tahoma" panose="020B0604030504040204" pitchFamily="34" charset="0"/>
              </a:rPr>
              <a:t>Estratégias de gerenciamento de ramificações</a:t>
            </a:r>
          </a:p>
          <a:p>
            <a:pPr marL="0" indent="0" algn="just" rtl="0">
              <a:buNone/>
            </a:pPr>
            <a:endParaRPr lang="pt-BR" dirty="0">
              <a:latin typeface="Tahoma" panose="020B0604030504040204" pitchFamily="34" charset="0"/>
              <a:ea typeface="Tahoma" panose="020B0604030504040204" pitchFamily="34" charset="0"/>
              <a:cs typeface="Tahoma" panose="020B0604030504040204" pitchFamily="34" charset="0"/>
            </a:endParaRPr>
          </a:p>
          <a:p>
            <a:pPr marL="0" indent="0" algn="just" rtl="0">
              <a:buNone/>
            </a:pPr>
            <a:r>
              <a:rPr lang="pt-BR" dirty="0">
                <a:latin typeface="Tahoma" panose="020B0604030504040204" pitchFamily="34" charset="0"/>
                <a:ea typeface="Tahoma" panose="020B0604030504040204" pitchFamily="34" charset="0"/>
                <a:cs typeface="Tahoma" panose="020B0604030504040204" pitchFamily="34" charset="0"/>
              </a:rPr>
              <a:t>O gerenciamento eficaz de ramificações (</a:t>
            </a:r>
            <a:r>
              <a:rPr lang="pt-BR" dirty="0" err="1">
                <a:latin typeface="Tahoma" panose="020B0604030504040204" pitchFamily="34" charset="0"/>
                <a:ea typeface="Tahoma" panose="020B0604030504040204" pitchFamily="34" charset="0"/>
                <a:cs typeface="Tahoma" panose="020B0604030504040204" pitchFamily="34" charset="0"/>
              </a:rPr>
              <a:t>branching</a:t>
            </a:r>
            <a:r>
              <a:rPr lang="pt-BR" dirty="0">
                <a:latin typeface="Tahoma" panose="020B0604030504040204" pitchFamily="34" charset="0"/>
                <a:ea typeface="Tahoma" panose="020B0604030504040204" pitchFamily="34" charset="0"/>
                <a:cs typeface="Tahoma" panose="020B0604030504040204" pitchFamily="34" charset="0"/>
              </a:rPr>
              <a:t>) é essencial para um fluxo de trabalho de desenvolvimento suave. </a:t>
            </a:r>
          </a:p>
          <a:p>
            <a:pPr marL="0" indent="0" algn="just" rtl="0">
              <a:buNone/>
            </a:pPr>
            <a:endParaRPr lang="pt-BR" dirty="0">
              <a:latin typeface="Tahoma" panose="020B0604030504040204" pitchFamily="34" charset="0"/>
              <a:ea typeface="Tahoma" panose="020B0604030504040204" pitchFamily="34" charset="0"/>
              <a:cs typeface="Tahoma" panose="020B0604030504040204" pitchFamily="34" charset="0"/>
            </a:endParaRPr>
          </a:p>
          <a:p>
            <a:pPr marL="0" indent="0" algn="just" rtl="0">
              <a:buNone/>
            </a:pPr>
            <a:r>
              <a:rPr lang="pt-BR" dirty="0">
                <a:latin typeface="Tahoma" panose="020B0604030504040204" pitchFamily="34" charset="0"/>
                <a:ea typeface="Tahoma" panose="020B0604030504040204" pitchFamily="34" charset="0"/>
                <a:cs typeface="Tahoma" panose="020B0604030504040204" pitchFamily="34" charset="0"/>
              </a:rPr>
              <a:t>Existem várias estratégias de gerenciamento de ramificações que as equipes podem adotar, dependendo do tamanho do projeto e do estilo de colaboração. Algumas das estratégias comuns são:</a:t>
            </a:r>
          </a:p>
        </p:txBody>
      </p:sp>
    </p:spTree>
    <p:extLst>
      <p:ext uri="{BB962C8B-B14F-4D97-AF65-F5344CB8AC3E}">
        <p14:creationId xmlns:p14="http://schemas.microsoft.com/office/powerpoint/2010/main" val="42576046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1141413" y="0"/>
            <a:ext cx="9905998" cy="1478570"/>
          </a:xfrm>
        </p:spPr>
        <p:txBody>
          <a:bodyPr rtlCol="0">
            <a:normAutofit fontScale="90000"/>
          </a:bodyPr>
          <a:lstStyle/>
          <a:p>
            <a:pPr rtl="0"/>
            <a:r>
              <a:rPr lang="pt-BR" sz="4400" dirty="0">
                <a:latin typeface="Rockwell" panose="02060603020205020403" pitchFamily="18" charset="0"/>
              </a:rPr>
              <a:t>Controle de Versões e Gerenciamento de Ramificações</a:t>
            </a:r>
          </a:p>
        </p:txBody>
      </p:sp>
      <p:sp>
        <p:nvSpPr>
          <p:cNvPr id="3" name="Espaço Reservado para Conteúdo 2">
            <a:extLst>
              <a:ext uri="{FF2B5EF4-FFF2-40B4-BE49-F238E27FC236}">
                <a16:creationId xmlns:a16="http://schemas.microsoft.com/office/drawing/2014/main" id="{143F5361-68C0-4BF5-80C8-F1E7BF92B2DB}"/>
              </a:ext>
            </a:extLst>
          </p:cNvPr>
          <p:cNvSpPr>
            <a:spLocks noGrp="1"/>
          </p:cNvSpPr>
          <p:nvPr>
            <p:ph idx="1"/>
          </p:nvPr>
        </p:nvSpPr>
        <p:spPr/>
        <p:txBody>
          <a:bodyPr rtlCol="0">
            <a:normAutofit fontScale="92500" lnSpcReduction="20000"/>
          </a:bodyPr>
          <a:lstStyle/>
          <a:p>
            <a:pPr marL="457200" indent="-457200" algn="just" rtl="0">
              <a:buFont typeface="+mj-lt"/>
              <a:buAutoNum type="alphaLcParenR"/>
            </a:pPr>
            <a:r>
              <a:rPr lang="pt-BR" dirty="0">
                <a:latin typeface="Tahoma" panose="020B0604030504040204" pitchFamily="34" charset="0"/>
                <a:ea typeface="Tahoma" panose="020B0604030504040204" pitchFamily="34" charset="0"/>
                <a:cs typeface="Tahoma" panose="020B0604030504040204" pitchFamily="34" charset="0"/>
              </a:rPr>
              <a:t>Branch por funcionalidade: Crie uma ramificação separada para cada nova funcionalidade ou tarefa de desenvolvimento. Isso permite que os desenvolvedores trabalhem em paralelo em diferentes recursos e facilite a revisão de código.</a:t>
            </a:r>
          </a:p>
          <a:p>
            <a:pPr marL="457200" indent="-457200" algn="just" rtl="0">
              <a:buFont typeface="+mj-lt"/>
              <a:buAutoNum type="alphaLcParenR"/>
            </a:pPr>
            <a:endParaRPr lang="pt-BR" dirty="0">
              <a:latin typeface="Tahoma" panose="020B0604030504040204" pitchFamily="34" charset="0"/>
              <a:ea typeface="Tahoma" panose="020B0604030504040204" pitchFamily="34" charset="0"/>
              <a:cs typeface="Tahoma" panose="020B0604030504040204" pitchFamily="34" charset="0"/>
            </a:endParaRPr>
          </a:p>
          <a:p>
            <a:pPr marL="457200" indent="-457200" algn="just" rtl="0">
              <a:buFont typeface="+mj-lt"/>
              <a:buAutoNum type="alphaLcParenR"/>
            </a:pPr>
            <a:r>
              <a:rPr lang="pt-BR" dirty="0">
                <a:latin typeface="Tahoma" panose="020B0604030504040204" pitchFamily="34" charset="0"/>
                <a:ea typeface="Tahoma" panose="020B0604030504040204" pitchFamily="34" charset="0"/>
                <a:cs typeface="Tahoma" panose="020B0604030504040204" pitchFamily="34" charset="0"/>
              </a:rPr>
              <a:t>Branch de release: Mantenha um </a:t>
            </a:r>
            <a:r>
              <a:rPr lang="pt-BR" dirty="0" err="1">
                <a:latin typeface="Tahoma" panose="020B0604030504040204" pitchFamily="34" charset="0"/>
                <a:ea typeface="Tahoma" panose="020B0604030504040204" pitchFamily="34" charset="0"/>
                <a:cs typeface="Tahoma" panose="020B0604030504040204" pitchFamily="34" charset="0"/>
              </a:rPr>
              <a:t>branch</a:t>
            </a:r>
            <a:r>
              <a:rPr lang="pt-BR" dirty="0">
                <a:latin typeface="Tahoma" panose="020B0604030504040204" pitchFamily="34" charset="0"/>
                <a:ea typeface="Tahoma" panose="020B0604030504040204" pitchFamily="34" charset="0"/>
                <a:cs typeface="Tahoma" panose="020B0604030504040204" pitchFamily="34" charset="0"/>
              </a:rPr>
              <a:t> específico para cada release ou versão do software. Isso permite que as correções e melhorias sejam aplicadas apenas a essa ramificação específica, enquanto o desenvolvimento de novas funcionalidades continua em outra ramificação.</a:t>
            </a:r>
          </a:p>
        </p:txBody>
      </p:sp>
    </p:spTree>
    <p:extLst>
      <p:ext uri="{BB962C8B-B14F-4D97-AF65-F5344CB8AC3E}">
        <p14:creationId xmlns:p14="http://schemas.microsoft.com/office/powerpoint/2010/main" val="11857023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1141413" y="0"/>
            <a:ext cx="9905998" cy="1478570"/>
          </a:xfrm>
        </p:spPr>
        <p:txBody>
          <a:bodyPr rtlCol="0">
            <a:normAutofit fontScale="90000"/>
          </a:bodyPr>
          <a:lstStyle/>
          <a:p>
            <a:pPr rtl="0"/>
            <a:r>
              <a:rPr lang="pt-BR" sz="4400" dirty="0">
                <a:latin typeface="Rockwell" panose="02060603020205020403" pitchFamily="18" charset="0"/>
              </a:rPr>
              <a:t>Controle de Versões e Gerenciamento de Ramificações</a:t>
            </a:r>
          </a:p>
        </p:txBody>
      </p:sp>
      <p:sp>
        <p:nvSpPr>
          <p:cNvPr id="3" name="Espaço Reservado para Conteúdo 2">
            <a:extLst>
              <a:ext uri="{FF2B5EF4-FFF2-40B4-BE49-F238E27FC236}">
                <a16:creationId xmlns:a16="http://schemas.microsoft.com/office/drawing/2014/main" id="{143F5361-68C0-4BF5-80C8-F1E7BF92B2DB}"/>
              </a:ext>
            </a:extLst>
          </p:cNvPr>
          <p:cNvSpPr>
            <a:spLocks noGrp="1"/>
          </p:cNvSpPr>
          <p:nvPr>
            <p:ph idx="1"/>
          </p:nvPr>
        </p:nvSpPr>
        <p:spPr/>
        <p:txBody>
          <a:bodyPr rtlCol="0">
            <a:normAutofit fontScale="85000" lnSpcReduction="20000"/>
          </a:bodyPr>
          <a:lstStyle/>
          <a:p>
            <a:pPr marL="457200" indent="-457200" algn="just" rtl="0">
              <a:buFont typeface="+mj-lt"/>
              <a:buAutoNum type="alphaLcParenR" startAt="3"/>
            </a:pPr>
            <a:r>
              <a:rPr lang="pt-BR" dirty="0">
                <a:latin typeface="Tahoma" panose="020B0604030504040204" pitchFamily="34" charset="0"/>
                <a:ea typeface="Tahoma" panose="020B0604030504040204" pitchFamily="34" charset="0"/>
                <a:cs typeface="Tahoma" panose="020B0604030504040204" pitchFamily="34" charset="0"/>
              </a:rPr>
              <a:t>Branch de </a:t>
            </a:r>
            <a:r>
              <a:rPr lang="pt-BR" dirty="0" err="1">
                <a:latin typeface="Tahoma" panose="020B0604030504040204" pitchFamily="34" charset="0"/>
                <a:ea typeface="Tahoma" panose="020B0604030504040204" pitchFamily="34" charset="0"/>
                <a:cs typeface="Tahoma" panose="020B0604030504040204" pitchFamily="34" charset="0"/>
              </a:rPr>
              <a:t>hotfix</a:t>
            </a:r>
            <a:r>
              <a:rPr lang="pt-BR" dirty="0">
                <a:latin typeface="Tahoma" panose="020B0604030504040204" pitchFamily="34" charset="0"/>
                <a:ea typeface="Tahoma" panose="020B0604030504040204" pitchFamily="34" charset="0"/>
                <a:cs typeface="Tahoma" panose="020B0604030504040204" pitchFamily="34" charset="0"/>
              </a:rPr>
              <a:t>: Crie um </a:t>
            </a:r>
            <a:r>
              <a:rPr lang="pt-BR" dirty="0" err="1">
                <a:latin typeface="Tahoma" panose="020B0604030504040204" pitchFamily="34" charset="0"/>
                <a:ea typeface="Tahoma" panose="020B0604030504040204" pitchFamily="34" charset="0"/>
                <a:cs typeface="Tahoma" panose="020B0604030504040204" pitchFamily="34" charset="0"/>
              </a:rPr>
              <a:t>branch</a:t>
            </a:r>
            <a:r>
              <a:rPr lang="pt-BR" dirty="0">
                <a:latin typeface="Tahoma" panose="020B0604030504040204" pitchFamily="34" charset="0"/>
                <a:ea typeface="Tahoma" panose="020B0604030504040204" pitchFamily="34" charset="0"/>
                <a:cs typeface="Tahoma" panose="020B0604030504040204" pitchFamily="34" charset="0"/>
              </a:rPr>
              <a:t> separado para correções críticas e urgentes que precisam ser aplicadas rapidamente ao código em produção. Esses </a:t>
            </a:r>
            <a:r>
              <a:rPr lang="pt-BR" dirty="0" err="1">
                <a:latin typeface="Tahoma" panose="020B0604030504040204" pitchFamily="34" charset="0"/>
                <a:ea typeface="Tahoma" panose="020B0604030504040204" pitchFamily="34" charset="0"/>
                <a:cs typeface="Tahoma" panose="020B0604030504040204" pitchFamily="34" charset="0"/>
              </a:rPr>
              <a:t>branches</a:t>
            </a:r>
            <a:r>
              <a:rPr lang="pt-BR" dirty="0">
                <a:latin typeface="Tahoma" panose="020B0604030504040204" pitchFamily="34" charset="0"/>
                <a:ea typeface="Tahoma" panose="020B0604030504040204" pitchFamily="34" charset="0"/>
                <a:cs typeface="Tahoma" panose="020B0604030504040204" pitchFamily="34" charset="0"/>
              </a:rPr>
              <a:t> geralmente são mesclados diretamente no código principal sem passar por uma ramificação de desenvolvimento.</a:t>
            </a:r>
          </a:p>
          <a:p>
            <a:pPr marL="457200" indent="-457200" algn="just" rtl="0">
              <a:buFont typeface="+mj-lt"/>
              <a:buAutoNum type="alphaLcParenR" startAt="3"/>
            </a:pPr>
            <a:endParaRPr lang="pt-BR" dirty="0">
              <a:latin typeface="Tahoma" panose="020B0604030504040204" pitchFamily="34" charset="0"/>
              <a:ea typeface="Tahoma" panose="020B0604030504040204" pitchFamily="34" charset="0"/>
              <a:cs typeface="Tahoma" panose="020B0604030504040204" pitchFamily="34" charset="0"/>
            </a:endParaRPr>
          </a:p>
          <a:p>
            <a:pPr marL="457200" indent="-457200" algn="just" rtl="0">
              <a:buFont typeface="+mj-lt"/>
              <a:buAutoNum type="alphaLcParenR" startAt="3"/>
            </a:pPr>
            <a:r>
              <a:rPr lang="pt-BR" dirty="0">
                <a:latin typeface="Tahoma" panose="020B0604030504040204" pitchFamily="34" charset="0"/>
                <a:ea typeface="Tahoma" panose="020B0604030504040204" pitchFamily="34" charset="0"/>
                <a:cs typeface="Tahoma" panose="020B0604030504040204" pitchFamily="34" charset="0"/>
              </a:rPr>
              <a:t>Fluxo de ramificação </a:t>
            </a:r>
            <a:r>
              <a:rPr lang="pt-BR" dirty="0" err="1">
                <a:latin typeface="Tahoma" panose="020B0604030504040204" pitchFamily="34" charset="0"/>
                <a:ea typeface="Tahoma" panose="020B0604030504040204" pitchFamily="34" charset="0"/>
                <a:cs typeface="Tahoma" panose="020B0604030504040204" pitchFamily="34" charset="0"/>
              </a:rPr>
              <a:t>GitFlow</a:t>
            </a:r>
            <a:r>
              <a:rPr lang="pt-BR" dirty="0">
                <a:latin typeface="Tahoma" panose="020B0604030504040204" pitchFamily="34" charset="0"/>
                <a:ea typeface="Tahoma" panose="020B0604030504040204" pitchFamily="34" charset="0"/>
                <a:cs typeface="Tahoma" panose="020B0604030504040204" pitchFamily="34" charset="0"/>
              </a:rPr>
              <a:t>: O </a:t>
            </a:r>
            <a:r>
              <a:rPr lang="pt-BR" dirty="0" err="1">
                <a:latin typeface="Tahoma" panose="020B0604030504040204" pitchFamily="34" charset="0"/>
                <a:ea typeface="Tahoma" panose="020B0604030504040204" pitchFamily="34" charset="0"/>
                <a:cs typeface="Tahoma" panose="020B0604030504040204" pitchFamily="34" charset="0"/>
              </a:rPr>
              <a:t>GitFlow</a:t>
            </a:r>
            <a:r>
              <a:rPr lang="pt-BR" dirty="0">
                <a:latin typeface="Tahoma" panose="020B0604030504040204" pitchFamily="34" charset="0"/>
                <a:ea typeface="Tahoma" panose="020B0604030504040204" pitchFamily="34" charset="0"/>
                <a:cs typeface="Tahoma" panose="020B0604030504040204" pitchFamily="34" charset="0"/>
              </a:rPr>
              <a:t> é uma estratégia popular de gerenciamento de ramificações que define fluxos de trabalho claros para diferentes estágios do desenvolvimento. Ele utiliza </a:t>
            </a:r>
            <a:r>
              <a:rPr lang="pt-BR" dirty="0" err="1">
                <a:latin typeface="Tahoma" panose="020B0604030504040204" pitchFamily="34" charset="0"/>
                <a:ea typeface="Tahoma" panose="020B0604030504040204" pitchFamily="34" charset="0"/>
                <a:cs typeface="Tahoma" panose="020B0604030504040204" pitchFamily="34" charset="0"/>
              </a:rPr>
              <a:t>branches</a:t>
            </a:r>
            <a:r>
              <a:rPr lang="pt-BR" dirty="0">
                <a:latin typeface="Tahoma" panose="020B0604030504040204" pitchFamily="34" charset="0"/>
                <a:ea typeface="Tahoma" panose="020B0604030504040204" pitchFamily="34" charset="0"/>
                <a:cs typeface="Tahoma" panose="020B0604030504040204" pitchFamily="34" charset="0"/>
              </a:rPr>
              <a:t> principais, como "master" e "</a:t>
            </a:r>
            <a:r>
              <a:rPr lang="pt-BR" dirty="0" err="1">
                <a:latin typeface="Tahoma" panose="020B0604030504040204" pitchFamily="34" charset="0"/>
                <a:ea typeface="Tahoma" panose="020B0604030504040204" pitchFamily="34" charset="0"/>
                <a:cs typeface="Tahoma" panose="020B0604030504040204" pitchFamily="34" charset="0"/>
              </a:rPr>
              <a:t>develop</a:t>
            </a:r>
            <a:r>
              <a:rPr lang="pt-BR" dirty="0">
                <a:latin typeface="Tahoma" panose="020B0604030504040204" pitchFamily="34" charset="0"/>
                <a:ea typeface="Tahoma" panose="020B0604030504040204" pitchFamily="34" charset="0"/>
                <a:cs typeface="Tahoma" panose="020B0604030504040204" pitchFamily="34" charset="0"/>
              </a:rPr>
              <a:t>", além de ramificações específicas para </a:t>
            </a:r>
            <a:r>
              <a:rPr lang="pt-BR" dirty="0" err="1">
                <a:latin typeface="Tahoma" panose="020B0604030504040204" pitchFamily="34" charset="0"/>
                <a:ea typeface="Tahoma" panose="020B0604030504040204" pitchFamily="34" charset="0"/>
                <a:cs typeface="Tahoma" panose="020B0604030504040204" pitchFamily="34" charset="0"/>
              </a:rPr>
              <a:t>features</a:t>
            </a:r>
            <a:r>
              <a:rPr lang="pt-BR" dirty="0">
                <a:latin typeface="Tahoma" panose="020B0604030504040204" pitchFamily="34" charset="0"/>
                <a:ea typeface="Tahoma" panose="020B0604030504040204" pitchFamily="34" charset="0"/>
                <a:cs typeface="Tahoma" panose="020B0604030504040204" pitchFamily="34" charset="0"/>
              </a:rPr>
              <a:t>, releases e </a:t>
            </a:r>
            <a:r>
              <a:rPr lang="pt-BR" dirty="0" err="1">
                <a:latin typeface="Tahoma" panose="020B0604030504040204" pitchFamily="34" charset="0"/>
                <a:ea typeface="Tahoma" panose="020B0604030504040204" pitchFamily="34" charset="0"/>
                <a:cs typeface="Tahoma" panose="020B0604030504040204" pitchFamily="34" charset="0"/>
              </a:rPr>
              <a:t>hotfixes</a:t>
            </a:r>
            <a:r>
              <a:rPr lang="pt-BR"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38496015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1141413" y="0"/>
            <a:ext cx="9905998" cy="1478570"/>
          </a:xfrm>
        </p:spPr>
        <p:txBody>
          <a:bodyPr rtlCol="0">
            <a:normAutofit/>
          </a:bodyPr>
          <a:lstStyle/>
          <a:p>
            <a:pPr rtl="0"/>
            <a:r>
              <a:rPr lang="pt-BR" sz="4400" dirty="0">
                <a:latin typeface="Rockwell" panose="02060603020205020403" pitchFamily="18" charset="0"/>
              </a:rPr>
              <a:t>BIBLIOGRAFIA</a:t>
            </a:r>
          </a:p>
        </p:txBody>
      </p:sp>
      <p:sp>
        <p:nvSpPr>
          <p:cNvPr id="3" name="Espaço Reservado para Conteúdo 2">
            <a:extLst>
              <a:ext uri="{FF2B5EF4-FFF2-40B4-BE49-F238E27FC236}">
                <a16:creationId xmlns:a16="http://schemas.microsoft.com/office/drawing/2014/main" id="{143F5361-68C0-4BF5-80C8-F1E7BF92B2DB}"/>
              </a:ext>
            </a:extLst>
          </p:cNvPr>
          <p:cNvSpPr>
            <a:spLocks noGrp="1"/>
          </p:cNvSpPr>
          <p:nvPr>
            <p:ph idx="1"/>
          </p:nvPr>
        </p:nvSpPr>
        <p:spPr/>
        <p:txBody>
          <a:bodyPr rtlCol="0">
            <a:normAutofit fontScale="77500" lnSpcReduction="20000"/>
          </a:bodyPr>
          <a:lstStyle/>
          <a:p>
            <a:pPr marL="0" indent="0" algn="just" rtl="0">
              <a:buNone/>
            </a:pPr>
            <a:r>
              <a:rPr lang="pt-BR" dirty="0">
                <a:latin typeface="Tahoma" panose="020B0604030504040204" pitchFamily="34" charset="0"/>
                <a:ea typeface="Tahoma" panose="020B0604030504040204" pitchFamily="34" charset="0"/>
                <a:cs typeface="Tahoma" panose="020B0604030504040204" pitchFamily="34" charset="0"/>
              </a:rPr>
              <a:t>FREEMAN, Emily. </a:t>
            </a:r>
            <a:r>
              <a:rPr lang="pt-BR" dirty="0" err="1">
                <a:latin typeface="Tahoma" panose="020B0604030504040204" pitchFamily="34" charset="0"/>
                <a:ea typeface="Tahoma" panose="020B0604030504040204" pitchFamily="34" charset="0"/>
                <a:cs typeface="Tahoma" panose="020B0604030504040204" pitchFamily="34" charset="0"/>
              </a:rPr>
              <a:t>DevOps</a:t>
            </a:r>
            <a:r>
              <a:rPr lang="pt-BR" dirty="0">
                <a:latin typeface="Tahoma" panose="020B0604030504040204" pitchFamily="34" charset="0"/>
                <a:ea typeface="Tahoma" panose="020B0604030504040204" pitchFamily="34" charset="0"/>
                <a:cs typeface="Tahoma" panose="020B0604030504040204" pitchFamily="34" charset="0"/>
              </a:rPr>
              <a:t> para leigos: os primeiros passos para o sucesso. Rio de Janeiro: Alta Books, 2021.</a:t>
            </a:r>
          </a:p>
          <a:p>
            <a:pPr marL="0" indent="0" algn="just" rtl="0">
              <a:buNone/>
            </a:pPr>
            <a:r>
              <a:rPr lang="pt-BR" dirty="0">
                <a:latin typeface="Tahoma" panose="020B0604030504040204" pitchFamily="34" charset="0"/>
                <a:ea typeface="Tahoma" panose="020B0604030504040204" pitchFamily="34" charset="0"/>
                <a:cs typeface="Tahoma" panose="020B0604030504040204" pitchFamily="34" charset="0"/>
              </a:rPr>
              <a:t>HUMBLE J; PRIKLANDNICKI R. Entrega Contínua: Como Entregar Software de Forma Rápida e Confiável. São Paulo: Bookman, 2013.         </a:t>
            </a:r>
          </a:p>
          <a:p>
            <a:pPr marL="0" indent="0" algn="just" rtl="0">
              <a:buNone/>
            </a:pPr>
            <a:r>
              <a:rPr lang="pt-BR" dirty="0">
                <a:latin typeface="Tahoma" panose="020B0604030504040204" pitchFamily="34" charset="0"/>
                <a:ea typeface="Tahoma" panose="020B0604030504040204" pitchFamily="34" charset="0"/>
                <a:cs typeface="Tahoma" panose="020B0604030504040204" pitchFamily="34" charset="0"/>
              </a:rPr>
              <a:t>MUNIZ, A.; et al. Jornada </a:t>
            </a:r>
            <a:r>
              <a:rPr lang="pt-BR" dirty="0" err="1">
                <a:latin typeface="Tahoma" panose="020B0604030504040204" pitchFamily="34" charset="0"/>
                <a:ea typeface="Tahoma" panose="020B0604030504040204" pitchFamily="34" charset="0"/>
                <a:cs typeface="Tahoma" panose="020B0604030504040204" pitchFamily="34" charset="0"/>
              </a:rPr>
              <a:t>Devops</a:t>
            </a:r>
            <a:r>
              <a:rPr lang="pt-BR" dirty="0">
                <a:latin typeface="Tahoma" panose="020B0604030504040204" pitchFamily="34" charset="0"/>
                <a:ea typeface="Tahoma" panose="020B0604030504040204" pitchFamily="34" charset="0"/>
                <a:cs typeface="Tahoma" panose="020B0604030504040204" pitchFamily="34" charset="0"/>
              </a:rPr>
              <a:t>: Unindo Cultura Ágil, Lean e Tecnologia Para Entrega De Software Com Qualidade. São Paulo: </a:t>
            </a:r>
            <a:r>
              <a:rPr lang="pt-BR" dirty="0" err="1">
                <a:latin typeface="Tahoma" panose="020B0604030504040204" pitchFamily="34" charset="0"/>
                <a:ea typeface="Tahoma" panose="020B0604030504040204" pitchFamily="34" charset="0"/>
                <a:cs typeface="Tahoma" panose="020B0604030504040204" pitchFamily="34" charset="0"/>
              </a:rPr>
              <a:t>Brasport</a:t>
            </a:r>
            <a:r>
              <a:rPr lang="pt-BR" dirty="0">
                <a:latin typeface="Tahoma" panose="020B0604030504040204" pitchFamily="34" charset="0"/>
                <a:ea typeface="Tahoma" panose="020B0604030504040204" pitchFamily="34" charset="0"/>
                <a:cs typeface="Tahoma" panose="020B0604030504040204" pitchFamily="34" charset="0"/>
              </a:rPr>
              <a:t>, 2019.</a:t>
            </a:r>
          </a:p>
          <a:p>
            <a:pPr marL="0" indent="0" algn="just" rtl="0">
              <a:buNone/>
            </a:pPr>
            <a:r>
              <a:rPr lang="pt-BR" dirty="0">
                <a:latin typeface="Tahoma" panose="020B0604030504040204" pitchFamily="34" charset="0"/>
                <a:ea typeface="Tahoma" panose="020B0604030504040204" pitchFamily="34" charset="0"/>
                <a:cs typeface="Tahoma" panose="020B0604030504040204" pitchFamily="34" charset="0"/>
              </a:rPr>
              <a:t>SATO D. </a:t>
            </a:r>
            <a:r>
              <a:rPr lang="pt-BR" dirty="0" err="1">
                <a:latin typeface="Tahoma" panose="020B0604030504040204" pitchFamily="34" charset="0"/>
                <a:ea typeface="Tahoma" panose="020B0604030504040204" pitchFamily="34" charset="0"/>
                <a:cs typeface="Tahoma" panose="020B0604030504040204" pitchFamily="34" charset="0"/>
              </a:rPr>
              <a:t>DevOps</a:t>
            </a:r>
            <a:r>
              <a:rPr lang="pt-BR" dirty="0">
                <a:latin typeface="Tahoma" panose="020B0604030504040204" pitchFamily="34" charset="0"/>
                <a:ea typeface="Tahoma" panose="020B0604030504040204" pitchFamily="34" charset="0"/>
                <a:cs typeface="Tahoma" panose="020B0604030504040204" pitchFamily="34" charset="0"/>
              </a:rPr>
              <a:t> na prática: entrega de software confiável e automatizada. São Paulo: Casa do Código, 2014.</a:t>
            </a:r>
          </a:p>
          <a:p>
            <a:pPr marL="0" indent="0" algn="just" rtl="0">
              <a:buNone/>
            </a:pPr>
            <a:r>
              <a:rPr lang="pt-BR" dirty="0">
                <a:latin typeface="Tahoma" panose="020B0604030504040204" pitchFamily="34" charset="0"/>
                <a:ea typeface="Tahoma" panose="020B0604030504040204" pitchFamily="34" charset="0"/>
                <a:cs typeface="Tahoma" panose="020B0604030504040204" pitchFamily="34" charset="0"/>
              </a:rPr>
              <a:t>SILVA, R. Entrega contínua em Android: Como automatizar a distribuição de apps. São Paulo: Casa do Código, 2016.</a:t>
            </a:r>
          </a:p>
          <a:p>
            <a:pPr marL="0" indent="0" algn="just" rtl="0">
              <a:buNone/>
            </a:pPr>
            <a:endParaRPr lang="pt-BR" dirty="0">
              <a:latin typeface="Tahoma" panose="020B0604030504040204" pitchFamily="34" charset="0"/>
              <a:ea typeface="Tahoma" panose="020B0604030504040204" pitchFamily="34" charset="0"/>
              <a:cs typeface="Tahoma" panose="020B0604030504040204" pitchFamily="34" charset="0"/>
            </a:endParaRPr>
          </a:p>
          <a:p>
            <a:pPr marL="0" indent="0" algn="just" rtl="0">
              <a:buNone/>
            </a:pPr>
            <a:endParaRPr lang="pt-BR" dirty="0">
              <a:latin typeface="Tahoma" panose="020B0604030504040204" pitchFamily="34" charset="0"/>
              <a:ea typeface="Tahoma" panose="020B0604030504040204" pitchFamily="34" charset="0"/>
              <a:cs typeface="Tahoma" panose="020B0604030504040204" pitchFamily="34" charset="0"/>
            </a:endParaRPr>
          </a:p>
          <a:p>
            <a:pPr marL="0" indent="0" algn="just" rtl="0">
              <a:buNone/>
            </a:pPr>
            <a:endParaRPr lang="pt-BR"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874209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1141413" y="0"/>
            <a:ext cx="9905998" cy="1478570"/>
          </a:xfrm>
        </p:spPr>
        <p:txBody>
          <a:bodyPr rtlCol="0">
            <a:normAutofit/>
          </a:bodyPr>
          <a:lstStyle/>
          <a:p>
            <a:pPr rtl="0"/>
            <a:r>
              <a:rPr lang="pt-BR" sz="4400" dirty="0">
                <a:latin typeface="Rockwell" panose="02060603020205020403" pitchFamily="18" charset="0"/>
              </a:rPr>
              <a:t>BIBLIOGRAFIA</a:t>
            </a:r>
          </a:p>
        </p:txBody>
      </p:sp>
      <p:pic>
        <p:nvPicPr>
          <p:cNvPr id="1026" name="Picture 2" descr="DevOps para leigos: os primeiros passos para o sucesso | Amazon.com.br">
            <a:extLst>
              <a:ext uri="{FF2B5EF4-FFF2-40B4-BE49-F238E27FC236}">
                <a16:creationId xmlns:a16="http://schemas.microsoft.com/office/drawing/2014/main" id="{F7B4FCCB-8132-1FAF-5986-5FB57BCA85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413" y="1256266"/>
            <a:ext cx="1800225" cy="25431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ntrega Contínua">
            <a:extLst>
              <a:ext uri="{FF2B5EF4-FFF2-40B4-BE49-F238E27FC236}">
                <a16:creationId xmlns:a16="http://schemas.microsoft.com/office/drawing/2014/main" id="{0F661A05-CCC5-C4BD-C5D4-8CC3466E7D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6429" y="1256266"/>
            <a:ext cx="1790700" cy="2552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ornada DevOps 2a edição: Unindo Cultura ágil, Lean e tecnologia para  entregar software com qualidade. (Jornada Colaborativa) eBook : Muniz,  Antonio, Irigoyen, Analia: Amazon.com.br: Loja Kindle">
            <a:extLst>
              <a:ext uri="{FF2B5EF4-FFF2-40B4-BE49-F238E27FC236}">
                <a16:creationId xmlns:a16="http://schemas.microsoft.com/office/drawing/2014/main" id="{28D70662-8B41-A3A6-1CC6-1E2C1A70461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4870" r="14729"/>
          <a:stretch/>
        </p:blipFill>
        <p:spPr bwMode="auto">
          <a:xfrm>
            <a:off x="5001920" y="1256266"/>
            <a:ext cx="1790701" cy="254360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A0D8AA82-2409-83B7-3446-F0599A221A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2672" y="1256266"/>
            <a:ext cx="1721941" cy="25431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ENTREGA CONTINUA EM ANDROID - COMO AUTOMATIZAR A DISTRIBUIÇAO DE APPS |  Amazon.com.br">
            <a:extLst>
              <a:ext uri="{FF2B5EF4-FFF2-40B4-BE49-F238E27FC236}">
                <a16:creationId xmlns:a16="http://schemas.microsoft.com/office/drawing/2014/main" id="{D760AE04-43D7-89F7-E13B-E369B04373C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94664" y="1256265"/>
            <a:ext cx="180022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787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1141413" y="0"/>
            <a:ext cx="9905998" cy="1478570"/>
          </a:xfrm>
        </p:spPr>
        <p:txBody>
          <a:bodyPr rtlCol="0">
            <a:normAutofit/>
          </a:bodyPr>
          <a:lstStyle/>
          <a:p>
            <a:pPr rtl="0"/>
            <a:r>
              <a:rPr lang="pt-BR" sz="4400" dirty="0">
                <a:latin typeface="Rockwell" panose="02060603020205020403" pitchFamily="18" charset="0"/>
              </a:rPr>
              <a:t>Introdução à Integração Contínua</a:t>
            </a:r>
          </a:p>
        </p:txBody>
      </p:sp>
      <p:sp>
        <p:nvSpPr>
          <p:cNvPr id="3" name="Espaço Reservado para Conteúdo 2">
            <a:extLst>
              <a:ext uri="{FF2B5EF4-FFF2-40B4-BE49-F238E27FC236}">
                <a16:creationId xmlns:a16="http://schemas.microsoft.com/office/drawing/2014/main" id="{143F5361-68C0-4BF5-80C8-F1E7BF92B2DB}"/>
              </a:ext>
            </a:extLst>
          </p:cNvPr>
          <p:cNvSpPr>
            <a:spLocks noGrp="1"/>
          </p:cNvSpPr>
          <p:nvPr>
            <p:ph idx="1"/>
          </p:nvPr>
        </p:nvSpPr>
        <p:spPr/>
        <p:txBody>
          <a:bodyPr rtlCol="0">
            <a:normAutofit/>
          </a:bodyPr>
          <a:lstStyle/>
          <a:p>
            <a:pPr algn="just" rtl="0"/>
            <a:r>
              <a:rPr lang="pt-BR" dirty="0">
                <a:latin typeface="Tahoma" panose="020B0604030504040204" pitchFamily="34" charset="0"/>
                <a:ea typeface="Tahoma" panose="020B0604030504040204" pitchFamily="34" charset="0"/>
                <a:cs typeface="Tahoma" panose="020B0604030504040204" pitchFamily="34" charset="0"/>
              </a:rPr>
              <a:t>É uma prática fundamental no desenvolvimento de software que visa automatizar e integrar o código produzido por diferentes membros de uma equipe de desenvolvimento.</a:t>
            </a:r>
          </a:p>
          <a:p>
            <a:pPr algn="just" rtl="0"/>
            <a:endParaRPr lang="pt-BR" dirty="0">
              <a:latin typeface="Tahoma" panose="020B0604030504040204" pitchFamily="34" charset="0"/>
              <a:ea typeface="Tahoma" panose="020B0604030504040204" pitchFamily="34" charset="0"/>
              <a:cs typeface="Tahoma" panose="020B0604030504040204" pitchFamily="34" charset="0"/>
            </a:endParaRPr>
          </a:p>
          <a:p>
            <a:pPr algn="just" rtl="0"/>
            <a:r>
              <a:rPr lang="pt-BR" dirty="0">
                <a:latin typeface="Tahoma" panose="020B0604030504040204" pitchFamily="34" charset="0"/>
                <a:ea typeface="Tahoma" panose="020B0604030504040204" pitchFamily="34" charset="0"/>
                <a:cs typeface="Tahoma" panose="020B0604030504040204" pitchFamily="34" charset="0"/>
              </a:rPr>
              <a:t> É uma abordagem que envolve a combinação de ferramentas e técnicas para construir, testar e validar o código de forma contínua ao longo do ciclo de desenvolvimento. </a:t>
            </a:r>
          </a:p>
        </p:txBody>
      </p:sp>
    </p:spTree>
    <p:extLst>
      <p:ext uri="{BB962C8B-B14F-4D97-AF65-F5344CB8AC3E}">
        <p14:creationId xmlns:p14="http://schemas.microsoft.com/office/powerpoint/2010/main" val="2205356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1141413" y="0"/>
            <a:ext cx="9905998" cy="1478570"/>
          </a:xfrm>
        </p:spPr>
        <p:txBody>
          <a:bodyPr rtlCol="0">
            <a:normAutofit/>
          </a:bodyPr>
          <a:lstStyle/>
          <a:p>
            <a:pPr rtl="0"/>
            <a:r>
              <a:rPr lang="pt-BR" sz="4400" dirty="0">
                <a:latin typeface="Rockwell" panose="02060603020205020403" pitchFamily="18" charset="0"/>
              </a:rPr>
              <a:t>Introdução à Integração Contínua (CI)</a:t>
            </a:r>
          </a:p>
        </p:txBody>
      </p:sp>
      <p:sp>
        <p:nvSpPr>
          <p:cNvPr id="3" name="Espaço Reservado para Conteúdo 2">
            <a:extLst>
              <a:ext uri="{FF2B5EF4-FFF2-40B4-BE49-F238E27FC236}">
                <a16:creationId xmlns:a16="http://schemas.microsoft.com/office/drawing/2014/main" id="{143F5361-68C0-4BF5-80C8-F1E7BF92B2DB}"/>
              </a:ext>
            </a:extLst>
          </p:cNvPr>
          <p:cNvSpPr>
            <a:spLocks noGrp="1"/>
          </p:cNvSpPr>
          <p:nvPr>
            <p:ph idx="1"/>
          </p:nvPr>
        </p:nvSpPr>
        <p:spPr/>
        <p:txBody>
          <a:bodyPr rtlCol="0">
            <a:normAutofit fontScale="85000" lnSpcReduction="20000"/>
          </a:bodyPr>
          <a:lstStyle/>
          <a:p>
            <a:pPr marL="0" indent="0" algn="just" rtl="0">
              <a:buNone/>
            </a:pPr>
            <a:r>
              <a:rPr lang="pt-BR" dirty="0">
                <a:latin typeface="Tahoma" panose="020B0604030504040204" pitchFamily="34" charset="0"/>
                <a:ea typeface="Tahoma" panose="020B0604030504040204" pitchFamily="34" charset="0"/>
                <a:cs typeface="Tahoma" panose="020B0604030504040204" pitchFamily="34" charset="0"/>
              </a:rPr>
              <a:t>Definição e objetivos:</a:t>
            </a:r>
          </a:p>
          <a:p>
            <a:pPr algn="just" rtl="0"/>
            <a:endParaRPr lang="pt-BR" dirty="0">
              <a:latin typeface="Tahoma" panose="020B0604030504040204" pitchFamily="34" charset="0"/>
              <a:ea typeface="Tahoma" panose="020B0604030504040204" pitchFamily="34" charset="0"/>
              <a:cs typeface="Tahoma" panose="020B0604030504040204" pitchFamily="34" charset="0"/>
            </a:endParaRPr>
          </a:p>
          <a:p>
            <a:pPr algn="just" rtl="0"/>
            <a:r>
              <a:rPr lang="pt-BR" dirty="0">
                <a:latin typeface="Tahoma" panose="020B0604030504040204" pitchFamily="34" charset="0"/>
                <a:ea typeface="Tahoma" panose="020B0604030504040204" pitchFamily="34" charset="0"/>
                <a:cs typeface="Tahoma" panose="020B0604030504040204" pitchFamily="34" charset="0"/>
              </a:rPr>
              <a:t>A Integração Contínua é o processo de combinar as alterações de código feitas por diferentes desenvolvedores em um único repositório compartilhado, garantindo que as alterações sejam integradas de forma regular e automática.</a:t>
            </a:r>
          </a:p>
          <a:p>
            <a:pPr algn="just" rtl="0"/>
            <a:endParaRPr lang="pt-BR" dirty="0">
              <a:latin typeface="Tahoma" panose="020B0604030504040204" pitchFamily="34" charset="0"/>
              <a:ea typeface="Tahoma" panose="020B0604030504040204" pitchFamily="34" charset="0"/>
              <a:cs typeface="Tahoma" panose="020B0604030504040204" pitchFamily="34" charset="0"/>
            </a:endParaRPr>
          </a:p>
          <a:p>
            <a:pPr algn="just" rtl="0"/>
            <a:r>
              <a:rPr lang="pt-BR" dirty="0">
                <a:latin typeface="Tahoma" panose="020B0604030504040204" pitchFamily="34" charset="0"/>
                <a:ea typeface="Tahoma" panose="020B0604030504040204" pitchFamily="34" charset="0"/>
                <a:cs typeface="Tahoma" panose="020B0604030504040204" pitchFamily="34" charset="0"/>
              </a:rPr>
              <a:t>O objetivo principal da CI é detectar problemas de integração o mais cedo possível, permitindo que eles sejam corrigidos rapidamente, evitando assim o acúmulo de erros e conflitos que podem dificultar o processo de desenvolvimento</a:t>
            </a:r>
          </a:p>
          <a:p>
            <a:pPr algn="just" rtl="0"/>
            <a:endParaRPr lang="pt-BR" dirty="0">
              <a:latin typeface="Tahoma" panose="020B0604030504040204" pitchFamily="34" charset="0"/>
              <a:ea typeface="Tahoma" panose="020B0604030504040204" pitchFamily="34" charset="0"/>
              <a:cs typeface="Tahoma" panose="020B0604030504040204" pitchFamily="34" charset="0"/>
            </a:endParaRPr>
          </a:p>
          <a:p>
            <a:pPr algn="just" rtl="0"/>
            <a:endParaRPr lang="pt-BR"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34555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1141413" y="0"/>
            <a:ext cx="9905998" cy="1478570"/>
          </a:xfrm>
        </p:spPr>
        <p:txBody>
          <a:bodyPr rtlCol="0">
            <a:normAutofit/>
          </a:bodyPr>
          <a:lstStyle/>
          <a:p>
            <a:pPr rtl="0"/>
            <a:r>
              <a:rPr lang="pt-BR" sz="4400" dirty="0">
                <a:latin typeface="Rockwell" panose="02060603020205020403" pitchFamily="18" charset="0"/>
              </a:rPr>
              <a:t>Introdução à Integração Contínua (CI)</a:t>
            </a:r>
          </a:p>
        </p:txBody>
      </p:sp>
      <p:sp>
        <p:nvSpPr>
          <p:cNvPr id="3" name="Espaço Reservado para Conteúdo 2">
            <a:extLst>
              <a:ext uri="{FF2B5EF4-FFF2-40B4-BE49-F238E27FC236}">
                <a16:creationId xmlns:a16="http://schemas.microsoft.com/office/drawing/2014/main" id="{143F5361-68C0-4BF5-80C8-F1E7BF92B2DB}"/>
              </a:ext>
            </a:extLst>
          </p:cNvPr>
          <p:cNvSpPr>
            <a:spLocks noGrp="1"/>
          </p:cNvSpPr>
          <p:nvPr>
            <p:ph idx="1"/>
          </p:nvPr>
        </p:nvSpPr>
        <p:spPr/>
        <p:txBody>
          <a:bodyPr rtlCol="0">
            <a:normAutofit/>
          </a:bodyPr>
          <a:lstStyle/>
          <a:p>
            <a:pPr algn="just" rtl="0"/>
            <a:r>
              <a:rPr lang="pt-BR" dirty="0">
                <a:latin typeface="Tahoma" panose="020B0604030504040204" pitchFamily="34" charset="0"/>
                <a:ea typeface="Tahoma" panose="020B0604030504040204" pitchFamily="34" charset="0"/>
                <a:cs typeface="Tahoma" panose="020B0604030504040204" pitchFamily="34" charset="0"/>
              </a:rPr>
              <a:t>A CI envolve a automação de tarefas (compilação, teste unitário, análise estática de código, etc...)</a:t>
            </a:r>
          </a:p>
          <a:p>
            <a:pPr algn="just" rtl="0"/>
            <a:endParaRPr lang="pt-BR" dirty="0">
              <a:latin typeface="Tahoma" panose="020B0604030504040204" pitchFamily="34" charset="0"/>
              <a:ea typeface="Tahoma" panose="020B0604030504040204" pitchFamily="34" charset="0"/>
              <a:cs typeface="Tahoma" panose="020B0604030504040204" pitchFamily="34" charset="0"/>
            </a:endParaRPr>
          </a:p>
          <a:p>
            <a:pPr algn="just" rtl="0"/>
            <a:r>
              <a:rPr lang="pt-BR" dirty="0">
                <a:latin typeface="Tahoma" panose="020B0604030504040204" pitchFamily="34" charset="0"/>
                <a:ea typeface="Tahoma" panose="020B0604030504040204" pitchFamily="34" charset="0"/>
                <a:cs typeface="Tahoma" panose="020B0604030504040204" pitchFamily="34" charset="0"/>
              </a:rPr>
              <a:t>Ela também incentiva práticas como revisão de código por pares, o que promove a colaboração e a detecção de erros de lógica ou de implementação</a:t>
            </a:r>
          </a:p>
          <a:p>
            <a:pPr algn="just" rtl="0"/>
            <a:endParaRPr lang="pt-BR"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00593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1141413" y="0"/>
            <a:ext cx="9905998" cy="1478570"/>
          </a:xfrm>
        </p:spPr>
        <p:txBody>
          <a:bodyPr rtlCol="0">
            <a:normAutofit/>
          </a:bodyPr>
          <a:lstStyle/>
          <a:p>
            <a:pPr rtl="0"/>
            <a:r>
              <a:rPr lang="pt-BR" sz="4400" dirty="0">
                <a:latin typeface="Rockwell" panose="02060603020205020403" pitchFamily="18" charset="0"/>
              </a:rPr>
              <a:t>Introdução à Integração Contínua (CI)</a:t>
            </a:r>
          </a:p>
        </p:txBody>
      </p:sp>
      <p:sp>
        <p:nvSpPr>
          <p:cNvPr id="3" name="Espaço Reservado para Conteúdo 2">
            <a:extLst>
              <a:ext uri="{FF2B5EF4-FFF2-40B4-BE49-F238E27FC236}">
                <a16:creationId xmlns:a16="http://schemas.microsoft.com/office/drawing/2014/main" id="{143F5361-68C0-4BF5-80C8-F1E7BF92B2DB}"/>
              </a:ext>
            </a:extLst>
          </p:cNvPr>
          <p:cNvSpPr>
            <a:spLocks noGrp="1"/>
          </p:cNvSpPr>
          <p:nvPr>
            <p:ph idx="1"/>
          </p:nvPr>
        </p:nvSpPr>
        <p:spPr/>
        <p:txBody>
          <a:bodyPr rtlCol="0">
            <a:normAutofit fontScale="85000" lnSpcReduction="20000"/>
          </a:bodyPr>
          <a:lstStyle/>
          <a:p>
            <a:pPr marL="0" indent="0" algn="just" rtl="0">
              <a:buNone/>
            </a:pPr>
            <a:r>
              <a:rPr lang="pt-BR" dirty="0">
                <a:latin typeface="Tahoma" panose="020B0604030504040204" pitchFamily="34" charset="0"/>
                <a:ea typeface="Tahoma" panose="020B0604030504040204" pitchFamily="34" charset="0"/>
                <a:cs typeface="Tahoma" panose="020B0604030504040204" pitchFamily="34" charset="0"/>
              </a:rPr>
              <a:t>Benefícios:</a:t>
            </a:r>
          </a:p>
          <a:p>
            <a:pPr algn="just" rtl="0"/>
            <a:endParaRPr lang="pt-BR" dirty="0">
              <a:latin typeface="Tahoma" panose="020B0604030504040204" pitchFamily="34" charset="0"/>
              <a:ea typeface="Tahoma" panose="020B0604030504040204" pitchFamily="34" charset="0"/>
              <a:cs typeface="Tahoma" panose="020B0604030504040204" pitchFamily="34" charset="0"/>
            </a:endParaRPr>
          </a:p>
          <a:p>
            <a:pPr algn="just" rtl="0"/>
            <a:r>
              <a:rPr lang="pt-BR" dirty="0">
                <a:latin typeface="Tahoma" panose="020B0604030504040204" pitchFamily="34" charset="0"/>
                <a:ea typeface="Tahoma" panose="020B0604030504040204" pitchFamily="34" charset="0"/>
                <a:cs typeface="Tahoma" panose="020B0604030504040204" pitchFamily="34" charset="0"/>
              </a:rPr>
              <a:t>A adoção da Integração Contínua traz diversos benefícios para as equipes de desenvolvimento de software. Alguns dos principais benefícios incluem:</a:t>
            </a:r>
          </a:p>
          <a:p>
            <a:pPr algn="just" rtl="0"/>
            <a:endParaRPr lang="pt-BR" dirty="0">
              <a:latin typeface="Tahoma" panose="020B0604030504040204" pitchFamily="34" charset="0"/>
              <a:ea typeface="Tahoma" panose="020B0604030504040204" pitchFamily="34" charset="0"/>
              <a:cs typeface="Tahoma" panose="020B0604030504040204" pitchFamily="34" charset="0"/>
            </a:endParaRPr>
          </a:p>
          <a:p>
            <a:pPr marL="457200" indent="-457200" algn="just" rtl="0">
              <a:buFont typeface="+mj-lt"/>
              <a:buAutoNum type="alphaLcParenR"/>
            </a:pPr>
            <a:r>
              <a:rPr lang="pt-BR" dirty="0">
                <a:latin typeface="Tahoma" panose="020B0604030504040204" pitchFamily="34" charset="0"/>
                <a:ea typeface="Tahoma" panose="020B0604030504040204" pitchFamily="34" charset="0"/>
                <a:cs typeface="Tahoma" panose="020B0604030504040204" pitchFamily="34" charset="0"/>
              </a:rPr>
              <a:t>Detecção precoce de problemas de integração: A CI garante que as alterações de código sejam integradas de forma frequente, permitindo que os problemas de integração sejam identificados e corrigidos rapidamente, antes que se acumulem e causem atrasos no projeto.</a:t>
            </a:r>
          </a:p>
          <a:p>
            <a:pPr algn="just" rtl="0"/>
            <a:endParaRPr lang="pt-BR" dirty="0">
              <a:latin typeface="Tahoma" panose="020B0604030504040204" pitchFamily="34" charset="0"/>
              <a:ea typeface="Tahoma" panose="020B0604030504040204" pitchFamily="34" charset="0"/>
              <a:cs typeface="Tahoma" panose="020B0604030504040204" pitchFamily="34" charset="0"/>
            </a:endParaRPr>
          </a:p>
          <a:p>
            <a:pPr algn="just" rtl="0"/>
            <a:endParaRPr lang="pt-BR"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8218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1141413" y="0"/>
            <a:ext cx="9905998" cy="1478570"/>
          </a:xfrm>
        </p:spPr>
        <p:txBody>
          <a:bodyPr rtlCol="0">
            <a:normAutofit/>
          </a:bodyPr>
          <a:lstStyle/>
          <a:p>
            <a:pPr rtl="0"/>
            <a:r>
              <a:rPr lang="pt-BR" sz="4400" dirty="0">
                <a:latin typeface="Rockwell" panose="02060603020205020403" pitchFamily="18" charset="0"/>
              </a:rPr>
              <a:t>Introdução à Integração Contínua (CI)</a:t>
            </a:r>
          </a:p>
        </p:txBody>
      </p:sp>
      <p:sp>
        <p:nvSpPr>
          <p:cNvPr id="3" name="Espaço Reservado para Conteúdo 2">
            <a:extLst>
              <a:ext uri="{FF2B5EF4-FFF2-40B4-BE49-F238E27FC236}">
                <a16:creationId xmlns:a16="http://schemas.microsoft.com/office/drawing/2014/main" id="{143F5361-68C0-4BF5-80C8-F1E7BF92B2DB}"/>
              </a:ext>
            </a:extLst>
          </p:cNvPr>
          <p:cNvSpPr>
            <a:spLocks noGrp="1"/>
          </p:cNvSpPr>
          <p:nvPr>
            <p:ph idx="1"/>
          </p:nvPr>
        </p:nvSpPr>
        <p:spPr/>
        <p:txBody>
          <a:bodyPr rtlCol="0">
            <a:normAutofit fontScale="92500" lnSpcReduction="20000"/>
          </a:bodyPr>
          <a:lstStyle/>
          <a:p>
            <a:pPr marL="457200" indent="-457200" rtl="0">
              <a:buFont typeface="+mj-lt"/>
              <a:buAutoNum type="alphaLcParenR" startAt="2"/>
            </a:pPr>
            <a:r>
              <a:rPr lang="pt-BR" dirty="0">
                <a:latin typeface="Tahoma" panose="020B0604030504040204" pitchFamily="34" charset="0"/>
                <a:ea typeface="Tahoma" panose="020B0604030504040204" pitchFamily="34" charset="0"/>
                <a:cs typeface="Tahoma" panose="020B0604030504040204" pitchFamily="34" charset="0"/>
              </a:rPr>
              <a:t>Redução de conflitos e erros: Ao integrar o código regularmente, a CI facilita a detecção de conflitos devido a alterações simultâneas no mesmo arquivo, bem como erros de compilação ou de lógica. Isso ajuda a reduzir o retrabalho e melhora a qualidade geral do código.</a:t>
            </a:r>
          </a:p>
          <a:p>
            <a:pPr marL="457200" indent="-457200" rtl="0">
              <a:buFont typeface="+mj-lt"/>
              <a:buAutoNum type="alphaLcParenR" startAt="2"/>
            </a:pPr>
            <a:endParaRPr lang="pt-BR" dirty="0">
              <a:latin typeface="Tahoma" panose="020B0604030504040204" pitchFamily="34" charset="0"/>
              <a:ea typeface="Tahoma" panose="020B0604030504040204" pitchFamily="34" charset="0"/>
              <a:cs typeface="Tahoma" panose="020B0604030504040204" pitchFamily="34" charset="0"/>
            </a:endParaRPr>
          </a:p>
          <a:p>
            <a:pPr marL="457200" indent="-457200" rtl="0">
              <a:buFont typeface="+mj-lt"/>
              <a:buAutoNum type="alphaLcParenR" startAt="2"/>
            </a:pPr>
            <a:r>
              <a:rPr lang="pt-BR" dirty="0">
                <a:latin typeface="Tahoma" panose="020B0604030504040204" pitchFamily="34" charset="0"/>
                <a:ea typeface="Tahoma" panose="020B0604030504040204" pitchFamily="34" charset="0"/>
                <a:cs typeface="Tahoma" panose="020B0604030504040204" pitchFamily="34" charset="0"/>
              </a:rPr>
              <a:t>Feedback rápido: A CI automatiza a execução de testes unitários e outras verificações, fornecendo feedback imediato aos desenvolvedores sobre a qualidade do código. Isso permite que eles corrijam os problemas de forma rápida e eficiente.</a:t>
            </a:r>
          </a:p>
          <a:p>
            <a:pPr marL="457200" indent="-457200" rtl="0">
              <a:buFont typeface="+mj-lt"/>
              <a:buAutoNum type="alphaLcParenR" startAt="2"/>
            </a:pPr>
            <a:endParaRPr lang="pt-BR" dirty="0">
              <a:latin typeface="Tahoma" panose="020B0604030504040204" pitchFamily="34" charset="0"/>
              <a:ea typeface="Tahoma" panose="020B0604030504040204" pitchFamily="34" charset="0"/>
              <a:cs typeface="Tahoma" panose="020B0604030504040204" pitchFamily="34" charset="0"/>
            </a:endParaRPr>
          </a:p>
          <a:p>
            <a:pPr rtl="0"/>
            <a:endParaRPr lang="pt-BR" dirty="0">
              <a:latin typeface="Tahoma" panose="020B0604030504040204" pitchFamily="34" charset="0"/>
              <a:ea typeface="Tahoma" panose="020B0604030504040204" pitchFamily="34" charset="0"/>
              <a:cs typeface="Tahoma" panose="020B0604030504040204" pitchFamily="34" charset="0"/>
            </a:endParaRPr>
          </a:p>
          <a:p>
            <a:pPr rtl="0"/>
            <a:endParaRPr lang="pt-BR"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40401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1141413" y="0"/>
            <a:ext cx="9905998" cy="1478570"/>
          </a:xfrm>
        </p:spPr>
        <p:txBody>
          <a:bodyPr rtlCol="0">
            <a:normAutofit/>
          </a:bodyPr>
          <a:lstStyle/>
          <a:p>
            <a:pPr rtl="0"/>
            <a:r>
              <a:rPr lang="pt-BR" sz="4400" dirty="0">
                <a:latin typeface="Rockwell" panose="02060603020205020403" pitchFamily="18" charset="0"/>
              </a:rPr>
              <a:t>Introdução à Integração Contínua (CI)</a:t>
            </a:r>
          </a:p>
        </p:txBody>
      </p:sp>
      <p:sp>
        <p:nvSpPr>
          <p:cNvPr id="3" name="Espaço Reservado para Conteúdo 2">
            <a:extLst>
              <a:ext uri="{FF2B5EF4-FFF2-40B4-BE49-F238E27FC236}">
                <a16:creationId xmlns:a16="http://schemas.microsoft.com/office/drawing/2014/main" id="{143F5361-68C0-4BF5-80C8-F1E7BF92B2DB}"/>
              </a:ext>
            </a:extLst>
          </p:cNvPr>
          <p:cNvSpPr>
            <a:spLocks noGrp="1"/>
          </p:cNvSpPr>
          <p:nvPr>
            <p:ph idx="1"/>
          </p:nvPr>
        </p:nvSpPr>
        <p:spPr/>
        <p:txBody>
          <a:bodyPr rtlCol="0">
            <a:normAutofit fontScale="92500" lnSpcReduction="20000"/>
          </a:bodyPr>
          <a:lstStyle/>
          <a:p>
            <a:pPr marL="457200" indent="-457200" rtl="0">
              <a:buFont typeface="+mj-lt"/>
              <a:buAutoNum type="alphaLcParenR" startAt="4"/>
            </a:pPr>
            <a:r>
              <a:rPr lang="pt-BR" dirty="0">
                <a:latin typeface="Tahoma" panose="020B0604030504040204" pitchFamily="34" charset="0"/>
                <a:ea typeface="Tahoma" panose="020B0604030504040204" pitchFamily="34" charset="0"/>
                <a:cs typeface="Tahoma" panose="020B0604030504040204" pitchFamily="34" charset="0"/>
              </a:rPr>
              <a:t>Aumento da visibilidade: A CI promove a transparência e a visibilidade do processo de desenvolvimento, permitindo que todos os membros da equipe acompanhem o progresso do projeto e compreendam as alterações realizadas.</a:t>
            </a:r>
          </a:p>
          <a:p>
            <a:pPr marL="457200" indent="-457200" rtl="0">
              <a:buFont typeface="+mj-lt"/>
              <a:buAutoNum type="alphaLcParenR" startAt="4"/>
            </a:pPr>
            <a:endParaRPr lang="pt-BR" dirty="0">
              <a:latin typeface="Tahoma" panose="020B0604030504040204" pitchFamily="34" charset="0"/>
              <a:ea typeface="Tahoma" panose="020B0604030504040204" pitchFamily="34" charset="0"/>
              <a:cs typeface="Tahoma" panose="020B0604030504040204" pitchFamily="34" charset="0"/>
            </a:endParaRPr>
          </a:p>
          <a:p>
            <a:pPr marL="457200" indent="-457200" rtl="0">
              <a:buFont typeface="+mj-lt"/>
              <a:buAutoNum type="alphaLcParenR" startAt="4"/>
            </a:pPr>
            <a:r>
              <a:rPr lang="pt-BR" dirty="0">
                <a:latin typeface="Tahoma" panose="020B0604030504040204" pitchFamily="34" charset="0"/>
                <a:ea typeface="Tahoma" panose="020B0604030504040204" pitchFamily="34" charset="0"/>
                <a:cs typeface="Tahoma" panose="020B0604030504040204" pitchFamily="34" charset="0"/>
              </a:rPr>
              <a:t>Entrega mais rápida: Ao automatizar tarefas e garantir a estabilidade do código, a CI agiliza o processo de desenvolvimento, permitindo que as equipes entreguem novas funcionalidades ou correções de forma mais rápida e confiável.</a:t>
            </a:r>
          </a:p>
          <a:p>
            <a:pPr marL="457200" indent="-457200" rtl="0">
              <a:buFont typeface="+mj-lt"/>
              <a:buAutoNum type="alphaLcParenR" startAt="4"/>
            </a:pPr>
            <a:endParaRPr lang="pt-BR" dirty="0">
              <a:latin typeface="Tahoma" panose="020B0604030504040204" pitchFamily="34" charset="0"/>
              <a:ea typeface="Tahoma" panose="020B0604030504040204" pitchFamily="34" charset="0"/>
              <a:cs typeface="Tahoma" panose="020B0604030504040204" pitchFamily="34" charset="0"/>
            </a:endParaRPr>
          </a:p>
          <a:p>
            <a:pPr rtl="0"/>
            <a:endParaRPr lang="pt-BR" dirty="0">
              <a:latin typeface="Tahoma" panose="020B0604030504040204" pitchFamily="34" charset="0"/>
              <a:ea typeface="Tahoma" panose="020B0604030504040204" pitchFamily="34" charset="0"/>
              <a:cs typeface="Tahoma" panose="020B0604030504040204" pitchFamily="34" charset="0"/>
            </a:endParaRPr>
          </a:p>
          <a:p>
            <a:pPr rtl="0"/>
            <a:endParaRPr lang="pt-BR"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007320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Office_30478291_TF77815013" id="{E30E2F6C-5D44-4D3E-8213-EDE611CF4B2F}" vid="{3526DC68-6CC1-492C-872A-53A0297BCE91}"/>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1479F4BB57F584480F5BD4B2949EAD6" ma:contentTypeVersion="0" ma:contentTypeDescription="Crie um novo documento." ma:contentTypeScope="" ma:versionID="80bc02495e6c413ce8881283b91ef9d5">
  <xsd:schema xmlns:xsd="http://www.w3.org/2001/XMLSchema" xmlns:xs="http://www.w3.org/2001/XMLSchema" xmlns:p="http://schemas.microsoft.com/office/2006/metadata/properties" targetNamespace="http://schemas.microsoft.com/office/2006/metadata/properties" ma:root="true" ma:fieldsID="e257547f92819c86ae4143fe76bb6c5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12B3181-2ACD-4EA5-8089-0BC8CE94482D}"/>
</file>

<file path=customXml/itemProps2.xml><?xml version="1.0" encoding="utf-8"?>
<ds:datastoreItem xmlns:ds="http://schemas.openxmlformats.org/officeDocument/2006/customXml" ds:itemID="{65C34CA2-D987-4A46-8932-0DB16BE873AD}"/>
</file>

<file path=customXml/itemProps3.xml><?xml version="1.0" encoding="utf-8"?>
<ds:datastoreItem xmlns:ds="http://schemas.openxmlformats.org/officeDocument/2006/customXml" ds:itemID="{2E677282-B317-470F-B92D-032A137ACAE8}"/>
</file>

<file path=docProps/app.xml><?xml version="1.0" encoding="utf-8"?>
<Properties xmlns="http://schemas.openxmlformats.org/officeDocument/2006/extended-properties" xmlns:vt="http://schemas.openxmlformats.org/officeDocument/2006/docPropsVTypes">
  <Template>Ciclo de solução de problemas </Template>
  <TotalTime>180</TotalTime>
  <Words>3064</Words>
  <Application>Microsoft Office PowerPoint</Application>
  <PresentationFormat>Widescreen</PresentationFormat>
  <Paragraphs>240</Paragraphs>
  <Slides>39</Slides>
  <Notes>39</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39</vt:i4>
      </vt:variant>
    </vt:vector>
  </HeadingPairs>
  <TitlesOfParts>
    <vt:vector size="45" baseType="lpstr">
      <vt:lpstr>Arial</vt:lpstr>
      <vt:lpstr>Calibri</vt:lpstr>
      <vt:lpstr>Rockwell</vt:lpstr>
      <vt:lpstr>Tahoma</vt:lpstr>
      <vt:lpstr>Tw Cen MT</vt:lpstr>
      <vt:lpstr>Circuito</vt:lpstr>
      <vt:lpstr>INTEGRAÇÃO &amp; ENTREGA CONTÍNUA</vt:lpstr>
      <vt:lpstr>Conteúdo programado</vt:lpstr>
      <vt:lpstr>Introdução</vt:lpstr>
      <vt:lpstr>Introdução à Integração Contínua</vt:lpstr>
      <vt:lpstr>Introdução à Integração Contínua (CI)</vt:lpstr>
      <vt:lpstr>Introdução à Integração Contínua (CI)</vt:lpstr>
      <vt:lpstr>Introdução à Integração Contínua (CI)</vt:lpstr>
      <vt:lpstr>Introdução à Integração Contínua (CI)</vt:lpstr>
      <vt:lpstr>Introdução à Integração Contínua (CI)</vt:lpstr>
      <vt:lpstr>Introdução à Integração Contínua (CI)</vt:lpstr>
      <vt:lpstr>Introdução à Integração Contínua (CI)</vt:lpstr>
      <vt:lpstr>Introdução à Integração Contínua (CI)</vt:lpstr>
      <vt:lpstr>Automação de Builds</vt:lpstr>
      <vt:lpstr>Automação de Builds</vt:lpstr>
      <vt:lpstr>Automação de Builds</vt:lpstr>
      <vt:lpstr>Automação de Builds</vt:lpstr>
      <vt:lpstr>Automação de Builds</vt:lpstr>
      <vt:lpstr>Automação de Builds</vt:lpstr>
      <vt:lpstr>Automação de Builds</vt:lpstr>
      <vt:lpstr>Automação de Builds</vt:lpstr>
      <vt:lpstr>Testes Automatizados</vt:lpstr>
      <vt:lpstr>Testes Automatizados</vt:lpstr>
      <vt:lpstr>Testes Automatizados</vt:lpstr>
      <vt:lpstr>Testes Automatizados</vt:lpstr>
      <vt:lpstr>Testes Automatizados</vt:lpstr>
      <vt:lpstr>Testes Automatizados</vt:lpstr>
      <vt:lpstr>Testes Automatizados</vt:lpstr>
      <vt:lpstr>Testes Automatizados</vt:lpstr>
      <vt:lpstr>Testes Automatizados</vt:lpstr>
      <vt:lpstr>Controle de Versões e Gerenciamento de Ramificações</vt:lpstr>
      <vt:lpstr>Controle de Versões e Gerenciamento de Ramificações</vt:lpstr>
      <vt:lpstr>Controle de Versões e Gerenciamento de Ramificações</vt:lpstr>
      <vt:lpstr>Controle de Versões e Gerenciamento de Ramificações</vt:lpstr>
      <vt:lpstr>Controle de Versões e Gerenciamento de Ramificações</vt:lpstr>
      <vt:lpstr>Controle de Versões e Gerenciamento de Ramificações</vt:lpstr>
      <vt:lpstr>Controle de Versões e Gerenciamento de Ramificações</vt:lpstr>
      <vt:lpstr>Controle de Versões e Gerenciamento de Ramificações</vt:lpstr>
      <vt:lpstr>BIBLIOGRAFIA</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INTEGRAÇÃO &amp; ENTREGA CONTÍNUA</dc:title>
  <dc:creator>YURI CAMPOS BRAGA COSTA</dc:creator>
  <cp:lastModifiedBy>YURI CAMPOS BRAGA COSTA</cp:lastModifiedBy>
  <cp:revision>1</cp:revision>
  <dcterms:created xsi:type="dcterms:W3CDTF">2023-07-07T23:28:03Z</dcterms:created>
  <dcterms:modified xsi:type="dcterms:W3CDTF">2023-07-08T02:28:39Z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0x010100C1479F4BB57F584480F5BD4B2949EAD6</vt:lpwstr>
  </property>
</Properties>
</file>