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86" r:id="rId6"/>
    <p:sldId id="285" r:id="rId7"/>
    <p:sldId id="288" r:id="rId8"/>
    <p:sldId id="289" r:id="rId9"/>
    <p:sldId id="291" r:id="rId10"/>
    <p:sldId id="292" r:id="rId11"/>
    <p:sldId id="299" r:id="rId12"/>
    <p:sldId id="277" r:id="rId13"/>
    <p:sldId id="302" r:id="rId14"/>
    <p:sldId id="301" r:id="rId15"/>
    <p:sldId id="303" r:id="rId16"/>
    <p:sldId id="305" r:id="rId17"/>
    <p:sldId id="306" r:id="rId18"/>
    <p:sldId id="307" r:id="rId19"/>
    <p:sldId id="308" r:id="rId20"/>
    <p:sldId id="309" r:id="rId21"/>
    <p:sldId id="293" r:id="rId22"/>
    <p:sldId id="300" r:id="rId23"/>
    <p:sldId id="294" r:id="rId24"/>
    <p:sldId id="295" r:id="rId25"/>
    <p:sldId id="296" r:id="rId26"/>
    <p:sldId id="297" r:id="rId27"/>
    <p:sldId id="29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A22563C-F45D-4F79-BF96-7103F1471140}">
          <p14:sldIdLst>
            <p14:sldId id="256"/>
            <p14:sldId id="286"/>
            <p14:sldId id="285"/>
            <p14:sldId id="288"/>
            <p14:sldId id="289"/>
            <p14:sldId id="291"/>
            <p14:sldId id="292"/>
            <p14:sldId id="299"/>
            <p14:sldId id="277"/>
            <p14:sldId id="302"/>
            <p14:sldId id="301"/>
            <p14:sldId id="303"/>
            <p14:sldId id="305"/>
            <p14:sldId id="306"/>
            <p14:sldId id="307"/>
            <p14:sldId id="308"/>
            <p14:sldId id="309"/>
            <p14:sldId id="293"/>
            <p14:sldId id="300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71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52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sz="20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31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49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5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7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8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5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8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i="0" cap="none" baseline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i="0" kern="1200" cap="none" baseline="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7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39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0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540CEA-840D-4919-A4DF-673BA1035140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1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pesquisas com usuários em UX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Leonardo Lima</a:t>
            </a:r>
          </a:p>
        </p:txBody>
      </p:sp>
    </p:spTree>
    <p:extLst>
      <p:ext uri="{BB962C8B-B14F-4D97-AF65-F5344CB8AC3E}">
        <p14:creationId xmlns:p14="http://schemas.microsoft.com/office/powerpoint/2010/main" val="258541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Testes de usabilidade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/>
              <a:t>Moderados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Contam com a presença de um moderador.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moderador guia o usuário pelo roteiro do teste, fazendo perguntas e atribuindo tarefas que ele precisa realizar.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2400" b="1" dirty="0"/>
              <a:t>Não-moderados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Usam ferramentas que guiam o usuário automaticamente pelas tarefas.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Os usuários são encorajados a falarem em voz alta o que estão pensando e por que estão clicando em cada item na tela, para que uma pessoa depois possa analisar 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01805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Grupos focais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0733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Pesquisador e usuários se reúnem para discutir: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determinado produto ou serviço;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hábitos de consumo;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percepção que os consumidores têm de determinada marca.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7244513" y="5598766"/>
            <a:ext cx="302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https://youtu.be/Auf9pkuCc8k</a:t>
            </a:r>
          </a:p>
        </p:txBody>
      </p:sp>
      <p:pic>
        <p:nvPicPr>
          <p:cNvPr id="2050" name="Picture 2" descr="https://miro.medium.com/max/1400/1*CrKbEFm1BhU6CumUCp-mP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513" y="2286000"/>
            <a:ext cx="4947487" cy="32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57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 estudo etnográfico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07339" cy="402336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Observar a realização de tarefas relacionadas ao aplicativo em seu ambiente natural, onde ela acontece.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Busca entender mais sobre como as pessoas se comportam no contexto da atividade.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Exemplo: no caso do </a:t>
            </a:r>
            <a:r>
              <a:rPr lang="pt-BR" sz="3200" dirty="0" err="1"/>
              <a:t>redesign</a:t>
            </a:r>
            <a:r>
              <a:rPr lang="pt-BR" sz="3200" dirty="0"/>
              <a:t> de um fluxo de check-in online em site de companhia aérea, o pesquisador pode ir até o saguão do aeroporto para entender como as pessoas fazem o check-in no balcão de atendimento.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7244513" y="5088131"/>
            <a:ext cx="3156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https://youtu.be/Den-eMPZ3uQ</a:t>
            </a:r>
          </a:p>
        </p:txBody>
      </p:sp>
      <p:pic>
        <p:nvPicPr>
          <p:cNvPr id="3074" name="Picture 2" descr="https://miro.medium.com/max/1400/1*V4gfC_rnOCbNPbVqeUWBx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513" y="2285999"/>
            <a:ext cx="4947487" cy="26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Design participativo / </a:t>
            </a:r>
            <a:r>
              <a:rPr lang="pt-BR" sz="3600" dirty="0" err="1"/>
              <a:t>co-criação</a:t>
            </a:r>
            <a:r>
              <a:rPr lang="pt-BR" sz="3600" dirty="0"/>
              <a:t> com usuários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401139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Busca aproximar Designers dos seus futuros usuários.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Traz usuários para colaborar diretamente com os designers na hora de pensar ideias para o produto ou serviço.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Os usuários colocam a mão na massa junto com os designers e participam de workshops, </a:t>
            </a:r>
            <a:r>
              <a:rPr lang="pt-BR" sz="3200" dirty="0" err="1"/>
              <a:t>brainstorms</a:t>
            </a:r>
            <a:r>
              <a:rPr lang="pt-BR" sz="3200" dirty="0"/>
              <a:t>, sessões de </a:t>
            </a:r>
            <a:r>
              <a:rPr lang="pt-BR" sz="3200" dirty="0" err="1"/>
              <a:t>sketching</a:t>
            </a:r>
            <a:r>
              <a:rPr lang="pt-BR" sz="3200" dirty="0"/>
              <a:t> e ajudam os designers a refinar os conceitos de produtos e aplicações.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7903093" y="5598766"/>
            <a:ext cx="311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https://youtu.be/eZLGWgLTs2k</a:t>
            </a:r>
          </a:p>
        </p:txBody>
      </p:sp>
      <p:pic>
        <p:nvPicPr>
          <p:cNvPr id="4098" name="Picture 2" descr="https://miro.medium.com/max/1400/1*4PkkmUX3k0Ok9n6_OQpE3Q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93" y="2187506"/>
            <a:ext cx="4288907" cy="330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903093" y="6010604"/>
            <a:ext cx="327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https://youtu.be/x8ZMMWc30xs</a:t>
            </a:r>
          </a:p>
        </p:txBody>
      </p:sp>
    </p:spTree>
    <p:extLst>
      <p:ext uri="{BB962C8B-B14F-4D97-AF65-F5344CB8AC3E}">
        <p14:creationId xmlns:p14="http://schemas.microsoft.com/office/powerpoint/2010/main" val="163325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Entrevista em profundidade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401139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Consiste em entrevistar o usuário e fazer perguntas que vão a fundo em determinado assunto, hábito, percepção, ou em entender como o usuário realiza determinada tarefa.</a:t>
            </a:r>
          </a:p>
          <a:p>
            <a:pPr marL="0" indent="0">
              <a:buNone/>
            </a:pPr>
            <a:r>
              <a:rPr lang="pt-BR" sz="32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Costumam ser mais efetivas quando acontecem no próprio ambiente onde o usuário está ao realizar a tarefa.</a:t>
            </a:r>
          </a:p>
        </p:txBody>
      </p:sp>
      <p:pic>
        <p:nvPicPr>
          <p:cNvPr id="5122" name="Picture 2" descr="https://miro.medium.com/max/1400/1*h7nU0TSHF9sV03UriB1Z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93" y="2286001"/>
            <a:ext cx="4288907" cy="306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58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Teste de 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401139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pesquisador apresenta a o usuário uma versão abstrata do produto (rascunhos, slide de apresentação que explica o que o produto faz, ou simplesmente uma descrição em texto do que é o produto) e pede feedback sobre o que o usuário pensa daquela solução;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Foco em validar a ideia do produto (não avalia a interface);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pesquisador pode fazer uma série de perguntas antes e depois de mostrar a solução, para se aprofundar mais em alguns aspectos do comportamento do usuário.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7903093" y="5498279"/>
            <a:ext cx="4288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https://www.b2binternational.com/research/methods/faq/what-is-concept-testing/</a:t>
            </a:r>
          </a:p>
        </p:txBody>
      </p:sp>
      <p:sp>
        <p:nvSpPr>
          <p:cNvPr id="5" name="Retângulo 4"/>
          <p:cNvSpPr/>
          <p:nvPr/>
        </p:nvSpPr>
        <p:spPr>
          <a:xfrm>
            <a:off x="7903093" y="6298002"/>
            <a:ext cx="3960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https://maze.co/guides/concept-testing/</a:t>
            </a:r>
          </a:p>
        </p:txBody>
      </p:sp>
      <p:pic>
        <p:nvPicPr>
          <p:cNvPr id="7170" name="Picture 2" descr="https://miro.medium.com/max/1308/1*YXm_zo2msgslMTyCQMZOT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7" y="2242941"/>
            <a:ext cx="4436103" cy="314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18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Diário de uso continuado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40113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pesquisador dá ao usuário mecanismos de documentar por conta própria a experiência de usar o produto ou serviço.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diário pode ter formas diferentes: caderno, gravações em áudio/vídeo.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pesquisador coleta os diários e faz um relatório resumindo o que foi observado.</a:t>
            </a:r>
            <a:endParaRPr lang="pt-BR" sz="3200" dirty="0"/>
          </a:p>
        </p:txBody>
      </p:sp>
      <p:pic>
        <p:nvPicPr>
          <p:cNvPr id="8194" name="Picture 2" descr="https://miro.medium.com/max/1200/1*JkO-1M3GmNysq7eFyCzId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4" y="2286000"/>
            <a:ext cx="4467226" cy="335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20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Teste de </a:t>
            </a:r>
            <a:r>
              <a:rPr lang="pt-BR" sz="3600" dirty="0" err="1"/>
              <a:t>desejabilidade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402072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Expõe participantes a uma série de estímulos visuais que variam de layouts, a </a:t>
            </a:r>
            <a:r>
              <a:rPr lang="pt-BR" sz="3200" dirty="0" err="1"/>
              <a:t>moodboards</a:t>
            </a:r>
            <a:r>
              <a:rPr lang="pt-BR" sz="3200" dirty="0"/>
              <a:t>, a fotografias.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O participante é convidado a escrever as primeiras palavras que vêm à cabeça quando ele vê aquele conteúdo.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pic>
        <p:nvPicPr>
          <p:cNvPr id="9218" name="Picture 2" descr="https://miro.medium.com/max/1160/1*Wi78T33jOXN2yVLdVM9Hn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64" y="2286000"/>
            <a:ext cx="5315535" cy="344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876464" y="5986194"/>
            <a:ext cx="5166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https://monicamayhuang.medium.com/desirability-testing-cc7900c3477c</a:t>
            </a:r>
          </a:p>
        </p:txBody>
      </p:sp>
    </p:spTree>
    <p:extLst>
      <p:ext uri="{BB962C8B-B14F-4D97-AF65-F5344CB8AC3E}">
        <p14:creationId xmlns:p14="http://schemas.microsoft.com/office/powerpoint/2010/main" val="292092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/>
          <a:p>
            <a:r>
              <a:rPr lang="pt-BR" sz="3400"/>
              <a:t>Ferramentas Quantitativas de pesquisa com usuário em </a:t>
            </a:r>
            <a:r>
              <a:rPr lang="pt-BR" sz="3400" err="1"/>
              <a:t>ux</a:t>
            </a:r>
            <a:endParaRPr lang="pt-BR" sz="3400"/>
          </a:p>
        </p:txBody>
      </p:sp>
    </p:spTree>
    <p:extLst>
      <p:ext uri="{BB962C8B-B14F-4D97-AF65-F5344CB8AC3E}">
        <p14:creationId xmlns:p14="http://schemas.microsoft.com/office/powerpoint/2010/main" val="64611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Questionários online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43476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Forma rápida de conseguir resultados quantitativos.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Quanto mais pessoas respondem, mais apurado o resultado.</a:t>
            </a:r>
          </a:p>
        </p:txBody>
      </p:sp>
      <p:pic>
        <p:nvPicPr>
          <p:cNvPr id="5122" name="Picture 2" descr="Formulários Google: criador de formulários on-line | Google Work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8571">
            <a:off x="7809167" y="3996267"/>
            <a:ext cx="5678233" cy="37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1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pt-BR"/>
              <a:t>Pesquisa qualitativa vs. pesquisa quantitativa</a:t>
            </a:r>
          </a:p>
        </p:txBody>
      </p:sp>
      <p:pic>
        <p:nvPicPr>
          <p:cNvPr id="1026" name="Picture 2" descr="https://miro.medium.com/max/700/1*5-OPTC4cusqXCSpkUEaOP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3007" y="2286000"/>
            <a:ext cx="7382314" cy="40233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07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Testes A/B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114205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Direciona metade da audiência para a versão A de uma página, e outra metade para ver a versão B.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A versão que conseguir atingir seu objetivo de negócios com mais eficácia se torna </a:t>
            </a:r>
            <a:r>
              <a:rPr lang="pt-BR" sz="3200" i="1" dirty="0"/>
              <a:t>“</a:t>
            </a:r>
            <a:r>
              <a:rPr lang="pt-BR" sz="3200" i="1" dirty="0" err="1"/>
              <a:t>master</a:t>
            </a:r>
            <a:r>
              <a:rPr lang="pt-BR" sz="3200" i="1" dirty="0"/>
              <a:t>”</a:t>
            </a:r>
            <a:r>
              <a:rPr lang="pt-BR" sz="3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Costuma ser focado em testar variações de layout ou texto.</a:t>
            </a:r>
          </a:p>
        </p:txBody>
      </p:sp>
      <p:pic>
        <p:nvPicPr>
          <p:cNvPr id="6146" name="Picture 2" descr="https://miro.medium.com/max/700/1*5vlem2hirY1jr_jXt8-QZ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23" y="3672946"/>
            <a:ext cx="5166952" cy="304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4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Mapas de calor (</a:t>
            </a:r>
            <a:r>
              <a:rPr lang="pt-BR" sz="3600" dirty="0" err="1"/>
              <a:t>heatmap</a:t>
            </a:r>
            <a:r>
              <a:rPr lang="pt-BR" sz="3600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11420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Revelam pontos de maior interesse no layout da aplicação.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pic>
        <p:nvPicPr>
          <p:cNvPr id="7170" name="Picture 2" descr="https://miro.medium.com/max/475/1*T9lfAYG73k0IWu6Rq3fYT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309" y="2286000"/>
            <a:ext cx="452437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8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Monitoramento de clicks e funil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114205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Pode ser parte de um teste de usabilidade, ou então uma atividade isolada.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Consiste em gravar ou monitorar os cliques do usuário durante sua experiência de navegação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Ajuda a entender qual o caminho que seus usuários estão traçando dentro do sistema e identificar possíveis problemas.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Documentado através de um </a:t>
            </a:r>
            <a:r>
              <a:rPr lang="pt-BR" dirty="0" err="1"/>
              <a:t>heatmap</a:t>
            </a:r>
            <a:r>
              <a:rPr lang="pt-BR" dirty="0"/>
              <a:t> de clicks, ou através de um mapa que mostra passo a passo as telas que foram ativadas. </a:t>
            </a:r>
            <a:endParaRPr lang="pt-BR" sz="4000" dirty="0"/>
          </a:p>
        </p:txBody>
      </p:sp>
      <p:pic>
        <p:nvPicPr>
          <p:cNvPr id="8194" name="Picture 2" descr="https://miro.medium.com/max/600/1*x_ihj-Q5S_cMSGxzsfxV-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33232"/>
            <a:ext cx="5715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81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Eyetracking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11420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Usa dispositivos que permitem identificar para que ponto da tela o usuário está olhando a cada momento da experiência de uso do produto.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Ao final é gerado um relatório no formato </a:t>
            </a:r>
            <a:r>
              <a:rPr lang="pt-BR" dirty="0" err="1"/>
              <a:t>heatmap</a:t>
            </a:r>
            <a:r>
              <a:rPr lang="pt-BR" dirty="0"/>
              <a:t>.</a:t>
            </a:r>
            <a:endParaRPr lang="pt-BR" sz="4000" dirty="0"/>
          </a:p>
        </p:txBody>
      </p:sp>
      <p:pic>
        <p:nvPicPr>
          <p:cNvPr id="9218" name="Picture 2" descr="https://miro.medium.com/max/632/1*5DeWNkaH5jqi297Ui7t04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97"/>
          <a:stretch/>
        </p:blipFill>
        <p:spPr bwMode="auto">
          <a:xfrm>
            <a:off x="7442200" y="1265236"/>
            <a:ext cx="47498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5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Pesquisa de satisfação pós-compra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11420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Pesquisa curta, geralmente quantitativa.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Exemplo: pedir que o usuário </a:t>
            </a:r>
            <a:r>
              <a:rPr lang="pt-BR" dirty="0" err="1"/>
              <a:t>avaliae</a:t>
            </a:r>
            <a:r>
              <a:rPr lang="pt-BR" dirty="0"/>
              <a:t> com notas de 1 a 5 o nível de satisfação dele com a navegação no site, as informações disponíveis sobre o produto, as formas de pagamento disponíveis, etc.</a:t>
            </a:r>
            <a:endParaRPr lang="pt-BR" sz="4000" dirty="0"/>
          </a:p>
        </p:txBody>
      </p:sp>
      <p:pic>
        <p:nvPicPr>
          <p:cNvPr id="10242" name="Picture 2" descr="https://miro.medium.com/max/700/1*zXH1dtQwfbbEAR5K0LMy0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34" y="2286000"/>
            <a:ext cx="5227166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87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Pesquisa com usuários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Qualitativa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Pequeno número de usuários.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Maior profundidade.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Quantitativa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Grande quantidade de usuários.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Coleta dados numéricos da opinião deles sobre determinado assunto.</a:t>
            </a:r>
          </a:p>
        </p:txBody>
      </p:sp>
    </p:spTree>
    <p:extLst>
      <p:ext uri="{BB962C8B-B14F-4D97-AF65-F5344CB8AC3E}">
        <p14:creationId xmlns:p14="http://schemas.microsoft.com/office/powerpoint/2010/main" val="277992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Pesquisa com usuários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Qualitativa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Observa o que os usuários fazem e aprende sobre comportamentos durante o processo.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Análise envolve fatores subjetivos.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Eficientes para descobrir o </a:t>
            </a:r>
            <a:r>
              <a:rPr lang="pt-BR" b="1" i="1" dirty="0"/>
              <a:t>porquê</a:t>
            </a:r>
            <a:r>
              <a:rPr lang="pt-BR" dirty="0"/>
              <a:t> ou o </a:t>
            </a:r>
            <a:r>
              <a:rPr lang="pt-BR" i="1" dirty="0"/>
              <a:t>como</a:t>
            </a:r>
            <a:r>
              <a:rPr lang="pt-BR" dirty="0"/>
              <a:t> </a:t>
            </a:r>
            <a:r>
              <a:rPr lang="pt-BR" b="1" dirty="0"/>
              <a:t>resolver</a:t>
            </a:r>
            <a:r>
              <a:rPr lang="pt-BR" dirty="0"/>
              <a:t> determinado problema.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Quantitativa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Dados sobre comportamentos e atitudes coletados indiretamente (formulários online ou análise de métricas).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Análise matemática.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Úteis para responder perguntas que começam com </a:t>
            </a:r>
            <a:r>
              <a:rPr lang="pt-BR" b="1" i="1" dirty="0"/>
              <a:t>quantos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2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Pesquisa de atitudinal vs. pesquisa comportamental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/>
              <a:t>Atitudinal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Focadas no que as pessoas </a:t>
            </a:r>
            <a:r>
              <a:rPr lang="pt-BR" b="1" dirty="0"/>
              <a:t>falam</a:t>
            </a:r>
            <a:r>
              <a:rPr lang="pt-BR" dirty="0"/>
              <a:t> que acreditam (por exemplo, ao responderem um formulário ou em uma conversa dentro de um grupo focal).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2400" b="1" dirty="0"/>
              <a:t>Comportamental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Analisa o que as pessoas </a:t>
            </a:r>
            <a:r>
              <a:rPr lang="pt-BR" b="1" dirty="0"/>
              <a:t>fazem</a:t>
            </a:r>
            <a:r>
              <a:rPr lang="pt-BR" dirty="0"/>
              <a:t> (por exemplo, em um teste de usabilidade, ou em testes A/B).</a:t>
            </a:r>
          </a:p>
        </p:txBody>
      </p:sp>
    </p:spTree>
    <p:extLst>
      <p:ext uri="{BB962C8B-B14F-4D97-AF65-F5344CB8AC3E}">
        <p14:creationId xmlns:p14="http://schemas.microsoft.com/office/powerpoint/2010/main" val="30611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157369" cy="1499616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Pesquisa com usuários</a:t>
            </a:r>
          </a:p>
        </p:txBody>
      </p:sp>
      <p:pic>
        <p:nvPicPr>
          <p:cNvPr id="2050" name="Picture 2" descr="https://miro.medium.com/max/700/1*Biz4ljUcHegm0j3vE9Xqa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194" y="339807"/>
            <a:ext cx="9442950" cy="61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15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2646535" cy="1499616"/>
          </a:xfrm>
        </p:spPr>
        <p:txBody>
          <a:bodyPr>
            <a:normAutofit/>
          </a:bodyPr>
          <a:lstStyle/>
          <a:p>
            <a:r>
              <a:rPr lang="pt-BR" sz="3200" dirty="0"/>
              <a:t>Pesquisa com usuários</a:t>
            </a:r>
          </a:p>
        </p:txBody>
      </p:sp>
      <p:pic>
        <p:nvPicPr>
          <p:cNvPr id="4098" name="Picture 2" descr="https://miro.medium.com/max/700/1*uMtIjPGlC9cfX2TgPL_Kw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6198" y="189729"/>
            <a:ext cx="8245418" cy="647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0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/>
          <a:p>
            <a:r>
              <a:rPr lang="pt-BR" sz="3700"/>
              <a:t>Ferramentas QUALITATIVAS de pesquisa com usuário em </a:t>
            </a:r>
            <a:r>
              <a:rPr lang="pt-BR" sz="3700" err="1"/>
              <a:t>ux</a:t>
            </a:r>
            <a:endParaRPr lang="pt-BR" sz="3700"/>
          </a:p>
        </p:txBody>
      </p:sp>
    </p:spTree>
    <p:extLst>
      <p:ext uri="{BB962C8B-B14F-4D97-AF65-F5344CB8AC3E}">
        <p14:creationId xmlns:p14="http://schemas.microsoft.com/office/powerpoint/2010/main" val="347676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Testes de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07339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Observar usuários ao interagir com a interface e analisar como ele usa a aplicação.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O desenvolvedor pré-determina algumas tarefas que o usuário precisa realizar e assiste para verificar se ele tem dificuldades.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Pode ajudar a criar hipóteses de melhoria do produto.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  <p:pic>
        <p:nvPicPr>
          <p:cNvPr id="1026" name="Picture 2" descr="https://miro.medium.com/max/1000/1*Ka2MvpJEjdUUYDolVGkrg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2286000"/>
            <a:ext cx="47625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7429500" y="6287644"/>
            <a:ext cx="326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https://youtu.be/Qq3OiHQ-HCU</a:t>
            </a:r>
          </a:p>
        </p:txBody>
      </p:sp>
    </p:spTree>
    <p:extLst>
      <p:ext uri="{BB962C8B-B14F-4D97-AF65-F5344CB8AC3E}">
        <p14:creationId xmlns:p14="http://schemas.microsoft.com/office/powerpoint/2010/main" val="129904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Leo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Leo" id="{A84071B4-844C-D945-BFB5-CE393455A4D9}" vid="{BB9F6417-9DA4-1A47-8ABB-91AA85893F8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36b0cb-7560-4001-8900-54d024d341b4">
      <Terms xmlns="http://schemas.microsoft.com/office/infopath/2007/PartnerControls"/>
    </lcf76f155ced4ddcb4097134ff3c332f>
    <TaxCatchAll xmlns="ccc3c366-4f0f-4eff-8f02-1a56e88ed73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2F10E601FEBF4794D45C369D35B1A9" ma:contentTypeVersion="10" ma:contentTypeDescription="Crie um novo documento." ma:contentTypeScope="" ma:versionID="44e97a48e9c2e5a720f5df053e993de3">
  <xsd:schema xmlns:xsd="http://www.w3.org/2001/XMLSchema" xmlns:xs="http://www.w3.org/2001/XMLSchema" xmlns:p="http://schemas.microsoft.com/office/2006/metadata/properties" xmlns:ns2="5a36b0cb-7560-4001-8900-54d024d341b4" xmlns:ns3="ccc3c366-4f0f-4eff-8f02-1a56e88ed73b" targetNamespace="http://schemas.microsoft.com/office/2006/metadata/properties" ma:root="true" ma:fieldsID="bf406f478a9085effafc81f33b887758" ns2:_="" ns3:_="">
    <xsd:import namespace="5a36b0cb-7560-4001-8900-54d024d341b4"/>
    <xsd:import namespace="ccc3c366-4f0f-4eff-8f02-1a56e88ed7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6b0cb-7560-4001-8900-54d024d34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3c366-4f0f-4eff-8f02-1a56e88ed73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b321e09-17af-4372-af99-7ee2047a7dbd}" ma:internalName="TaxCatchAll" ma:showField="CatchAllData" ma:web="ccc3c366-4f0f-4eff-8f02-1a56e88ed7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46A1F2-139C-437D-9BE6-7F7967441B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0421AE-0BA7-4038-B1E5-BC010648DB71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5a098a8-7855-46d5-9175-16f88c14c80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E9879F0-B591-43E0-B774-2B5F60DA0D88}"/>
</file>

<file path=docProps/app.xml><?xml version="1.0" encoding="utf-8"?>
<Properties xmlns="http://schemas.openxmlformats.org/officeDocument/2006/extended-properties" xmlns:vt="http://schemas.openxmlformats.org/officeDocument/2006/docPropsVTypes">
  <Template>Tema Leo</Template>
  <TotalTime>639</TotalTime>
  <Words>1038</Words>
  <Application>Microsoft Macintosh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Helvetica Neue Condensed</vt:lpstr>
      <vt:lpstr>Helvetica Neue Medium</vt:lpstr>
      <vt:lpstr>Tw Cen MT</vt:lpstr>
      <vt:lpstr>Wingdings</vt:lpstr>
      <vt:lpstr>Wingdings 3</vt:lpstr>
      <vt:lpstr>Tema Leo</vt:lpstr>
      <vt:lpstr>pesquisas com usuários em UX</vt:lpstr>
      <vt:lpstr>Pesquisa qualitativa vs. pesquisa quantitativa</vt:lpstr>
      <vt:lpstr>Pesquisa com usuários</vt:lpstr>
      <vt:lpstr>Pesquisa com usuários</vt:lpstr>
      <vt:lpstr>Pesquisa de atitudinal vs. pesquisa comportamental</vt:lpstr>
      <vt:lpstr>Pesquisa com usuários</vt:lpstr>
      <vt:lpstr>Pesquisa com usuários</vt:lpstr>
      <vt:lpstr>Ferramentas QUALITATIVAS de pesquisa com usuário em ux</vt:lpstr>
      <vt:lpstr>Testes de usabilidade</vt:lpstr>
      <vt:lpstr>Testes de usabilidade</vt:lpstr>
      <vt:lpstr>Grupos focais</vt:lpstr>
      <vt:lpstr> estudo etnográfico</vt:lpstr>
      <vt:lpstr>Design participativo / co-criação com usuários</vt:lpstr>
      <vt:lpstr>Entrevista em profundidade</vt:lpstr>
      <vt:lpstr>Teste de conceito</vt:lpstr>
      <vt:lpstr>Diário de uso continuado</vt:lpstr>
      <vt:lpstr>Teste de desejabilidade</vt:lpstr>
      <vt:lpstr>Ferramentas Quantitativas de pesquisa com usuário em ux</vt:lpstr>
      <vt:lpstr>Questionários online</vt:lpstr>
      <vt:lpstr>Testes A/B</vt:lpstr>
      <vt:lpstr>Mapas de calor (heatmap)</vt:lpstr>
      <vt:lpstr>Monitoramento de clicks e funil</vt:lpstr>
      <vt:lpstr>Eyetracking</vt:lpstr>
      <vt:lpstr>Pesquisa de satisfação pós-compra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LEONARDO SOUZA DE LIMA</cp:lastModifiedBy>
  <cp:revision>40</cp:revision>
  <dcterms:created xsi:type="dcterms:W3CDTF">2020-08-18T15:12:53Z</dcterms:created>
  <dcterms:modified xsi:type="dcterms:W3CDTF">2023-09-26T21:46:10Z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0x010100C52F10E601FEBF4794D45C369D35B1A9</vt:lpwstr>
  </property>
</Properties>
</file>